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3" r:id="rId3"/>
    <p:sldId id="257" r:id="rId4"/>
    <p:sldId id="262" r:id="rId5"/>
    <p:sldId id="258" r:id="rId6"/>
    <p:sldId id="259" r:id="rId7"/>
    <p:sldId id="264"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208" autoAdjust="0"/>
  </p:normalViewPr>
  <p:slideViewPr>
    <p:cSldViewPr snapToGrid="0">
      <p:cViewPr varScale="1">
        <p:scale>
          <a:sx n="53" d="100"/>
          <a:sy n="53" d="100"/>
        </p:scale>
        <p:origin x="13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DF96A-FC17-4E71-A5FD-8E008B666DA1}" type="datetimeFigureOut">
              <a:rPr lang="ru-RU" smtClean="0"/>
              <a:t>03.01.2021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8AC6E-1E5D-4741-99EE-FB659E66B6A7}" type="slidenum">
              <a:rPr lang="ru-RU" smtClean="0"/>
              <a:t>‹#›</a:t>
            </a:fld>
            <a:endParaRPr lang="ru-RU"/>
          </a:p>
        </p:txBody>
      </p:sp>
    </p:spTree>
    <p:extLst>
      <p:ext uri="{BB962C8B-B14F-4D97-AF65-F5344CB8AC3E}">
        <p14:creationId xmlns:p14="http://schemas.microsoft.com/office/powerpoint/2010/main" val="230279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6D8AC6E-1E5D-4741-99EE-FB659E66B6A7}" type="slidenum">
              <a:rPr lang="ru-RU" smtClean="0"/>
              <a:t>3</a:t>
            </a:fld>
            <a:endParaRPr lang="ru-RU"/>
          </a:p>
        </p:txBody>
      </p:sp>
    </p:spTree>
    <p:extLst>
      <p:ext uri="{BB962C8B-B14F-4D97-AF65-F5344CB8AC3E}">
        <p14:creationId xmlns:p14="http://schemas.microsoft.com/office/powerpoint/2010/main" val="57480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0835B9AA-7C6D-48A3-B527-052B7D092EF0}" type="datetimeFigureOut">
              <a:rPr lang="ru-RU" smtClean="0"/>
              <a:t>03.01.2021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E13796-1DFA-4409-B3A2-314AC6E64D98}"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56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835B9AA-7C6D-48A3-B527-052B7D092EF0}" type="datetimeFigureOut">
              <a:rPr lang="ru-RU" smtClean="0"/>
              <a:t>03.01.2021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E13796-1DFA-4409-B3A2-314AC6E64D98}" type="slidenum">
              <a:rPr lang="ru-RU" smtClean="0"/>
              <a:t>‹#›</a:t>
            </a:fld>
            <a:endParaRPr lang="ru-RU"/>
          </a:p>
        </p:txBody>
      </p:sp>
    </p:spTree>
    <p:extLst>
      <p:ext uri="{BB962C8B-B14F-4D97-AF65-F5344CB8AC3E}">
        <p14:creationId xmlns:p14="http://schemas.microsoft.com/office/powerpoint/2010/main" val="341081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835B9AA-7C6D-48A3-B527-052B7D092EF0}" type="datetimeFigureOut">
              <a:rPr lang="ru-RU" smtClean="0"/>
              <a:t>03.01.2021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E13796-1DFA-4409-B3A2-314AC6E64D98}"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52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835B9AA-7C6D-48A3-B527-052B7D092EF0}" type="datetimeFigureOut">
              <a:rPr lang="ru-RU" smtClean="0"/>
              <a:t>03.01.2021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E13796-1DFA-4409-B3A2-314AC6E64D98}" type="slidenum">
              <a:rPr lang="ru-RU" smtClean="0"/>
              <a:t>‹#›</a:t>
            </a:fld>
            <a:endParaRPr lang="ru-RU"/>
          </a:p>
        </p:txBody>
      </p:sp>
    </p:spTree>
    <p:extLst>
      <p:ext uri="{BB962C8B-B14F-4D97-AF65-F5344CB8AC3E}">
        <p14:creationId xmlns:p14="http://schemas.microsoft.com/office/powerpoint/2010/main" val="314687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835B9AA-7C6D-48A3-B527-052B7D092EF0}" type="datetimeFigureOut">
              <a:rPr lang="ru-RU" smtClean="0"/>
              <a:t>03.01.2021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E13796-1DFA-4409-B3A2-314AC6E64D98}"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1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835B9AA-7C6D-48A3-B527-052B7D092EF0}" type="datetimeFigureOut">
              <a:rPr lang="ru-RU" smtClean="0"/>
              <a:t>03.01.2021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BE13796-1DFA-4409-B3A2-314AC6E64D98}" type="slidenum">
              <a:rPr lang="ru-RU" smtClean="0"/>
              <a:t>‹#›</a:t>
            </a:fld>
            <a:endParaRPr lang="ru-RU"/>
          </a:p>
        </p:txBody>
      </p:sp>
    </p:spTree>
    <p:extLst>
      <p:ext uri="{BB962C8B-B14F-4D97-AF65-F5344CB8AC3E}">
        <p14:creationId xmlns:p14="http://schemas.microsoft.com/office/powerpoint/2010/main" val="150207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835B9AA-7C6D-48A3-B527-052B7D092EF0}" type="datetimeFigureOut">
              <a:rPr lang="ru-RU" smtClean="0"/>
              <a:t>03.01.2021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BE13796-1DFA-4409-B3A2-314AC6E64D98}" type="slidenum">
              <a:rPr lang="ru-RU" smtClean="0"/>
              <a:t>‹#›</a:t>
            </a:fld>
            <a:endParaRPr lang="ru-RU"/>
          </a:p>
        </p:txBody>
      </p:sp>
    </p:spTree>
    <p:extLst>
      <p:ext uri="{BB962C8B-B14F-4D97-AF65-F5344CB8AC3E}">
        <p14:creationId xmlns:p14="http://schemas.microsoft.com/office/powerpoint/2010/main" val="227499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835B9AA-7C6D-48A3-B527-052B7D092EF0}" type="datetimeFigureOut">
              <a:rPr lang="ru-RU" smtClean="0"/>
              <a:t>03.01.2021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BE13796-1DFA-4409-B3A2-314AC6E64D98}" type="slidenum">
              <a:rPr lang="ru-RU" smtClean="0"/>
              <a:t>‹#›</a:t>
            </a:fld>
            <a:endParaRPr lang="ru-RU"/>
          </a:p>
        </p:txBody>
      </p:sp>
    </p:spTree>
    <p:extLst>
      <p:ext uri="{BB962C8B-B14F-4D97-AF65-F5344CB8AC3E}">
        <p14:creationId xmlns:p14="http://schemas.microsoft.com/office/powerpoint/2010/main" val="71711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5B9AA-7C6D-48A3-B527-052B7D092EF0}" type="datetimeFigureOut">
              <a:rPr lang="ru-RU" smtClean="0"/>
              <a:t>03.01.2021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BE13796-1DFA-4409-B3A2-314AC6E64D98}" type="slidenum">
              <a:rPr lang="ru-RU" smtClean="0"/>
              <a:t>‹#›</a:t>
            </a:fld>
            <a:endParaRPr lang="ru-RU"/>
          </a:p>
        </p:txBody>
      </p:sp>
    </p:spTree>
    <p:extLst>
      <p:ext uri="{BB962C8B-B14F-4D97-AF65-F5344CB8AC3E}">
        <p14:creationId xmlns:p14="http://schemas.microsoft.com/office/powerpoint/2010/main" val="183166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835B9AA-7C6D-48A3-B527-052B7D092EF0}" type="datetimeFigureOut">
              <a:rPr lang="ru-RU" smtClean="0"/>
              <a:t>03.01.2021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BE13796-1DFA-4409-B3A2-314AC6E64D98}" type="slidenum">
              <a:rPr lang="ru-RU" smtClean="0"/>
              <a:t>‹#›</a:t>
            </a:fld>
            <a:endParaRPr lang="ru-RU"/>
          </a:p>
        </p:txBody>
      </p:sp>
    </p:spTree>
    <p:extLst>
      <p:ext uri="{BB962C8B-B14F-4D97-AF65-F5344CB8AC3E}">
        <p14:creationId xmlns:p14="http://schemas.microsoft.com/office/powerpoint/2010/main" val="381620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835B9AA-7C6D-48A3-B527-052B7D092EF0}" type="datetimeFigureOut">
              <a:rPr lang="ru-RU" smtClean="0"/>
              <a:t>03.01.2021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BE13796-1DFA-4409-B3A2-314AC6E64D98}"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07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835B9AA-7C6D-48A3-B527-052B7D092EF0}" type="datetimeFigureOut">
              <a:rPr lang="ru-RU" smtClean="0"/>
              <a:t>03.01.2021</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E13796-1DFA-4409-B3A2-314AC6E64D98}" type="slidenum">
              <a:rPr lang="ru-RU" smtClean="0"/>
              <a:t>‹#›</a:t>
            </a:fld>
            <a:endParaRPr lang="ru-R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399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rv2DAMRJq8s" TargetMode="External"/><Relationship Id="rId2" Type="http://schemas.openxmlformats.org/officeDocument/2006/relationships/hyperlink" Target="https://www.youtube.com/watch?v=gajqdrpNeH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200" b="1" dirty="0">
                <a:solidFill>
                  <a:srgbClr val="FF0000"/>
                </a:solidFill>
                <a:latin typeface="Times New Roman" panose="02020603050405020304" pitchFamily="18" charset="0"/>
                <a:cs typeface="Times New Roman" panose="02020603050405020304" pitchFamily="18" charset="0"/>
              </a:rPr>
              <a:t>Практическое занятие № </a:t>
            </a:r>
            <a:r>
              <a:rPr lang="ru-RU" sz="2200" b="1" dirty="0" smtClean="0">
                <a:solidFill>
                  <a:srgbClr val="FF0000"/>
                </a:solidFill>
                <a:latin typeface="Times New Roman" panose="02020603050405020304" pitchFamily="18" charset="0"/>
                <a:cs typeface="Times New Roman" panose="02020603050405020304" pitchFamily="18" charset="0"/>
              </a:rPr>
              <a:t>33</a:t>
            </a:r>
            <a:br>
              <a:rPr lang="ru-RU" sz="2200" b="1" dirty="0" smtClean="0">
                <a:solidFill>
                  <a:srgbClr val="FF0000"/>
                </a:solidFill>
                <a:latin typeface="Times New Roman" panose="02020603050405020304" pitchFamily="18" charset="0"/>
                <a:cs typeface="Times New Roman" panose="02020603050405020304" pitchFamily="18" charset="0"/>
              </a:rPr>
            </a:br>
            <a:r>
              <a:rPr lang="ru-RU" sz="2200" b="1" dirty="0" smtClean="0">
                <a:solidFill>
                  <a:srgbClr val="FF0000"/>
                </a:solidFill>
                <a:latin typeface="Times New Roman" panose="02020603050405020304" pitchFamily="18" charset="0"/>
                <a:cs typeface="Times New Roman" panose="02020603050405020304" pitchFamily="18" charset="0"/>
              </a:rPr>
              <a:t>Тема </a:t>
            </a:r>
            <a:r>
              <a:rPr lang="ru-RU" sz="2200" b="1" dirty="0">
                <a:solidFill>
                  <a:srgbClr val="FF0000"/>
                </a:solidFill>
                <a:latin typeface="Times New Roman" panose="02020603050405020304" pitchFamily="18" charset="0"/>
                <a:cs typeface="Times New Roman" panose="02020603050405020304" pitchFamily="18" charset="0"/>
              </a:rPr>
              <a:t>6</a:t>
            </a:r>
            <a:r>
              <a:rPr lang="ru-RU" sz="2200" b="1" dirty="0" smtClean="0">
                <a:solidFill>
                  <a:srgbClr val="FF0000"/>
                </a:solidFill>
                <a:latin typeface="Times New Roman" panose="02020603050405020304" pitchFamily="18" charset="0"/>
                <a:cs typeface="Times New Roman" panose="02020603050405020304" pitchFamily="18" charset="0"/>
              </a:rPr>
              <a:t>. страны изучаемого языка.</a:t>
            </a:r>
            <a:r>
              <a:rPr lang="ru-RU" dirty="0">
                <a:solidFill>
                  <a:srgbClr val="FF0000"/>
                </a:solidFill>
              </a:rPr>
              <a:t/>
            </a:r>
            <a:br>
              <a:rPr lang="ru-RU" dirty="0">
                <a:solidFill>
                  <a:srgbClr val="FF0000"/>
                </a:solidFill>
              </a:rPr>
            </a:br>
            <a:endParaRPr lang="ru-RU" dirty="0">
              <a:solidFill>
                <a:srgbClr val="FF0000"/>
              </a:solidFill>
            </a:endParaRPr>
          </a:p>
        </p:txBody>
      </p:sp>
      <p:sp>
        <p:nvSpPr>
          <p:cNvPr id="3" name="Объект 2"/>
          <p:cNvSpPr>
            <a:spLocks noGrp="1"/>
          </p:cNvSpPr>
          <p:nvPr>
            <p:ph idx="1"/>
          </p:nvPr>
        </p:nvSpPr>
        <p:spPr/>
        <p:txBody>
          <a:bodyPr>
            <a:normAutofit fontScale="92500"/>
          </a:bodyPr>
          <a:lstStyle/>
          <a:p>
            <a:r>
              <a:rPr lang="ru-RU" dirty="0">
                <a:latin typeface="Times New Roman" panose="02020603050405020304" pitchFamily="18" charset="0"/>
                <a:cs typeface="Times New Roman" panose="02020603050405020304" pitchFamily="18" charset="0"/>
              </a:rPr>
              <a:t>Студент должен </a:t>
            </a:r>
            <a:r>
              <a:rPr lang="ru-RU" b="1" dirty="0">
                <a:latin typeface="Times New Roman" panose="02020603050405020304" pitchFamily="18" charset="0"/>
                <a:cs typeface="Times New Roman" panose="02020603050405020304" pitchFamily="18" charset="0"/>
              </a:rPr>
              <a:t>знать: </a:t>
            </a:r>
            <a:r>
              <a:rPr lang="ru-RU" dirty="0">
                <a:latin typeface="Times New Roman" panose="02020603050405020304" pitchFamily="18" charset="0"/>
                <a:cs typeface="Times New Roman" panose="02020603050405020304" pitchFamily="18" charset="0"/>
              </a:rPr>
              <a:t>лексический материал по теме; грамматический материал: </a:t>
            </a:r>
            <a:r>
              <a:rPr lang="ru-RU" dirty="0" smtClean="0">
                <a:latin typeface="Times New Roman" panose="02020603050405020304" pitchFamily="18" charset="0"/>
                <a:cs typeface="Times New Roman" panose="02020603050405020304" pitchFamily="18" charset="0"/>
              </a:rPr>
              <a:t>предлоги времени;</a:t>
            </a:r>
          </a:p>
          <a:p>
            <a:r>
              <a:rPr lang="ru-RU" dirty="0" smtClean="0">
                <a:latin typeface="Times New Roman" panose="02020603050405020304" pitchFamily="18" charset="0"/>
                <a:cs typeface="Times New Roman" panose="02020603050405020304" pitchFamily="18" charset="0"/>
              </a:rPr>
              <a:t>Студент </a:t>
            </a:r>
            <a:r>
              <a:rPr lang="ru-RU" dirty="0">
                <a:latin typeface="Times New Roman" panose="02020603050405020304" pitchFamily="18" charset="0"/>
                <a:cs typeface="Times New Roman" panose="02020603050405020304" pitchFamily="18" charset="0"/>
              </a:rPr>
              <a:t>должен </a:t>
            </a:r>
            <a:r>
              <a:rPr lang="ru-RU" b="1" dirty="0">
                <a:latin typeface="Times New Roman" panose="02020603050405020304" pitchFamily="18" charset="0"/>
                <a:cs typeface="Times New Roman" panose="02020603050405020304" pitchFamily="18" charset="0"/>
              </a:rPr>
              <a:t>уметь: </a:t>
            </a:r>
            <a:r>
              <a:rPr lang="ru-RU" dirty="0">
                <a:latin typeface="Times New Roman" panose="02020603050405020304" pitchFamily="18" charset="0"/>
                <a:cs typeface="Times New Roman" panose="02020603050405020304" pitchFamily="18" charset="0"/>
              </a:rPr>
              <a:t>правильно артикулировать и произносить </a:t>
            </a:r>
            <a:r>
              <a:rPr lang="ru-RU" dirty="0" smtClean="0">
                <a:latin typeface="Times New Roman" panose="02020603050405020304" pitchFamily="18" charset="0"/>
                <a:cs typeface="Times New Roman" panose="02020603050405020304" pitchFamily="18" charset="0"/>
              </a:rPr>
              <a:t>лексику </a:t>
            </a:r>
            <a:r>
              <a:rPr lang="ru-RU" dirty="0">
                <a:latin typeface="Times New Roman" panose="02020603050405020304" pitchFamily="18" charset="0"/>
                <a:cs typeface="Times New Roman" panose="02020603050405020304" pitchFamily="18" charset="0"/>
              </a:rPr>
              <a:t>по теме; </a:t>
            </a:r>
            <a:r>
              <a:rPr lang="ru-RU" b="1" dirty="0">
                <a:latin typeface="Times New Roman" panose="02020603050405020304" pitchFamily="18" charset="0"/>
                <a:cs typeface="Times New Roman" panose="02020603050405020304" pitchFamily="18" charset="0"/>
              </a:rPr>
              <a:t>Учебно-метод. обеспечение: </a:t>
            </a:r>
            <a:r>
              <a:rPr lang="ru-RU" b="1" dirty="0" err="1">
                <a:latin typeface="Times New Roman" panose="02020603050405020304" pitchFamily="18" charset="0"/>
                <a:cs typeface="Times New Roman" panose="02020603050405020304" pitchFamily="18" charset="0"/>
              </a:rPr>
              <a:t>осн</a:t>
            </a:r>
            <a:r>
              <a:rPr lang="ru-RU" b="1" dirty="0">
                <a:latin typeface="Times New Roman" panose="02020603050405020304" pitchFamily="18" charset="0"/>
                <a:cs typeface="Times New Roman" panose="02020603050405020304" pitchFamily="18" charset="0"/>
              </a:rPr>
              <a:t>. лит-</a:t>
            </a:r>
            <a:r>
              <a:rPr lang="ru-RU" b="1" dirty="0" err="1">
                <a:latin typeface="Times New Roman" panose="02020603050405020304" pitchFamily="18" charset="0"/>
                <a:cs typeface="Times New Roman" panose="02020603050405020304" pitchFamily="18" charset="0"/>
              </a:rPr>
              <a:t>ра</a:t>
            </a:r>
            <a:r>
              <a:rPr lang="ru-RU" b="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1) </a:t>
            </a:r>
            <a:r>
              <a:rPr lang="ru-RU" dirty="0" err="1">
                <a:latin typeface="Times New Roman" panose="02020603050405020304" pitchFamily="18" charset="0"/>
                <a:cs typeface="Times New Roman" panose="02020603050405020304" pitchFamily="18" charset="0"/>
              </a:rPr>
              <a:t>Агабекян</a:t>
            </a:r>
            <a:r>
              <a:rPr lang="ru-RU" dirty="0">
                <a:latin typeface="Times New Roman" panose="02020603050405020304" pitchFamily="18" charset="0"/>
                <a:cs typeface="Times New Roman" panose="02020603050405020304" pitchFamily="18" charset="0"/>
              </a:rPr>
              <a:t> И.И. Английский язык для </a:t>
            </a:r>
            <a:r>
              <a:rPr lang="ru-RU" dirty="0" err="1" smtClean="0">
                <a:latin typeface="Times New Roman" panose="02020603050405020304" pitchFamily="18" charset="0"/>
                <a:cs typeface="Times New Roman" panose="02020603050405020304" pitchFamily="18" charset="0"/>
              </a:rPr>
              <a:t>ССУЗОВ</a:t>
            </a:r>
            <a:r>
              <a:rPr lang="ru-RU" dirty="0" err="1">
                <a:latin typeface="Times New Roman" panose="02020603050405020304" pitchFamily="18" charset="0"/>
                <a:cs typeface="Times New Roman" panose="02020603050405020304" pitchFamily="18" charset="0"/>
              </a:rPr>
              <a:t>.«Проспект</a:t>
            </a:r>
            <a:r>
              <a:rPr lang="ru-RU" dirty="0">
                <a:latin typeface="Times New Roman" panose="02020603050405020304" pitchFamily="18" charset="0"/>
                <a:cs typeface="Times New Roman" panose="02020603050405020304" pitchFamily="18" charset="0"/>
              </a:rPr>
              <a:t>», 2014; 2) </a:t>
            </a:r>
            <a:r>
              <a:rPr lang="ru-RU" dirty="0" err="1">
                <a:latin typeface="Times New Roman" panose="02020603050405020304" pitchFamily="18" charset="0"/>
                <a:cs typeface="Times New Roman" panose="02020603050405020304" pitchFamily="18" charset="0"/>
              </a:rPr>
              <a:t>Маньковская</a:t>
            </a:r>
            <a:r>
              <a:rPr lang="ru-RU" dirty="0">
                <a:latin typeface="Times New Roman" panose="02020603050405020304" pitchFamily="18" charset="0"/>
                <a:cs typeface="Times New Roman" panose="02020603050405020304" pitchFamily="18" charset="0"/>
              </a:rPr>
              <a:t> З.В. Английский язык: учебное пособие для СПО. - 1. - </a:t>
            </a:r>
            <a:r>
              <a:rPr lang="ru-RU" dirty="0" err="1" smtClean="0">
                <a:latin typeface="Times New Roman" panose="02020603050405020304" pitchFamily="18" charset="0"/>
                <a:cs typeface="Times New Roman" panose="02020603050405020304" pitchFamily="18" charset="0"/>
              </a:rPr>
              <a:t>Москва:ООО</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"Научно-издательский центр ИНФРА-М", 2017.- 200 с</a:t>
            </a:r>
            <a:r>
              <a:rPr lang="ru-RU">
                <a:latin typeface="Times New Roman" panose="02020603050405020304" pitchFamily="18" charset="0"/>
                <a:cs typeface="Times New Roman" panose="02020603050405020304" pitchFamily="18" charset="0"/>
              </a:rPr>
              <a:t>.; </a:t>
            </a:r>
            <a:endParaRPr lang="ru-RU" smtClean="0">
              <a:latin typeface="Times New Roman" panose="02020603050405020304" pitchFamily="18" charset="0"/>
              <a:cs typeface="Times New Roman" panose="02020603050405020304" pitchFamily="18" charset="0"/>
            </a:endParaRPr>
          </a:p>
          <a:p>
            <a:r>
              <a:rPr lang="ru-RU" b="1" smtClean="0">
                <a:latin typeface="Times New Roman" panose="02020603050405020304" pitchFamily="18" charset="0"/>
                <a:cs typeface="Times New Roman" panose="02020603050405020304" pitchFamily="18" charset="0"/>
              </a:rPr>
              <a:t>доп</a:t>
            </a:r>
            <a:r>
              <a:rPr lang="ru-RU" b="1" dirty="0">
                <a:latin typeface="Times New Roman" panose="02020603050405020304" pitchFamily="18" charset="0"/>
                <a:cs typeface="Times New Roman" panose="02020603050405020304" pitchFamily="18" charset="0"/>
              </a:rPr>
              <a:t>. лит-</a:t>
            </a:r>
            <a:r>
              <a:rPr lang="ru-RU" b="1" dirty="0" err="1">
                <a:latin typeface="Times New Roman" panose="02020603050405020304" pitchFamily="18" charset="0"/>
                <a:cs typeface="Times New Roman" panose="02020603050405020304" pitchFamily="18" charset="0"/>
              </a:rPr>
              <a:t>ра</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эл.ресурс</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1)Торбан И.Е. </a:t>
            </a:r>
            <a:r>
              <a:rPr lang="ru-RU" dirty="0" err="1">
                <a:latin typeface="Times New Roman" panose="02020603050405020304" pitchFamily="18" charset="0"/>
                <a:cs typeface="Times New Roman" panose="02020603050405020304" pitchFamily="18" charset="0"/>
              </a:rPr>
              <a:t>Pocket</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English</a:t>
            </a:r>
            <a:r>
              <a:rPr lang="ru-RU" dirty="0">
                <a:latin typeface="Times New Roman" panose="02020603050405020304" pitchFamily="18" charset="0"/>
                <a:cs typeface="Times New Roman" panose="02020603050405020304" pitchFamily="18" charset="0"/>
              </a:rPr>
              <a:t> </a:t>
            </a:r>
          </a:p>
          <a:p>
            <a:r>
              <a:rPr lang="ru-RU" dirty="0" err="1">
                <a:latin typeface="Times New Roman" panose="02020603050405020304" pitchFamily="18" charset="0"/>
                <a:cs typeface="Times New Roman" panose="02020603050405020304" pitchFamily="18" charset="0"/>
              </a:rPr>
              <a:t>Grammar</a:t>
            </a:r>
            <a:r>
              <a:rPr lang="ru-RU" dirty="0">
                <a:latin typeface="Times New Roman" panose="02020603050405020304" pitchFamily="18" charset="0"/>
                <a:cs typeface="Times New Roman" panose="02020603050405020304" pitchFamily="18" charset="0"/>
              </a:rPr>
              <a:t>: Справочное пособие.- 1.-Москва:ООО "Научно-издательский центр ИНФРА-М",2016. -97с.- (для </a:t>
            </a:r>
            <a:r>
              <a:rPr lang="ru-RU" dirty="0" err="1">
                <a:latin typeface="Times New Roman" panose="02020603050405020304" pitchFamily="18" charset="0"/>
                <a:cs typeface="Times New Roman" panose="02020603050405020304" pitchFamily="18" charset="0"/>
              </a:rPr>
              <a:t>ССУЗов</a:t>
            </a:r>
            <a:r>
              <a:rPr lang="ru-RU" dirty="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2)Шидловская </a:t>
            </a:r>
            <a:r>
              <a:rPr lang="ru-RU" dirty="0">
                <a:latin typeface="Times New Roman" panose="02020603050405020304" pitchFamily="18" charset="0"/>
                <a:cs typeface="Times New Roman" panose="02020603050405020304" pitchFamily="18" charset="0"/>
              </a:rPr>
              <a:t>С.Н., Шидловский Н.И. Предлоги и фразовые глаголы </a:t>
            </a:r>
            <a:r>
              <a:rPr lang="ru-RU" dirty="0" err="1">
                <a:latin typeface="Times New Roman" panose="02020603050405020304" pitchFamily="18" charset="0"/>
                <a:cs typeface="Times New Roman" panose="02020603050405020304" pitchFamily="18" charset="0"/>
              </a:rPr>
              <a:t>англ.яз</a:t>
            </a:r>
            <a:r>
              <a:rPr lang="ru-RU" dirty="0">
                <a:latin typeface="Times New Roman" panose="02020603050405020304" pitchFamily="18" charset="0"/>
                <a:cs typeface="Times New Roman" panose="02020603050405020304" pitchFamily="18" charset="0"/>
              </a:rPr>
              <a:t>. Учебное пособие. Часть 1, 2.- </a:t>
            </a:r>
            <a:r>
              <a:rPr lang="ru-RU" dirty="0" err="1" smtClean="0">
                <a:latin typeface="Times New Roman" panose="02020603050405020304" pitchFamily="18" charset="0"/>
                <a:cs typeface="Times New Roman" panose="02020603050405020304" pitchFamily="18" charset="0"/>
              </a:rPr>
              <a:t>Москва:Русайнс</a:t>
            </a:r>
            <a:r>
              <a:rPr lang="ru-RU" dirty="0">
                <a:latin typeface="Times New Roman" panose="02020603050405020304" pitchFamily="18" charset="0"/>
                <a:cs typeface="Times New Roman" panose="02020603050405020304" pitchFamily="18" charset="0"/>
              </a:rPr>
              <a:t>, 2018. - 387. </a:t>
            </a:r>
            <a:r>
              <a:rPr lang="ru-RU" b="1"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59648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0878" y="585216"/>
            <a:ext cx="9693322" cy="779560"/>
          </a:xfrm>
        </p:spPr>
        <p:txBody>
          <a:bodyPr>
            <a:normAutofit/>
          </a:bodyPr>
          <a:lstStyle/>
          <a:p>
            <a:r>
              <a:rPr lang="en-US" sz="2800" b="1" dirty="0" smtClean="0">
                <a:solidFill>
                  <a:srgbClr val="FF0000"/>
                </a:solidFill>
              </a:rPr>
              <a:t>Let’s learn new words</a:t>
            </a:r>
            <a:r>
              <a:rPr lang="ru-RU" sz="2800" b="1" dirty="0" smtClean="0">
                <a:solidFill>
                  <a:srgbClr val="FF0000"/>
                </a:solidFill>
              </a:rPr>
              <a:t>: давайте выучим новые слова</a:t>
            </a:r>
            <a:endParaRPr lang="ru-RU" sz="2800" b="1" dirty="0">
              <a:solidFill>
                <a:srgbClr val="FF0000"/>
              </a:solidFill>
            </a:endParaRPr>
          </a:p>
        </p:txBody>
      </p:sp>
      <p:sp>
        <p:nvSpPr>
          <p:cNvPr id="3" name="Объект 2"/>
          <p:cNvSpPr>
            <a:spLocks noGrp="1"/>
          </p:cNvSpPr>
          <p:nvPr>
            <p:ph idx="1"/>
          </p:nvPr>
        </p:nvSpPr>
        <p:spPr>
          <a:xfrm>
            <a:off x="752605" y="1364775"/>
            <a:ext cx="10289867" cy="5213446"/>
          </a:xfrm>
        </p:spPr>
        <p:txBody>
          <a:bodyPr>
            <a:normAutofit fontScale="92500" lnSpcReduction="10000"/>
          </a:bodyPr>
          <a:lstStyle/>
          <a:p>
            <a:pPr marL="0" indent="0">
              <a:lnSpc>
                <a:spcPct val="100000"/>
              </a:lnSpc>
              <a:buNone/>
            </a:pPr>
            <a:r>
              <a:rPr lang="en-US" sz="1800" b="1" dirty="0" smtClean="0">
                <a:solidFill>
                  <a:srgbClr val="00B050"/>
                </a:solidFill>
                <a:latin typeface="Newton Phonetic ABBYY" panose="02020503070406020304" pitchFamily="18" charset="0"/>
              </a:rPr>
              <a:t>population       </a:t>
            </a:r>
            <a:r>
              <a:rPr lang="ru-RU" sz="1800" b="1" dirty="0" smtClean="0">
                <a:solidFill>
                  <a:srgbClr val="00B050"/>
                </a:solidFill>
                <a:latin typeface="Newton Phonetic ABBYY" panose="02020503070406020304" pitchFamily="18" charset="0"/>
              </a:rPr>
              <a:t>население</a:t>
            </a:r>
            <a:r>
              <a:rPr lang="en-US" sz="1800" b="1" dirty="0" smtClean="0">
                <a:solidFill>
                  <a:srgbClr val="00B050"/>
                </a:solidFill>
                <a:latin typeface="Newton Phonetic ABBYY" panose="02020503070406020304" pitchFamily="18" charset="0"/>
              </a:rPr>
              <a:t>                                                                  the </a:t>
            </a:r>
            <a:r>
              <a:rPr lang="en-US" sz="1800" b="1" dirty="0">
                <a:solidFill>
                  <a:srgbClr val="00B050"/>
                </a:solidFill>
                <a:latin typeface="Newton Phonetic ABBYY" panose="02020503070406020304" pitchFamily="18" charset="0"/>
              </a:rPr>
              <a:t>Jewel </a:t>
            </a:r>
            <a:r>
              <a:rPr lang="en-US" sz="1800" b="1" dirty="0" smtClean="0">
                <a:solidFill>
                  <a:srgbClr val="00B050"/>
                </a:solidFill>
                <a:latin typeface="Newton Phonetic ABBYY" panose="02020503070406020304" pitchFamily="18" charset="0"/>
              </a:rPr>
              <a:t>Tower       </a:t>
            </a:r>
            <a:r>
              <a:rPr lang="ru-RU" sz="1800" b="1" dirty="0" smtClean="0">
                <a:solidFill>
                  <a:srgbClr val="00B050"/>
                </a:solidFill>
                <a:latin typeface="Newton Phonetic ABBYY" panose="02020503070406020304" pitchFamily="18" charset="0"/>
              </a:rPr>
              <a:t>башня драгоценностей</a:t>
            </a:r>
            <a:r>
              <a:rPr lang="en-US" sz="1800" b="1" dirty="0" smtClean="0">
                <a:solidFill>
                  <a:srgbClr val="00B050"/>
                </a:solidFill>
                <a:latin typeface="Newton Phonetic ABBYY" panose="02020503070406020304" pitchFamily="18" charset="0"/>
              </a:rPr>
              <a:t>                                                                                 </a:t>
            </a:r>
            <a:endParaRPr lang="en-US" sz="1800" b="1" dirty="0" smtClean="0">
              <a:solidFill>
                <a:srgbClr val="00B050"/>
              </a:solidFill>
              <a:latin typeface="Newton Phonetic ABBYY" panose="02020503070406020304" pitchFamily="18" charset="0"/>
            </a:endParaRPr>
          </a:p>
          <a:p>
            <a:pPr marL="0" indent="0">
              <a:lnSpc>
                <a:spcPct val="100000"/>
              </a:lnSpc>
              <a:buNone/>
            </a:pPr>
            <a:r>
              <a:rPr lang="en-US" sz="1800" b="1" dirty="0">
                <a:solidFill>
                  <a:srgbClr val="0070C0"/>
                </a:solidFill>
                <a:latin typeface="Newton Phonetic ABBYY" panose="02020503070406020304" pitchFamily="18" charset="0"/>
              </a:rPr>
              <a:t>s</a:t>
            </a:r>
            <a:r>
              <a:rPr lang="en-US" sz="1800" b="1" dirty="0" smtClean="0">
                <a:solidFill>
                  <a:srgbClr val="0070C0"/>
                </a:solidFill>
                <a:latin typeface="Newton Phonetic ABBYY" panose="02020503070406020304" pitchFamily="18" charset="0"/>
              </a:rPr>
              <a:t>ituated     </a:t>
            </a:r>
            <a:r>
              <a:rPr lang="ru-RU" sz="1800" b="1" dirty="0" smtClean="0">
                <a:solidFill>
                  <a:srgbClr val="0070C0"/>
                </a:solidFill>
                <a:latin typeface="Newton Phonetic ABBYY" panose="02020503070406020304" pitchFamily="18" charset="0"/>
              </a:rPr>
              <a:t>расположен</a:t>
            </a:r>
            <a:r>
              <a:rPr lang="en-US" sz="1800" b="1" dirty="0" smtClean="0">
                <a:solidFill>
                  <a:srgbClr val="0070C0"/>
                </a:solidFill>
                <a:latin typeface="Newton Phonetic ABBYY" panose="02020503070406020304" pitchFamily="18" charset="0"/>
              </a:rPr>
              <a:t>                                                                       jewels   </a:t>
            </a:r>
            <a:r>
              <a:rPr lang="ru-RU" sz="1800" b="1" dirty="0" smtClean="0">
                <a:solidFill>
                  <a:srgbClr val="0070C0"/>
                </a:solidFill>
                <a:latin typeface="Newton Phonetic ABBYY" panose="02020503070406020304" pitchFamily="18" charset="0"/>
              </a:rPr>
              <a:t>ювелирные украшения</a:t>
            </a:r>
            <a:r>
              <a:rPr lang="en-US" sz="1800" b="1" dirty="0" smtClean="0">
                <a:solidFill>
                  <a:srgbClr val="0070C0"/>
                </a:solidFill>
                <a:latin typeface="Newton Phonetic ABBYY" panose="02020503070406020304" pitchFamily="18" charset="0"/>
              </a:rPr>
              <a:t> </a:t>
            </a:r>
            <a:r>
              <a:rPr lang="en-US" sz="1800" b="1" dirty="0" smtClean="0">
                <a:latin typeface="Newton Phonetic ABBYY" panose="02020503070406020304" pitchFamily="18" charset="0"/>
              </a:rPr>
              <a:t>                                                                    </a:t>
            </a:r>
          </a:p>
          <a:p>
            <a:pPr marL="0" indent="0">
              <a:lnSpc>
                <a:spcPct val="100000"/>
              </a:lnSpc>
              <a:buNone/>
            </a:pPr>
            <a:r>
              <a:rPr lang="ru-RU" sz="1800" b="1" dirty="0" err="1" smtClean="0">
                <a:solidFill>
                  <a:srgbClr val="00B050"/>
                </a:solidFill>
                <a:latin typeface="Newton Phonetic ABBYY" panose="02020503070406020304" pitchFamily="18" charset="0"/>
              </a:rPr>
              <a:t>bank</a:t>
            </a:r>
            <a:r>
              <a:rPr lang="ru-RU" sz="1800" b="1" dirty="0" smtClean="0">
                <a:latin typeface="Newton Phonetic ABBYY" panose="02020503070406020304" pitchFamily="18" charset="0"/>
              </a:rPr>
              <a:t> </a:t>
            </a:r>
            <a:r>
              <a:rPr lang="en-US" sz="1800" b="1" dirty="0" smtClean="0">
                <a:latin typeface="Newton Phonetic ABBYY" panose="02020503070406020304" pitchFamily="18" charset="0"/>
              </a:rPr>
              <a:t>        </a:t>
            </a:r>
            <a:r>
              <a:rPr lang="en-US" sz="1800" b="1" dirty="0" smtClean="0">
                <a:solidFill>
                  <a:srgbClr val="00B050"/>
                </a:solidFill>
                <a:latin typeface="Newton Phonetic ABBYY" panose="02020503070406020304" pitchFamily="18" charset="0"/>
              </a:rPr>
              <a:t> </a:t>
            </a:r>
            <a:r>
              <a:rPr lang="ru-RU" sz="1800" b="1" dirty="0" smtClean="0">
                <a:solidFill>
                  <a:srgbClr val="00B050"/>
                </a:solidFill>
                <a:latin typeface="Newton Phonetic ABBYY" panose="02020503070406020304" pitchFamily="18" charset="0"/>
              </a:rPr>
              <a:t>берег</a:t>
            </a:r>
            <a:r>
              <a:rPr lang="en-US" sz="1800" b="1" dirty="0" smtClean="0">
                <a:solidFill>
                  <a:srgbClr val="00B050"/>
                </a:solidFill>
                <a:latin typeface="Newton Phonetic ABBYY" panose="02020503070406020304" pitchFamily="18" charset="0"/>
              </a:rPr>
              <a:t>                                                                                     murder  </a:t>
            </a:r>
            <a:r>
              <a:rPr lang="ru-RU" sz="1800" b="1" dirty="0" smtClean="0">
                <a:solidFill>
                  <a:srgbClr val="00B050"/>
                </a:solidFill>
                <a:latin typeface="Newton Phonetic ABBYY" panose="02020503070406020304" pitchFamily="18" charset="0"/>
              </a:rPr>
              <a:t> предумышленное убийство</a:t>
            </a:r>
            <a:endParaRPr lang="en-US" sz="1800" b="1" dirty="0" smtClean="0">
              <a:solidFill>
                <a:srgbClr val="00B050"/>
              </a:solidFill>
              <a:latin typeface="Newton Phonetic ABBYY" panose="02020503070406020304" pitchFamily="18" charset="0"/>
            </a:endParaRPr>
          </a:p>
          <a:p>
            <a:pPr marL="0" indent="0">
              <a:lnSpc>
                <a:spcPct val="100000"/>
              </a:lnSpc>
              <a:buNone/>
            </a:pPr>
            <a:r>
              <a:rPr lang="en-US" sz="1800" b="1" dirty="0">
                <a:solidFill>
                  <a:srgbClr val="0070C0"/>
                </a:solidFill>
                <a:latin typeface="Newton Phonetic ABBYY" panose="02020503070406020304" pitchFamily="18" charset="0"/>
              </a:rPr>
              <a:t>d</a:t>
            </a:r>
            <a:r>
              <a:rPr lang="en-US" sz="1800" b="1" dirty="0" smtClean="0">
                <a:solidFill>
                  <a:srgbClr val="0070C0"/>
                </a:solidFill>
                <a:latin typeface="Newton Phonetic ABBYY" panose="02020503070406020304" pitchFamily="18" charset="0"/>
              </a:rPr>
              <a:t>ivide into </a:t>
            </a:r>
            <a:r>
              <a:rPr lang="ru-RU" sz="1800" b="1" dirty="0" smtClean="0">
                <a:solidFill>
                  <a:srgbClr val="0070C0"/>
                </a:solidFill>
                <a:latin typeface="Newton Phonetic ABBYY" panose="02020503070406020304" pitchFamily="18" charset="0"/>
              </a:rPr>
              <a:t> делить на</a:t>
            </a:r>
            <a:r>
              <a:rPr lang="en-US" sz="1800" b="1" dirty="0" smtClean="0">
                <a:solidFill>
                  <a:srgbClr val="0070C0"/>
                </a:solidFill>
                <a:latin typeface="Newton Phonetic ABBYY" panose="02020503070406020304" pitchFamily="18" charset="0"/>
              </a:rPr>
              <a:t>                                                                           the </a:t>
            </a:r>
            <a:r>
              <a:rPr lang="en-US" sz="1800" b="1" dirty="0">
                <a:solidFill>
                  <a:srgbClr val="0070C0"/>
                </a:solidFill>
                <a:latin typeface="Newton Phonetic ABBYY" panose="02020503070406020304" pitchFamily="18" charset="0"/>
              </a:rPr>
              <a:t>Bloody Tower</a:t>
            </a:r>
            <a:r>
              <a:rPr lang="en-US" sz="1800" b="1" dirty="0" smtClean="0">
                <a:solidFill>
                  <a:srgbClr val="0070C0"/>
                </a:solidFill>
                <a:latin typeface="Newton Phonetic ABBYY" panose="02020503070406020304" pitchFamily="18" charset="0"/>
              </a:rPr>
              <a:t>    </a:t>
            </a:r>
            <a:r>
              <a:rPr lang="ru-RU" sz="1800" b="1" dirty="0" smtClean="0">
                <a:solidFill>
                  <a:srgbClr val="0070C0"/>
                </a:solidFill>
                <a:latin typeface="Newton Phonetic ABBYY" panose="02020503070406020304" pitchFamily="18" charset="0"/>
              </a:rPr>
              <a:t>кровавая </a:t>
            </a:r>
            <a:r>
              <a:rPr lang="ru-RU" sz="1800" b="1" dirty="0" smtClean="0">
                <a:solidFill>
                  <a:srgbClr val="0070C0"/>
                </a:solidFill>
                <a:latin typeface="Newton Phonetic ABBYY" panose="02020503070406020304" pitchFamily="18" charset="0"/>
              </a:rPr>
              <a:t>башня</a:t>
            </a:r>
          </a:p>
          <a:p>
            <a:pPr marL="0" indent="0">
              <a:lnSpc>
                <a:spcPct val="100000"/>
              </a:lnSpc>
              <a:buNone/>
            </a:pPr>
            <a:r>
              <a:rPr lang="en-US" sz="1800" b="1" dirty="0" smtClean="0">
                <a:solidFill>
                  <a:srgbClr val="00B050"/>
                </a:solidFill>
                <a:latin typeface="Newton Phonetic ABBYY" panose="02020503070406020304" pitchFamily="18" charset="0"/>
              </a:rPr>
              <a:t>the </a:t>
            </a:r>
            <a:r>
              <a:rPr lang="en-US" sz="1800" b="1" dirty="0" smtClean="0">
                <a:solidFill>
                  <a:srgbClr val="00B050"/>
                </a:solidFill>
                <a:latin typeface="Newton Phonetic ABBYY" panose="02020503070406020304" pitchFamily="18" charset="0"/>
              </a:rPr>
              <a:t>West End</a:t>
            </a:r>
            <a:r>
              <a:rPr lang="ru-RU" sz="1800" b="1" dirty="0" smtClean="0">
                <a:solidFill>
                  <a:srgbClr val="00B050"/>
                </a:solidFill>
                <a:latin typeface="Newton Phonetic ABBYY" panose="02020503070406020304" pitchFamily="18" charset="0"/>
              </a:rPr>
              <a:t> западная </a:t>
            </a:r>
            <a:r>
              <a:rPr lang="ru-RU" sz="1800" b="1" dirty="0" smtClean="0">
                <a:solidFill>
                  <a:srgbClr val="00B050"/>
                </a:solidFill>
                <a:latin typeface="Newton Phonetic ABBYY" panose="02020503070406020304" pitchFamily="18" charset="0"/>
              </a:rPr>
              <a:t>часть                                                         </a:t>
            </a:r>
            <a:r>
              <a:rPr lang="en-US" sz="1800" b="1" dirty="0" smtClean="0">
                <a:solidFill>
                  <a:srgbClr val="00B050"/>
                </a:solidFill>
                <a:latin typeface="Newton Phonetic ABBYY" panose="02020503070406020304" pitchFamily="18" charset="0"/>
              </a:rPr>
              <a:t>  </a:t>
            </a:r>
            <a:r>
              <a:rPr lang="ru-RU" sz="1800" b="1" dirty="0" smtClean="0">
                <a:solidFill>
                  <a:srgbClr val="00B050"/>
                </a:solidFill>
                <a:latin typeface="Newton Phonetic ABBYY" panose="02020503070406020304" pitchFamily="18" charset="0"/>
              </a:rPr>
              <a:t>  </a:t>
            </a:r>
            <a:r>
              <a:rPr lang="en-US" sz="1800" b="1" dirty="0" smtClean="0">
                <a:solidFill>
                  <a:srgbClr val="00B050"/>
                </a:solidFill>
                <a:latin typeface="Newton Phonetic ABBYY" panose="02020503070406020304" pitchFamily="18" charset="0"/>
              </a:rPr>
              <a:t>raven             </a:t>
            </a:r>
            <a:r>
              <a:rPr lang="ru-RU" sz="1800" b="1" dirty="0" smtClean="0">
                <a:solidFill>
                  <a:srgbClr val="00B050"/>
                </a:solidFill>
                <a:latin typeface="Newton Phonetic ABBYY" panose="02020503070406020304" pitchFamily="18" charset="0"/>
              </a:rPr>
              <a:t> ворон</a:t>
            </a:r>
            <a:endParaRPr lang="en-US" sz="1800" b="1" dirty="0" smtClean="0">
              <a:solidFill>
                <a:srgbClr val="00B050"/>
              </a:solidFill>
              <a:latin typeface="Newton Phonetic ABBYY" panose="02020503070406020304" pitchFamily="18" charset="0"/>
            </a:endParaRPr>
          </a:p>
          <a:p>
            <a:pPr marL="0" indent="0">
              <a:lnSpc>
                <a:spcPct val="100000"/>
              </a:lnSpc>
              <a:buNone/>
            </a:pPr>
            <a:r>
              <a:rPr lang="en-US" sz="1800" b="1" dirty="0">
                <a:solidFill>
                  <a:srgbClr val="0070C0"/>
                </a:solidFill>
                <a:latin typeface="Newton Phonetic ABBYY" panose="02020503070406020304" pitchFamily="18" charset="0"/>
              </a:rPr>
              <a:t>a</a:t>
            </a:r>
            <a:r>
              <a:rPr lang="en-US" sz="1800" b="1" dirty="0" smtClean="0">
                <a:solidFill>
                  <a:srgbClr val="0070C0"/>
                </a:solidFill>
                <a:latin typeface="Newton Phonetic ABBYY" panose="02020503070406020304" pitchFamily="18" charset="0"/>
              </a:rPr>
              <a:t>rt gallery</a:t>
            </a:r>
            <a:r>
              <a:rPr lang="ru-RU" sz="1800" b="1" dirty="0" smtClean="0">
                <a:solidFill>
                  <a:srgbClr val="0070C0"/>
                </a:solidFill>
                <a:latin typeface="Newton Phonetic ABBYY" panose="02020503070406020304" pitchFamily="18" charset="0"/>
              </a:rPr>
              <a:t>      художественная галерея</a:t>
            </a:r>
            <a:endParaRPr lang="en-US" sz="1800" b="1" dirty="0" smtClean="0">
              <a:solidFill>
                <a:srgbClr val="0070C0"/>
              </a:solidFill>
              <a:latin typeface="Newton Phonetic ABBYY" panose="02020503070406020304" pitchFamily="18" charset="0"/>
            </a:endParaRPr>
          </a:p>
          <a:p>
            <a:pPr marL="0" indent="0">
              <a:lnSpc>
                <a:spcPct val="100000"/>
              </a:lnSpc>
              <a:buNone/>
            </a:pPr>
            <a:r>
              <a:rPr lang="en-US" sz="1800" b="1" dirty="0" smtClean="0">
                <a:solidFill>
                  <a:srgbClr val="00B050"/>
                </a:solidFill>
                <a:latin typeface="Newton Phonetic ABBYY" panose="02020503070406020304" pitchFamily="18" charset="0"/>
              </a:rPr>
              <a:t>attraction</a:t>
            </a:r>
            <a:r>
              <a:rPr lang="ru-RU" sz="1800" b="1" dirty="0" smtClean="0">
                <a:solidFill>
                  <a:srgbClr val="00B050"/>
                </a:solidFill>
                <a:latin typeface="Newton Phonetic ABBYY" panose="02020503070406020304" pitchFamily="18" charset="0"/>
              </a:rPr>
              <a:t>     достопримечательность  </a:t>
            </a:r>
            <a:endParaRPr lang="en-US" sz="1800" b="1" dirty="0" smtClean="0">
              <a:solidFill>
                <a:srgbClr val="00B050"/>
              </a:solidFill>
              <a:latin typeface="Newton Phonetic ABBYY" panose="02020503070406020304" pitchFamily="18" charset="0"/>
            </a:endParaRPr>
          </a:p>
          <a:p>
            <a:pPr marL="0" indent="0">
              <a:lnSpc>
                <a:spcPct val="100000"/>
              </a:lnSpc>
              <a:buNone/>
            </a:pPr>
            <a:r>
              <a:rPr lang="en-US" sz="1800" b="1" dirty="0" smtClean="0">
                <a:solidFill>
                  <a:srgbClr val="0070C0"/>
                </a:solidFill>
                <a:latin typeface="Newton Phonetic ABBYY" panose="02020503070406020304" pitchFamily="18" charset="0"/>
              </a:rPr>
              <a:t>government </a:t>
            </a:r>
            <a:r>
              <a:rPr lang="ru-RU" sz="1800" b="1" dirty="0" smtClean="0">
                <a:solidFill>
                  <a:srgbClr val="0070C0"/>
                </a:solidFill>
                <a:latin typeface="Newton Phonetic ABBYY" panose="02020503070406020304" pitchFamily="18" charset="0"/>
              </a:rPr>
              <a:t> правительственный</a:t>
            </a:r>
            <a:endParaRPr lang="en-US" sz="1800" b="1" dirty="0" smtClean="0">
              <a:solidFill>
                <a:srgbClr val="0070C0"/>
              </a:solidFill>
              <a:latin typeface="Newton Phonetic ABBYY" panose="02020503070406020304" pitchFamily="18" charset="0"/>
            </a:endParaRPr>
          </a:p>
          <a:p>
            <a:pPr marL="0" indent="0">
              <a:buNone/>
            </a:pPr>
            <a:r>
              <a:rPr lang="en-US" sz="1800" b="1" dirty="0" smtClean="0">
                <a:solidFill>
                  <a:srgbClr val="00B050"/>
                </a:solidFill>
                <a:latin typeface="Newton Phonetic ABBYY" panose="02020503070406020304" pitchFamily="18" charset="0"/>
              </a:rPr>
              <a:t>founded</a:t>
            </a:r>
            <a:r>
              <a:rPr lang="ru-RU" sz="1800" b="1" dirty="0" smtClean="0">
                <a:solidFill>
                  <a:srgbClr val="00B050"/>
                </a:solidFill>
                <a:latin typeface="Newton Phonetic ABBYY" panose="02020503070406020304" pitchFamily="18" charset="0"/>
              </a:rPr>
              <a:t>       основан</a:t>
            </a:r>
            <a:endParaRPr lang="en-US" sz="1800" b="1" dirty="0" smtClean="0">
              <a:solidFill>
                <a:srgbClr val="00B050"/>
              </a:solidFill>
              <a:latin typeface="Newton Phonetic ABBYY" panose="02020503070406020304" pitchFamily="18" charset="0"/>
            </a:endParaRPr>
          </a:p>
          <a:p>
            <a:pPr marL="0" indent="0">
              <a:buNone/>
            </a:pPr>
            <a:r>
              <a:rPr lang="en-US" sz="1800" b="1" dirty="0">
                <a:solidFill>
                  <a:srgbClr val="0070C0"/>
                </a:solidFill>
                <a:latin typeface="Newton Phonetic ABBYY" panose="02020503070406020304" pitchFamily="18" charset="0"/>
              </a:rPr>
              <a:t>c</a:t>
            </a:r>
            <a:r>
              <a:rPr lang="en-US" sz="1800" b="1" dirty="0" smtClean="0">
                <a:solidFill>
                  <a:srgbClr val="0070C0"/>
                </a:solidFill>
                <a:latin typeface="Newton Phonetic ABBYY" panose="02020503070406020304" pitchFamily="18" charset="0"/>
              </a:rPr>
              <a:t>entury</a:t>
            </a:r>
            <a:r>
              <a:rPr lang="ru-RU" sz="1800" b="1" dirty="0" smtClean="0">
                <a:solidFill>
                  <a:srgbClr val="0070C0"/>
                </a:solidFill>
                <a:latin typeface="Newton Phonetic ABBYY" panose="02020503070406020304" pitchFamily="18" charset="0"/>
              </a:rPr>
              <a:t>        век</a:t>
            </a:r>
            <a:endParaRPr lang="en-US" sz="1800" b="1" dirty="0" smtClean="0">
              <a:solidFill>
                <a:srgbClr val="0070C0"/>
              </a:solidFill>
              <a:latin typeface="Newton Phonetic ABBYY" panose="02020503070406020304" pitchFamily="18" charset="0"/>
            </a:endParaRPr>
          </a:p>
          <a:p>
            <a:pPr marL="0" indent="0">
              <a:buNone/>
            </a:pPr>
            <a:r>
              <a:rPr lang="en-US" sz="1800" b="1" dirty="0">
                <a:solidFill>
                  <a:srgbClr val="00B050"/>
                </a:solidFill>
                <a:latin typeface="Newton Phonetic ABBYY" panose="02020503070406020304" pitchFamily="18" charset="0"/>
              </a:rPr>
              <a:t>f</a:t>
            </a:r>
            <a:r>
              <a:rPr lang="en-US" sz="1800" b="1" dirty="0" smtClean="0">
                <a:solidFill>
                  <a:srgbClr val="00B050"/>
                </a:solidFill>
                <a:latin typeface="Newton Phonetic ABBYY" panose="02020503070406020304" pitchFamily="18" charset="0"/>
              </a:rPr>
              <a:t>ortress</a:t>
            </a:r>
            <a:r>
              <a:rPr lang="ru-RU" sz="1800" b="1" dirty="0" smtClean="0">
                <a:solidFill>
                  <a:srgbClr val="00B050"/>
                </a:solidFill>
                <a:latin typeface="Newton Phonetic ABBYY" panose="02020503070406020304" pitchFamily="18" charset="0"/>
              </a:rPr>
              <a:t>        крепость</a:t>
            </a:r>
            <a:endParaRPr lang="en-US" sz="1800" b="1" dirty="0" smtClean="0">
              <a:solidFill>
                <a:srgbClr val="00B050"/>
              </a:solidFill>
              <a:latin typeface="Newton Phonetic ABBYY" panose="02020503070406020304" pitchFamily="18" charset="0"/>
            </a:endParaRPr>
          </a:p>
          <a:p>
            <a:pPr marL="0" indent="0">
              <a:buNone/>
            </a:pPr>
            <a:r>
              <a:rPr lang="en-US" sz="1800" b="1" dirty="0">
                <a:solidFill>
                  <a:srgbClr val="0070C0"/>
                </a:solidFill>
                <a:latin typeface="Newton Phonetic ABBYY" panose="02020503070406020304" pitchFamily="18" charset="0"/>
              </a:rPr>
              <a:t>p</a:t>
            </a:r>
            <a:r>
              <a:rPr lang="en-US" sz="1800" b="1" dirty="0" smtClean="0">
                <a:solidFill>
                  <a:srgbClr val="0070C0"/>
                </a:solidFill>
                <a:latin typeface="Newton Phonetic ABBYY" panose="02020503070406020304" pitchFamily="18" charset="0"/>
              </a:rPr>
              <a:t>alace</a:t>
            </a:r>
            <a:r>
              <a:rPr lang="ru-RU" sz="1800" b="1" dirty="0" smtClean="0">
                <a:solidFill>
                  <a:srgbClr val="0070C0"/>
                </a:solidFill>
                <a:latin typeface="Newton Phonetic ABBYY" panose="02020503070406020304" pitchFamily="18" charset="0"/>
              </a:rPr>
              <a:t>           дворец</a:t>
            </a:r>
            <a:endParaRPr lang="en-US" sz="1800" dirty="0">
              <a:solidFill>
                <a:srgbClr val="0070C0"/>
              </a:solidFill>
              <a:latin typeface="Newton Phonetic ABBYY" panose="02020503070406020304" pitchFamily="18" charset="0"/>
            </a:endParaRPr>
          </a:p>
          <a:p>
            <a:pPr marL="0" indent="0">
              <a:buNone/>
            </a:pPr>
            <a:r>
              <a:rPr lang="en-US" sz="1800" b="1" dirty="0" smtClean="0">
                <a:solidFill>
                  <a:srgbClr val="00B050"/>
                </a:solidFill>
                <a:latin typeface="Newton Phonetic ABBYY" panose="02020503070406020304" pitchFamily="18" charset="0"/>
              </a:rPr>
              <a:t> </a:t>
            </a:r>
            <a:r>
              <a:rPr lang="en-US" sz="1800" b="1" dirty="0">
                <a:solidFill>
                  <a:srgbClr val="00B050"/>
                </a:solidFill>
                <a:latin typeface="Newton Phonetic ABBYY" panose="02020503070406020304" pitchFamily="18" charset="0"/>
              </a:rPr>
              <a:t>prison</a:t>
            </a:r>
            <a:r>
              <a:rPr lang="en-US" sz="1800" b="1" dirty="0" smtClean="0">
                <a:solidFill>
                  <a:srgbClr val="00B050"/>
                </a:solidFill>
                <a:latin typeface="Newton Phonetic ABBYY" panose="02020503070406020304" pitchFamily="18" charset="0"/>
              </a:rPr>
              <a:t>.        </a:t>
            </a:r>
            <a:r>
              <a:rPr lang="ru-RU" sz="1800" b="1" dirty="0" smtClean="0">
                <a:solidFill>
                  <a:srgbClr val="00B050"/>
                </a:solidFill>
                <a:latin typeface="Newton Phonetic ABBYY" panose="02020503070406020304" pitchFamily="18" charset="0"/>
              </a:rPr>
              <a:t>тюрьма</a:t>
            </a:r>
            <a:endParaRPr lang="ru-RU" sz="1800" b="1" dirty="0">
              <a:solidFill>
                <a:srgbClr val="00B050"/>
              </a:solidFill>
            </a:endParaRPr>
          </a:p>
        </p:txBody>
      </p:sp>
    </p:spTree>
    <p:extLst>
      <p:ext uri="{BB962C8B-B14F-4D97-AF65-F5344CB8AC3E}">
        <p14:creationId xmlns:p14="http://schemas.microsoft.com/office/powerpoint/2010/main" val="260563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1896" y="585216"/>
            <a:ext cx="9972303" cy="1113668"/>
          </a:xfrm>
        </p:spPr>
        <p:txBody>
          <a:bodyPr>
            <a:normAutofit/>
          </a:bodyPr>
          <a:lstStyle/>
          <a:p>
            <a:r>
              <a:rPr lang="ru-RU" sz="2400" b="1" dirty="0" smtClean="0">
                <a:solidFill>
                  <a:srgbClr val="FF0000"/>
                </a:solidFill>
                <a:latin typeface="Times New Roman" panose="02020603050405020304" pitchFamily="18" charset="0"/>
                <a:cs typeface="Times New Roman" panose="02020603050405020304" pitchFamily="18" charset="0"/>
              </a:rPr>
              <a:t>ЗАДАНИЯ</a:t>
            </a:r>
            <a:r>
              <a:rPr lang="en-US" sz="2400" b="1" dirty="0" smtClean="0">
                <a:solidFill>
                  <a:srgbClr val="FF0000"/>
                </a:solidFill>
                <a:latin typeface="Times New Roman" panose="02020603050405020304" pitchFamily="18" charset="0"/>
                <a:cs typeface="Times New Roman" panose="02020603050405020304" pitchFamily="18" charset="0"/>
              </a:rPr>
              <a:t>. tasks.</a:t>
            </a:r>
            <a:r>
              <a:rPr lang="ru-RU" sz="2400" b="1" dirty="0" smtClean="0">
                <a:solidFill>
                  <a:srgbClr val="FF0000"/>
                </a:solidFill>
                <a:latin typeface="Times New Roman" panose="02020603050405020304" pitchFamily="18" charset="0"/>
                <a:cs typeface="Times New Roman" panose="02020603050405020304" pitchFamily="18" charset="0"/>
              </a:rPr>
              <a:t/>
            </a:r>
            <a:br>
              <a:rPr lang="ru-RU" sz="2400" b="1" dirty="0" smtClean="0">
                <a:solidFill>
                  <a:srgbClr val="FF0000"/>
                </a:solidFill>
                <a:latin typeface="Times New Roman" panose="02020603050405020304" pitchFamily="18" charset="0"/>
                <a:cs typeface="Times New Roman" panose="02020603050405020304" pitchFamily="18" charset="0"/>
              </a:rPr>
            </a:br>
            <a:r>
              <a:rPr lang="ru-RU" sz="2400" b="1" dirty="0" smtClean="0">
                <a:solidFill>
                  <a:srgbClr val="FF0000"/>
                </a:solidFill>
                <a:latin typeface="Times New Roman" panose="02020603050405020304" pitchFamily="18" charset="0"/>
                <a:cs typeface="Times New Roman" panose="02020603050405020304" pitchFamily="18" charset="0"/>
              </a:rPr>
              <a:t>Прочитайте и переведите текст.</a:t>
            </a:r>
            <a:r>
              <a:rPr lang="en-US" sz="2400" b="1" dirty="0" smtClean="0">
                <a:solidFill>
                  <a:srgbClr val="FF0000"/>
                </a:solidFill>
                <a:latin typeface="Times New Roman" panose="02020603050405020304" pitchFamily="18" charset="0"/>
                <a:cs typeface="Times New Roman" panose="02020603050405020304" pitchFamily="18" charset="0"/>
              </a:rPr>
              <a:t> Read and translate the text. </a:t>
            </a:r>
            <a:r>
              <a:rPr lang="en-US" sz="2400" b="1" dirty="0" smtClean="0">
                <a:solidFill>
                  <a:srgbClr val="002060"/>
                </a:solidFill>
                <a:latin typeface="Times New Roman" panose="02020603050405020304" pitchFamily="18" charset="0"/>
                <a:cs typeface="Times New Roman" panose="02020603050405020304" pitchFamily="18" charset="0"/>
              </a:rPr>
              <a:t>London.</a:t>
            </a:r>
            <a:endParaRPr lang="ru-RU" sz="2400" b="1" dirty="0">
              <a:solidFill>
                <a:srgbClr val="00206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p:txBody>
          <a:bodyPr>
            <a:normAutofit fontScale="92500" lnSpcReduction="20000"/>
          </a:bodyPr>
          <a:lstStyle/>
          <a:p>
            <a:r>
              <a:rPr lang="en-US" sz="2400" b="1"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endParaRPr lang="ru-RU" dirty="0"/>
          </a:p>
        </p:txBody>
      </p:sp>
      <p:sp>
        <p:nvSpPr>
          <p:cNvPr id="4" name="Объект 3"/>
          <p:cNvSpPr>
            <a:spLocks noGrp="1"/>
          </p:cNvSpPr>
          <p:nvPr>
            <p:ph sz="half" idx="2"/>
          </p:nvPr>
        </p:nvSpPr>
        <p:spPr>
          <a:xfrm>
            <a:off x="1024126" y="1900052"/>
            <a:ext cx="10844785" cy="4610476"/>
          </a:xfrm>
        </p:spPr>
        <p:txBody>
          <a:bodyPr>
            <a:normAutofit fontScale="92500" lnSpcReduction="20000"/>
          </a:bodyPr>
          <a:lstStyle/>
          <a:p>
            <a:pPr algn="just">
              <a:lnSpc>
                <a:spcPct val="150000"/>
              </a:lnSpc>
            </a:pPr>
            <a:r>
              <a:rPr lang="ru-RU" sz="2000" dirty="0" err="1">
                <a:latin typeface="Newton Phonetic ABBYY" panose="02020503070406020304" pitchFamily="18" charset="0"/>
              </a:rPr>
              <a:t>London</a:t>
            </a:r>
            <a:r>
              <a:rPr lang="ru-RU" sz="2000" dirty="0">
                <a:latin typeface="Newton Phonetic ABBYY" panose="02020503070406020304" pitchFamily="18" charset="0"/>
              </a:rPr>
              <a:t> </a:t>
            </a:r>
            <a:r>
              <a:rPr lang="ru-RU" sz="2000" dirty="0" err="1">
                <a:latin typeface="Newton Phonetic ABBYY" panose="02020503070406020304" pitchFamily="18" charset="0"/>
              </a:rPr>
              <a:t>is</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largest</a:t>
            </a:r>
            <a:r>
              <a:rPr lang="ru-RU" sz="2000" dirty="0">
                <a:latin typeface="Newton Phonetic ABBYY" panose="02020503070406020304" pitchFamily="18" charset="0"/>
              </a:rPr>
              <a:t> </a:t>
            </a:r>
            <a:r>
              <a:rPr lang="ru-RU" sz="2000" dirty="0" err="1">
                <a:latin typeface="Newton Phonetic ABBYY" panose="02020503070406020304" pitchFamily="18" charset="0"/>
              </a:rPr>
              <a:t>city</a:t>
            </a:r>
            <a:r>
              <a:rPr lang="ru-RU" sz="2000" dirty="0">
                <a:latin typeface="Newton Phonetic ABBYY" panose="02020503070406020304" pitchFamily="18" charset="0"/>
              </a:rPr>
              <a:t> </a:t>
            </a:r>
            <a:r>
              <a:rPr lang="ru-RU" sz="2000" dirty="0" err="1">
                <a:latin typeface="Newton Phonetic ABBYY" panose="02020503070406020304" pitchFamily="18" charset="0"/>
              </a:rPr>
              <a:t>in</a:t>
            </a:r>
            <a:r>
              <a:rPr lang="ru-RU" sz="2000" dirty="0">
                <a:latin typeface="Newton Phonetic ABBYY" panose="02020503070406020304" pitchFamily="18" charset="0"/>
              </a:rPr>
              <a:t> </a:t>
            </a:r>
            <a:r>
              <a:rPr lang="ru-RU" sz="2000" dirty="0" err="1">
                <a:latin typeface="Newton Phonetic ABBYY" panose="02020503070406020304" pitchFamily="18" charset="0"/>
              </a:rPr>
              <a:t>Western</a:t>
            </a:r>
            <a:r>
              <a:rPr lang="ru-RU" sz="2000" dirty="0">
                <a:latin typeface="Newton Phonetic ABBYY" panose="02020503070406020304" pitchFamily="18" charset="0"/>
              </a:rPr>
              <a:t> </a:t>
            </a:r>
            <a:r>
              <a:rPr lang="ru-RU" sz="2000" dirty="0" err="1" smtClean="0">
                <a:latin typeface="Newton Phonetic ABBYY" panose="02020503070406020304" pitchFamily="18" charset="0"/>
              </a:rPr>
              <a:t>Europe</a:t>
            </a:r>
            <a:r>
              <a:rPr lang="ru-RU" sz="2000" dirty="0" smtClean="0">
                <a:latin typeface="Newton Phonetic ABBYY" panose="02020503070406020304" pitchFamily="18" charset="0"/>
              </a:rPr>
              <a:t>. </a:t>
            </a:r>
            <a:r>
              <a:rPr lang="en-US" sz="2000" b="1" dirty="0" smtClean="0">
                <a:solidFill>
                  <a:srgbClr val="00B050"/>
                </a:solidFill>
                <a:latin typeface="Newton Phonetic ABBYY" panose="02020503070406020304" pitchFamily="18" charset="0"/>
              </a:rPr>
              <a:t>Population</a:t>
            </a:r>
            <a:r>
              <a:rPr lang="en-US" sz="2000" dirty="0" smtClean="0">
                <a:latin typeface="Newton Phonetic ABBYY" panose="02020503070406020304" pitchFamily="18" charset="0"/>
              </a:rPr>
              <a:t> is</a:t>
            </a:r>
            <a:r>
              <a:rPr lang="ru-RU" sz="2000" dirty="0" smtClean="0">
                <a:latin typeface="Newton Phonetic ABBYY" panose="02020503070406020304" pitchFamily="18" charset="0"/>
              </a:rPr>
              <a:t> </a:t>
            </a:r>
            <a:r>
              <a:rPr lang="en-US" sz="2000" dirty="0" smtClean="0">
                <a:latin typeface="Newton Phonetic ABBYY" panose="02020503070406020304" pitchFamily="18" charset="0"/>
              </a:rPr>
              <a:t>9</a:t>
            </a:r>
            <a:r>
              <a:rPr lang="ru-RU" sz="2000" dirty="0" smtClean="0">
                <a:latin typeface="Newton Phonetic ABBYY" panose="02020503070406020304" pitchFamily="18" charset="0"/>
              </a:rPr>
              <a:t> </a:t>
            </a:r>
            <a:r>
              <a:rPr lang="ru-RU" sz="2000" dirty="0" err="1">
                <a:latin typeface="Newton Phonetic ABBYY" panose="02020503070406020304" pitchFamily="18" charset="0"/>
              </a:rPr>
              <a:t>million</a:t>
            </a:r>
            <a:r>
              <a:rPr lang="ru-RU" sz="2000" dirty="0">
                <a:latin typeface="Newton Phonetic ABBYY" panose="02020503070406020304" pitchFamily="18" charset="0"/>
              </a:rPr>
              <a:t> </a:t>
            </a:r>
            <a:r>
              <a:rPr lang="ru-RU" sz="2000" dirty="0" err="1" smtClean="0">
                <a:latin typeface="Newton Phonetic ABBYY" panose="02020503070406020304" pitchFamily="18" charset="0"/>
              </a:rPr>
              <a:t>people</a:t>
            </a:r>
            <a:r>
              <a:rPr lang="ru-RU" sz="2000" dirty="0" smtClean="0">
                <a:latin typeface="Newton Phonetic ABBYY" panose="02020503070406020304" pitchFamily="18" charset="0"/>
              </a:rPr>
              <a:t>. </a:t>
            </a:r>
            <a:r>
              <a:rPr lang="ru-RU" sz="2000" dirty="0" err="1">
                <a:latin typeface="Newton Phonetic ABBYY" panose="02020503070406020304" pitchFamily="18" charset="0"/>
              </a:rPr>
              <a:t>It</a:t>
            </a:r>
            <a:r>
              <a:rPr lang="ru-RU" sz="2000" dirty="0">
                <a:latin typeface="Newton Phonetic ABBYY" panose="02020503070406020304" pitchFamily="18" charset="0"/>
              </a:rPr>
              <a:t> </a:t>
            </a:r>
            <a:r>
              <a:rPr lang="en-US" sz="2000" dirty="0" smtClean="0">
                <a:latin typeface="Newton Phonetic ABBYY" panose="02020503070406020304" pitchFamily="18" charset="0"/>
              </a:rPr>
              <a:t>is </a:t>
            </a:r>
            <a:r>
              <a:rPr lang="en-US" sz="2000" b="1" dirty="0" smtClean="0">
                <a:solidFill>
                  <a:srgbClr val="00B050"/>
                </a:solidFill>
                <a:latin typeface="Newton Phonetic ABBYY" panose="02020503070406020304" pitchFamily="18" charset="0"/>
              </a:rPr>
              <a:t>situated</a:t>
            </a:r>
            <a:r>
              <a:rPr lang="en-US" sz="2000" dirty="0" smtClean="0">
                <a:latin typeface="Newton Phonetic ABBYY" panose="02020503070406020304" pitchFamily="18" charset="0"/>
              </a:rPr>
              <a:t> </a:t>
            </a:r>
            <a:r>
              <a:rPr lang="ru-RU" sz="2000" dirty="0" smtClean="0">
                <a:latin typeface="Newton Phonetic ABBYY" panose="02020503070406020304" pitchFamily="18" charset="0"/>
              </a:rPr>
              <a:t> </a:t>
            </a:r>
            <a:r>
              <a:rPr lang="ru-RU" sz="2000" dirty="0" err="1">
                <a:latin typeface="Newton Phonetic ABBYY" panose="02020503070406020304" pitchFamily="18" charset="0"/>
              </a:rPr>
              <a:t>on</a:t>
            </a:r>
            <a:r>
              <a:rPr lang="ru-RU" sz="2000" dirty="0">
                <a:latin typeface="Newton Phonetic ABBYY" panose="02020503070406020304" pitchFamily="18" charset="0"/>
              </a:rPr>
              <a:t> </a:t>
            </a:r>
            <a:r>
              <a:rPr lang="en-US" sz="2000" dirty="0" smtClean="0">
                <a:latin typeface="Newton Phonetic ABBYY" panose="02020503070406020304" pitchFamily="18" charset="0"/>
              </a:rPr>
              <a:t>the </a:t>
            </a:r>
            <a:r>
              <a:rPr lang="ru-RU" sz="2000" dirty="0" smtClean="0">
                <a:latin typeface="Newton Phonetic ABBYY" panose="02020503070406020304" pitchFamily="18" charset="0"/>
              </a:rPr>
              <a:t> </a:t>
            </a:r>
            <a:r>
              <a:rPr lang="ru-RU" sz="2000" dirty="0" err="1">
                <a:solidFill>
                  <a:srgbClr val="00B050"/>
                </a:solidFill>
                <a:latin typeface="Newton Phonetic ABBYY" panose="02020503070406020304" pitchFamily="18" charset="0"/>
              </a:rPr>
              <a:t>bank</a:t>
            </a:r>
            <a:r>
              <a:rPr lang="ru-RU" sz="2000" dirty="0" err="1">
                <a:latin typeface="Newton Phonetic ABBYY" panose="02020503070406020304" pitchFamily="18" charset="0"/>
              </a:rPr>
              <a:t>s</a:t>
            </a:r>
            <a:r>
              <a:rPr lang="ru-RU" sz="2000" dirty="0">
                <a:latin typeface="Newton Phonetic ABBYY" panose="02020503070406020304" pitchFamily="18" charset="0"/>
              </a:rPr>
              <a:t> </a:t>
            </a:r>
            <a:r>
              <a:rPr lang="ru-RU" sz="2000" dirty="0" err="1">
                <a:latin typeface="Newton Phonetic ABBYY" panose="02020503070406020304" pitchFamily="18" charset="0"/>
              </a:rPr>
              <a:t>of</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en-US" sz="2000" dirty="0" smtClean="0">
                <a:latin typeface="Newton Phonetic ABBYY" panose="02020503070406020304" pitchFamily="18" charset="0"/>
              </a:rPr>
              <a:t>river </a:t>
            </a:r>
            <a:r>
              <a:rPr lang="ru-RU" sz="2000" dirty="0" err="1" smtClean="0">
                <a:latin typeface="Newton Phonetic ABBYY" panose="02020503070406020304" pitchFamily="18" charset="0"/>
              </a:rPr>
              <a:t>Thames</a:t>
            </a:r>
            <a:r>
              <a:rPr lang="ru-RU" sz="2000" dirty="0" smtClean="0">
                <a:latin typeface="Newton Phonetic ABBYY" panose="02020503070406020304" pitchFamily="18" charset="0"/>
              </a:rPr>
              <a:t>.</a:t>
            </a:r>
            <a:r>
              <a:rPr lang="en-US" sz="2000" dirty="0" smtClean="0">
                <a:latin typeface="Newton Phonetic ABBYY" panose="02020503070406020304" pitchFamily="18" charset="0"/>
              </a:rPr>
              <a:t> </a:t>
            </a:r>
            <a:r>
              <a:rPr lang="ru-RU" sz="2000" dirty="0" err="1" smtClean="0">
                <a:latin typeface="Newton Phonetic ABBYY" panose="02020503070406020304" pitchFamily="18" charset="0"/>
              </a:rPr>
              <a:t>London</a:t>
            </a:r>
            <a:r>
              <a:rPr lang="ru-RU" sz="2000" dirty="0" smtClean="0">
                <a:latin typeface="Newton Phonetic ABBYY" panose="02020503070406020304" pitchFamily="18" charset="0"/>
              </a:rPr>
              <a:t> </a:t>
            </a:r>
            <a:r>
              <a:rPr lang="ru-RU" sz="2000" dirty="0" err="1" smtClean="0">
                <a:latin typeface="Newton Phonetic ABBYY" panose="02020503070406020304" pitchFamily="18" charset="0"/>
              </a:rPr>
              <a:t>is</a:t>
            </a:r>
            <a:r>
              <a:rPr lang="ru-RU" sz="2000" dirty="0" smtClean="0">
                <a:latin typeface="Newton Phonetic ABBYY" panose="02020503070406020304" pitchFamily="18" charset="0"/>
              </a:rPr>
              <a:t> </a:t>
            </a:r>
            <a:r>
              <a:rPr lang="ru-RU" sz="2000" b="1" dirty="0" err="1">
                <a:solidFill>
                  <a:srgbClr val="00B050"/>
                </a:solidFill>
                <a:latin typeface="Newton Phonetic ABBYY" panose="02020503070406020304" pitchFamily="18" charset="0"/>
              </a:rPr>
              <a:t>divided</a:t>
            </a:r>
            <a:r>
              <a:rPr lang="ru-RU" sz="2000" b="1" dirty="0">
                <a:solidFill>
                  <a:srgbClr val="00B050"/>
                </a:solidFill>
                <a:latin typeface="Newton Phonetic ABBYY" panose="02020503070406020304" pitchFamily="18" charset="0"/>
              </a:rPr>
              <a:t> </a:t>
            </a:r>
            <a:r>
              <a:rPr lang="ru-RU" sz="2000" b="1" dirty="0" err="1">
                <a:solidFill>
                  <a:srgbClr val="00B050"/>
                </a:solidFill>
                <a:latin typeface="Newton Phonetic ABBYY" panose="02020503070406020304" pitchFamily="18" charset="0"/>
              </a:rPr>
              <a:t>into</a:t>
            </a:r>
            <a:r>
              <a:rPr lang="ru-RU" sz="2000" b="1" dirty="0">
                <a:solidFill>
                  <a:srgbClr val="00B050"/>
                </a:solidFill>
                <a:latin typeface="Newton Phonetic ABBYY" panose="02020503070406020304" pitchFamily="18" charset="0"/>
              </a:rPr>
              <a:t> </a:t>
            </a:r>
            <a:r>
              <a:rPr lang="ru-RU" sz="2000" dirty="0" err="1">
                <a:latin typeface="Newton Phonetic ABBYY" panose="02020503070406020304" pitchFamily="18" charset="0"/>
              </a:rPr>
              <a:t>several</a:t>
            </a:r>
            <a:r>
              <a:rPr lang="ru-RU" sz="2000" dirty="0">
                <a:latin typeface="Newton Phonetic ABBYY" panose="02020503070406020304" pitchFamily="18" charset="0"/>
              </a:rPr>
              <a:t> </a:t>
            </a:r>
            <a:r>
              <a:rPr lang="ru-RU" sz="2000" dirty="0" err="1">
                <a:latin typeface="Newton Phonetic ABBYY" panose="02020503070406020304" pitchFamily="18" charset="0"/>
              </a:rPr>
              <a:t>parts</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City</a:t>
            </a:r>
            <a:r>
              <a:rPr lang="ru-RU" sz="2000" dirty="0">
                <a:latin typeface="Newton Phonetic ABBYY" panose="02020503070406020304" pitchFamily="18" charset="0"/>
              </a:rPr>
              <a:t> </a:t>
            </a:r>
            <a:r>
              <a:rPr lang="ru-RU" sz="2000" dirty="0" err="1" smtClean="0">
                <a:latin typeface="Newton Phonetic ABBYY" panose="02020503070406020304" pitchFamily="18" charset="0"/>
              </a:rPr>
              <a:t>of</a:t>
            </a:r>
            <a:r>
              <a:rPr lang="ru-RU" sz="2000" dirty="0" smtClean="0">
                <a:latin typeface="Newton Phonetic ABBYY" panose="02020503070406020304" pitchFamily="18" charset="0"/>
              </a:rPr>
              <a:t> </a:t>
            </a:r>
            <a:r>
              <a:rPr lang="ru-RU" sz="2000" dirty="0" err="1" smtClean="0">
                <a:latin typeface="Newton Phonetic ABBYY" panose="02020503070406020304" pitchFamily="18" charset="0"/>
              </a:rPr>
              <a:t>London</a:t>
            </a:r>
            <a:r>
              <a:rPr lang="en-US" sz="2000" dirty="0">
                <a:latin typeface="Newton Phonetic ABBYY" panose="02020503070406020304" pitchFamily="18" charset="0"/>
              </a:rPr>
              <a:t> </a:t>
            </a:r>
            <a:r>
              <a:rPr lang="en-US" sz="2000" dirty="0" smtClean="0">
                <a:latin typeface="Newton Phonetic ABBYY" panose="02020503070406020304" pitchFamily="18" charset="0"/>
              </a:rPr>
              <a:t>is</a:t>
            </a:r>
            <a:r>
              <a:rPr lang="ru-RU" sz="2000" dirty="0" smtClean="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financial</a:t>
            </a:r>
            <a:r>
              <a:rPr lang="ru-RU" sz="2000" dirty="0">
                <a:latin typeface="Newton Phonetic ABBYY" panose="02020503070406020304" pitchFamily="18" charset="0"/>
              </a:rPr>
              <a:t> </a:t>
            </a:r>
            <a:r>
              <a:rPr lang="ru-RU" sz="2000" dirty="0" err="1">
                <a:latin typeface="Newton Phonetic ABBYY" panose="02020503070406020304" pitchFamily="18" charset="0"/>
              </a:rPr>
              <a:t>center</a:t>
            </a:r>
            <a:r>
              <a:rPr lang="ru-RU" sz="2000" dirty="0">
                <a:latin typeface="Newton Phonetic ABBYY" panose="02020503070406020304" pitchFamily="18" charset="0"/>
              </a:rPr>
              <a:t> </a:t>
            </a:r>
            <a:r>
              <a:rPr lang="ru-RU" sz="2000" dirty="0" err="1">
                <a:latin typeface="Newton Phonetic ABBYY" panose="02020503070406020304" pitchFamily="18" charset="0"/>
              </a:rPr>
              <a:t>of</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United</a:t>
            </a:r>
            <a:r>
              <a:rPr lang="ru-RU" sz="2000" dirty="0">
                <a:latin typeface="Newton Phonetic ABBYY" panose="02020503070406020304" pitchFamily="18" charset="0"/>
              </a:rPr>
              <a:t> </a:t>
            </a:r>
            <a:r>
              <a:rPr lang="ru-RU" sz="2000" dirty="0" err="1" smtClean="0">
                <a:latin typeface="Newton Phonetic ABBYY" panose="02020503070406020304" pitchFamily="18" charset="0"/>
              </a:rPr>
              <a:t>Kingdom</a:t>
            </a:r>
            <a:r>
              <a:rPr lang="ru-RU" sz="2000" dirty="0" smtClean="0">
                <a:latin typeface="Newton Phonetic ABBYY" panose="02020503070406020304" pitchFamily="18" charset="0"/>
              </a:rPr>
              <a:t>, </a:t>
            </a:r>
            <a:r>
              <a:rPr lang="ru-RU" sz="2000" dirty="0" err="1">
                <a:solidFill>
                  <a:srgbClr val="00B050"/>
                </a:solidFill>
                <a:latin typeface="Newton Phonetic ABBYY" panose="02020503070406020304" pitchFamily="18" charset="0"/>
              </a:rPr>
              <a:t>the</a:t>
            </a:r>
            <a:r>
              <a:rPr lang="ru-RU" sz="2000" dirty="0">
                <a:solidFill>
                  <a:srgbClr val="00B050"/>
                </a:solidFill>
                <a:latin typeface="Newton Phonetic ABBYY" panose="02020503070406020304" pitchFamily="18" charset="0"/>
              </a:rPr>
              <a:t> </a:t>
            </a:r>
            <a:r>
              <a:rPr lang="ru-RU" sz="2000" dirty="0" err="1">
                <a:solidFill>
                  <a:srgbClr val="00B050"/>
                </a:solidFill>
                <a:latin typeface="Newton Phonetic ABBYY" panose="02020503070406020304" pitchFamily="18" charset="0"/>
              </a:rPr>
              <a:t>West</a:t>
            </a:r>
            <a:r>
              <a:rPr lang="ru-RU" sz="2000" dirty="0">
                <a:solidFill>
                  <a:srgbClr val="00B050"/>
                </a:solidFill>
                <a:latin typeface="Newton Phonetic ABBYY" panose="02020503070406020304" pitchFamily="18" charset="0"/>
              </a:rPr>
              <a:t> </a:t>
            </a:r>
            <a:r>
              <a:rPr lang="ru-RU" sz="2000" dirty="0" err="1">
                <a:solidFill>
                  <a:srgbClr val="00B050"/>
                </a:solidFill>
                <a:latin typeface="Newton Phonetic ABBYY" panose="02020503070406020304" pitchFamily="18" charset="0"/>
              </a:rPr>
              <a:t>End</a:t>
            </a:r>
            <a:r>
              <a:rPr lang="ru-RU" sz="2000" dirty="0">
                <a:latin typeface="Newton Phonetic ABBYY" panose="02020503070406020304" pitchFamily="18" charset="0"/>
              </a:rPr>
              <a:t>, </a:t>
            </a:r>
            <a:r>
              <a:rPr lang="ru-RU" sz="2000" dirty="0" smtClean="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area</a:t>
            </a:r>
            <a:r>
              <a:rPr lang="ru-RU" sz="2000" dirty="0">
                <a:latin typeface="Newton Phonetic ABBYY" panose="02020503070406020304" pitchFamily="18" charset="0"/>
              </a:rPr>
              <a:t> </a:t>
            </a:r>
            <a:r>
              <a:rPr lang="ru-RU" sz="2000" dirty="0" err="1">
                <a:latin typeface="Newton Phonetic ABBYY" panose="02020503070406020304" pitchFamily="18" charset="0"/>
              </a:rPr>
              <a:t>of</a:t>
            </a:r>
            <a:r>
              <a:rPr lang="ru-RU" sz="2000" dirty="0">
                <a:latin typeface="Newton Phonetic ABBYY" panose="02020503070406020304" pitchFamily="18" charset="0"/>
              </a:rPr>
              <a:t> </a:t>
            </a:r>
            <a:r>
              <a:rPr lang="ru-RU" sz="2000" dirty="0" err="1">
                <a:latin typeface="Newton Phonetic ABBYY" panose="02020503070406020304" pitchFamily="18" charset="0"/>
              </a:rPr>
              <a:t>museums</a:t>
            </a:r>
            <a:r>
              <a:rPr lang="ru-RU" sz="2000" dirty="0">
                <a:latin typeface="Newton Phonetic ABBYY" panose="02020503070406020304" pitchFamily="18" charset="0"/>
              </a:rPr>
              <a:t>, </a:t>
            </a:r>
            <a:r>
              <a:rPr lang="ru-RU" sz="2000" b="1" dirty="0" err="1">
                <a:solidFill>
                  <a:srgbClr val="00B050"/>
                </a:solidFill>
                <a:latin typeface="Newton Phonetic ABBYY" panose="02020503070406020304" pitchFamily="18" charset="0"/>
              </a:rPr>
              <a:t>art</a:t>
            </a:r>
            <a:r>
              <a:rPr lang="ru-RU" sz="2000" b="1" dirty="0">
                <a:solidFill>
                  <a:srgbClr val="00B050"/>
                </a:solidFill>
                <a:latin typeface="Newton Phonetic ABBYY" panose="02020503070406020304" pitchFamily="18" charset="0"/>
              </a:rPr>
              <a:t> </a:t>
            </a:r>
            <a:r>
              <a:rPr lang="ru-RU" sz="2000" b="1" dirty="0" err="1" smtClean="0">
                <a:solidFill>
                  <a:srgbClr val="00B050"/>
                </a:solidFill>
                <a:latin typeface="Newton Phonetic ABBYY" panose="02020503070406020304" pitchFamily="18" charset="0"/>
              </a:rPr>
              <a:t>galleries</a:t>
            </a:r>
            <a:r>
              <a:rPr lang="ru-RU" sz="2000" dirty="0" smtClean="0">
                <a:latin typeface="Newton Phonetic ABBYY" panose="02020503070406020304" pitchFamily="18" charset="0"/>
              </a:rPr>
              <a:t>,</a:t>
            </a:r>
            <a:r>
              <a:rPr lang="en-US" sz="2000" dirty="0" smtClean="0">
                <a:latin typeface="Newton Phonetic ABBYY" panose="02020503070406020304" pitchFamily="18" charset="0"/>
              </a:rPr>
              <a:t> </a:t>
            </a:r>
            <a:r>
              <a:rPr lang="ru-RU" sz="2000" dirty="0" err="1" smtClean="0">
                <a:latin typeface="Newton Phonetic ABBYY" panose="02020503070406020304" pitchFamily="18" charset="0"/>
              </a:rPr>
              <a:t>stores</a:t>
            </a:r>
            <a:r>
              <a:rPr lang="ru-RU" sz="2000" dirty="0">
                <a:latin typeface="Newton Phonetic ABBYY" panose="02020503070406020304" pitchFamily="18" charset="0"/>
              </a:rPr>
              <a:t>, </a:t>
            </a:r>
            <a:r>
              <a:rPr lang="ru-RU" sz="2000" dirty="0" err="1" smtClean="0">
                <a:latin typeface="Newton Phonetic ABBYY" panose="02020503070406020304" pitchFamily="18" charset="0"/>
              </a:rPr>
              <a:t>cinemas</a:t>
            </a:r>
            <a:r>
              <a:rPr lang="ru-RU" sz="2000" dirty="0" smtClean="0">
                <a:latin typeface="Newton Phonetic ABBYY" panose="02020503070406020304" pitchFamily="18" charset="0"/>
              </a:rPr>
              <a:t> </a:t>
            </a:r>
            <a:r>
              <a:rPr lang="ru-RU" sz="2000" dirty="0" err="1">
                <a:latin typeface="Newton Phonetic ABBYY" panose="02020503070406020304" pitchFamily="18" charset="0"/>
              </a:rPr>
              <a:t>and</a:t>
            </a:r>
            <a:r>
              <a:rPr lang="ru-RU" sz="2000" dirty="0">
                <a:latin typeface="Newton Phonetic ABBYY" panose="02020503070406020304" pitchFamily="18" charset="0"/>
              </a:rPr>
              <a:t> </a:t>
            </a:r>
            <a:r>
              <a:rPr lang="ru-RU" sz="2000" dirty="0" err="1" smtClean="0">
                <a:latin typeface="Newton Phonetic ABBYY" panose="02020503070406020304" pitchFamily="18" charset="0"/>
              </a:rPr>
              <a:t>hotels</a:t>
            </a:r>
            <a:r>
              <a:rPr lang="ru-RU" sz="2000" dirty="0" smtClean="0">
                <a:latin typeface="Newton Phonetic ABBYY" panose="02020503070406020304" pitchFamily="18" charset="0"/>
              </a:rPr>
              <a:t>.</a:t>
            </a:r>
            <a:r>
              <a:rPr lang="en-US" sz="2000" dirty="0" smtClean="0">
                <a:latin typeface="Newton Phonetic ABBYY" panose="02020503070406020304" pitchFamily="18" charset="0"/>
              </a:rPr>
              <a:t>The </a:t>
            </a:r>
            <a:r>
              <a:rPr lang="ru-RU" sz="2000" dirty="0" err="1" smtClean="0">
                <a:latin typeface="Newton Phonetic ABBYY" panose="02020503070406020304" pitchFamily="18" charset="0"/>
              </a:rPr>
              <a:t>West</a:t>
            </a:r>
            <a:r>
              <a:rPr lang="ru-RU" sz="2000" dirty="0" smtClean="0">
                <a:latin typeface="Newton Phonetic ABBYY" panose="02020503070406020304" pitchFamily="18" charset="0"/>
              </a:rPr>
              <a:t> </a:t>
            </a:r>
            <a:r>
              <a:rPr lang="ru-RU" sz="2000" dirty="0" err="1">
                <a:latin typeface="Newton Phonetic ABBYY" panose="02020503070406020304" pitchFamily="18" charset="0"/>
              </a:rPr>
              <a:t>End</a:t>
            </a:r>
            <a:r>
              <a:rPr lang="ru-RU" sz="2000" dirty="0">
                <a:latin typeface="Newton Phonetic ABBYY" panose="02020503070406020304" pitchFamily="18" charset="0"/>
              </a:rPr>
              <a:t> </a:t>
            </a:r>
            <a:r>
              <a:rPr lang="ru-RU" sz="2000" dirty="0" err="1" smtClean="0">
                <a:latin typeface="Newton Phonetic ABBYY" panose="02020503070406020304" pitchFamily="18" charset="0"/>
              </a:rPr>
              <a:t>is</a:t>
            </a:r>
            <a:r>
              <a:rPr lang="ru-RU" sz="2000" dirty="0" smtClean="0">
                <a:latin typeface="Newton Phonetic ABBYY" panose="02020503070406020304" pitchFamily="18" charset="0"/>
              </a:rPr>
              <a:t> </a:t>
            </a:r>
            <a:r>
              <a:rPr lang="en-US" sz="2000" dirty="0" smtClean="0">
                <a:latin typeface="Newton Phonetic ABBYY" panose="02020503070406020304" pitchFamily="18" charset="0"/>
              </a:rPr>
              <a:t>city's </a:t>
            </a:r>
            <a:r>
              <a:rPr lang="en-US" sz="2000" b="1" dirty="0">
                <a:solidFill>
                  <a:srgbClr val="00B050"/>
                </a:solidFill>
                <a:latin typeface="Newton Phonetic ABBYY" panose="02020503070406020304" pitchFamily="18" charset="0"/>
              </a:rPr>
              <a:t>tourist attractions</a:t>
            </a:r>
            <a:r>
              <a:rPr lang="en-US" sz="2000" dirty="0">
                <a:latin typeface="Newton Phonetic ABBYY" panose="02020503070406020304" pitchFamily="18" charset="0"/>
              </a:rPr>
              <a:t>, shops, businesses, </a:t>
            </a:r>
            <a:r>
              <a:rPr lang="en-US" sz="2000" b="1" dirty="0">
                <a:solidFill>
                  <a:srgbClr val="00B050"/>
                </a:solidFill>
                <a:latin typeface="Newton Phonetic ABBYY" panose="02020503070406020304" pitchFamily="18" charset="0"/>
              </a:rPr>
              <a:t>government buildings</a:t>
            </a:r>
            <a:r>
              <a:rPr lang="en-US" sz="2000" dirty="0" smtClean="0">
                <a:latin typeface="Newton Phonetic ABBYY" panose="02020503070406020304" pitchFamily="18" charset="0"/>
              </a:rPr>
              <a:t>.</a:t>
            </a:r>
            <a:r>
              <a:rPr lang="ru-RU" sz="2000" dirty="0" smtClean="0">
                <a:latin typeface="Newton Phonetic ABBYY" panose="02020503070406020304" pitchFamily="18" charset="0"/>
              </a:rPr>
              <a:t> </a:t>
            </a:r>
            <a:r>
              <a:rPr lang="en-US" sz="2000" b="1" dirty="0">
                <a:solidFill>
                  <a:srgbClr val="00B050"/>
                </a:solidFill>
                <a:latin typeface="Newton Phonetic ABBYY" panose="02020503070406020304" pitchFamily="18" charset="0"/>
              </a:rPr>
              <a:t>T</a:t>
            </a:r>
            <a:r>
              <a:rPr lang="ru-RU" sz="2000" b="1" dirty="0" err="1" smtClean="0">
                <a:solidFill>
                  <a:srgbClr val="00B050"/>
                </a:solidFill>
                <a:latin typeface="Newton Phonetic ABBYY" panose="02020503070406020304" pitchFamily="18" charset="0"/>
              </a:rPr>
              <a:t>he</a:t>
            </a:r>
            <a:r>
              <a:rPr lang="ru-RU" sz="2000" b="1" dirty="0" smtClean="0">
                <a:solidFill>
                  <a:srgbClr val="00B050"/>
                </a:solidFill>
                <a:latin typeface="Newton Phonetic ABBYY" panose="02020503070406020304" pitchFamily="18" charset="0"/>
              </a:rPr>
              <a:t> </a:t>
            </a:r>
            <a:r>
              <a:rPr lang="ru-RU" sz="2000" b="1" dirty="0" err="1">
                <a:solidFill>
                  <a:srgbClr val="00B050"/>
                </a:solidFill>
                <a:latin typeface="Newton Phonetic ABBYY" panose="02020503070406020304" pitchFamily="18" charset="0"/>
              </a:rPr>
              <a:t>East</a:t>
            </a:r>
            <a:r>
              <a:rPr lang="ru-RU" sz="2000" b="1" dirty="0">
                <a:solidFill>
                  <a:srgbClr val="00B050"/>
                </a:solidFill>
                <a:latin typeface="Newton Phonetic ABBYY" panose="02020503070406020304" pitchFamily="18" charset="0"/>
              </a:rPr>
              <a:t> </a:t>
            </a:r>
            <a:r>
              <a:rPr lang="ru-RU" sz="2000" b="1" dirty="0" err="1">
                <a:solidFill>
                  <a:srgbClr val="00B050"/>
                </a:solidFill>
                <a:latin typeface="Newton Phonetic ABBYY" panose="02020503070406020304" pitchFamily="18" charset="0"/>
              </a:rPr>
              <a:t>End</a:t>
            </a:r>
            <a:r>
              <a:rPr lang="ru-RU" sz="2000" dirty="0">
                <a:latin typeface="Newton Phonetic ABBYY" panose="02020503070406020304" pitchFamily="18" charset="0"/>
              </a:rPr>
              <a:t>, </a:t>
            </a:r>
            <a:r>
              <a:rPr lang="ru-RU" sz="2000" dirty="0" smtClean="0">
                <a:latin typeface="Newton Phonetic ABBYY" panose="02020503070406020304" pitchFamily="18" charset="0"/>
              </a:rPr>
              <a:t> </a:t>
            </a:r>
            <a:r>
              <a:rPr lang="ru-RU" sz="2000" dirty="0" err="1">
                <a:latin typeface="Newton Phonetic ABBYY" panose="02020503070406020304" pitchFamily="18" charset="0"/>
              </a:rPr>
              <a:t>is</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industrial</a:t>
            </a:r>
            <a:r>
              <a:rPr lang="ru-RU" sz="2000" dirty="0">
                <a:latin typeface="Newton Phonetic ABBYY" panose="02020503070406020304" pitchFamily="18" charset="0"/>
              </a:rPr>
              <a:t> </a:t>
            </a:r>
            <a:r>
              <a:rPr lang="ru-RU" sz="2000" dirty="0" err="1">
                <a:latin typeface="Newton Phonetic ABBYY" panose="02020503070406020304" pitchFamily="18" charset="0"/>
              </a:rPr>
              <a:t>part</a:t>
            </a:r>
            <a:r>
              <a:rPr lang="ru-RU" sz="2000" dirty="0">
                <a:latin typeface="Newton Phonetic ABBYY" panose="02020503070406020304" pitchFamily="18" charset="0"/>
              </a:rPr>
              <a:t> </a:t>
            </a:r>
            <a:r>
              <a:rPr lang="ru-RU" sz="2000" dirty="0" err="1">
                <a:latin typeface="Newton Phonetic ABBYY" panose="02020503070406020304" pitchFamily="18" charset="0"/>
              </a:rPr>
              <a:t>of</a:t>
            </a:r>
            <a:r>
              <a:rPr lang="ru-RU" sz="2000" dirty="0">
                <a:latin typeface="Newton Phonetic ABBYY" panose="02020503070406020304" pitchFamily="18" charset="0"/>
              </a:rPr>
              <a:t> </a:t>
            </a:r>
            <a:r>
              <a:rPr lang="ru-RU" sz="2000" dirty="0" err="1" smtClean="0">
                <a:latin typeface="Newton Phonetic ABBYY" panose="02020503070406020304" pitchFamily="18" charset="0"/>
              </a:rPr>
              <a:t>London</a:t>
            </a:r>
            <a:r>
              <a:rPr lang="en-US" sz="2000" dirty="0" smtClean="0">
                <a:latin typeface="Newton Phonetic ABBYY" panose="02020503070406020304" pitchFamily="18" charset="0"/>
              </a:rPr>
              <a:t>.</a:t>
            </a:r>
            <a:r>
              <a:rPr lang="ru-RU" sz="2000" dirty="0" smtClean="0">
                <a:latin typeface="Newton Phonetic ABBYY" panose="02020503070406020304" pitchFamily="18" charset="0"/>
              </a:rPr>
              <a:t> </a:t>
            </a:r>
            <a:endParaRPr lang="en-US" sz="2000" dirty="0" smtClean="0">
              <a:latin typeface="Newton Phonetic ABBYY" panose="02020503070406020304" pitchFamily="18" charset="0"/>
            </a:endParaRPr>
          </a:p>
          <a:p>
            <a:pPr algn="just">
              <a:lnSpc>
                <a:spcPct val="150000"/>
              </a:lnSpc>
            </a:pPr>
            <a:r>
              <a:rPr lang="en-US" sz="2000" dirty="0">
                <a:latin typeface="Newton Phonetic ABBYY" panose="02020503070406020304" pitchFamily="18" charset="0"/>
              </a:rPr>
              <a:t>The Tower of London was </a:t>
            </a:r>
            <a:r>
              <a:rPr lang="en-US" sz="2000" b="1" dirty="0">
                <a:solidFill>
                  <a:srgbClr val="00B050"/>
                </a:solidFill>
                <a:latin typeface="Newton Phonetic ABBYY" panose="02020503070406020304" pitchFamily="18" charset="0"/>
              </a:rPr>
              <a:t>founded</a:t>
            </a:r>
            <a:r>
              <a:rPr lang="en-US" sz="2000" dirty="0">
                <a:latin typeface="Newton Phonetic ABBYY" panose="02020503070406020304" pitchFamily="18" charset="0"/>
              </a:rPr>
              <a:t> in </a:t>
            </a:r>
            <a:r>
              <a:rPr lang="en-US" sz="2000" dirty="0" smtClean="0">
                <a:latin typeface="Newton Phonetic ABBYY" panose="02020503070406020304" pitchFamily="18" charset="0"/>
              </a:rPr>
              <a:t>the</a:t>
            </a:r>
            <a:r>
              <a:rPr lang="ru-RU" sz="2000" dirty="0" smtClean="0">
                <a:latin typeface="Newton Phonetic ABBYY" panose="02020503070406020304" pitchFamily="18" charset="0"/>
              </a:rPr>
              <a:t> </a:t>
            </a:r>
            <a:r>
              <a:rPr lang="en-US" sz="2000" dirty="0">
                <a:latin typeface="Newton Phonetic ABBYY" panose="02020503070406020304" pitchFamily="18" charset="0"/>
              </a:rPr>
              <a:t>11</a:t>
            </a:r>
            <a:r>
              <a:rPr lang="en-US" sz="2000" baseline="30000" dirty="0">
                <a:latin typeface="Newton Phonetic ABBYY" panose="02020503070406020304" pitchFamily="18" charset="0"/>
              </a:rPr>
              <a:t>lh</a:t>
            </a:r>
            <a:r>
              <a:rPr lang="en-US" sz="2000" dirty="0">
                <a:latin typeface="Newton Phonetic ABBYY" panose="02020503070406020304" pitchFamily="18" charset="0"/>
              </a:rPr>
              <a:t> </a:t>
            </a:r>
            <a:r>
              <a:rPr lang="en-US" sz="2000" b="1" dirty="0" smtClean="0">
                <a:solidFill>
                  <a:srgbClr val="00B050"/>
                </a:solidFill>
                <a:latin typeface="Newton Phonetic ABBYY" panose="02020503070406020304" pitchFamily="18" charset="0"/>
              </a:rPr>
              <a:t>century</a:t>
            </a:r>
            <a:r>
              <a:rPr lang="en-US" sz="2000" dirty="0" smtClean="0">
                <a:latin typeface="Newton Phonetic ABBYY" panose="02020503070406020304" pitchFamily="18" charset="0"/>
              </a:rPr>
              <a:t>. </a:t>
            </a:r>
            <a:r>
              <a:rPr lang="en-US" sz="2000" dirty="0">
                <a:latin typeface="Newton Phonetic ABBYY" panose="02020503070406020304" pitchFamily="18" charset="0"/>
              </a:rPr>
              <a:t>The </a:t>
            </a:r>
            <a:r>
              <a:rPr lang="en-US" sz="2000" dirty="0" smtClean="0">
                <a:latin typeface="Newton Phonetic ABBYY" panose="02020503070406020304" pitchFamily="18" charset="0"/>
              </a:rPr>
              <a:t>Tower </a:t>
            </a:r>
            <a:r>
              <a:rPr lang="en-US" sz="2000" dirty="0">
                <a:latin typeface="Newton Phonetic ABBYY" panose="02020503070406020304" pitchFamily="18" charset="0"/>
              </a:rPr>
              <a:t>was </a:t>
            </a:r>
            <a:r>
              <a:rPr lang="en-US" sz="2000" b="1" dirty="0">
                <a:solidFill>
                  <a:srgbClr val="00B050"/>
                </a:solidFill>
                <a:latin typeface="Newton Phonetic ABBYY" panose="02020503070406020304" pitchFamily="18" charset="0"/>
              </a:rPr>
              <a:t>a fortress, a palace</a:t>
            </a:r>
            <a:r>
              <a:rPr lang="en-US" sz="2000" dirty="0">
                <a:latin typeface="Newton Phonetic ABBYY" panose="02020503070406020304" pitchFamily="18" charset="0"/>
              </a:rPr>
              <a:t>, and </a:t>
            </a:r>
            <a:r>
              <a:rPr lang="en-US" sz="2000" b="1" dirty="0">
                <a:solidFill>
                  <a:srgbClr val="00B050"/>
                </a:solidFill>
                <a:latin typeface="Newton Phonetic ABBYY" panose="02020503070406020304" pitchFamily="18" charset="0"/>
              </a:rPr>
              <a:t>a prison</a:t>
            </a:r>
            <a:r>
              <a:rPr lang="en-US" sz="2000" dirty="0">
                <a:latin typeface="Newton Phonetic ABBYY" panose="02020503070406020304" pitchFamily="18" charset="0"/>
              </a:rPr>
              <a:t>. T</a:t>
            </a:r>
            <a:r>
              <a:rPr lang="en-US" sz="2000" dirty="0" smtClean="0">
                <a:latin typeface="Newton Phonetic ABBYY" panose="02020503070406020304" pitchFamily="18" charset="0"/>
              </a:rPr>
              <a:t>he </a:t>
            </a:r>
            <a:r>
              <a:rPr lang="en-US" sz="2000" dirty="0">
                <a:latin typeface="Newton Phonetic ABBYY" panose="02020503070406020304" pitchFamily="18" charset="0"/>
              </a:rPr>
              <a:t>kings were born, lived and </a:t>
            </a:r>
            <a:r>
              <a:rPr lang="en-US" sz="2000" dirty="0" smtClean="0">
                <a:latin typeface="Newton Phonetic ABBYY" panose="02020503070406020304" pitchFamily="18" charset="0"/>
              </a:rPr>
              <a:t>married there. </a:t>
            </a:r>
            <a:r>
              <a:rPr lang="en-US" sz="2000" dirty="0">
                <a:latin typeface="Newton Phonetic ABBYY" panose="02020503070406020304" pitchFamily="18" charset="0"/>
              </a:rPr>
              <a:t>K</a:t>
            </a:r>
            <a:r>
              <a:rPr lang="en-US" sz="2000" dirty="0" smtClean="0">
                <a:latin typeface="Newton Phonetic ABBYY" panose="02020503070406020304" pitchFamily="18" charset="0"/>
              </a:rPr>
              <a:t>ings </a:t>
            </a:r>
            <a:r>
              <a:rPr lang="en-US" sz="2000" dirty="0">
                <a:latin typeface="Newton Phonetic ABBYY" panose="02020503070406020304" pitchFamily="18" charset="0"/>
              </a:rPr>
              <a:t>and queens were </a:t>
            </a:r>
            <a:r>
              <a:rPr lang="en-US" sz="2000" b="1" dirty="0">
                <a:solidFill>
                  <a:srgbClr val="00B050"/>
                </a:solidFill>
                <a:latin typeface="Newton Phonetic ABBYY" panose="02020503070406020304" pitchFamily="18" charset="0"/>
              </a:rPr>
              <a:t>murdered</a:t>
            </a:r>
            <a:r>
              <a:rPr lang="en-US" sz="2000" dirty="0">
                <a:latin typeface="Newton Phonetic ABBYY" panose="02020503070406020304" pitchFamily="18" charset="0"/>
              </a:rPr>
              <a:t> in the Tower. The Tower has several towers: </a:t>
            </a:r>
            <a:r>
              <a:rPr lang="en-US" sz="2000" b="1" dirty="0">
                <a:solidFill>
                  <a:srgbClr val="00B050"/>
                </a:solidFill>
                <a:latin typeface="Newton Phonetic ABBYY" panose="02020503070406020304" pitchFamily="18" charset="0"/>
              </a:rPr>
              <a:t>the Jewel Tower</a:t>
            </a:r>
            <a:r>
              <a:rPr lang="en-US" sz="2000" dirty="0">
                <a:latin typeface="Newton Phonetic ABBYY" panose="02020503070406020304" pitchFamily="18" charset="0"/>
              </a:rPr>
              <a:t>, where the Royal </a:t>
            </a:r>
            <a:r>
              <a:rPr lang="en-US" sz="2000" b="1" dirty="0" smtClean="0">
                <a:solidFill>
                  <a:srgbClr val="00B050"/>
                </a:solidFill>
                <a:latin typeface="Newton Phonetic ABBYY" panose="02020503070406020304" pitchFamily="18" charset="0"/>
              </a:rPr>
              <a:t>jewels </a:t>
            </a:r>
            <a:r>
              <a:rPr lang="en-US" sz="2000" dirty="0">
                <a:latin typeface="Newton Phonetic ABBYY" panose="02020503070406020304" pitchFamily="18" charset="0"/>
              </a:rPr>
              <a:t>are kept, the White Tower</a:t>
            </a:r>
            <a:r>
              <a:rPr lang="en-US" sz="2000" dirty="0" smtClean="0">
                <a:latin typeface="Newton Phonetic ABBYY" panose="02020503070406020304" pitchFamily="18" charset="0"/>
              </a:rPr>
              <a:t>, where was the Court, </a:t>
            </a:r>
            <a:r>
              <a:rPr lang="en-US" sz="2000" b="1" dirty="0" smtClean="0">
                <a:solidFill>
                  <a:srgbClr val="00B050"/>
                </a:solidFill>
                <a:latin typeface="Newton Phonetic ABBYY" panose="02020503070406020304" pitchFamily="18" charset="0"/>
              </a:rPr>
              <a:t>the </a:t>
            </a:r>
            <a:r>
              <a:rPr lang="en-US" sz="2000" b="1" dirty="0">
                <a:solidFill>
                  <a:srgbClr val="00B050"/>
                </a:solidFill>
                <a:latin typeface="Newton Phonetic ABBYY" panose="02020503070406020304" pitchFamily="18" charset="0"/>
              </a:rPr>
              <a:t>Bloody Tower</a:t>
            </a:r>
            <a:r>
              <a:rPr lang="en-US" sz="2000" dirty="0">
                <a:latin typeface="Newton Phonetic ABBYY" panose="02020503070406020304" pitchFamily="18" charset="0"/>
              </a:rPr>
              <a:t>, where the king Edward </a:t>
            </a:r>
            <a:r>
              <a:rPr lang="en-US" sz="2000" dirty="0" smtClean="0">
                <a:latin typeface="Newton Phonetic ABBYY" panose="02020503070406020304" pitchFamily="18" charset="0"/>
              </a:rPr>
              <a:t>V, </a:t>
            </a:r>
            <a:r>
              <a:rPr lang="en-US" sz="2000" dirty="0">
                <a:latin typeface="Newton Phonetic ABBYY" panose="02020503070406020304" pitchFamily="18" charset="0"/>
              </a:rPr>
              <a:t>Queen Anne </a:t>
            </a:r>
            <a:r>
              <a:rPr lang="en-US" sz="2000" dirty="0" smtClean="0">
                <a:latin typeface="Newton Phonetic ABBYY" panose="02020503070406020304" pitchFamily="18" charset="0"/>
              </a:rPr>
              <a:t>Boleyn was </a:t>
            </a:r>
            <a:r>
              <a:rPr lang="en-US" sz="2000" dirty="0">
                <a:latin typeface="Newton Phonetic ABBYY" panose="02020503070406020304" pitchFamily="18" charset="0"/>
              </a:rPr>
              <a:t>murdered</a:t>
            </a:r>
            <a:r>
              <a:rPr lang="en-US" sz="2000" dirty="0" smtClean="0">
                <a:latin typeface="Newton Phonetic ABBYY" panose="02020503070406020304" pitchFamily="18" charset="0"/>
              </a:rPr>
              <a:t>.</a:t>
            </a:r>
            <a:r>
              <a:rPr lang="ru-RU" sz="2000" dirty="0">
                <a:latin typeface="Newton Phonetic ABBYY" panose="02020503070406020304" pitchFamily="18" charset="0"/>
              </a:rPr>
              <a:t> </a:t>
            </a:r>
            <a:r>
              <a:rPr lang="ru-RU" sz="2000" dirty="0" err="1">
                <a:latin typeface="Newton Phonetic ABBYY" panose="02020503070406020304" pitchFamily="18" charset="0"/>
              </a:rPr>
              <a:t>Now</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only</a:t>
            </a:r>
            <a:r>
              <a:rPr lang="ru-RU" sz="2000" dirty="0">
                <a:latin typeface="Newton Phonetic ABBYY" panose="02020503070406020304" pitchFamily="18" charset="0"/>
              </a:rPr>
              <a:t> </a:t>
            </a:r>
            <a:r>
              <a:rPr lang="ru-RU" sz="2000" dirty="0" err="1">
                <a:latin typeface="Newton Phonetic ABBYY" panose="02020503070406020304" pitchFamily="18" charset="0"/>
              </a:rPr>
              <a:t>inhabitants</a:t>
            </a:r>
            <a:r>
              <a:rPr lang="ru-RU" sz="2000" dirty="0">
                <a:latin typeface="Newton Phonetic ABBYY" panose="02020503070406020304" pitchFamily="18" charset="0"/>
              </a:rPr>
              <a:t> </a:t>
            </a:r>
            <a:r>
              <a:rPr lang="ru-RU" sz="2000" dirty="0" err="1">
                <a:latin typeface="Newton Phonetic ABBYY" panose="02020503070406020304" pitchFamily="18" charset="0"/>
              </a:rPr>
              <a:t>of</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Tower</a:t>
            </a:r>
            <a:r>
              <a:rPr lang="ru-RU" sz="2000" dirty="0">
                <a:latin typeface="Newton Phonetic ABBYY" panose="02020503070406020304" pitchFamily="18" charset="0"/>
              </a:rPr>
              <a:t> </a:t>
            </a:r>
            <a:r>
              <a:rPr lang="ru-RU" sz="2000" dirty="0" err="1">
                <a:latin typeface="Newton Phonetic ABBYY" panose="02020503070406020304" pitchFamily="18" charset="0"/>
              </a:rPr>
              <a:t>are</a:t>
            </a:r>
            <a:r>
              <a:rPr lang="ru-RU" sz="2000" dirty="0">
                <a:latin typeface="Newton Phonetic ABBYY" panose="02020503070406020304" pitchFamily="18" charset="0"/>
              </a:rPr>
              <a:t> </a:t>
            </a:r>
            <a:r>
              <a:rPr lang="ru-RU" sz="2000" b="1" dirty="0" err="1">
                <a:solidFill>
                  <a:srgbClr val="00B050"/>
                </a:solidFill>
                <a:latin typeface="Newton Phonetic ABBYY" panose="02020503070406020304" pitchFamily="18" charset="0"/>
              </a:rPr>
              <a:t>raven</a:t>
            </a:r>
            <a:r>
              <a:rPr lang="ru-RU" sz="2000" dirty="0" err="1">
                <a:latin typeface="Newton Phonetic ABBYY" panose="02020503070406020304" pitchFamily="18" charset="0"/>
              </a:rPr>
              <a:t>s</a:t>
            </a:r>
            <a:r>
              <a:rPr lang="ru-RU" sz="2000" dirty="0">
                <a:latin typeface="Newton Phonetic ABBYY" panose="02020503070406020304" pitchFamily="18" charset="0"/>
              </a:rPr>
              <a:t>. </a:t>
            </a:r>
            <a:r>
              <a:rPr lang="ru-RU" sz="2000" dirty="0" err="1">
                <a:latin typeface="Newton Phonetic ABBYY" panose="02020503070406020304" pitchFamily="18" charset="0"/>
              </a:rPr>
              <a:t>There</a:t>
            </a:r>
            <a:r>
              <a:rPr lang="ru-RU" sz="2000" dirty="0">
                <a:latin typeface="Newton Phonetic ABBYY" panose="02020503070406020304" pitchFamily="18" charset="0"/>
              </a:rPr>
              <a:t> </a:t>
            </a:r>
            <a:r>
              <a:rPr lang="ru-RU" sz="2000" dirty="0" err="1">
                <a:latin typeface="Newton Phonetic ABBYY" panose="02020503070406020304" pitchFamily="18" charset="0"/>
              </a:rPr>
              <a:t>is</a:t>
            </a:r>
            <a:r>
              <a:rPr lang="ru-RU" sz="2000" dirty="0">
                <a:latin typeface="Newton Phonetic ABBYY" panose="02020503070406020304" pitchFamily="18" charset="0"/>
              </a:rPr>
              <a:t> a </a:t>
            </a:r>
            <a:r>
              <a:rPr lang="ru-RU" sz="2000" dirty="0" err="1">
                <a:latin typeface="Newton Phonetic ABBYY" panose="02020503070406020304" pitchFamily="18" charset="0"/>
              </a:rPr>
              <a:t>legend</a:t>
            </a:r>
            <a:r>
              <a:rPr lang="ru-RU" sz="2000" dirty="0">
                <a:latin typeface="Newton Phonetic ABBYY" panose="02020503070406020304" pitchFamily="18" charset="0"/>
              </a:rPr>
              <a:t> </a:t>
            </a:r>
            <a:r>
              <a:rPr lang="ru-RU" sz="2000" dirty="0" err="1">
                <a:latin typeface="Newton Phonetic ABBYY" panose="02020503070406020304" pitchFamily="18" charset="0"/>
              </a:rPr>
              <a:t>that</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Tower</a:t>
            </a:r>
            <a:r>
              <a:rPr lang="ru-RU" sz="2000" dirty="0">
                <a:latin typeface="Newton Phonetic ABBYY" panose="02020503070406020304" pitchFamily="18" charset="0"/>
              </a:rPr>
              <a:t> </a:t>
            </a:r>
            <a:r>
              <a:rPr lang="ru-RU" sz="2000" dirty="0" err="1">
                <a:latin typeface="Newton Phonetic ABBYY" panose="02020503070406020304" pitchFamily="18" charset="0"/>
              </a:rPr>
              <a:t>will</a:t>
            </a:r>
            <a:r>
              <a:rPr lang="ru-RU" sz="2000" dirty="0">
                <a:latin typeface="Newton Phonetic ABBYY" panose="02020503070406020304" pitchFamily="18" charset="0"/>
              </a:rPr>
              <a:t> </a:t>
            </a:r>
            <a:r>
              <a:rPr lang="ru-RU" sz="2000" dirty="0" err="1">
                <a:latin typeface="Newton Phonetic ABBYY" panose="02020503070406020304" pitchFamily="18" charset="0"/>
              </a:rPr>
              <a:t>fall</a:t>
            </a:r>
            <a:r>
              <a:rPr lang="ru-RU" sz="2000" dirty="0">
                <a:latin typeface="Newton Phonetic ABBYY" panose="02020503070406020304" pitchFamily="18" charset="0"/>
              </a:rPr>
              <a:t> </a:t>
            </a:r>
            <a:r>
              <a:rPr lang="ru-RU" sz="2000" dirty="0" err="1">
                <a:latin typeface="Newton Phonetic ABBYY" panose="02020503070406020304" pitchFamily="18" charset="0"/>
              </a:rPr>
              <a:t>if</a:t>
            </a:r>
            <a:r>
              <a:rPr lang="ru-RU" sz="2000" dirty="0">
                <a:latin typeface="Newton Phonetic ABBYY" panose="02020503070406020304" pitchFamily="18" charset="0"/>
              </a:rPr>
              <a:t> </a:t>
            </a:r>
            <a:r>
              <a:rPr lang="ru-RU" sz="2000" dirty="0" err="1">
                <a:latin typeface="Newton Phonetic ABBYY" panose="02020503070406020304" pitchFamily="18" charset="0"/>
              </a:rPr>
              <a:t>it</a:t>
            </a:r>
            <a:r>
              <a:rPr lang="ru-RU" sz="2000" dirty="0">
                <a:latin typeface="Newton Phonetic ABBYY" panose="02020503070406020304" pitchFamily="18" charset="0"/>
              </a:rPr>
              <a:t> </a:t>
            </a:r>
            <a:r>
              <a:rPr lang="ru-RU" sz="2000" dirty="0" err="1">
                <a:latin typeface="Newton Phonetic ABBYY" panose="02020503070406020304" pitchFamily="18" charset="0"/>
              </a:rPr>
              <a:t>loses</a:t>
            </a:r>
            <a:r>
              <a:rPr lang="ru-RU" sz="2000" dirty="0">
                <a:latin typeface="Newton Phonetic ABBYY" panose="02020503070406020304" pitchFamily="18" charset="0"/>
              </a:rPr>
              <a:t> </a:t>
            </a:r>
            <a:r>
              <a:rPr lang="ru-RU" sz="2000" dirty="0" err="1">
                <a:latin typeface="Newton Phonetic ABBYY" panose="02020503070406020304" pitchFamily="18" charset="0"/>
              </a:rPr>
              <a:t>its</a:t>
            </a:r>
            <a:r>
              <a:rPr lang="ru-RU" sz="2000" dirty="0">
                <a:latin typeface="Newton Phonetic ABBYY" panose="02020503070406020304" pitchFamily="18" charset="0"/>
              </a:rPr>
              <a:t> </a:t>
            </a:r>
            <a:r>
              <a:rPr lang="ru-RU" sz="2000" dirty="0" err="1">
                <a:latin typeface="Newton Phonetic ABBYY" panose="02020503070406020304" pitchFamily="18" charset="0"/>
              </a:rPr>
              <a:t>ra­vens</a:t>
            </a:r>
            <a:r>
              <a:rPr lang="ru-RU" sz="2000" dirty="0">
                <a:latin typeface="Newton Phonetic ABBYY" panose="02020503070406020304" pitchFamily="18" charset="0"/>
              </a:rPr>
              <a:t>. </a:t>
            </a:r>
            <a:r>
              <a:rPr lang="ru-RU" sz="2000" dirty="0" err="1">
                <a:latin typeface="Newton Phonetic ABBYY" panose="02020503070406020304" pitchFamily="18" charset="0"/>
              </a:rPr>
              <a:t>Therefore</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birds</a:t>
            </a:r>
            <a:r>
              <a:rPr lang="ru-RU" sz="2000" dirty="0">
                <a:latin typeface="Newton Phonetic ABBYY" panose="02020503070406020304" pitchFamily="18" charset="0"/>
              </a:rPr>
              <a:t> </a:t>
            </a:r>
            <a:r>
              <a:rPr lang="ru-RU" sz="2000" dirty="0" err="1">
                <a:latin typeface="Newton Phonetic ABBYY" panose="02020503070406020304" pitchFamily="18" charset="0"/>
              </a:rPr>
              <a:t>with</a:t>
            </a:r>
            <a:r>
              <a:rPr lang="ru-RU" sz="2000" dirty="0">
                <a:latin typeface="Newton Phonetic ABBYY" panose="02020503070406020304" pitchFamily="18" charset="0"/>
              </a:rPr>
              <a:t> </a:t>
            </a:r>
            <a:r>
              <a:rPr lang="ru-RU" sz="2000" dirty="0" err="1">
                <a:latin typeface="Newton Phonetic ABBYY" panose="02020503070406020304" pitchFamily="18" charset="0"/>
              </a:rPr>
              <a:t>clipped</a:t>
            </a:r>
            <a:r>
              <a:rPr lang="ru-RU" sz="2000" dirty="0">
                <a:latin typeface="Newton Phonetic ABBYY" panose="02020503070406020304" pitchFamily="18" charset="0"/>
              </a:rPr>
              <a:t> </a:t>
            </a:r>
            <a:r>
              <a:rPr lang="ru-RU" sz="2000" dirty="0" err="1">
                <a:latin typeface="Newton Phonetic ABBYY" panose="02020503070406020304" pitchFamily="18" charset="0"/>
              </a:rPr>
              <a:t>wings</a:t>
            </a:r>
            <a:r>
              <a:rPr lang="ru-RU" sz="2000" dirty="0">
                <a:latin typeface="Newton Phonetic ABBYY" panose="02020503070406020304" pitchFamily="18" charset="0"/>
              </a:rPr>
              <a:t> </a:t>
            </a:r>
            <a:r>
              <a:rPr lang="ru-RU" sz="2000" dirty="0" err="1">
                <a:latin typeface="Newton Phonetic ABBYY" panose="02020503070406020304" pitchFamily="18" charset="0"/>
              </a:rPr>
              <a:t>are</a:t>
            </a:r>
            <a:r>
              <a:rPr lang="ru-RU" sz="2000" dirty="0">
                <a:latin typeface="Newton Phonetic ABBYY" panose="02020503070406020304" pitchFamily="18" charset="0"/>
              </a:rPr>
              <a:t> </a:t>
            </a:r>
            <a:r>
              <a:rPr lang="ru-RU" sz="2000" dirty="0" err="1">
                <a:latin typeface="Newton Phonetic ABBYY" panose="02020503070406020304" pitchFamily="18" charset="0"/>
              </a:rPr>
              <a:t>carefully</a:t>
            </a:r>
            <a:r>
              <a:rPr lang="ru-RU" sz="2000" dirty="0">
                <a:latin typeface="Newton Phonetic ABBYY" panose="02020503070406020304" pitchFamily="18" charset="0"/>
              </a:rPr>
              <a:t> </a:t>
            </a:r>
            <a:r>
              <a:rPr lang="ru-RU" sz="2000" dirty="0" err="1">
                <a:latin typeface="Newton Phonetic ABBYY" panose="02020503070406020304" pitchFamily="18" charset="0"/>
              </a:rPr>
              <a:t>The</a:t>
            </a:r>
            <a:r>
              <a:rPr lang="ru-RU" sz="2000" dirty="0">
                <a:latin typeface="Newton Phonetic ABBYY" panose="02020503070406020304" pitchFamily="18" charset="0"/>
              </a:rPr>
              <a:t> </a:t>
            </a:r>
            <a:r>
              <a:rPr lang="ru-RU" sz="2000" dirty="0" err="1">
                <a:latin typeface="Newton Phonetic ABBYY" panose="02020503070406020304" pitchFamily="18" charset="0"/>
              </a:rPr>
              <a:t>Beefeater</a:t>
            </a:r>
            <a:r>
              <a:rPr lang="ru-RU" sz="2000" dirty="0">
                <a:latin typeface="Newton Phonetic ABBYY" panose="02020503070406020304" pitchFamily="18" charset="0"/>
              </a:rPr>
              <a:t> </a:t>
            </a:r>
            <a:r>
              <a:rPr lang="ru-RU" sz="2000" dirty="0" err="1">
                <a:latin typeface="Newton Phonetic ABBYY" panose="02020503070406020304" pitchFamily="18" charset="0"/>
              </a:rPr>
              <a:t>guarded</a:t>
            </a:r>
            <a:endParaRPr lang="ru-RU" sz="2000" dirty="0">
              <a:latin typeface="Newton Phonetic ABBYY" panose="02020503070406020304" pitchFamily="18" charset="0"/>
            </a:endParaRPr>
          </a:p>
          <a:p>
            <a:pPr algn="just">
              <a:lnSpc>
                <a:spcPct val="150000"/>
              </a:lnSpc>
            </a:pPr>
            <a:endParaRPr lang="ru-RU" sz="2000" dirty="0">
              <a:latin typeface="Newton Phonetic ABBYY" panose="02020503070406020304" pitchFamily="18" charset="0"/>
              <a:cs typeface="Times New Roman" panose="02020603050405020304" pitchFamily="18" charset="0"/>
            </a:endParaRPr>
          </a:p>
        </p:txBody>
      </p:sp>
    </p:spTree>
    <p:extLst>
      <p:ext uri="{BB962C8B-B14F-4D97-AF65-F5344CB8AC3E}">
        <p14:creationId xmlns:p14="http://schemas.microsoft.com/office/powerpoint/2010/main" val="1219031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0015" y="621792"/>
            <a:ext cx="9720072" cy="5437631"/>
          </a:xfrm>
        </p:spPr>
        <p:txBody>
          <a:bodyPr>
            <a:normAutofit fontScale="90000"/>
          </a:bodyPr>
          <a:lstStyle/>
          <a:p>
            <a:pPr>
              <a:lnSpc>
                <a:spcPct val="150000"/>
              </a:lnSpc>
            </a:pPr>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
            </a:r>
            <a:br>
              <a:rPr lang="en-US" sz="2800" b="1" dirty="0" smtClean="0">
                <a:solidFill>
                  <a:srgbClr val="FF0000"/>
                </a:solidFill>
              </a:rPr>
            </a:br>
            <a:r>
              <a:rPr lang="ru-RU" sz="2800" b="1" dirty="0" smtClean="0">
                <a:solidFill>
                  <a:srgbClr val="FF0000"/>
                </a:solidFill>
              </a:rPr>
              <a:t>Ответьте </a:t>
            </a:r>
            <a:r>
              <a:rPr lang="ru-RU" sz="2800" b="1" dirty="0">
                <a:solidFill>
                  <a:srgbClr val="FF0000"/>
                </a:solidFill>
              </a:rPr>
              <a:t>на вопросы:</a:t>
            </a:r>
            <a:r>
              <a:rPr lang="en-US" sz="2800" b="1" dirty="0">
                <a:solidFill>
                  <a:srgbClr val="FF0000"/>
                </a:solidFill>
              </a:rPr>
              <a:t>answer the </a:t>
            </a:r>
            <a:r>
              <a:rPr lang="en-US" sz="2800" b="1" dirty="0" smtClean="0">
                <a:solidFill>
                  <a:srgbClr val="FF0000"/>
                </a:solidFill>
              </a:rPr>
              <a:t>questions</a:t>
            </a:r>
            <a:br>
              <a:rPr lang="en-US" sz="2800" b="1" dirty="0" smtClean="0">
                <a:solidFill>
                  <a:srgbClr val="FF0000"/>
                </a:solidFill>
              </a:rPr>
            </a:br>
            <a:r>
              <a:rPr lang="en-US" sz="2000" b="1" dirty="0" smtClean="0">
                <a:solidFill>
                  <a:schemeClr val="tx1"/>
                </a:solidFill>
              </a:rPr>
              <a:t>1</a:t>
            </a:r>
            <a:r>
              <a:rPr lang="en-US" sz="1800" dirty="0" smtClean="0">
                <a:solidFill>
                  <a:schemeClr val="tx1"/>
                </a:solidFill>
                <a:latin typeface="Newton Phonetic ABBYY" panose="02020503070406020304" pitchFamily="18" charset="0"/>
              </a:rPr>
              <a:t>. What is the population of London?</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2. What river does London stand?</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3. how many parts is London divided into?</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4. name the financial center of London.</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5. name the  industrial part of London.</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6. what can you see in the west end?</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7. When was London tower founded?</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8. what was in London tower many centuries ago?</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9. what is the bloody tower famous for?</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10.What is the jewel tower famous for?</a:t>
            </a:r>
            <a:br>
              <a:rPr lang="en-US" sz="1800" dirty="0" smtClean="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
            </a:r>
            <a:br>
              <a:rPr lang="en-US" sz="1800" dirty="0" smtClean="0">
                <a:solidFill>
                  <a:schemeClr val="tx1"/>
                </a:solidFill>
                <a:latin typeface="Newton Phonetic ABBYY" panose="02020503070406020304" pitchFamily="18" charset="0"/>
              </a:rPr>
            </a:br>
            <a:r>
              <a:rPr lang="ru-RU" sz="1800" dirty="0">
                <a:solidFill>
                  <a:schemeClr val="tx1"/>
                </a:solidFill>
                <a:latin typeface="Newton Phonetic ABBYY" panose="02020503070406020304" pitchFamily="18" charset="0"/>
              </a:rPr>
              <a:t/>
            </a:r>
            <a:br>
              <a:rPr lang="ru-RU" sz="1800" dirty="0">
                <a:solidFill>
                  <a:schemeClr val="tx1"/>
                </a:solidFill>
                <a:latin typeface="Newton Phonetic ABBYY" panose="02020503070406020304" pitchFamily="18" charset="0"/>
              </a:rPr>
            </a:br>
            <a:r>
              <a:rPr lang="ru-RU" sz="1800" dirty="0">
                <a:solidFill>
                  <a:schemeClr val="tx1"/>
                </a:solidFill>
                <a:latin typeface="Newton Phonetic ABBYY" panose="02020503070406020304" pitchFamily="18" charset="0"/>
              </a:rPr>
              <a:t/>
            </a:r>
            <a:br>
              <a:rPr lang="ru-RU" sz="1800" dirty="0">
                <a:solidFill>
                  <a:schemeClr val="tx1"/>
                </a:solidFill>
                <a:latin typeface="Newton Phonetic ABBYY" panose="02020503070406020304" pitchFamily="18" charset="0"/>
              </a:rPr>
            </a:br>
            <a:r>
              <a:rPr lang="en-US" sz="1800" dirty="0" smtClean="0">
                <a:solidFill>
                  <a:schemeClr val="tx1"/>
                </a:solidFill>
                <a:latin typeface="Newton Phonetic ABBYY" panose="02020503070406020304" pitchFamily="18" charset="0"/>
              </a:rPr>
              <a:t/>
            </a:r>
            <a:br>
              <a:rPr lang="en-US" sz="1800" dirty="0" smtClean="0">
                <a:solidFill>
                  <a:schemeClr val="tx1"/>
                </a:solidFill>
                <a:latin typeface="Newton Phonetic ABBYY" panose="02020503070406020304" pitchFamily="18" charset="0"/>
              </a:rPr>
            </a:br>
            <a:r>
              <a:rPr lang="en-US" sz="2800" dirty="0"/>
              <a:t/>
            </a:r>
            <a:br>
              <a:rPr lang="en-US" sz="2800" dirty="0"/>
            </a:br>
            <a:r>
              <a:rPr lang="en-US" sz="2800" dirty="0" smtClean="0"/>
              <a:t/>
            </a:r>
            <a:br>
              <a:rPr lang="en-US" sz="2800" dirty="0" smtClean="0"/>
            </a:br>
            <a:r>
              <a:rPr lang="ru-RU" sz="2800" dirty="0" smtClean="0"/>
              <a:t/>
            </a:r>
            <a:br>
              <a:rPr lang="ru-RU" sz="2800" dirty="0" smtClean="0"/>
            </a:br>
            <a:endParaRPr lang="ru-RU" sz="3600" dirty="0"/>
          </a:p>
        </p:txBody>
      </p:sp>
    </p:spTree>
    <p:extLst>
      <p:ext uri="{BB962C8B-B14F-4D97-AF65-F5344CB8AC3E}">
        <p14:creationId xmlns:p14="http://schemas.microsoft.com/office/powerpoint/2010/main" val="234803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FF0000"/>
                </a:solidFill>
              </a:rPr>
              <a:t>Watch the video and say what it is about</a:t>
            </a:r>
            <a:endParaRPr lang="ru-RU" dirty="0">
              <a:solidFill>
                <a:srgbClr val="FF0000"/>
              </a:solidFill>
            </a:endParaRPr>
          </a:p>
        </p:txBody>
      </p:sp>
      <p:sp>
        <p:nvSpPr>
          <p:cNvPr id="3" name="Объект 2"/>
          <p:cNvSpPr>
            <a:spLocks noGrp="1"/>
          </p:cNvSpPr>
          <p:nvPr>
            <p:ph idx="1"/>
          </p:nvPr>
        </p:nvSpPr>
        <p:spPr/>
        <p:txBody>
          <a:bodyPr/>
          <a:lstStyle/>
          <a:p>
            <a:r>
              <a:rPr lang="en-US" dirty="0">
                <a:hlinkClick r:id="rId2"/>
              </a:rPr>
              <a:t>https</a:t>
            </a:r>
            <a:r>
              <a:rPr lang="en-US" dirty="0" smtClean="0">
                <a:hlinkClick r:id="rId2"/>
              </a:rPr>
              <a:t>://www.youtube.com/watch?v=gajqdrpNeHE</a:t>
            </a:r>
            <a:r>
              <a:rPr lang="en-US" dirty="0" smtClean="0"/>
              <a:t>  </a:t>
            </a:r>
          </a:p>
          <a:p>
            <a:pPr marL="0" indent="0">
              <a:buNone/>
            </a:pPr>
            <a:r>
              <a:rPr lang="en-US" dirty="0" smtClean="0"/>
              <a:t> </a:t>
            </a:r>
            <a:r>
              <a:rPr lang="en-US" b="1" dirty="0" smtClean="0">
                <a:solidFill>
                  <a:srgbClr val="FF0000"/>
                </a:solidFill>
              </a:rPr>
              <a:t>History of London  (4 minutes)</a:t>
            </a:r>
            <a:endParaRPr lang="en-US" b="1" dirty="0">
              <a:solidFill>
                <a:srgbClr val="FF0000"/>
              </a:solidFill>
            </a:endParaRPr>
          </a:p>
          <a:p>
            <a:endParaRPr lang="en-US" dirty="0" smtClean="0">
              <a:solidFill>
                <a:srgbClr val="0070C0"/>
              </a:solidFill>
              <a:hlinkClick r:id="rId3"/>
            </a:endParaRPr>
          </a:p>
          <a:p>
            <a:endParaRPr lang="ru-RU" dirty="0">
              <a:solidFill>
                <a:srgbClr val="0070C0"/>
              </a:solidFill>
            </a:endParaRPr>
          </a:p>
        </p:txBody>
      </p:sp>
    </p:spTree>
    <p:extLst>
      <p:ext uri="{BB962C8B-B14F-4D97-AF65-F5344CB8AC3E}">
        <p14:creationId xmlns:p14="http://schemas.microsoft.com/office/powerpoint/2010/main" val="1028464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890016"/>
            <a:ext cx="8165150" cy="4370197"/>
          </a:xfrm>
        </p:spPr>
      </p:pic>
    </p:spTree>
    <p:extLst>
      <p:ext uri="{BB962C8B-B14F-4D97-AF65-F5344CB8AC3E}">
        <p14:creationId xmlns:p14="http://schemas.microsoft.com/office/powerpoint/2010/main" val="5076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rgbClr val="FF0000"/>
                </a:solidFill>
              </a:rPr>
              <a:t>Как читаются даты?</a:t>
            </a:r>
            <a:br>
              <a:rPr lang="ru-RU" b="1" dirty="0">
                <a:solidFill>
                  <a:srgbClr val="FF0000"/>
                </a:solidFill>
              </a:rPr>
            </a:br>
            <a:endParaRPr lang="ru-RU" b="1" dirty="0">
              <a:solidFill>
                <a:srgbClr val="FF0000"/>
              </a:solidFill>
            </a:endParaRPr>
          </a:p>
        </p:txBody>
      </p:sp>
      <p:sp>
        <p:nvSpPr>
          <p:cNvPr id="3" name="Объект 2"/>
          <p:cNvSpPr>
            <a:spLocks noGrp="1"/>
          </p:cNvSpPr>
          <p:nvPr>
            <p:ph idx="1"/>
          </p:nvPr>
        </p:nvSpPr>
        <p:spPr>
          <a:xfrm>
            <a:off x="1225295" y="1773936"/>
            <a:ext cx="9720073" cy="4389120"/>
          </a:xfrm>
        </p:spPr>
        <p:txBody>
          <a:bodyPr>
            <a:normAutofit fontScale="92500" lnSpcReduction="10000"/>
          </a:bodyPr>
          <a:lstStyle/>
          <a:p>
            <a:pPr>
              <a:lnSpc>
                <a:spcPct val="150000"/>
              </a:lnSpc>
            </a:pPr>
            <a:r>
              <a:rPr lang="ru-RU" sz="2400" dirty="0" smtClean="0">
                <a:latin typeface="Newton Phonetic ABBYY" panose="02020503070406020304" pitchFamily="18" charset="0"/>
              </a:rPr>
              <a:t>Числительное</a:t>
            </a:r>
            <a:r>
              <a:rPr lang="ru-RU" sz="2400" dirty="0">
                <a:latin typeface="Newton Phonetic ABBYY" panose="02020503070406020304" pitchFamily="18" charset="0"/>
              </a:rPr>
              <a:t>, обозначающее год, делится на две части — число сотен, а затем </a:t>
            </a:r>
            <a:r>
              <a:rPr lang="ru-RU" sz="2400" dirty="0" smtClean="0">
                <a:latin typeface="Newton Phonetic ABBYY" panose="02020503070406020304" pitchFamily="18" charset="0"/>
              </a:rPr>
              <a:t>— </a:t>
            </a:r>
            <a:r>
              <a:rPr lang="ru-RU" sz="2400" dirty="0">
                <a:latin typeface="Newton Phonetic ABBYY" panose="02020503070406020304" pitchFamily="18" charset="0"/>
              </a:rPr>
              <a:t>число десятков и единиц.</a:t>
            </a:r>
          </a:p>
          <a:p>
            <a:pPr>
              <a:lnSpc>
                <a:spcPct val="150000"/>
              </a:lnSpc>
            </a:pPr>
            <a:r>
              <a:rPr lang="ru-RU" sz="2400" dirty="0">
                <a:latin typeface="Newton Phonetic ABBYY" panose="02020503070406020304" pitchFamily="18" charset="0"/>
              </a:rPr>
              <a:t>1900 — </a:t>
            </a:r>
            <a:r>
              <a:rPr lang="ru-RU" sz="2400" dirty="0" err="1">
                <a:latin typeface="Newton Phonetic ABBYY" panose="02020503070406020304" pitchFamily="18" charset="0"/>
              </a:rPr>
              <a:t>nineteen</a:t>
            </a:r>
            <a:r>
              <a:rPr lang="ru-RU" sz="2400" dirty="0">
                <a:latin typeface="Newton Phonetic ABBYY" panose="02020503070406020304" pitchFamily="18" charset="0"/>
              </a:rPr>
              <a:t> </a:t>
            </a:r>
            <a:r>
              <a:rPr lang="ru-RU" sz="2400" dirty="0" err="1" smtClean="0">
                <a:latin typeface="Newton Phonetic ABBYY" panose="02020503070406020304" pitchFamily="18" charset="0"/>
              </a:rPr>
              <a:t>hundred</a:t>
            </a:r>
            <a:endParaRPr lang="ru-RU" sz="2400" dirty="0" smtClean="0">
              <a:latin typeface="Newton Phonetic ABBYY" panose="02020503070406020304" pitchFamily="18" charset="0"/>
            </a:endParaRPr>
          </a:p>
          <a:p>
            <a:pPr>
              <a:lnSpc>
                <a:spcPct val="150000"/>
              </a:lnSpc>
            </a:pPr>
            <a:r>
              <a:rPr lang="ru-RU" sz="2400" dirty="0" smtClean="0">
                <a:latin typeface="Newton Phonetic ABBYY" panose="02020503070406020304" pitchFamily="18" charset="0"/>
              </a:rPr>
              <a:t>2004 </a:t>
            </a:r>
            <a:r>
              <a:rPr lang="ru-RU" sz="2400" dirty="0">
                <a:latin typeface="Newton Phonetic ABBYY" panose="02020503070406020304" pitchFamily="18" charset="0"/>
              </a:rPr>
              <a:t>— </a:t>
            </a:r>
            <a:r>
              <a:rPr lang="ru-RU" sz="2400" dirty="0" err="1">
                <a:latin typeface="Newton Phonetic ABBYY" panose="02020503070406020304" pitchFamily="18" charset="0"/>
              </a:rPr>
              <a:t>two</a:t>
            </a:r>
            <a:r>
              <a:rPr lang="ru-RU" sz="2400" dirty="0">
                <a:latin typeface="Newton Phonetic ABBYY" panose="02020503070406020304" pitchFamily="18" charset="0"/>
              </a:rPr>
              <a:t> </a:t>
            </a:r>
            <a:r>
              <a:rPr lang="ru-RU" sz="2400" dirty="0" err="1">
                <a:latin typeface="Newton Phonetic ABBYY" panose="02020503070406020304" pitchFamily="18" charset="0"/>
              </a:rPr>
              <a:t>thousand</a:t>
            </a:r>
            <a:r>
              <a:rPr lang="ru-RU" sz="2400" dirty="0">
                <a:latin typeface="Newton Phonetic ABBYY" panose="02020503070406020304" pitchFamily="18" charset="0"/>
              </a:rPr>
              <a:t> </a:t>
            </a:r>
            <a:r>
              <a:rPr lang="ru-RU" sz="2400" dirty="0" err="1">
                <a:latin typeface="Newton Phonetic ABBYY" panose="02020503070406020304" pitchFamily="18" charset="0"/>
              </a:rPr>
              <a:t>four</a:t>
            </a:r>
            <a:r>
              <a:rPr lang="ru-RU" sz="2400" dirty="0">
                <a:latin typeface="Newton Phonetic ABBYY" panose="02020503070406020304" pitchFamily="18" charset="0"/>
              </a:rPr>
              <a:t>, </a:t>
            </a:r>
            <a:r>
              <a:rPr lang="ru-RU" sz="2400" dirty="0" err="1">
                <a:latin typeface="Newton Phonetic ABBYY" panose="02020503070406020304" pitchFamily="18" charset="0"/>
              </a:rPr>
              <a:t>in</a:t>
            </a:r>
            <a:r>
              <a:rPr lang="ru-RU" sz="2400" dirty="0">
                <a:latin typeface="Newton Phonetic ABBYY" panose="02020503070406020304" pitchFamily="18" charset="0"/>
              </a:rPr>
              <a:t> (</a:t>
            </a:r>
            <a:r>
              <a:rPr lang="ru-RU" sz="2400" dirty="0" err="1">
                <a:latin typeface="Newton Phonetic ABBYY" panose="02020503070406020304" pitchFamily="18" charset="0"/>
              </a:rPr>
              <a:t>the</a:t>
            </a:r>
            <a:r>
              <a:rPr lang="ru-RU" sz="2400" dirty="0">
                <a:latin typeface="Newton Phonetic ABBYY" panose="02020503070406020304" pitchFamily="18" charset="0"/>
              </a:rPr>
              <a:t> </a:t>
            </a:r>
            <a:r>
              <a:rPr lang="ru-RU" sz="2400" dirty="0" err="1">
                <a:latin typeface="Newton Phonetic ABBYY" panose="02020503070406020304" pitchFamily="18" charset="0"/>
              </a:rPr>
              <a:t>year</a:t>
            </a:r>
            <a:r>
              <a:rPr lang="ru-RU" sz="2400" dirty="0">
                <a:latin typeface="Newton Phonetic ABBYY" panose="02020503070406020304" pitchFamily="18" charset="0"/>
              </a:rPr>
              <a:t>) </a:t>
            </a:r>
            <a:r>
              <a:rPr lang="ru-RU" sz="2400" dirty="0" err="1">
                <a:latin typeface="Newton Phonetic ABBYY" panose="02020503070406020304" pitchFamily="18" charset="0"/>
              </a:rPr>
              <a:t>two</a:t>
            </a:r>
            <a:r>
              <a:rPr lang="ru-RU" sz="2400" dirty="0">
                <a:latin typeface="Newton Phonetic ABBYY" panose="02020503070406020304" pitchFamily="18" charset="0"/>
              </a:rPr>
              <a:t> </a:t>
            </a:r>
            <a:r>
              <a:rPr lang="ru-RU" sz="2400" dirty="0" err="1">
                <a:latin typeface="Newton Phonetic ABBYY" panose="02020503070406020304" pitchFamily="18" charset="0"/>
              </a:rPr>
              <a:t>thousand</a:t>
            </a:r>
            <a:r>
              <a:rPr lang="ru-RU" sz="2400" dirty="0">
                <a:latin typeface="Newton Phonetic ABBYY" panose="02020503070406020304" pitchFamily="18" charset="0"/>
              </a:rPr>
              <a:t> </a:t>
            </a:r>
            <a:r>
              <a:rPr lang="ru-RU" sz="2400" dirty="0" err="1">
                <a:latin typeface="Newton Phonetic ABBYY" panose="02020503070406020304" pitchFamily="18" charset="0"/>
              </a:rPr>
              <a:t>four</a:t>
            </a:r>
            <a:r>
              <a:rPr lang="ru-RU" sz="2400" dirty="0">
                <a:latin typeface="Newton Phonetic ABBYY" panose="02020503070406020304" pitchFamily="18" charset="0"/>
              </a:rPr>
              <a:t> </a:t>
            </a:r>
            <a:endParaRPr lang="ru-RU" sz="2400" dirty="0" smtClean="0">
              <a:latin typeface="Newton Phonetic ABBYY" panose="02020503070406020304" pitchFamily="18" charset="0"/>
            </a:endParaRPr>
          </a:p>
          <a:p>
            <a:pPr>
              <a:lnSpc>
                <a:spcPct val="150000"/>
              </a:lnSpc>
            </a:pPr>
            <a:r>
              <a:rPr lang="ru-RU" sz="2400" dirty="0" smtClean="0">
                <a:latin typeface="Newton Phonetic ABBYY" panose="02020503070406020304" pitchFamily="18" charset="0"/>
              </a:rPr>
              <a:t>1905 </a:t>
            </a:r>
            <a:r>
              <a:rPr lang="ru-RU" sz="2400" dirty="0">
                <a:latin typeface="Newton Phonetic ABBYY" panose="02020503070406020304" pitchFamily="18" charset="0"/>
              </a:rPr>
              <a:t>— </a:t>
            </a:r>
            <a:r>
              <a:rPr lang="ru-RU" sz="2400" dirty="0" err="1">
                <a:latin typeface="Newton Phonetic ABBYY" panose="02020503070406020304" pitchFamily="18" charset="0"/>
              </a:rPr>
              <a:t>nineteen</a:t>
            </a:r>
            <a:r>
              <a:rPr lang="ru-RU" sz="2400" dirty="0">
                <a:latin typeface="Newton Phonetic ABBYY" panose="02020503070406020304" pitchFamily="18" charset="0"/>
              </a:rPr>
              <a:t> </a:t>
            </a:r>
            <a:r>
              <a:rPr lang="ru-RU" sz="2400" dirty="0" err="1">
                <a:latin typeface="Newton Phonetic ABBYY" panose="02020503070406020304" pitchFamily="18" charset="0"/>
              </a:rPr>
              <a:t>five</a:t>
            </a:r>
            <a:r>
              <a:rPr lang="ru-RU" sz="2400" dirty="0">
                <a:latin typeface="Newton Phonetic ABBYY" panose="02020503070406020304" pitchFamily="18" charset="0"/>
              </a:rPr>
              <a:t>, </a:t>
            </a:r>
            <a:r>
              <a:rPr lang="ru-RU" sz="2400" dirty="0" err="1">
                <a:latin typeface="Newton Phonetic ABBYY" panose="02020503070406020304" pitchFamily="18" charset="0"/>
              </a:rPr>
              <a:t>in</a:t>
            </a:r>
            <a:r>
              <a:rPr lang="ru-RU" sz="2400" dirty="0">
                <a:latin typeface="Newton Phonetic ABBYY" panose="02020503070406020304" pitchFamily="18" charset="0"/>
              </a:rPr>
              <a:t> (</a:t>
            </a:r>
            <a:r>
              <a:rPr lang="ru-RU" sz="2400" dirty="0" err="1">
                <a:latin typeface="Newton Phonetic ABBYY" panose="02020503070406020304" pitchFamily="18" charset="0"/>
              </a:rPr>
              <a:t>the</a:t>
            </a:r>
            <a:r>
              <a:rPr lang="ru-RU" sz="2400" dirty="0">
                <a:latin typeface="Newton Phonetic ABBYY" panose="02020503070406020304" pitchFamily="18" charset="0"/>
              </a:rPr>
              <a:t> </a:t>
            </a:r>
            <a:r>
              <a:rPr lang="ru-RU" sz="2400" dirty="0" err="1">
                <a:latin typeface="Newton Phonetic ABBYY" panose="02020503070406020304" pitchFamily="18" charset="0"/>
              </a:rPr>
              <a:t>year</a:t>
            </a:r>
            <a:r>
              <a:rPr lang="ru-RU" sz="2400" dirty="0">
                <a:latin typeface="Newton Phonetic ABBYY" panose="02020503070406020304" pitchFamily="18" charset="0"/>
              </a:rPr>
              <a:t>) </a:t>
            </a:r>
            <a:r>
              <a:rPr lang="ru-RU" sz="2400" dirty="0" err="1">
                <a:latin typeface="Newton Phonetic ABBYY" panose="02020503070406020304" pitchFamily="18" charset="0"/>
              </a:rPr>
              <a:t>nineteen</a:t>
            </a:r>
            <a:r>
              <a:rPr lang="ru-RU" sz="2400" dirty="0">
                <a:latin typeface="Newton Phonetic ABBYY" panose="02020503070406020304" pitchFamily="18" charset="0"/>
              </a:rPr>
              <a:t> </a:t>
            </a:r>
            <a:r>
              <a:rPr lang="ru-RU" sz="2400" dirty="0" err="1">
                <a:latin typeface="Newton Phonetic ABBYY" panose="02020503070406020304" pitchFamily="18" charset="0"/>
              </a:rPr>
              <a:t>five</a:t>
            </a:r>
            <a:r>
              <a:rPr lang="ru-RU" sz="2400" dirty="0">
                <a:latin typeface="Newton Phonetic ABBYY" panose="02020503070406020304" pitchFamily="18" charset="0"/>
              </a:rPr>
              <a:t> </a:t>
            </a:r>
            <a:endParaRPr lang="ru-RU" sz="2400" dirty="0" smtClean="0">
              <a:latin typeface="Newton Phonetic ABBYY" panose="02020503070406020304" pitchFamily="18" charset="0"/>
            </a:endParaRPr>
          </a:p>
          <a:p>
            <a:pPr>
              <a:lnSpc>
                <a:spcPct val="150000"/>
              </a:lnSpc>
            </a:pPr>
            <a:r>
              <a:rPr lang="ru-RU" sz="2400" dirty="0" smtClean="0">
                <a:latin typeface="Newton Phonetic ABBYY" panose="02020503070406020304" pitchFamily="18" charset="0"/>
              </a:rPr>
              <a:t>Даты </a:t>
            </a:r>
            <a:r>
              <a:rPr lang="ru-RU" sz="2400" dirty="0">
                <a:latin typeface="Newton Phonetic ABBYY" panose="02020503070406020304" pitchFamily="18" charset="0"/>
              </a:rPr>
              <a:t>читаются следующим образом:</a:t>
            </a:r>
          </a:p>
          <a:p>
            <a:pPr>
              <a:lnSpc>
                <a:spcPct val="150000"/>
              </a:lnSpc>
            </a:pPr>
            <a:r>
              <a:rPr lang="ru-RU" sz="2400" dirty="0" err="1">
                <a:latin typeface="Newton Phonetic ABBYY" panose="02020503070406020304" pitchFamily="18" charset="0"/>
              </a:rPr>
              <a:t>April</a:t>
            </a:r>
            <a:r>
              <a:rPr lang="ru-RU" sz="2400" dirty="0">
                <a:latin typeface="Newton Phonetic ABBYY" panose="02020503070406020304" pitchFamily="18" charset="0"/>
              </a:rPr>
              <a:t> 12, 2001	1)	</a:t>
            </a:r>
            <a:r>
              <a:rPr lang="ru-RU" sz="2400" dirty="0" err="1">
                <a:latin typeface="Newton Phonetic ABBYY" panose="02020503070406020304" pitchFamily="18" charset="0"/>
              </a:rPr>
              <a:t>on</a:t>
            </a:r>
            <a:r>
              <a:rPr lang="ru-RU" sz="2400" dirty="0">
                <a:latin typeface="Newton Phonetic ABBYY" panose="02020503070406020304" pitchFamily="18" charset="0"/>
              </a:rPr>
              <a:t>	</a:t>
            </a:r>
            <a:r>
              <a:rPr lang="ru-RU" sz="2400" dirty="0" err="1">
                <a:latin typeface="Newton Phonetic ABBYY" panose="02020503070406020304" pitchFamily="18" charset="0"/>
              </a:rPr>
              <a:t>the</a:t>
            </a:r>
            <a:r>
              <a:rPr lang="ru-RU" sz="2400" dirty="0">
                <a:latin typeface="Newton Phonetic ABBYY" panose="02020503070406020304" pitchFamily="18" charset="0"/>
              </a:rPr>
              <a:t>	</a:t>
            </a:r>
            <a:r>
              <a:rPr lang="ru-RU" sz="2400" dirty="0" err="1" smtClean="0">
                <a:latin typeface="Newton Phonetic ABBYY" panose="02020503070406020304" pitchFamily="18" charset="0"/>
              </a:rPr>
              <a:t>twelfth</a:t>
            </a:r>
            <a:r>
              <a:rPr lang="ru-RU" sz="2400" dirty="0" smtClean="0">
                <a:latin typeface="Newton Phonetic ABBYY" panose="02020503070406020304" pitchFamily="18" charset="0"/>
              </a:rPr>
              <a:t> </a:t>
            </a:r>
            <a:r>
              <a:rPr lang="ru-RU" sz="2400" dirty="0" err="1">
                <a:latin typeface="Newton Phonetic ABBYY" panose="02020503070406020304" pitchFamily="18" charset="0"/>
              </a:rPr>
              <a:t>of</a:t>
            </a:r>
            <a:r>
              <a:rPr lang="ru-RU" sz="2400" dirty="0">
                <a:latin typeface="Newton Phonetic ABBYY" panose="02020503070406020304" pitchFamily="18" charset="0"/>
              </a:rPr>
              <a:t> </a:t>
            </a:r>
            <a:r>
              <a:rPr lang="ru-RU" sz="2400" dirty="0" err="1">
                <a:latin typeface="Newton Phonetic ABBYY" panose="02020503070406020304" pitchFamily="18" charset="0"/>
              </a:rPr>
              <a:t>April</a:t>
            </a:r>
            <a:r>
              <a:rPr lang="ru-RU" sz="2400" dirty="0">
                <a:latin typeface="Newton Phonetic ABBYY" panose="02020503070406020304" pitchFamily="18" charset="0"/>
              </a:rPr>
              <a:t>, </a:t>
            </a:r>
            <a:r>
              <a:rPr lang="ru-RU" sz="2400" dirty="0" err="1">
                <a:latin typeface="Newton Phonetic ABBYY" panose="02020503070406020304" pitchFamily="18" charset="0"/>
              </a:rPr>
              <a:t>two</a:t>
            </a:r>
            <a:r>
              <a:rPr lang="ru-RU" sz="2400" dirty="0">
                <a:latin typeface="Newton Phonetic ABBYY" panose="02020503070406020304" pitchFamily="18" charset="0"/>
              </a:rPr>
              <a:t> </a:t>
            </a:r>
            <a:r>
              <a:rPr lang="ru-RU" sz="2400" dirty="0" err="1">
                <a:latin typeface="Newton Phonetic ABBYY" panose="02020503070406020304" pitchFamily="18" charset="0"/>
              </a:rPr>
              <a:t>thousand</a:t>
            </a:r>
            <a:r>
              <a:rPr lang="ru-RU" sz="2400" dirty="0">
                <a:latin typeface="Newton Phonetic ABBYY" panose="02020503070406020304" pitchFamily="18" charset="0"/>
              </a:rPr>
              <a:t> </a:t>
            </a:r>
            <a:r>
              <a:rPr lang="ru-RU" sz="2400" dirty="0" err="1" smtClean="0">
                <a:latin typeface="Newton Phonetic ABBYY" panose="02020503070406020304" pitchFamily="18" charset="0"/>
              </a:rPr>
              <a:t>one</a:t>
            </a:r>
            <a:endParaRPr lang="ru-RU" sz="2400" dirty="0">
              <a:latin typeface="Newton Phonetic ABBYY" panose="02020503070406020304" pitchFamily="18" charset="0"/>
            </a:endParaRPr>
          </a:p>
          <a:p>
            <a:endParaRPr lang="ru-RU" dirty="0"/>
          </a:p>
        </p:txBody>
      </p:sp>
    </p:spTree>
    <p:extLst>
      <p:ext uri="{BB962C8B-B14F-4D97-AF65-F5344CB8AC3E}">
        <p14:creationId xmlns:p14="http://schemas.microsoft.com/office/powerpoint/2010/main" val="382679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1417" y="280192"/>
            <a:ext cx="9720072" cy="793714"/>
          </a:xfrm>
        </p:spPr>
        <p:txBody>
          <a:bodyPr>
            <a:normAutofit/>
          </a:bodyPr>
          <a:lstStyle/>
          <a:p>
            <a:r>
              <a:rPr lang="ru-RU" sz="1800" b="1" dirty="0" smtClean="0">
                <a:solidFill>
                  <a:srgbClr val="FF0000"/>
                </a:solidFill>
                <a:latin typeface="Times New Roman" panose="02020603050405020304" pitchFamily="18" charset="0"/>
                <a:cs typeface="Times New Roman" panose="02020603050405020304" pitchFamily="18" charset="0"/>
              </a:rPr>
              <a:t>Выполните </a:t>
            </a:r>
            <a:r>
              <a:rPr lang="ru-RU" sz="1800" b="1" dirty="0">
                <a:solidFill>
                  <a:srgbClr val="FF0000"/>
                </a:solidFill>
                <a:latin typeface="Times New Roman" panose="02020603050405020304" pitchFamily="18" charset="0"/>
                <a:cs typeface="Times New Roman" panose="02020603050405020304" pitchFamily="18" charset="0"/>
              </a:rPr>
              <a:t>грамматическое задание. </a:t>
            </a:r>
            <a:r>
              <a:rPr lang="ru-RU" sz="1800" b="1" dirty="0" smtClean="0">
                <a:solidFill>
                  <a:srgbClr val="FF0000"/>
                </a:solidFill>
                <a:latin typeface="Times New Roman" panose="02020603050405020304" pitchFamily="18" charset="0"/>
                <a:cs typeface="Times New Roman" panose="02020603050405020304" pitchFamily="18" charset="0"/>
              </a:rPr>
              <a:t/>
            </a:r>
            <a:br>
              <a:rPr lang="ru-RU" sz="1800" b="1" dirty="0" smtClean="0">
                <a:solidFill>
                  <a:srgbClr val="FF0000"/>
                </a:solidFill>
                <a:latin typeface="Times New Roman" panose="02020603050405020304" pitchFamily="18" charset="0"/>
                <a:cs typeface="Times New Roman" panose="02020603050405020304" pitchFamily="18" charset="0"/>
              </a:rPr>
            </a:br>
            <a:r>
              <a:rPr lang="en-US" sz="1800" b="1" dirty="0" smtClean="0">
                <a:solidFill>
                  <a:srgbClr val="FF0000"/>
                </a:solidFill>
                <a:latin typeface="Times New Roman" panose="02020603050405020304" pitchFamily="18" charset="0"/>
                <a:cs typeface="Times New Roman" panose="02020603050405020304" pitchFamily="18" charset="0"/>
              </a:rPr>
              <a:t>Do grammar exercises</a:t>
            </a:r>
            <a:r>
              <a:rPr lang="ru-RU" sz="1800" b="1" dirty="0">
                <a:solidFill>
                  <a:srgbClr val="FF0000"/>
                </a:solidFill>
              </a:rPr>
              <a:t/>
            </a:r>
            <a:br>
              <a:rPr lang="ru-RU" sz="1800" b="1" dirty="0">
                <a:solidFill>
                  <a:srgbClr val="FF0000"/>
                </a:solidFill>
              </a:rPr>
            </a:br>
            <a:endParaRPr lang="ru-RU" sz="1800" b="1" dirty="0">
              <a:solidFill>
                <a:srgbClr val="FF0000"/>
              </a:solidFill>
            </a:endParaRPr>
          </a:p>
        </p:txBody>
      </p:sp>
      <p:sp>
        <p:nvSpPr>
          <p:cNvPr id="3" name="Объект 2"/>
          <p:cNvSpPr>
            <a:spLocks noGrp="1"/>
          </p:cNvSpPr>
          <p:nvPr>
            <p:ph sz="half" idx="1"/>
          </p:nvPr>
        </p:nvSpPr>
        <p:spPr>
          <a:xfrm>
            <a:off x="914401" y="1330036"/>
            <a:ext cx="10818420" cy="4979324"/>
          </a:xfrm>
        </p:spPr>
        <p:txBody>
          <a:bodyPr/>
          <a:lstStyle/>
          <a:p>
            <a:pPr marL="0" indent="0">
              <a:buNone/>
            </a:pPr>
            <a:endParaRPr lang="ru-RU" sz="2400" dirty="0">
              <a:latin typeface="Times New Roman" panose="02020603050405020304" pitchFamily="18" charset="0"/>
              <a:cs typeface="Times New Roman" panose="02020603050405020304" pitchFamily="18" charset="0"/>
            </a:endParaRPr>
          </a:p>
          <a:p>
            <a:pPr marL="0" indent="0">
              <a:buNone/>
            </a:pPr>
            <a:endParaRPr lang="ru-RU" dirty="0"/>
          </a:p>
        </p:txBody>
      </p:sp>
      <p:sp>
        <p:nvSpPr>
          <p:cNvPr id="5" name="Прямоугольник 4"/>
          <p:cNvSpPr/>
          <p:nvPr/>
        </p:nvSpPr>
        <p:spPr>
          <a:xfrm>
            <a:off x="914401" y="1330036"/>
            <a:ext cx="8027719" cy="5632311"/>
          </a:xfrm>
          <a:prstGeom prst="rect">
            <a:avLst/>
          </a:prstGeom>
        </p:spPr>
        <p:txBody>
          <a:bodyPr wrap="square">
            <a:spAutoFit/>
          </a:bodyPr>
          <a:lstStyle/>
          <a:p>
            <a:pPr fontAlgn="base"/>
            <a:r>
              <a:rPr lang="en-US" i="1" u="sng" dirty="0" err="1" smtClean="0">
                <a:solidFill>
                  <a:srgbClr val="000000"/>
                </a:solidFill>
                <a:latin typeface="Newton Phonetic ABBYY" panose="02020503070406020304" pitchFamily="18" charset="0"/>
              </a:rPr>
              <a:t>Упражнение</a:t>
            </a:r>
            <a:r>
              <a:rPr lang="en-US" i="1" u="sng" dirty="0" smtClean="0">
                <a:solidFill>
                  <a:srgbClr val="000000"/>
                </a:solidFill>
                <a:latin typeface="Newton Phonetic ABBYY" panose="02020503070406020304" pitchFamily="18" charset="0"/>
              </a:rPr>
              <a:t> </a:t>
            </a:r>
            <a:r>
              <a:rPr lang="en-US" i="1" u="sng" dirty="0">
                <a:solidFill>
                  <a:srgbClr val="000000"/>
                </a:solidFill>
                <a:latin typeface="Newton Phonetic ABBYY" panose="02020503070406020304" pitchFamily="18" charset="0"/>
              </a:rPr>
              <a:t>1.</a:t>
            </a:r>
            <a:r>
              <a:rPr lang="en-US" i="1" dirty="0">
                <a:solidFill>
                  <a:srgbClr val="000000"/>
                </a:solidFill>
                <a:latin typeface="Newton Phonetic ABBYY" panose="02020503070406020304" pitchFamily="18" charset="0"/>
              </a:rPr>
              <a:t> </a:t>
            </a:r>
            <a:r>
              <a:rPr lang="ru-RU" i="1" dirty="0" smtClean="0">
                <a:solidFill>
                  <a:srgbClr val="000000"/>
                </a:solidFill>
                <a:latin typeface="Newton Phonetic ABBYY" panose="02020503070406020304" pitchFamily="18" charset="0"/>
              </a:rPr>
              <a:t>Впишите </a:t>
            </a:r>
            <a:r>
              <a:rPr lang="en-US" b="1" i="1" dirty="0" smtClean="0">
                <a:solidFill>
                  <a:srgbClr val="FF0000"/>
                </a:solidFill>
                <a:latin typeface="Newton Phonetic ABBYY" panose="02020503070406020304" pitchFamily="18" charset="0"/>
              </a:rPr>
              <a:t>in</a:t>
            </a:r>
            <a:r>
              <a:rPr lang="en-US" b="1" i="1" dirty="0">
                <a:solidFill>
                  <a:srgbClr val="FF0000"/>
                </a:solidFill>
                <a:latin typeface="Newton Phonetic ABBYY" panose="02020503070406020304" pitchFamily="18" charset="0"/>
              </a:rPr>
              <a:t>, </a:t>
            </a:r>
            <a:r>
              <a:rPr lang="en-US" b="1" i="1" dirty="0" smtClean="0">
                <a:solidFill>
                  <a:srgbClr val="FF0000"/>
                </a:solidFill>
                <a:latin typeface="Newton Phonetic ABBYY" panose="02020503070406020304" pitchFamily="18" charset="0"/>
              </a:rPr>
              <a:t>on</a:t>
            </a:r>
            <a:r>
              <a:rPr lang="ru-RU" b="1" i="1" dirty="0">
                <a:solidFill>
                  <a:srgbClr val="FF0000"/>
                </a:solidFill>
                <a:latin typeface="Newton Phonetic ABBYY" panose="02020503070406020304" pitchFamily="18" charset="0"/>
              </a:rPr>
              <a:t>,</a:t>
            </a:r>
            <a:r>
              <a:rPr lang="en-US" b="1" i="1" dirty="0" smtClean="0">
                <a:solidFill>
                  <a:srgbClr val="FF0000"/>
                </a:solidFill>
                <a:latin typeface="Newton Phonetic ABBYY" panose="02020503070406020304" pitchFamily="18" charset="0"/>
              </a:rPr>
              <a:t> </a:t>
            </a:r>
            <a:r>
              <a:rPr lang="en-US" b="1" i="1" dirty="0">
                <a:solidFill>
                  <a:srgbClr val="FF0000"/>
                </a:solidFill>
                <a:latin typeface="Newton Phonetic ABBYY" panose="02020503070406020304" pitchFamily="18" charset="0"/>
              </a:rPr>
              <a:t>at</a:t>
            </a:r>
            <a:r>
              <a:rPr lang="en-US" i="1" dirty="0">
                <a:solidFill>
                  <a:srgbClr val="000000"/>
                </a:solidFill>
                <a:latin typeface="Newton Phonetic ABBYY" panose="02020503070406020304" pitchFamily="18" charset="0"/>
              </a:rPr>
              <a:t>.</a:t>
            </a:r>
            <a:endParaRPr lang="en-US" dirty="0">
              <a:solidFill>
                <a:srgbClr val="000000"/>
              </a:solidFill>
              <a:latin typeface="Newton Phonetic ABBYY" panose="02020503070406020304" pitchFamily="18" charset="0"/>
            </a:endParaRPr>
          </a:p>
          <a:p>
            <a:pPr fontAlgn="base">
              <a:buFont typeface="+mj-lt"/>
              <a:buAutoNum type="arabicPeriod"/>
            </a:pPr>
            <a:r>
              <a:rPr lang="en-US" dirty="0">
                <a:solidFill>
                  <a:srgbClr val="000000"/>
                </a:solidFill>
                <a:latin typeface="Newton Phonetic ABBYY" panose="02020503070406020304" pitchFamily="18" charset="0"/>
              </a:rPr>
              <a:t>Do you sometimes watch TV ____ the mornings?</a:t>
            </a:r>
          </a:p>
          <a:p>
            <a:pPr fontAlgn="base">
              <a:buFont typeface="+mj-lt"/>
              <a:buAutoNum type="arabicPeriod"/>
            </a:pPr>
            <a:r>
              <a:rPr lang="en-US" dirty="0">
                <a:solidFill>
                  <a:srgbClr val="000000"/>
                </a:solidFill>
                <a:latin typeface="Newton Phonetic ABBYY" panose="02020503070406020304" pitchFamily="18" charset="0"/>
              </a:rPr>
              <a:t>Are you usually at home ____ 7 o'clock ____ the evenings?</a:t>
            </a:r>
          </a:p>
          <a:p>
            <a:pPr fontAlgn="base">
              <a:buFont typeface="+mj-lt"/>
              <a:buAutoNum type="arabicPeriod"/>
            </a:pPr>
            <a:r>
              <a:rPr lang="en-US" dirty="0">
                <a:solidFill>
                  <a:srgbClr val="000000"/>
                </a:solidFill>
                <a:latin typeface="Newton Phonetic ABBYY" panose="02020503070406020304" pitchFamily="18" charset="0"/>
              </a:rPr>
              <a:t>Do you sometimes work ___night?</a:t>
            </a:r>
          </a:p>
          <a:p>
            <a:pPr fontAlgn="base">
              <a:buFont typeface="+mj-lt"/>
              <a:buAutoNum type="arabicPeriod"/>
            </a:pPr>
            <a:r>
              <a:rPr lang="en-US" dirty="0">
                <a:solidFill>
                  <a:srgbClr val="000000"/>
                </a:solidFill>
                <a:latin typeface="Newton Phonetic ABBYY" panose="02020503070406020304" pitchFamily="18" charset="0"/>
              </a:rPr>
              <a:t>What do you usually do ____ weekends?</a:t>
            </a:r>
          </a:p>
          <a:p>
            <a:pPr fontAlgn="base">
              <a:buFont typeface="+mj-lt"/>
              <a:buAutoNum type="arabicPeriod"/>
            </a:pPr>
            <a:r>
              <a:rPr lang="en-US" dirty="0">
                <a:solidFill>
                  <a:srgbClr val="000000"/>
                </a:solidFill>
                <a:latin typeface="Newton Phonetic ABBYY" panose="02020503070406020304" pitchFamily="18" charset="0"/>
              </a:rPr>
              <a:t>Do you usually go shopping ____ Saturdays?</a:t>
            </a:r>
          </a:p>
          <a:p>
            <a:pPr fontAlgn="base">
              <a:buFont typeface="+mj-lt"/>
              <a:buAutoNum type="arabicPeriod"/>
            </a:pPr>
            <a:r>
              <a:rPr lang="en-US" dirty="0">
                <a:solidFill>
                  <a:srgbClr val="000000"/>
                </a:solidFill>
                <a:latin typeface="Newton Phonetic ABBYY" panose="02020503070406020304" pitchFamily="18" charset="0"/>
              </a:rPr>
              <a:t>Do you go skiing ____ the winter?</a:t>
            </a:r>
          </a:p>
          <a:p>
            <a:pPr fontAlgn="base">
              <a:buFont typeface="+mj-lt"/>
              <a:buAutoNum type="arabicPeriod"/>
            </a:pPr>
            <a:r>
              <a:rPr lang="en-US" dirty="0">
                <a:solidFill>
                  <a:srgbClr val="000000"/>
                </a:solidFill>
                <a:latin typeface="Newton Phonetic ABBYY" panose="02020503070406020304" pitchFamily="18" charset="0"/>
              </a:rPr>
              <a:t>Do you have a holiday ____ December?</a:t>
            </a:r>
          </a:p>
          <a:p>
            <a:pPr fontAlgn="base">
              <a:buFont typeface="+mj-lt"/>
              <a:buAutoNum type="arabicPeriod"/>
            </a:pPr>
            <a:r>
              <a:rPr lang="en-US" dirty="0">
                <a:solidFill>
                  <a:srgbClr val="000000"/>
                </a:solidFill>
                <a:latin typeface="Newton Phonetic ABBYY" panose="02020503070406020304" pitchFamily="18" charset="0"/>
              </a:rPr>
              <a:t>Is there a holiday in your country ____ 6 , January</a:t>
            </a:r>
            <a:r>
              <a:rPr lang="en-US" dirty="0" smtClean="0">
                <a:solidFill>
                  <a:srgbClr val="000000"/>
                </a:solidFill>
                <a:latin typeface="Newton Phonetic ABBYY" panose="02020503070406020304" pitchFamily="18" charset="0"/>
              </a:rPr>
              <a:t>?</a:t>
            </a:r>
            <a:endParaRPr lang="ru-RU" b="0" i="0" dirty="0">
              <a:solidFill>
                <a:srgbClr val="000000"/>
              </a:solidFill>
              <a:effectLst/>
              <a:latin typeface="Newton Phonetic ABBYY" panose="02020503070406020304" pitchFamily="18" charset="0"/>
            </a:endParaRPr>
          </a:p>
          <a:p>
            <a:pPr fontAlgn="base"/>
            <a:r>
              <a:rPr lang="en-US" i="1" u="sng" dirty="0" err="1">
                <a:latin typeface="Newton Phonetic ABBYY" panose="02020503070406020304" pitchFamily="18" charset="0"/>
              </a:rPr>
              <a:t>Упражнение</a:t>
            </a:r>
            <a:r>
              <a:rPr lang="en-US" i="1" u="sng" dirty="0">
                <a:latin typeface="Newton Phonetic ABBYY" panose="02020503070406020304" pitchFamily="18" charset="0"/>
              </a:rPr>
              <a:t> </a:t>
            </a:r>
            <a:r>
              <a:rPr lang="ru-RU" i="1" u="sng" dirty="0" smtClean="0">
                <a:latin typeface="Newton Phonetic ABBYY" panose="02020503070406020304" pitchFamily="18" charset="0"/>
              </a:rPr>
              <a:t>2</a:t>
            </a:r>
            <a:r>
              <a:rPr lang="en-US" i="1" u="sng" dirty="0" smtClean="0">
                <a:latin typeface="Newton Phonetic ABBYY" panose="02020503070406020304" pitchFamily="18" charset="0"/>
              </a:rPr>
              <a:t>.</a:t>
            </a:r>
            <a:r>
              <a:rPr lang="en-US" i="1" dirty="0">
                <a:latin typeface="Newton Phonetic ABBYY" panose="02020503070406020304" pitchFamily="18" charset="0"/>
              </a:rPr>
              <a:t> </a:t>
            </a:r>
            <a:r>
              <a:rPr lang="ru-RU" i="1" dirty="0">
                <a:solidFill>
                  <a:srgbClr val="000000"/>
                </a:solidFill>
                <a:latin typeface="Newton Phonetic ABBYY" panose="02020503070406020304" pitchFamily="18" charset="0"/>
              </a:rPr>
              <a:t>Впишите </a:t>
            </a:r>
            <a:r>
              <a:rPr lang="en-US" b="1" i="1" dirty="0">
                <a:solidFill>
                  <a:srgbClr val="FF0000"/>
                </a:solidFill>
                <a:latin typeface="Newton Phonetic ABBYY" panose="02020503070406020304" pitchFamily="18" charset="0"/>
              </a:rPr>
              <a:t>in, on</a:t>
            </a:r>
            <a:r>
              <a:rPr lang="ru-RU" b="1" i="1" dirty="0">
                <a:solidFill>
                  <a:srgbClr val="FF0000"/>
                </a:solidFill>
                <a:latin typeface="Newton Phonetic ABBYY" panose="02020503070406020304" pitchFamily="18" charset="0"/>
              </a:rPr>
              <a:t>,</a:t>
            </a:r>
            <a:r>
              <a:rPr lang="en-US" b="1" i="1" dirty="0">
                <a:solidFill>
                  <a:srgbClr val="FF0000"/>
                </a:solidFill>
                <a:latin typeface="Newton Phonetic ABBYY" panose="02020503070406020304" pitchFamily="18" charset="0"/>
              </a:rPr>
              <a:t> at</a:t>
            </a:r>
            <a:r>
              <a:rPr lang="en-US" i="1" dirty="0" smtClean="0">
                <a:solidFill>
                  <a:srgbClr val="000000"/>
                </a:solidFill>
                <a:latin typeface="Newton Phonetic ABBYY" panose="02020503070406020304" pitchFamily="18" charset="0"/>
              </a:rPr>
              <a:t>.</a:t>
            </a:r>
            <a:endParaRPr lang="ru-RU" i="1" dirty="0" smtClean="0">
              <a:latin typeface="Newton Phonetic ABBYY" panose="02020503070406020304" pitchFamily="18" charset="0"/>
            </a:endParaRPr>
          </a:p>
          <a:p>
            <a:pPr marL="342900" indent="-342900" fontAlgn="base">
              <a:buFont typeface="+mj-lt"/>
              <a:buAutoNum type="arabicPeriod"/>
            </a:pPr>
            <a:r>
              <a:rPr lang="en-US" dirty="0" smtClean="0">
                <a:latin typeface="Newton Phonetic ABBYY" panose="02020503070406020304" pitchFamily="18" charset="0"/>
              </a:rPr>
              <a:t>___ </a:t>
            </a:r>
            <a:r>
              <a:rPr lang="en-US" dirty="0">
                <a:latin typeface="Newton Phonetic ABBYY" panose="02020503070406020304" pitchFamily="18" charset="0"/>
              </a:rPr>
              <a:t>ten o'clock, ___ 2.15</a:t>
            </a:r>
          </a:p>
          <a:p>
            <a:pPr marL="342900" indent="-342900" fontAlgn="base">
              <a:buFont typeface="+mj-lt"/>
              <a:buAutoNum type="arabicPeriod"/>
            </a:pPr>
            <a:r>
              <a:rPr lang="en-US" dirty="0">
                <a:latin typeface="Newton Phonetic ABBYY" panose="02020503070406020304" pitchFamily="18" charset="0"/>
              </a:rPr>
              <a:t>___ Monday, ___ Tuesday</a:t>
            </a:r>
          </a:p>
          <a:p>
            <a:pPr marL="342900" indent="-342900" fontAlgn="base">
              <a:buFont typeface="+mj-lt"/>
              <a:buAutoNum type="arabicPeriod"/>
            </a:pPr>
            <a:r>
              <a:rPr lang="en-US" dirty="0">
                <a:latin typeface="Newton Phonetic ABBYY" panose="02020503070406020304" pitchFamily="18" charset="0"/>
              </a:rPr>
              <a:t>___Monday morning, ___Tuesday afternoon</a:t>
            </a:r>
          </a:p>
          <a:p>
            <a:pPr marL="342900" indent="-342900" fontAlgn="base">
              <a:buFont typeface="+mj-lt"/>
              <a:buAutoNum type="arabicPeriod"/>
            </a:pPr>
            <a:r>
              <a:rPr lang="en-US" dirty="0">
                <a:latin typeface="Newton Phonetic ABBYY" panose="02020503070406020304" pitchFamily="18" charset="0"/>
              </a:rPr>
              <a:t>___the weekend, ___ weekends</a:t>
            </a:r>
          </a:p>
          <a:p>
            <a:pPr marL="342900" indent="-342900" fontAlgn="base">
              <a:buFont typeface="+mj-lt"/>
              <a:buAutoNum type="arabicPeriod"/>
            </a:pPr>
            <a:r>
              <a:rPr lang="en-US" dirty="0">
                <a:latin typeface="Newton Phonetic ABBYY" panose="02020503070406020304" pitchFamily="18" charset="0"/>
              </a:rPr>
              <a:t>___ Christmas, ___ Easter</a:t>
            </a:r>
          </a:p>
          <a:p>
            <a:pPr marL="342900" indent="-342900" fontAlgn="base">
              <a:buFont typeface="+mj-lt"/>
              <a:buAutoNum type="arabicPeriod"/>
            </a:pPr>
            <a:r>
              <a:rPr lang="en-US" dirty="0">
                <a:latin typeface="Newton Phonetic ABBYY" panose="02020503070406020304" pitchFamily="18" charset="0"/>
              </a:rPr>
              <a:t>___ January, ___ February</a:t>
            </a:r>
          </a:p>
          <a:p>
            <a:pPr marL="342900" indent="-342900" fontAlgn="base">
              <a:buFont typeface="+mj-lt"/>
              <a:buAutoNum type="arabicPeriod"/>
            </a:pPr>
            <a:r>
              <a:rPr lang="en-US" dirty="0">
                <a:latin typeface="Newton Phonetic ABBYY" panose="02020503070406020304" pitchFamily="18" charset="0"/>
              </a:rPr>
              <a:t>___ 1st May, ___ 7th June</a:t>
            </a:r>
          </a:p>
          <a:p>
            <a:pPr marL="342900" indent="-342900" fontAlgn="base">
              <a:buFont typeface="+mj-lt"/>
              <a:buAutoNum type="arabicPeriod"/>
            </a:pPr>
            <a:r>
              <a:rPr lang="en-US" dirty="0">
                <a:latin typeface="Newton Phonetic ABBYY" panose="02020503070406020304" pitchFamily="18" charset="0"/>
              </a:rPr>
              <a:t>___ 1930, ___ 1992, ___ 2001</a:t>
            </a:r>
          </a:p>
          <a:p>
            <a:pPr marL="342900" indent="-342900" fontAlgn="base">
              <a:buFont typeface="+mj-lt"/>
              <a:buAutoNum type="arabicPeriod"/>
            </a:pPr>
            <a:r>
              <a:rPr lang="en-US" dirty="0">
                <a:latin typeface="Newton Phonetic ABBYY" panose="02020503070406020304" pitchFamily="18" charset="0"/>
              </a:rPr>
              <a:t>___ the summer, ___ the winter</a:t>
            </a:r>
          </a:p>
          <a:p>
            <a:pPr fontAlgn="base">
              <a:buFont typeface="+mj-lt"/>
              <a:buAutoNum type="arabicPeriod"/>
            </a:pPr>
            <a:endParaRPr lang="en-US" b="0" i="0" dirty="0">
              <a:solidFill>
                <a:srgbClr val="000000"/>
              </a:solidFill>
              <a:effectLst/>
              <a:latin typeface="Newton Phonetic ABBYY" panose="02020503070406020304" pitchFamily="18" charset="0"/>
            </a:endParaRPr>
          </a:p>
        </p:txBody>
      </p:sp>
    </p:spTree>
    <p:extLst>
      <p:ext uri="{BB962C8B-B14F-4D97-AF65-F5344CB8AC3E}">
        <p14:creationId xmlns:p14="http://schemas.microsoft.com/office/powerpoint/2010/main" val="307815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6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ru-RU" sz="3600" b="1" dirty="0" smtClean="0">
                <a:solidFill>
                  <a:srgbClr val="FF0000"/>
                </a:solidFill>
                <a:latin typeface="Times New Roman" panose="02020603050405020304" pitchFamily="18" charset="0"/>
                <a:cs typeface="Times New Roman" panose="02020603050405020304" pitchFamily="18" charset="0"/>
              </a:rPr>
              <a:t>Выполнит</a:t>
            </a:r>
            <a:r>
              <a:rPr lang="en-US" sz="3600" b="1" dirty="0" smtClean="0">
                <a:solidFill>
                  <a:srgbClr val="FF0000"/>
                </a:solidFill>
                <a:latin typeface="Times New Roman" panose="02020603050405020304" pitchFamily="18" charset="0"/>
                <a:cs typeface="Times New Roman" panose="02020603050405020304" pitchFamily="18" charset="0"/>
              </a:rPr>
              <a:t>e </a:t>
            </a:r>
            <a:r>
              <a:rPr lang="ru-RU" sz="3600" b="1" dirty="0" smtClean="0">
                <a:solidFill>
                  <a:srgbClr val="FF0000"/>
                </a:solidFill>
                <a:latin typeface="Times New Roman" panose="02020603050405020304" pitchFamily="18" charset="0"/>
                <a:cs typeface="Times New Roman" panose="02020603050405020304" pitchFamily="18" charset="0"/>
              </a:rPr>
              <a:t>домашнее задание</a:t>
            </a:r>
            <a:r>
              <a:rPr lang="ru-RU" sz="3600" b="1" dirty="0">
                <a:solidFill>
                  <a:srgbClr val="FF0000"/>
                </a:solidFill>
                <a:latin typeface="Times New Roman" panose="02020603050405020304" pitchFamily="18" charset="0"/>
                <a:cs typeface="Times New Roman" panose="02020603050405020304" pitchFamily="18" charset="0"/>
              </a:rPr>
              <a:t/>
            </a:r>
            <a:br>
              <a:rPr lang="ru-RU" sz="3600" b="1" dirty="0">
                <a:solidFill>
                  <a:srgbClr val="FF0000"/>
                </a:solidFill>
                <a:latin typeface="Times New Roman" panose="02020603050405020304" pitchFamily="18" charset="0"/>
                <a:cs typeface="Times New Roman" panose="02020603050405020304" pitchFamily="18" charset="0"/>
              </a:rPr>
            </a:br>
            <a:r>
              <a:rPr lang="ru-RU" sz="3600" b="1" dirty="0">
                <a:solidFill>
                  <a:srgbClr val="FF0000"/>
                </a:solidFill>
                <a:latin typeface="Times New Roman" panose="02020603050405020304" pitchFamily="18" charset="0"/>
                <a:cs typeface="Times New Roman" panose="02020603050405020304" pitchFamily="18" charset="0"/>
              </a:rPr>
              <a:t> </a:t>
            </a:r>
            <a:r>
              <a:rPr lang="en-US" sz="3600" b="1" dirty="0">
                <a:solidFill>
                  <a:srgbClr val="FF0000"/>
                </a:solidFill>
                <a:latin typeface="Times New Roman" panose="02020603050405020304" pitchFamily="18" charset="0"/>
                <a:cs typeface="Times New Roman" panose="02020603050405020304" pitchFamily="18" charset="0"/>
              </a:rPr>
              <a:t/>
            </a:r>
            <a:br>
              <a:rPr lang="en-US" sz="3600" b="1" dirty="0">
                <a:solidFill>
                  <a:srgbClr val="FF0000"/>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Do </a:t>
            </a:r>
            <a:r>
              <a:rPr lang="en-US" sz="3600" b="1" dirty="0" smtClean="0">
                <a:solidFill>
                  <a:srgbClr val="FF0000"/>
                </a:solidFill>
                <a:latin typeface="Times New Roman" panose="02020603050405020304" pitchFamily="18" charset="0"/>
                <a:cs typeface="Times New Roman" panose="02020603050405020304" pitchFamily="18" charset="0"/>
              </a:rPr>
              <a:t>home task</a:t>
            </a:r>
            <a:r>
              <a:rPr lang="ru-RU" sz="3600" b="1" dirty="0">
                <a:solidFill>
                  <a:srgbClr val="FF0000"/>
                </a:solidFill>
              </a:rPr>
              <a:t/>
            </a:r>
            <a:br>
              <a:rPr lang="ru-RU" sz="3600" b="1" dirty="0">
                <a:solidFill>
                  <a:srgbClr val="FF0000"/>
                </a:solidFill>
              </a:rPr>
            </a:br>
            <a:endParaRPr lang="ru-RU" sz="3600" dirty="0">
              <a:solidFill>
                <a:srgbClr val="FF00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024128" y="2322576"/>
            <a:ext cx="9720073" cy="3986783"/>
          </a:xfrm>
        </p:spPr>
        <p:txBody>
          <a:bodyPr>
            <a:normAutofit/>
          </a:bodyPr>
          <a:lstStyle/>
          <a:p>
            <a:pPr marL="0" indent="0">
              <a:buNone/>
            </a:pPr>
            <a:r>
              <a:rPr lang="ru-RU" sz="2400" dirty="0" smtClean="0"/>
              <a:t>1</a:t>
            </a:r>
            <a:r>
              <a:rPr lang="ru-RU" sz="2400" dirty="0"/>
              <a:t>) </a:t>
            </a:r>
            <a:r>
              <a:rPr lang="ru-RU" sz="2400" dirty="0" smtClean="0"/>
              <a:t>Сделайте сообщение на тему </a:t>
            </a:r>
            <a:r>
              <a:rPr lang="ru-RU" sz="2400" dirty="0"/>
              <a:t>: </a:t>
            </a:r>
            <a:r>
              <a:rPr lang="ru-RU" sz="2400" dirty="0" smtClean="0"/>
              <a:t>«</a:t>
            </a:r>
            <a:r>
              <a:rPr lang="en-US" sz="2400" dirty="0" smtClean="0"/>
              <a:t>London </a:t>
            </a:r>
            <a:r>
              <a:rPr lang="ru-RU" sz="2400" dirty="0" smtClean="0"/>
              <a:t>»</a:t>
            </a:r>
          </a:p>
          <a:p>
            <a:pPr marL="0" indent="0">
              <a:buNone/>
            </a:pPr>
            <a:r>
              <a:rPr lang="ru-RU" sz="2400" b="1" dirty="0" smtClean="0">
                <a:solidFill>
                  <a:srgbClr val="FF0000"/>
                </a:solidFill>
              </a:rPr>
              <a:t>Критерии оценивания : 5 предложений-3, </a:t>
            </a:r>
            <a:endParaRPr lang="en-US" sz="2400" b="1" dirty="0" smtClean="0">
              <a:solidFill>
                <a:srgbClr val="FF0000"/>
              </a:solidFill>
            </a:endParaRPr>
          </a:p>
          <a:p>
            <a:pPr marL="0" indent="0">
              <a:buNone/>
            </a:pPr>
            <a:r>
              <a:rPr lang="ru-RU" sz="2400" b="1" dirty="0" smtClean="0">
                <a:solidFill>
                  <a:srgbClr val="FF0000"/>
                </a:solidFill>
              </a:rPr>
              <a:t>6</a:t>
            </a:r>
            <a:r>
              <a:rPr lang="en-US" sz="2400" b="1" dirty="0" smtClean="0">
                <a:solidFill>
                  <a:srgbClr val="FF0000"/>
                </a:solidFill>
              </a:rPr>
              <a:t> </a:t>
            </a:r>
            <a:r>
              <a:rPr lang="ru-RU" sz="2400" b="1" dirty="0" smtClean="0">
                <a:solidFill>
                  <a:srgbClr val="FF0000"/>
                </a:solidFill>
              </a:rPr>
              <a:t>предложений – 4,</a:t>
            </a:r>
            <a:r>
              <a:rPr lang="en-US" sz="2400" b="1" dirty="0" smtClean="0">
                <a:solidFill>
                  <a:srgbClr val="FF0000"/>
                </a:solidFill>
              </a:rPr>
              <a:t>  </a:t>
            </a:r>
            <a:r>
              <a:rPr lang="ru-RU" sz="2400" b="1" dirty="0" smtClean="0">
                <a:solidFill>
                  <a:srgbClr val="FF0000"/>
                </a:solidFill>
              </a:rPr>
              <a:t> 6 и более – 5</a:t>
            </a:r>
            <a:r>
              <a:rPr lang="en-US" sz="2400" b="1" dirty="0" smtClean="0">
                <a:solidFill>
                  <a:srgbClr val="FF0000"/>
                </a:solidFill>
              </a:rPr>
              <a:t>.</a:t>
            </a:r>
          </a:p>
          <a:p>
            <a:r>
              <a:rPr lang="ru-RU" sz="2400" smtClean="0"/>
              <a:t>Задание. </a:t>
            </a:r>
            <a:r>
              <a:rPr lang="ru-RU" sz="2400" dirty="0"/>
              <a:t>Напишите по-английски.</a:t>
            </a:r>
          </a:p>
          <a:p>
            <a:r>
              <a:rPr lang="ru-RU" sz="2400" dirty="0"/>
              <a:t>1) </a:t>
            </a:r>
            <a:r>
              <a:rPr lang="ru-RU" sz="2400" i="1" dirty="0"/>
              <a:t>7</a:t>
            </a:r>
            <a:r>
              <a:rPr lang="ru-RU" sz="2400" dirty="0"/>
              <a:t> марта 1999 года; 2) 1 сентября 1974 года; 3) 22 апреля 1911 года; 4) 11 марта 1951 года; 5) 12 декабря 2024 года.</a:t>
            </a:r>
          </a:p>
          <a:p>
            <a:pPr marL="0" indent="0">
              <a:buNone/>
            </a:pPr>
            <a:endParaRPr lang="ru-RU" b="1" dirty="0">
              <a:solidFill>
                <a:srgbClr val="FF0000"/>
              </a:solidFill>
            </a:endParaRPr>
          </a:p>
        </p:txBody>
      </p:sp>
    </p:spTree>
    <p:extLst>
      <p:ext uri="{BB962C8B-B14F-4D97-AF65-F5344CB8AC3E}">
        <p14:creationId xmlns:p14="http://schemas.microsoft.com/office/powerpoint/2010/main" val="1267573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701</TotalTime>
  <Words>580</Words>
  <Application>Microsoft Office PowerPoint</Application>
  <PresentationFormat>Широкоэкранный</PresentationFormat>
  <Paragraphs>62</Paragraphs>
  <Slides>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Calibri</vt:lpstr>
      <vt:lpstr>Newton Phonetic ABBYY</vt:lpstr>
      <vt:lpstr>Times New Roman</vt:lpstr>
      <vt:lpstr>Tw Cen MT</vt:lpstr>
      <vt:lpstr>Tw Cen MT Condensed</vt:lpstr>
      <vt:lpstr>Wingdings 3</vt:lpstr>
      <vt:lpstr>Интеграл</vt:lpstr>
      <vt:lpstr>Практическое занятие № 33 Тема 6. страны изучаемого языка. </vt:lpstr>
      <vt:lpstr>Let’s learn new words: давайте выучим новые слова</vt:lpstr>
      <vt:lpstr>ЗАДАНИЯ. tasks. Прочитайте и переведите текст. Read and translate the text. London.</vt:lpstr>
      <vt:lpstr>     Ответьте на вопросы:answer the questions 1. What is the population of London? 2. What river does London stand? 3. how many parts is London divided into? 4. name the financial center of London. 5. name the  industrial part of London. 6. what can you see in the west end? 7. When was London tower founded? 8. what was in London tower many centuries ago? 9. what is the bloody tower famous for? 10.What is the jewel tower famous for?        </vt:lpstr>
      <vt:lpstr>Watch the video and say what it is about</vt:lpstr>
      <vt:lpstr>Презентация PowerPoint</vt:lpstr>
      <vt:lpstr>Как читаются даты? </vt:lpstr>
      <vt:lpstr>Выполните грамматическое задание.  Do grammar exercises </vt:lpstr>
      <vt:lpstr>  Выполнитe домашнее задание   Do home task </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Практическое занятие № 23 Тема 8. Английский язык – язык международного общения.  </dc:title>
  <dc:creator>D!akov RePack</dc:creator>
  <cp:lastModifiedBy>Asus</cp:lastModifiedBy>
  <cp:revision>35</cp:revision>
  <dcterms:created xsi:type="dcterms:W3CDTF">2020-08-03T11:29:52Z</dcterms:created>
  <dcterms:modified xsi:type="dcterms:W3CDTF">2021-01-02T21:05:22Z</dcterms:modified>
</cp:coreProperties>
</file>