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69" r:id="rId5"/>
    <p:sldId id="271" r:id="rId6"/>
    <p:sldId id="266" r:id="rId7"/>
    <p:sldId id="265" r:id="rId8"/>
    <p:sldId id="270"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2" clrIdx="0">
    <p:extLst>
      <p:ext uri="{19B8F6BF-5375-455C-9EA6-DF929625EA0E}">
        <p15:presenceInfo xmlns:p15="http://schemas.microsoft.com/office/powerpoint/2012/main" userId="0d0d8dd89979d1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4" autoAdjust="0"/>
    <p:restoredTop sz="85155" autoAdjust="0"/>
  </p:normalViewPr>
  <p:slideViewPr>
    <p:cSldViewPr snapToGrid="0">
      <p:cViewPr varScale="1">
        <p:scale>
          <a:sx n="66" d="100"/>
          <a:sy n="66" d="100"/>
        </p:scale>
        <p:origin x="5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4-06-09T23:24:34.977" idx="1">
    <p:pos x="10" y="10"/>
    <p:text>The network detection feature enables all users to join the hosts' lobby</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46940-F930-47E9-98DC-1E12AEB9F35B}" type="datetimeFigureOut">
              <a:rPr lang="en-US" smtClean="0"/>
              <a:t>6/16/2024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20EE1-F588-4E94-B6E1-1A68F755FB6D}" type="slidenum">
              <a:rPr lang="en-US" smtClean="0"/>
              <a:t>‹#›</a:t>
            </a:fld>
            <a:endParaRPr lang="en-US"/>
          </a:p>
        </p:txBody>
      </p:sp>
    </p:spTree>
    <p:extLst>
      <p:ext uri="{BB962C8B-B14F-4D97-AF65-F5344CB8AC3E}">
        <p14:creationId xmlns:p14="http://schemas.microsoft.com/office/powerpoint/2010/main" val="365689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Hello, we </a:t>
            </a:r>
            <a:r>
              <a:rPr lang="en-GB" sz="1200" kern="1200" dirty="0" smtClean="0">
                <a:solidFill>
                  <a:schemeClr val="tx1"/>
                </a:solidFill>
                <a:effectLst/>
                <a:latin typeface="+mn-lt"/>
                <a:ea typeface="+mn-ea"/>
                <a:cs typeface="+mn-cs"/>
              </a:rPr>
              <a:t>are </a:t>
            </a:r>
            <a:r>
              <a:rPr lang="en-US" sz="1200" dirty="0" smtClean="0">
                <a:effectLst/>
                <a:latin typeface="Calibri" panose="020F0502020204030204" pitchFamily="34" charset="0"/>
                <a:ea typeface="Times New Roman" panose="02020603050405020304" pitchFamily="18" charset="0"/>
                <a:cs typeface="Calibri" panose="020F0502020204030204" pitchFamily="34" charset="0"/>
              </a:rPr>
              <a:t>Ohad, Elizaveta, </a:t>
            </a:r>
            <a:r>
              <a:rPr lang="en-US" sz="1200" dirty="0" err="1" smtClean="0">
                <a:effectLst/>
                <a:latin typeface="Calibri" panose="020F0502020204030204" pitchFamily="34" charset="0"/>
                <a:ea typeface="Times New Roman" panose="02020603050405020304" pitchFamily="18" charset="0"/>
                <a:cs typeface="Calibri" panose="020F0502020204030204" pitchFamily="34" charset="0"/>
              </a:rPr>
              <a:t>Snir</a:t>
            </a:r>
            <a:r>
              <a:rPr lang="en-US" sz="1200" dirty="0" smtClean="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Times New Roman" panose="02020603050405020304" pitchFamily="18" charset="0"/>
                <a:cs typeface="Calibri" panose="020F0502020204030204" pitchFamily="34" charset="0"/>
              </a:rPr>
              <a:t>We are</a:t>
            </a:r>
            <a:r>
              <a:rPr lang="en-GB" sz="1200" kern="1200" dirty="0">
                <a:solidFill>
                  <a:schemeClr val="tx1"/>
                </a:solidFill>
                <a:effectLst/>
                <a:latin typeface="+mn-lt"/>
                <a:ea typeface="+mn-ea"/>
                <a:cs typeface="+mn-cs"/>
              </a:rPr>
              <a:t> pleased to present </a:t>
            </a:r>
            <a:r>
              <a:rPr lang="en-US" sz="1200" kern="1200" dirty="0" smtClean="0">
                <a:solidFill>
                  <a:schemeClr val="tx1"/>
                </a:solidFill>
                <a:effectLst/>
                <a:latin typeface="+mn-lt"/>
                <a:ea typeface="+mn-ea"/>
                <a:cs typeface="+mn-cs"/>
              </a:rPr>
              <a:t>our game:</a:t>
            </a:r>
            <a:r>
              <a:rPr lang="en-US" sz="1200" kern="1200" baseline="0" dirty="0" smtClean="0">
                <a:solidFill>
                  <a:schemeClr val="tx1"/>
                </a:solidFill>
                <a:effectLst/>
                <a:latin typeface="+mn-lt"/>
                <a:ea typeface="+mn-ea"/>
                <a:cs typeface="+mn-cs"/>
              </a:rPr>
              <a:t> connect and bet.</a:t>
            </a:r>
            <a:endParaRPr lang="he-I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Times New Roman" panose="02020603050405020304" pitchFamily="18" charset="0"/>
                <a:cs typeface="Calibri" panose="020F0502020204030204" pitchFamily="34" charset="0"/>
              </a:rPr>
              <a:t>Ohad </a:t>
            </a:r>
            <a:r>
              <a:rPr lang="en-US" sz="1800" dirty="0" smtClean="0">
                <a:effectLst/>
                <a:latin typeface="Calibri" panose="020F0502020204030204" pitchFamily="34" charset="0"/>
                <a:ea typeface="Times New Roman" panose="02020603050405020304" pitchFamily="18" charset="0"/>
                <a:cs typeface="Calibri" panose="020F0502020204030204" pitchFamily="34" charset="0"/>
              </a:rPr>
              <a:t>was</a:t>
            </a:r>
            <a:r>
              <a:rPr lang="en-US" sz="1800" baseline="0" dirty="0" smtClean="0">
                <a:effectLst/>
                <a:latin typeface="Calibri" panose="020F0502020204030204" pitchFamily="34" charset="0"/>
                <a:ea typeface="Times New Roman" panose="02020603050405020304" pitchFamily="18" charset="0"/>
                <a:cs typeface="Calibri" panose="020F0502020204030204" pitchFamily="34" charset="0"/>
              </a:rPr>
              <a:t> doing the Networking, </a:t>
            </a:r>
            <a:r>
              <a:rPr lang="en-US" sz="1800" baseline="0" dirty="0" err="1" smtClean="0">
                <a:effectLst/>
                <a:latin typeface="Calibri" panose="020F0502020204030204" pitchFamily="34" charset="0"/>
                <a:ea typeface="Times New Roman" panose="02020603050405020304" pitchFamily="18" charset="0"/>
                <a:cs typeface="Calibri" panose="020F0502020204030204" pitchFamily="34" charset="0"/>
              </a:rPr>
              <a:t>Snir</a:t>
            </a:r>
            <a:r>
              <a:rPr lang="en-US" sz="1800" baseline="0" dirty="0" smtClean="0">
                <a:effectLst/>
                <a:latin typeface="Calibri" panose="020F0502020204030204" pitchFamily="34" charset="0"/>
                <a:ea typeface="Times New Roman" panose="02020603050405020304" pitchFamily="18" charset="0"/>
                <a:cs typeface="Calibri" panose="020F0502020204030204" pitchFamily="34" charset="0"/>
              </a:rPr>
              <a:t> was doing frontend part,</a:t>
            </a:r>
            <a:r>
              <a:rPr lang="en-US" sz="1800" dirty="0" smtClean="0">
                <a:effectLst/>
                <a:latin typeface="Calibri" panose="020F0502020204030204" pitchFamily="34" charset="0"/>
                <a:ea typeface="Times New Roman" panose="02020603050405020304" pitchFamily="18" charset="0"/>
                <a:cs typeface="Calibri" panose="020F0502020204030204" pitchFamily="34" charset="0"/>
              </a:rPr>
              <a:t> and </a:t>
            </a:r>
            <a:r>
              <a:rPr lang="en-US" sz="1800" dirty="0" err="1" smtClean="0">
                <a:effectLst/>
                <a:latin typeface="Calibri" panose="020F0502020204030204" pitchFamily="34" charset="0"/>
                <a:ea typeface="Times New Roman" panose="02020603050405020304" pitchFamily="18" charset="0"/>
                <a:cs typeface="Calibri" panose="020F0502020204030204" pitchFamily="34" charset="0"/>
              </a:rPr>
              <a:t>i</a:t>
            </a:r>
            <a:r>
              <a:rPr lang="en-US" sz="1800" dirty="0" smtClean="0">
                <a:effectLst/>
                <a:latin typeface="Calibri" panose="020F0502020204030204" pitchFamily="34" charset="0"/>
                <a:ea typeface="Times New Roman" panose="02020603050405020304" pitchFamily="18" charset="0"/>
                <a:cs typeface="Calibri" panose="020F0502020204030204" pitchFamily="34" charset="0"/>
              </a:rPr>
              <a:t> was doing the backend </a:t>
            </a:r>
            <a:r>
              <a:rPr lang="en-US" sz="1800" dirty="0">
                <a:effectLst/>
                <a:latin typeface="Calibri" panose="020F0502020204030204" pitchFamily="34" charset="0"/>
                <a:ea typeface="Times New Roman" panose="02020603050405020304" pitchFamily="18" charset="0"/>
                <a:cs typeface="Calibri" panose="020F0502020204030204" pitchFamily="34" charset="0"/>
              </a:rPr>
              <a:t>part of the </a:t>
            </a:r>
            <a:r>
              <a:rPr lang="en-US" sz="1800" dirty="0" smtClean="0">
                <a:effectLst/>
                <a:latin typeface="Calibri" panose="020F0502020204030204" pitchFamily="34" charset="0"/>
                <a:ea typeface="Times New Roman" panose="02020603050405020304" pitchFamily="18" charset="0"/>
                <a:cs typeface="Calibri" panose="020F0502020204030204" pitchFamily="34" charset="0"/>
              </a:rPr>
              <a:t>project.</a:t>
            </a:r>
            <a:endParaRPr lang="aa-ET" sz="1800" dirty="0">
              <a:effectLst/>
              <a:latin typeface="Calibri" panose="020F0502020204030204" pitchFamily="34" charset="0"/>
              <a:ea typeface="Times New Roman" panose="02020603050405020304" pitchFamily="18" charset="0"/>
              <a:cs typeface="Arial" panose="020B0604020202020204" pitchFamily="34" charset="0"/>
            </a:endParaRPr>
          </a:p>
          <a:p>
            <a:endParaRPr lang="aa-ET" dirty="0"/>
          </a:p>
        </p:txBody>
      </p:sp>
      <p:sp>
        <p:nvSpPr>
          <p:cNvPr id="4" name="מציין מיקום של מספר שקופית 3"/>
          <p:cNvSpPr>
            <a:spLocks noGrp="1"/>
          </p:cNvSpPr>
          <p:nvPr>
            <p:ph type="sldNum" sz="quarter" idx="5"/>
          </p:nvPr>
        </p:nvSpPr>
        <p:spPr/>
        <p:txBody>
          <a:bodyPr/>
          <a:lstStyle/>
          <a:p>
            <a:fld id="{07A20EE1-F588-4E94-B6E1-1A68F755FB6D}" type="slidenum">
              <a:rPr lang="en-US" smtClean="0"/>
              <a:t>1</a:t>
            </a:fld>
            <a:endParaRPr lang="en-US"/>
          </a:p>
        </p:txBody>
      </p:sp>
    </p:spTree>
    <p:extLst>
      <p:ext uri="{BB962C8B-B14F-4D97-AF65-F5344CB8AC3E}">
        <p14:creationId xmlns:p14="http://schemas.microsoft.com/office/powerpoint/2010/main" val="193640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
            </a:r>
            <a:r>
              <a:rPr lang="en-US" dirty="0"/>
              <a:t>Connect &amp; Bet game lets you play casino games with your friends by simply connecting from the same room.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you need to do, is to enter your username, and join the party.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Together, you will play our diverse casino </a:t>
            </a:r>
            <a:r>
              <a:rPr lang="en-US" dirty="0" smtClean="0"/>
              <a:t>games.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he-I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game offers an Innovative multiplayer experience where players </a:t>
            </a:r>
            <a:r>
              <a:rPr lang="en-US" sz="1200" kern="1200" dirty="0" smtClean="0">
                <a:solidFill>
                  <a:schemeClr val="tx1"/>
                </a:solidFill>
                <a:effectLst/>
                <a:latin typeface="+mn-lt"/>
                <a:ea typeface="+mn-ea"/>
                <a:cs typeface="+mn-cs"/>
              </a:rPr>
              <a:t>can</a:t>
            </a:r>
            <a:r>
              <a:rPr lang="en-US" sz="1200" kern="1200" baseline="0" dirty="0" smtClean="0">
                <a:solidFill>
                  <a:schemeClr val="tx1"/>
                </a:solidFill>
                <a:effectLst/>
                <a:latin typeface="+mn-lt"/>
                <a:ea typeface="+mn-ea"/>
                <a:cs typeface="+mn-cs"/>
              </a:rPr>
              <a:t> see their own point of view from their device, and in a shared screen, the casino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platform facilitates collaborative gameplay, allowing users to feel</a:t>
            </a:r>
            <a:r>
              <a:rPr lang="en-US" sz="1200" kern="1200" baseline="0" dirty="0" smtClean="0">
                <a:solidFill>
                  <a:schemeClr val="tx1"/>
                </a:solidFill>
                <a:effectLst/>
                <a:latin typeface="+mn-lt"/>
                <a:ea typeface="+mn-ea"/>
                <a:cs typeface="+mn-cs"/>
              </a:rPr>
              <a:t> the excitement of a real casino game.</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7A20EE1-F588-4E94-B6E1-1A68F755FB6D}" type="slidenum">
              <a:rPr lang="en-US" smtClean="0"/>
              <a:t>2</a:t>
            </a:fld>
            <a:endParaRPr lang="en-US"/>
          </a:p>
        </p:txBody>
      </p:sp>
    </p:spTree>
    <p:extLst>
      <p:ext uri="{BB962C8B-B14F-4D97-AF65-F5344CB8AC3E}">
        <p14:creationId xmlns:p14="http://schemas.microsoft.com/office/powerpoint/2010/main" val="11914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smtClean="0"/>
              <a:t>Location detection </a:t>
            </a:r>
            <a:r>
              <a:rPr lang="en-US" dirty="0"/>
              <a:t>feature enables all users to join the hosts' lobby.</a:t>
            </a:r>
          </a:p>
          <a:p>
            <a:r>
              <a:rPr lang="en-US" dirty="0"/>
              <a:t>The </a:t>
            </a:r>
            <a:r>
              <a:rPr lang="en-US" dirty="0" smtClean="0"/>
              <a:t>host creates a server</a:t>
            </a:r>
            <a:r>
              <a:rPr lang="en-US" baseline="0" dirty="0" smtClean="0"/>
              <a:t> behind the scenes, </a:t>
            </a:r>
            <a:endParaRPr lang="en-US" baseline="0" dirty="0"/>
          </a:p>
          <a:p>
            <a:r>
              <a:rPr lang="en-US" baseline="0" dirty="0"/>
              <a:t>That allows all users to connect </a:t>
            </a:r>
            <a:r>
              <a:rPr lang="en-US" baseline="0" dirty="0" smtClean="0"/>
              <a:t>with each other.</a:t>
            </a:r>
            <a:endParaRPr lang="en-US" dirty="0"/>
          </a:p>
          <a:p>
            <a:r>
              <a:rPr lang="en-US" sz="1200" kern="1200" dirty="0">
                <a:solidFill>
                  <a:schemeClr val="tx1"/>
                </a:solidFill>
                <a:effectLst/>
                <a:latin typeface="+mn-lt"/>
                <a:ea typeface="+mn-ea"/>
                <a:cs typeface="+mn-cs"/>
              </a:rPr>
              <a:t>This unique functionality removes the necessity of adding friends to a list; instead, players can effortlessly join the game together simply by being in close proximity. </a:t>
            </a:r>
          </a:p>
          <a:p>
            <a:r>
              <a:rPr lang="en-US" dirty="0" smtClean="0"/>
              <a:t>The </a:t>
            </a:r>
            <a:r>
              <a:rPr lang="en-US" dirty="0"/>
              <a:t>server advertising</a:t>
            </a:r>
            <a:r>
              <a:rPr lang="en-US" baseline="0" dirty="0"/>
              <a:t> allows all clients to </a:t>
            </a:r>
            <a:r>
              <a:rPr lang="en-US" baseline="0" dirty="0" smtClean="0"/>
              <a:t>access data through </a:t>
            </a:r>
            <a:r>
              <a:rPr lang="en-US" baseline="0" dirty="0"/>
              <a:t>the host.</a:t>
            </a:r>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3</a:t>
            </a:fld>
            <a:endParaRPr lang="en-US"/>
          </a:p>
        </p:txBody>
      </p:sp>
    </p:spTree>
    <p:extLst>
      <p:ext uri="{BB962C8B-B14F-4D97-AF65-F5344CB8AC3E}">
        <p14:creationId xmlns:p14="http://schemas.microsoft.com/office/powerpoint/2010/main" val="318251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diagram we can see</a:t>
            </a:r>
            <a:r>
              <a:rPr lang="en-US" baseline="0" dirty="0" smtClean="0"/>
              <a:t> our project’s high level architecture. </a:t>
            </a:r>
          </a:p>
          <a:p>
            <a:r>
              <a:rPr lang="en-US" baseline="0" dirty="0" smtClean="0"/>
              <a:t>Now lets see a demonstration of the game flow.</a:t>
            </a:r>
          </a:p>
          <a:p>
            <a:r>
              <a:rPr lang="en-US" baseline="0" dirty="0" smtClean="0"/>
              <a:t>In the login screen, users can sign up to our game with new usernames automatically.</a:t>
            </a:r>
          </a:p>
          <a:p>
            <a:r>
              <a:rPr lang="en-US" baseline="0" dirty="0" smtClean="0"/>
              <a:t>Or to login with their past username.</a:t>
            </a:r>
          </a:p>
          <a:p>
            <a:r>
              <a:rPr lang="en-US" baseline="0" dirty="0" smtClean="0"/>
              <a:t>In the next screen, users can create a room and advertise their device as server. </a:t>
            </a:r>
          </a:p>
          <a:p>
            <a:r>
              <a:rPr lang="en-US" baseline="0" dirty="0" smtClean="0"/>
              <a:t>And the other users can join.</a:t>
            </a:r>
          </a:p>
          <a:p>
            <a:r>
              <a:rPr lang="en-US" baseline="0" dirty="0" smtClean="0"/>
              <a:t>In the next screen users gather, and wait for host to start the game.</a:t>
            </a:r>
          </a:p>
          <a:p>
            <a:r>
              <a:rPr lang="en-US" baseline="0" dirty="0" smtClean="0"/>
              <a:t>Now the magic starts: Users joined the hosts room without any friend-list, or internet connection needed.</a:t>
            </a:r>
          </a:p>
          <a:p>
            <a:endParaRPr lang="en-US" baseline="0" dirty="0" smtClean="0"/>
          </a:p>
          <a:p>
            <a:r>
              <a:rPr lang="en-US" baseline="0" dirty="0" smtClean="0"/>
              <a:t>Liza: After host started the game, </a:t>
            </a:r>
            <a:r>
              <a:rPr lang="en-US" baseline="0" dirty="0" err="1" smtClean="0"/>
              <a:t>i</a:t>
            </a:r>
            <a:r>
              <a:rPr lang="en-US" baseline="0" dirty="0" smtClean="0"/>
              <a:t> can play a complete </a:t>
            </a:r>
            <a:r>
              <a:rPr lang="en-US" baseline="0" dirty="0" err="1" smtClean="0"/>
              <a:t>BlackJack</a:t>
            </a:r>
            <a:r>
              <a:rPr lang="en-US" baseline="0" dirty="0" smtClean="0"/>
              <a:t> game.</a:t>
            </a:r>
          </a:p>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4</a:t>
            </a:fld>
            <a:endParaRPr lang="en-US"/>
          </a:p>
        </p:txBody>
      </p:sp>
    </p:spTree>
    <p:extLst>
      <p:ext uri="{BB962C8B-B14F-4D97-AF65-F5344CB8AC3E}">
        <p14:creationId xmlns:p14="http://schemas.microsoft.com/office/powerpoint/2010/main" val="380208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7A20EE1-F588-4E94-B6E1-1A68F755FB6D}" type="slidenum">
              <a:rPr lang="en-US" smtClean="0"/>
              <a:t>5</a:t>
            </a:fld>
            <a:endParaRPr lang="en-US"/>
          </a:p>
        </p:txBody>
      </p:sp>
    </p:spTree>
    <p:extLst>
      <p:ext uri="{BB962C8B-B14F-4D97-AF65-F5344CB8AC3E}">
        <p14:creationId xmlns:p14="http://schemas.microsoft.com/office/powerpoint/2010/main" val="359848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6</a:t>
            </a:fld>
            <a:endParaRPr lang="en-US"/>
          </a:p>
        </p:txBody>
      </p:sp>
    </p:spTree>
    <p:extLst>
      <p:ext uri="{BB962C8B-B14F-4D97-AF65-F5344CB8AC3E}">
        <p14:creationId xmlns:p14="http://schemas.microsoft.com/office/powerpoint/2010/main" val="149512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7</a:t>
            </a:fld>
            <a:endParaRPr lang="en-US"/>
          </a:p>
        </p:txBody>
      </p:sp>
    </p:spTree>
    <p:extLst>
      <p:ext uri="{BB962C8B-B14F-4D97-AF65-F5344CB8AC3E}">
        <p14:creationId xmlns:p14="http://schemas.microsoft.com/office/powerpoint/2010/main" val="2985504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demonstration of the mobile devices playing </a:t>
            </a:r>
            <a:r>
              <a:rPr lang="en-US" baseline="0" dirty="0" err="1" smtClean="0"/>
              <a:t>BlackJack</a:t>
            </a:r>
            <a:r>
              <a:rPr lang="en-US" baseline="0" dirty="0" smtClean="0"/>
              <a:t>, and the host’s shared screen.</a:t>
            </a:r>
          </a:p>
          <a:p>
            <a:r>
              <a:rPr lang="en-US" baseline="0" dirty="0" smtClean="0"/>
              <a:t>This is our UI demonstration. This is not yet implemented with our backend.</a:t>
            </a:r>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8</a:t>
            </a:fld>
            <a:endParaRPr lang="en-US"/>
          </a:p>
        </p:txBody>
      </p:sp>
    </p:spTree>
    <p:extLst>
      <p:ext uri="{BB962C8B-B14F-4D97-AF65-F5344CB8AC3E}">
        <p14:creationId xmlns:p14="http://schemas.microsoft.com/office/powerpoint/2010/main" val="554007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a:t>
            </a:r>
            <a:r>
              <a:rPr lang="en-US" dirty="0" smtClean="0"/>
              <a:t>conclusion</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o</a:t>
            </a:r>
            <a:r>
              <a:rPr lang="en-US" sz="1200" kern="1200" dirty="0" smtClean="0">
                <a:solidFill>
                  <a:schemeClr val="tx1"/>
                </a:solidFill>
                <a:effectLst/>
                <a:latin typeface="+mn-lt"/>
                <a:ea typeface="+mn-ea"/>
                <a:cs typeface="+mn-cs"/>
              </a:rPr>
              <a:t>ur game offers casino games including Blackjack and a future</a:t>
            </a:r>
            <a:r>
              <a:rPr lang="en-US" sz="1200" kern="1200" baseline="0" dirty="0" smtClean="0">
                <a:solidFill>
                  <a:schemeClr val="tx1"/>
                </a:solidFill>
                <a:effectLst/>
                <a:latin typeface="+mn-lt"/>
                <a:ea typeface="+mn-ea"/>
                <a:cs typeface="+mn-cs"/>
              </a:rPr>
              <a:t> Poker game</a:t>
            </a:r>
            <a:r>
              <a:rPr lang="en-US" sz="1200" kern="1200" dirty="0" smtClean="0">
                <a:solidFill>
                  <a:schemeClr val="tx1"/>
                </a:solidFill>
                <a:effectLst/>
                <a:latin typeface="+mn-lt"/>
                <a:ea typeface="+mn-ea"/>
                <a:cs typeface="+mn-cs"/>
              </a:rPr>
              <a:t>.</a:t>
            </a:r>
          </a:p>
          <a:p>
            <a:pPr lvl="0" rtl="0"/>
            <a:r>
              <a:rPr lang="en-US" sz="1200" kern="1200" dirty="0" smtClean="0">
                <a:solidFill>
                  <a:schemeClr val="tx1"/>
                </a:solidFill>
                <a:effectLst/>
                <a:latin typeface="+mn-lt"/>
                <a:ea typeface="+mn-ea"/>
                <a:cs typeface="+mn-cs"/>
              </a:rPr>
              <a:t>Using our location detection feature, players can swiftly join games with their nearby friends, providing an authentic casino experience as they play alongside others at the same table/ same screen, without the need for complex friend lists or cumbersome invitations.</a:t>
            </a:r>
          </a:p>
          <a:p>
            <a:pPr lvl="0" rtl="0"/>
            <a:endParaRPr lang="en-US" dirty="0" smtClean="0"/>
          </a:p>
          <a:p>
            <a:pPr lvl="0" rtl="0"/>
            <a:r>
              <a:rPr lang="en-US" dirty="0" smtClean="0"/>
              <a:t>Now we are ready for questions.</a:t>
            </a:r>
            <a:endParaRPr lang="en-US" dirty="0"/>
          </a:p>
        </p:txBody>
      </p:sp>
      <p:sp>
        <p:nvSpPr>
          <p:cNvPr id="4" name="Slide Number Placeholder 3"/>
          <p:cNvSpPr>
            <a:spLocks noGrp="1"/>
          </p:cNvSpPr>
          <p:nvPr>
            <p:ph type="sldNum" sz="quarter" idx="10"/>
          </p:nvPr>
        </p:nvSpPr>
        <p:spPr/>
        <p:txBody>
          <a:bodyPr/>
          <a:lstStyle/>
          <a:p>
            <a:fld id="{07A20EE1-F588-4E94-B6E1-1A68F755FB6D}" type="slidenum">
              <a:rPr lang="en-US" smtClean="0"/>
              <a:t>9</a:t>
            </a:fld>
            <a:endParaRPr lang="en-US"/>
          </a:p>
        </p:txBody>
      </p:sp>
    </p:spTree>
    <p:extLst>
      <p:ext uri="{BB962C8B-B14F-4D97-AF65-F5344CB8AC3E}">
        <p14:creationId xmlns:p14="http://schemas.microsoft.com/office/powerpoint/2010/main" val="163175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5084BC-9C32-4510-8AD6-A3E4343D3F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146342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84BC-9C32-4510-8AD6-A3E4343D3F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149252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84BC-9C32-4510-8AD6-A3E4343D3F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79558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084BC-9C32-4510-8AD6-A3E4343D3F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84046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084BC-9C32-4510-8AD6-A3E4343D3F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5473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5084BC-9C32-4510-8AD6-A3E4343D3F09}"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2292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5084BC-9C32-4510-8AD6-A3E4343D3F09}" type="datetimeFigureOut">
              <a:rPr lang="en-US" smtClean="0"/>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44312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5084BC-9C32-4510-8AD6-A3E4343D3F09}" type="datetimeFigureOut">
              <a:rPr lang="en-US" smtClean="0"/>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9226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84BC-9C32-4510-8AD6-A3E4343D3F09}" type="datetimeFigureOut">
              <a:rPr lang="en-US" smtClean="0"/>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282613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084BC-9C32-4510-8AD6-A3E4343D3F09}"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48564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5084BC-9C32-4510-8AD6-A3E4343D3F09}"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D3264-A30D-41FF-9A11-F9A363DD2E4D}" type="slidenum">
              <a:rPr lang="en-US" smtClean="0"/>
              <a:t>‹#›</a:t>
            </a:fld>
            <a:endParaRPr lang="en-US"/>
          </a:p>
        </p:txBody>
      </p:sp>
    </p:spTree>
    <p:extLst>
      <p:ext uri="{BB962C8B-B14F-4D97-AF65-F5344CB8AC3E}">
        <p14:creationId xmlns:p14="http://schemas.microsoft.com/office/powerpoint/2010/main" val="332525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084BC-9C32-4510-8AD6-A3E4343D3F09}" type="datetimeFigureOut">
              <a:rPr lang="en-US" smtClean="0"/>
              <a:t>6/16/2024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D3264-A30D-41FF-9A11-F9A363DD2E4D}" type="slidenum">
              <a:rPr lang="en-US" smtClean="0"/>
              <a:t>‹#›</a:t>
            </a:fld>
            <a:endParaRPr lang="en-US"/>
          </a:p>
        </p:txBody>
      </p:sp>
    </p:spTree>
    <p:extLst>
      <p:ext uri="{BB962C8B-B14F-4D97-AF65-F5344CB8AC3E}">
        <p14:creationId xmlns:p14="http://schemas.microsoft.com/office/powerpoint/2010/main" val="335820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877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664936" y="392241"/>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Connect &amp; Bet game lets you play casino games with your friends by simply connecting from the same room.</a:t>
            </a:r>
          </a:p>
        </p:txBody>
      </p:sp>
      <p:sp>
        <p:nvSpPr>
          <p:cNvPr id="7" name="Content Placeholder 2"/>
          <p:cNvSpPr txBox="1">
            <a:spLocks/>
          </p:cNvSpPr>
          <p:nvPr/>
        </p:nvSpPr>
        <p:spPr>
          <a:xfrm>
            <a:off x="664936" y="2889912"/>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you need to do, is to enter your username, and join the party.</a:t>
            </a:r>
          </a:p>
        </p:txBody>
      </p:sp>
      <p:sp>
        <p:nvSpPr>
          <p:cNvPr id="8" name="Content Placeholder 2"/>
          <p:cNvSpPr txBox="1">
            <a:spLocks/>
          </p:cNvSpPr>
          <p:nvPr/>
        </p:nvSpPr>
        <p:spPr>
          <a:xfrm>
            <a:off x="664936" y="5166216"/>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Together, you will play our diverse casino games</a:t>
            </a:r>
          </a:p>
        </p:txBody>
      </p:sp>
    </p:spTree>
    <p:extLst>
      <p:ext uri="{BB962C8B-B14F-4D97-AF65-F5344CB8AC3E}">
        <p14:creationId xmlns:p14="http://schemas.microsoft.com/office/powerpoint/2010/main" val="3815651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2631588"/>
            <a:ext cx="10550460" cy="97983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Through </a:t>
            </a:r>
            <a:r>
              <a:rPr lang="en-US" dirty="0" smtClean="0"/>
              <a:t>our location detection </a:t>
            </a:r>
            <a:r>
              <a:rPr lang="en-US" dirty="0"/>
              <a:t>feature, all members join the lobby, to communication with </a:t>
            </a:r>
            <a:r>
              <a:rPr lang="en-US"/>
              <a:t>each </a:t>
            </a:r>
            <a:r>
              <a:rPr lang="en-US" smtClean="0"/>
              <a:t>other.</a:t>
            </a:r>
            <a:endParaRPr lang="en-US" dirty="0"/>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By being nearby the host, it will let you play offline, smooth, and fast!</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Networking…</a:t>
            </a:r>
          </a:p>
        </p:txBody>
      </p:sp>
    </p:spTree>
    <p:extLst>
      <p:ext uri="{BB962C8B-B14F-4D97-AF65-F5344CB8AC3E}">
        <p14:creationId xmlns:p14="http://schemas.microsoft.com/office/powerpoint/2010/main" val="3588488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Architecture</a:t>
            </a:r>
          </a:p>
        </p:txBody>
      </p:sp>
      <p:pic>
        <p:nvPicPr>
          <p:cNvPr id="2" name="תמונה 1">
            <a:extLst>
              <a:ext uri="{FF2B5EF4-FFF2-40B4-BE49-F238E27FC236}">
                <a16:creationId xmlns:a16="http://schemas.microsoft.com/office/drawing/2014/main" xmlns="" id="{C3C46BE8-CFAE-C64D-CF01-E0508EB69D98}"/>
              </a:ext>
            </a:extLst>
          </p:cNvPr>
          <p:cNvPicPr>
            <a:picLocks noChangeAspect="1"/>
          </p:cNvPicPr>
          <p:nvPr/>
        </p:nvPicPr>
        <p:blipFill>
          <a:blip r:embed="rId4">
            <a:alphaModFix amt="85000"/>
          </a:blip>
          <a:stretch>
            <a:fillRect/>
          </a:stretch>
        </p:blipFill>
        <p:spPr>
          <a:xfrm>
            <a:off x="2805994" y="877079"/>
            <a:ext cx="5942210" cy="6029442"/>
          </a:xfrm>
          <a:prstGeom prst="rect">
            <a:avLst/>
          </a:prstGeom>
          <a:solidFill>
            <a:schemeClr val="bg1">
              <a:alpha val="90000"/>
            </a:schemeClr>
          </a:solidFill>
          <a:effectLst>
            <a:reflection endPos="0" dist="50800" dir="5400000" sy="-100000" algn="bl" rotWithShape="0"/>
          </a:effectLst>
        </p:spPr>
      </p:pic>
    </p:spTree>
    <p:extLst>
      <p:ext uri="{BB962C8B-B14F-4D97-AF65-F5344CB8AC3E}">
        <p14:creationId xmlns:p14="http://schemas.microsoft.com/office/powerpoint/2010/main" val="561655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Architecture</a:t>
            </a:r>
          </a:p>
        </p:txBody>
      </p:sp>
    </p:spTree>
    <p:extLst>
      <p:ext uri="{BB962C8B-B14F-4D97-AF65-F5344CB8AC3E}">
        <p14:creationId xmlns:p14="http://schemas.microsoft.com/office/powerpoint/2010/main" val="3761443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1170657"/>
            <a:ext cx="10550460" cy="1727546"/>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defTabSz="914400" rtl="0" eaLnBrk="1" latinLnBrk="0" hangingPunct="1">
              <a:lnSpc>
                <a:spcPct val="90000"/>
              </a:lnSpc>
              <a:spcBef>
                <a:spcPts val="1000"/>
              </a:spcBef>
              <a:buFont typeface="Arial" panose="020B0604020202020204" pitchFamily="34" charset="0"/>
              <a:buChar char="•"/>
            </a:pPr>
            <a:r>
              <a:rPr lang="en-US" dirty="0"/>
              <a:t>Each player has his own spot near the table, which will be displayed (as the player’s character point of view) on the player’s own device.</a:t>
            </a:r>
          </a:p>
          <a:p>
            <a:pPr marL="228600" indent="-228600" algn="l" defTabSz="914400" rtl="0" eaLnBrk="1" latinLnBrk="0" hangingPunct="1">
              <a:lnSpc>
                <a:spcPct val="90000"/>
              </a:lnSpc>
              <a:spcBef>
                <a:spcPts val="1000"/>
              </a:spcBef>
              <a:buFont typeface="Arial" panose="020B0604020202020204" pitchFamily="34" charset="0"/>
              <a:buChar char="•"/>
            </a:pPr>
            <a:r>
              <a:rPr lang="en-US" dirty="0"/>
              <a:t>During the game, only the player that currently has the turn, will be shown the “play menu”, while the other players will only see the “turn timer” and their own user account’s balance.</a:t>
            </a:r>
          </a:p>
        </p:txBody>
      </p:sp>
      <p:sp>
        <p:nvSpPr>
          <p:cNvPr id="5" name="Content Placeholder 2"/>
          <p:cNvSpPr txBox="1">
            <a:spLocks/>
          </p:cNvSpPr>
          <p:nvPr/>
        </p:nvSpPr>
        <p:spPr>
          <a:xfrm>
            <a:off x="590291" y="379673"/>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Real casino experience </a:t>
            </a:r>
          </a:p>
        </p:txBody>
      </p:sp>
      <p:pic>
        <p:nvPicPr>
          <p:cNvPr id="8" name="תמונה 12"/>
          <p:cNvPicPr/>
          <p:nvPr/>
        </p:nvPicPr>
        <p:blipFill>
          <a:blip r:embed="rId4">
            <a:extLst>
              <a:ext uri="{28A0092B-C50C-407E-A947-70E740481C1C}">
                <a14:useLocalDpi xmlns:a14="http://schemas.microsoft.com/office/drawing/2010/main" val="0"/>
              </a:ext>
            </a:extLst>
          </a:blip>
          <a:srcRect/>
          <a:stretch>
            <a:fillRect/>
          </a:stretch>
        </p:blipFill>
        <p:spPr bwMode="auto">
          <a:xfrm>
            <a:off x="3154795" y="2763450"/>
            <a:ext cx="6205621" cy="3498806"/>
          </a:xfrm>
          <a:prstGeom prst="rect">
            <a:avLst/>
          </a:prstGeom>
          <a:noFill/>
          <a:ln>
            <a:noFill/>
          </a:ln>
        </p:spPr>
      </p:pic>
    </p:spTree>
    <p:extLst>
      <p:ext uri="{BB962C8B-B14F-4D97-AF65-F5344CB8AC3E}">
        <p14:creationId xmlns:p14="http://schemas.microsoft.com/office/powerpoint/2010/main" val="4081412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1380248"/>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casino games contains a Blackjack game, which demonstrate a real feeling of playing blackjack in a casino.</a:t>
            </a:r>
          </a:p>
        </p:txBody>
      </p:sp>
      <p:sp>
        <p:nvSpPr>
          <p:cNvPr id="7" name="Content Placeholder 2"/>
          <p:cNvSpPr txBox="1">
            <a:spLocks/>
          </p:cNvSpPr>
          <p:nvPr/>
        </p:nvSpPr>
        <p:spPr>
          <a:xfrm>
            <a:off x="590291" y="5726419"/>
            <a:ext cx="10550460" cy="782882"/>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While each player will see their character’s point of view, the device that owned by the host will show the whole table’s currant state, so every player can see the other players (and the dealer’s) cards, characters, and moves in real time, just like in a real-life casino’s Blackjack table.</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Blackjack</a:t>
            </a:r>
          </a:p>
        </p:txBody>
      </p:sp>
      <p:pic>
        <p:nvPicPr>
          <p:cNvPr id="8" name="תמונה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2181" y="2460798"/>
            <a:ext cx="5502910" cy="3063240"/>
          </a:xfrm>
          <a:prstGeom prst="rect">
            <a:avLst/>
          </a:prstGeom>
          <a:noFill/>
          <a:ln>
            <a:noFill/>
          </a:ln>
        </p:spPr>
      </p:pic>
    </p:spTree>
    <p:extLst>
      <p:ext uri="{BB962C8B-B14F-4D97-AF65-F5344CB8AC3E}">
        <p14:creationId xmlns:p14="http://schemas.microsoft.com/office/powerpoint/2010/main" val="4204373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09B072E5-AFAD-E828-1111-5CBFE9D25B86}"/>
              </a:ext>
            </a:extLst>
          </p:cNvPr>
          <p:cNvSpPr/>
          <p:nvPr/>
        </p:nvSpPr>
        <p:spPr>
          <a:xfrm>
            <a:off x="0" y="2872451"/>
            <a:ext cx="12192000" cy="3985549"/>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Freeform: Shape 37">
            <a:extLst>
              <a:ext uri="{FF2B5EF4-FFF2-40B4-BE49-F238E27FC236}">
                <a16:creationId xmlns="" xmlns:a16="http://schemas.microsoft.com/office/drawing/2014/main" id="{8E38EE54-5629-EFE8-3665-A6BD949976FA}"/>
              </a:ext>
            </a:extLst>
          </p:cNvPr>
          <p:cNvSpPr/>
          <p:nvPr/>
        </p:nvSpPr>
        <p:spPr>
          <a:xfrm>
            <a:off x="123496" y="264119"/>
            <a:ext cx="12192000" cy="6934154"/>
          </a:xfrm>
          <a:custGeom>
            <a:avLst/>
            <a:gdLst>
              <a:gd name="connsiteX0" fmla="*/ 0 w 12192000"/>
              <a:gd name="connsiteY0" fmla="*/ 0 h 5014273"/>
              <a:gd name="connsiteX1" fmla="*/ 12192000 w 12192000"/>
              <a:gd name="connsiteY1" fmla="*/ 0 h 5014273"/>
              <a:gd name="connsiteX2" fmla="*/ 12192000 w 12192000"/>
              <a:gd name="connsiteY2" fmla="*/ 3624456 h 5014273"/>
              <a:gd name="connsiteX3" fmla="*/ 12191019 w 12192000"/>
              <a:gd name="connsiteY3" fmla="*/ 3624456 h 5014273"/>
              <a:gd name="connsiteX4" fmla="*/ 12192000 w 12192000"/>
              <a:gd name="connsiteY4" fmla="*/ 3628871 h 5014273"/>
              <a:gd name="connsiteX5" fmla="*/ 6096000 w 12192000"/>
              <a:gd name="connsiteY5" fmla="*/ 5014273 h 5014273"/>
              <a:gd name="connsiteX6" fmla="*/ 0 w 12192000"/>
              <a:gd name="connsiteY6" fmla="*/ 3628871 h 5014273"/>
              <a:gd name="connsiteX7" fmla="*/ 981 w 12192000"/>
              <a:gd name="connsiteY7" fmla="*/ 3624456 h 5014273"/>
              <a:gd name="connsiteX8" fmla="*/ 0 w 12192000"/>
              <a:gd name="connsiteY8" fmla="*/ 3624456 h 501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014273">
                <a:moveTo>
                  <a:pt x="0" y="0"/>
                </a:moveTo>
                <a:lnTo>
                  <a:pt x="12192000" y="0"/>
                </a:lnTo>
                <a:lnTo>
                  <a:pt x="12192000" y="3624456"/>
                </a:lnTo>
                <a:lnTo>
                  <a:pt x="12191019" y="3624456"/>
                </a:lnTo>
                <a:lnTo>
                  <a:pt x="12192000" y="3628871"/>
                </a:lnTo>
                <a:cubicBezTo>
                  <a:pt x="12192000" y="4394007"/>
                  <a:pt x="9462728" y="5014273"/>
                  <a:pt x="6096000" y="5014273"/>
                </a:cubicBezTo>
                <a:cubicBezTo>
                  <a:pt x="2729272" y="5014273"/>
                  <a:pt x="0" y="4394007"/>
                  <a:pt x="0" y="3628871"/>
                </a:cubicBezTo>
                <a:lnTo>
                  <a:pt x="981" y="3624456"/>
                </a:lnTo>
                <a:lnTo>
                  <a:pt x="0" y="3624456"/>
                </a:lnTo>
                <a:close/>
              </a:path>
            </a:pathLst>
          </a:custGeom>
          <a:blipFill dpi="0" rotWithShape="1">
            <a:blip r:embed="rId3">
              <a:extLst>
                <a:ext uri="{28A0092B-C50C-407E-A947-70E740481C1C}">
                  <a14:useLocalDpi xmlns:a14="http://schemas.microsoft.com/office/drawing/2010/main" val="0"/>
                </a:ext>
              </a:extLst>
            </a:blip>
            <a:srcRect/>
            <a:stretch>
              <a:fillRect/>
            </a:stretch>
          </a:blipFill>
          <a:ln w="7620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x-none" dirty="0"/>
          </a:p>
        </p:txBody>
      </p:sp>
      <p:sp>
        <p:nvSpPr>
          <p:cNvPr id="26" name="TextBox 25">
            <a:extLst>
              <a:ext uri="{FF2B5EF4-FFF2-40B4-BE49-F238E27FC236}">
                <a16:creationId xmlns="" xmlns:a16="http://schemas.microsoft.com/office/drawing/2014/main" id="{388D737E-AA00-8EBF-DF4B-CC39DD3965A6}"/>
              </a:ext>
            </a:extLst>
          </p:cNvPr>
          <p:cNvSpPr txBox="1"/>
          <p:nvPr/>
        </p:nvSpPr>
        <p:spPr>
          <a:xfrm>
            <a:off x="4033035" y="363671"/>
            <a:ext cx="4516179" cy="584775"/>
          </a:xfrm>
          <a:prstGeom prst="rect">
            <a:avLst/>
          </a:prstGeom>
          <a:noFill/>
        </p:spPr>
        <p:txBody>
          <a:bodyPr wrap="square" lIns="91440" tIns="45720" rIns="91440" bIns="45720">
            <a:spAutoFit/>
          </a:bodyPr>
          <a:lstStyle>
            <a:defPPr>
              <a:defRPr lang="x-none"/>
            </a:defPPr>
            <a:lvl1pPr algn="just">
              <a:defRPr sz="3200" b="1">
                <a:ln w="0">
                  <a:solidFill>
                    <a:schemeClr val="bg2"/>
                  </a:solidFill>
                </a:ln>
                <a:solidFill>
                  <a:schemeClr val="bg2">
                    <a:lumMod val="90000"/>
                  </a:schemeClr>
                </a:solidFill>
                <a:effectLst>
                  <a:outerShdw blurRad="38100" dist="19050" dir="2700000" algn="tl" rotWithShape="0">
                    <a:schemeClr val="dk1">
                      <a:alpha val="40000"/>
                    </a:schemeClr>
                  </a:outerShdw>
                </a:effectLst>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Real casino experience </a:t>
            </a:r>
          </a:p>
        </p:txBody>
      </p:sp>
      <p:pic>
        <p:nvPicPr>
          <p:cNvPr id="18" name="תמונה 11">
            <a:extLst>
              <a:ext uri="{FF2B5EF4-FFF2-40B4-BE49-F238E27FC236}">
                <a16:creationId xmlns="" xmlns:a16="http://schemas.microsoft.com/office/drawing/2014/main" id="{3310A6D1-80FC-F9F9-58DC-0E259769557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7461" y="1030664"/>
            <a:ext cx="6144070" cy="3420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1469" y="4992997"/>
            <a:ext cx="2690816" cy="1357816"/>
          </a:xfrm>
          <a:prstGeom prst="rect">
            <a:avLst/>
          </a:prstGeom>
          <a:ln>
            <a:noFill/>
          </a:ln>
          <a:effectLst>
            <a:outerShdw blurRad="190500" algn="tl" rotWithShape="0">
              <a:srgbClr val="000000">
                <a:alpha val="70000"/>
              </a:srgbClr>
            </a:outerShdw>
          </a:effectLst>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67505" y="4992997"/>
            <a:ext cx="2690816" cy="135781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0592" y="5038006"/>
            <a:ext cx="2690816" cy="1357816"/>
          </a:xfrm>
          <a:prstGeom prst="rect">
            <a:avLst/>
          </a:prstGeom>
        </p:spPr>
      </p:pic>
    </p:spTree>
    <p:extLst>
      <p:ext uri="{BB962C8B-B14F-4D97-AF65-F5344CB8AC3E}">
        <p14:creationId xmlns:p14="http://schemas.microsoft.com/office/powerpoint/2010/main" val="34102081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3" name="Content Placeholder 2"/>
          <p:cNvSpPr txBox="1">
            <a:spLocks/>
          </p:cNvSpPr>
          <p:nvPr/>
        </p:nvSpPr>
        <p:spPr>
          <a:xfrm>
            <a:off x="590291" y="2631588"/>
            <a:ext cx="10550460" cy="979359"/>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Authentic casino experience </a:t>
            </a:r>
          </a:p>
        </p:txBody>
      </p:sp>
      <p:sp>
        <p:nvSpPr>
          <p:cNvPr id="7" name="Content Placeholder 2"/>
          <p:cNvSpPr txBox="1">
            <a:spLocks/>
          </p:cNvSpPr>
          <p:nvPr/>
        </p:nvSpPr>
        <p:spPr>
          <a:xfrm>
            <a:off x="590291" y="5726419"/>
            <a:ext cx="10550460" cy="621685"/>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Swiftly connect and enjoy the excitement of the casino with friends</a:t>
            </a:r>
          </a:p>
        </p:txBody>
      </p:sp>
      <p:sp>
        <p:nvSpPr>
          <p:cNvPr id="5" name="Content Placeholder 2"/>
          <p:cNvSpPr txBox="1">
            <a:spLocks/>
          </p:cNvSpPr>
          <p:nvPr/>
        </p:nvSpPr>
        <p:spPr>
          <a:xfrm>
            <a:off x="590291" y="348699"/>
            <a:ext cx="10550460" cy="528380"/>
          </a:xfrm>
          <a:prstGeom prst="rect">
            <a:avLst/>
          </a:prstGeom>
          <a:solidFill>
            <a:schemeClr val="bg1">
              <a:alpha val="79000"/>
            </a:schemeClr>
          </a:solidFill>
          <a:effectLst>
            <a:reflection endPos="0" dist="50800" dir="5400000" sy="-100000" algn="bl" rotWithShape="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Summary</a:t>
            </a:r>
          </a:p>
        </p:txBody>
      </p:sp>
    </p:spTree>
    <p:extLst>
      <p:ext uri="{BB962C8B-B14F-4D97-AF65-F5344CB8AC3E}">
        <p14:creationId xmlns:p14="http://schemas.microsoft.com/office/powerpoint/2010/main" val="1392960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4035</TotalTime>
  <Words>703</Words>
  <Application>Microsoft Office PowerPoint</Application>
  <PresentationFormat>Widescreen</PresentationFormat>
  <Paragraphs>56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76</cp:revision>
  <dcterms:created xsi:type="dcterms:W3CDTF">2024-06-09T11:55:19Z</dcterms:created>
  <dcterms:modified xsi:type="dcterms:W3CDTF">2024-06-16T21:18:48Z</dcterms:modified>
</cp:coreProperties>
</file>