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comments/comment2.xml" ContentType="application/vnd.openxmlformats-officedocument.presentationml.comments+xml"/>
  <Override PartName="/ppt/notesSlides/notesSlide4.xml" ContentType="application/vnd.openxmlformats-officedocument.presentationml.notesSlide+xml"/>
  <Override PartName="/ppt/comments/comment3.xml" ContentType="application/vnd.openxmlformats-officedocument.presentationml.comments+xml"/>
  <Override PartName="/ppt/notesSlides/notesSlide5.xml" ContentType="application/vnd.openxmlformats-officedocument.presentationml.notesSlide+xml"/>
  <Override PartName="/ppt/comments/comment4.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63" r:id="rId3"/>
    <p:sldId id="264" r:id="rId4"/>
    <p:sldId id="266" r:id="rId5"/>
    <p:sldId id="265" r:id="rId6"/>
    <p:sldId id="258" r:id="rId7"/>
    <p:sldId id="267"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account" initials="Ma" lastIdx="2" clrIdx="0">
    <p:extLst>
      <p:ext uri="{19B8F6BF-5375-455C-9EA6-DF929625EA0E}">
        <p15:presenceInfo xmlns:p15="http://schemas.microsoft.com/office/powerpoint/2012/main" userId="0d0d8dd89979d10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104" d="100"/>
          <a:sy n="104" d="100"/>
        </p:scale>
        <p:origin x="120" y="2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6-09T23:24:34.977" idx="1">
    <p:pos x="10" y="10"/>
    <p:text>The network detection feature enables all users to join the hosts' lobby</p:text>
    <p:extLst>
      <p:ext uri="{C676402C-5697-4E1C-873F-D02D1690AC5C}">
        <p15:threadingInfo xmlns:p15="http://schemas.microsoft.com/office/powerpoint/2012/main" timeZoneBias="-18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4-06-09T23:24:34.977" idx="1">
    <p:pos x="10" y="10"/>
    <p:text>The network detection feature enables all users to join the hosts' lobby</p:text>
    <p:extLst>
      <p:ext uri="{C676402C-5697-4E1C-873F-D02D1690AC5C}">
        <p15:threadingInfo xmlns:p15="http://schemas.microsoft.com/office/powerpoint/2012/main" timeZoneBias="-18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4-06-09T23:24:34.977" idx="1">
    <p:pos x="10" y="10"/>
    <p:text>The network detection feature enables all users to join the hosts' lobby</p:text>
    <p:extLst>
      <p:ext uri="{C676402C-5697-4E1C-873F-D02D1690AC5C}">
        <p15:threadingInfo xmlns:p15="http://schemas.microsoft.com/office/powerpoint/2012/main" timeZoneBias="-18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4-06-09T23:24:34.977" idx="1">
    <p:pos x="10" y="10"/>
    <p:text>The network detection feature enables all users to join the hosts' lobby</p:text>
    <p:extLst>
      <p:ext uri="{C676402C-5697-4E1C-873F-D02D1690AC5C}">
        <p15:threadingInfo xmlns:p15="http://schemas.microsoft.com/office/powerpoint/2012/main" timeZoneBias="-1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C46940-F930-47E9-98DC-1E12AEB9F35B}" type="datetimeFigureOut">
              <a:rPr lang="en-US" smtClean="0"/>
              <a:t>6/9/2024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A20EE1-F588-4E94-B6E1-1A68F755FB6D}" type="slidenum">
              <a:rPr lang="en-US" smtClean="0"/>
              <a:t>‹#›</a:t>
            </a:fld>
            <a:endParaRPr lang="en-US"/>
          </a:p>
        </p:txBody>
      </p:sp>
    </p:spTree>
    <p:extLst>
      <p:ext uri="{BB962C8B-B14F-4D97-AF65-F5344CB8AC3E}">
        <p14:creationId xmlns:p14="http://schemas.microsoft.com/office/powerpoint/2010/main" val="36568909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Our</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game offers an Innovative multiplayer experience where players can create their own gaming rooms or join existing ones. This platform facilitates collaborative gameplay, allowing users to come together and enjoy a variety of engaging casino games. Through seamless connectivity and innovative features, players can experience the thrill of the casino from the comfort of their own devices.</a:t>
            </a:r>
          </a:p>
          <a:p>
            <a:endParaRPr lang="en-US" dirty="0"/>
          </a:p>
        </p:txBody>
      </p:sp>
      <p:sp>
        <p:nvSpPr>
          <p:cNvPr id="4" name="Slide Number Placeholder 3"/>
          <p:cNvSpPr>
            <a:spLocks noGrp="1"/>
          </p:cNvSpPr>
          <p:nvPr>
            <p:ph type="sldNum" sz="quarter" idx="10"/>
          </p:nvPr>
        </p:nvSpPr>
        <p:spPr/>
        <p:txBody>
          <a:bodyPr/>
          <a:lstStyle/>
          <a:p>
            <a:fld id="{07A20EE1-F588-4E94-B6E1-1A68F755FB6D}" type="slidenum">
              <a:rPr lang="en-US" smtClean="0"/>
              <a:t>2</a:t>
            </a:fld>
            <a:endParaRPr lang="en-US"/>
          </a:p>
        </p:txBody>
      </p:sp>
    </p:spTree>
    <p:extLst>
      <p:ext uri="{BB962C8B-B14F-4D97-AF65-F5344CB8AC3E}">
        <p14:creationId xmlns:p14="http://schemas.microsoft.com/office/powerpoint/2010/main" val="11914619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network detection feature enables all users to join the hosts' lobby.</a:t>
            </a:r>
          </a:p>
          <a:p>
            <a:r>
              <a:rPr lang="en-US" dirty="0" smtClean="0"/>
              <a:t>The lobby</a:t>
            </a:r>
            <a:r>
              <a:rPr lang="en-US" baseline="0" dirty="0" smtClean="0"/>
              <a:t> creating actually creates a server port in the hosts’ device. </a:t>
            </a:r>
          </a:p>
          <a:p>
            <a:r>
              <a:rPr lang="en-US" baseline="0" dirty="0" smtClean="0"/>
              <a:t>That allows all users to connect to that server.</a:t>
            </a:r>
            <a:endParaRPr lang="en-US" dirty="0" smtClean="0"/>
          </a:p>
          <a:p>
            <a:r>
              <a:rPr lang="en-US" sz="1200" kern="1200" dirty="0" smtClean="0">
                <a:solidFill>
                  <a:schemeClr val="tx1"/>
                </a:solidFill>
                <a:effectLst/>
                <a:latin typeface="+mn-lt"/>
                <a:ea typeface="+mn-ea"/>
                <a:cs typeface="+mn-cs"/>
              </a:rPr>
              <a:t>This unique functionality removes the necessity of adding friends to a list; instead, players can effortlessly join the game together simply by being in close proximity. </a:t>
            </a:r>
          </a:p>
          <a:p>
            <a:r>
              <a:rPr lang="en-US" sz="1200" kern="1200" dirty="0" smtClean="0">
                <a:solidFill>
                  <a:schemeClr val="tx1"/>
                </a:solidFill>
                <a:effectLst/>
                <a:latin typeface="+mn-lt"/>
                <a:ea typeface="+mn-ea"/>
                <a:cs typeface="+mn-cs"/>
              </a:rPr>
              <a:t>Our data</a:t>
            </a:r>
            <a:r>
              <a:rPr lang="en-US" sz="1200" kern="1200" baseline="0" dirty="0" smtClean="0">
                <a:solidFill>
                  <a:schemeClr val="tx1"/>
                </a:solidFill>
                <a:effectLst/>
                <a:latin typeface="+mn-lt"/>
                <a:ea typeface="+mn-ea"/>
                <a:cs typeface="+mn-cs"/>
              </a:rPr>
              <a:t> about each user is stored in firebase cloud service. </a:t>
            </a:r>
          </a:p>
          <a:p>
            <a:r>
              <a:rPr lang="en-US" dirty="0" smtClean="0"/>
              <a:t>The server advertising</a:t>
            </a:r>
            <a:r>
              <a:rPr lang="en-US" baseline="0" dirty="0" smtClean="0"/>
              <a:t> allows all clients to access that database through the host.</a:t>
            </a:r>
            <a:endParaRPr lang="en-US" dirty="0"/>
          </a:p>
        </p:txBody>
      </p:sp>
      <p:sp>
        <p:nvSpPr>
          <p:cNvPr id="4" name="Slide Number Placeholder 3"/>
          <p:cNvSpPr>
            <a:spLocks noGrp="1"/>
          </p:cNvSpPr>
          <p:nvPr>
            <p:ph type="sldNum" sz="quarter" idx="10"/>
          </p:nvPr>
        </p:nvSpPr>
        <p:spPr/>
        <p:txBody>
          <a:bodyPr/>
          <a:lstStyle/>
          <a:p>
            <a:fld id="{07A20EE1-F588-4E94-B6E1-1A68F755FB6D}" type="slidenum">
              <a:rPr lang="en-US" smtClean="0"/>
              <a:t>3</a:t>
            </a:fld>
            <a:endParaRPr lang="en-US"/>
          </a:p>
        </p:txBody>
      </p:sp>
    </p:spTree>
    <p:extLst>
      <p:ext uri="{BB962C8B-B14F-4D97-AF65-F5344CB8AC3E}">
        <p14:creationId xmlns:p14="http://schemas.microsoft.com/office/powerpoint/2010/main" val="31825184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A20EE1-F588-4E94-B6E1-1A68F755FB6D}" type="slidenum">
              <a:rPr lang="en-US" smtClean="0"/>
              <a:t>4</a:t>
            </a:fld>
            <a:endParaRPr lang="en-US"/>
          </a:p>
        </p:txBody>
      </p:sp>
    </p:spTree>
    <p:extLst>
      <p:ext uri="{BB962C8B-B14F-4D97-AF65-F5344CB8AC3E}">
        <p14:creationId xmlns:p14="http://schemas.microsoft.com/office/powerpoint/2010/main" val="14951248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A20EE1-F588-4E94-B6E1-1A68F755FB6D}" type="slidenum">
              <a:rPr lang="en-US" smtClean="0"/>
              <a:t>5</a:t>
            </a:fld>
            <a:endParaRPr lang="en-US"/>
          </a:p>
        </p:txBody>
      </p:sp>
    </p:spTree>
    <p:extLst>
      <p:ext uri="{BB962C8B-B14F-4D97-AF65-F5344CB8AC3E}">
        <p14:creationId xmlns:p14="http://schemas.microsoft.com/office/powerpoint/2010/main" val="29855042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rtl="0"/>
            <a:r>
              <a:rPr lang="en-US" sz="1200" kern="1200" dirty="0" smtClean="0">
                <a:solidFill>
                  <a:schemeClr val="tx1"/>
                </a:solidFill>
                <a:effectLst/>
                <a:latin typeface="+mn-lt"/>
                <a:ea typeface="+mn-ea"/>
                <a:cs typeface="+mn-cs"/>
              </a:rPr>
              <a:t>Our game offers casino games including Poker, Blackjack. Using our location detection feature, players can swiftly join games with their nearby friends, providing an authentic casino experience as they play alongside others at the same table/ same screen.</a:t>
            </a:r>
          </a:p>
          <a:p>
            <a:r>
              <a:rPr lang="en-US" sz="1200" kern="1200" dirty="0" smtClean="0">
                <a:solidFill>
                  <a:schemeClr val="tx1"/>
                </a:solidFill>
                <a:effectLst/>
                <a:latin typeface="+mn-lt"/>
                <a:ea typeface="+mn-ea"/>
                <a:cs typeface="+mn-cs"/>
              </a:rPr>
              <a:t>Our game utilizes nearby detection technology to create a unique and seamless gaming experience, enabling players to swiftly connect and enjoy the excitement of the casino with their nearby friends, without the need for complex friend lists or cumbersome invitations.</a:t>
            </a:r>
          </a:p>
          <a:p>
            <a:pPr lvl="0" rtl="0"/>
            <a:endParaRPr lang="en-US" dirty="0"/>
          </a:p>
        </p:txBody>
      </p:sp>
      <p:sp>
        <p:nvSpPr>
          <p:cNvPr id="4" name="Slide Number Placeholder 3"/>
          <p:cNvSpPr>
            <a:spLocks noGrp="1"/>
          </p:cNvSpPr>
          <p:nvPr>
            <p:ph type="sldNum" sz="quarter" idx="10"/>
          </p:nvPr>
        </p:nvSpPr>
        <p:spPr/>
        <p:txBody>
          <a:bodyPr/>
          <a:lstStyle/>
          <a:p>
            <a:fld id="{07A20EE1-F588-4E94-B6E1-1A68F755FB6D}" type="slidenum">
              <a:rPr lang="en-US" smtClean="0"/>
              <a:t>7</a:t>
            </a:fld>
            <a:endParaRPr lang="en-US"/>
          </a:p>
        </p:txBody>
      </p:sp>
    </p:spTree>
    <p:extLst>
      <p:ext uri="{BB962C8B-B14F-4D97-AF65-F5344CB8AC3E}">
        <p14:creationId xmlns:p14="http://schemas.microsoft.com/office/powerpoint/2010/main" val="16317568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25084BC-9C32-4510-8AD6-A3E4343D3F09}" type="datetimeFigureOut">
              <a:rPr lang="en-US" smtClean="0"/>
              <a:t>6/9/2024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AD3264-A30D-41FF-9A11-F9A363DD2E4D}" type="slidenum">
              <a:rPr lang="en-US" smtClean="0"/>
              <a:t>‹#›</a:t>
            </a:fld>
            <a:endParaRPr lang="en-US"/>
          </a:p>
        </p:txBody>
      </p:sp>
    </p:spTree>
    <p:extLst>
      <p:ext uri="{BB962C8B-B14F-4D97-AF65-F5344CB8AC3E}">
        <p14:creationId xmlns:p14="http://schemas.microsoft.com/office/powerpoint/2010/main" val="14634239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5084BC-9C32-4510-8AD6-A3E4343D3F09}" type="datetimeFigureOut">
              <a:rPr lang="en-US" smtClean="0"/>
              <a:t>6/9/2024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AD3264-A30D-41FF-9A11-F9A363DD2E4D}" type="slidenum">
              <a:rPr lang="en-US" smtClean="0"/>
              <a:t>‹#›</a:t>
            </a:fld>
            <a:endParaRPr lang="en-US"/>
          </a:p>
        </p:txBody>
      </p:sp>
    </p:spTree>
    <p:extLst>
      <p:ext uri="{BB962C8B-B14F-4D97-AF65-F5344CB8AC3E}">
        <p14:creationId xmlns:p14="http://schemas.microsoft.com/office/powerpoint/2010/main" val="14925241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5084BC-9C32-4510-8AD6-A3E4343D3F09}" type="datetimeFigureOut">
              <a:rPr lang="en-US" smtClean="0"/>
              <a:t>6/9/2024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AD3264-A30D-41FF-9A11-F9A363DD2E4D}" type="slidenum">
              <a:rPr lang="en-US" smtClean="0"/>
              <a:t>‹#›</a:t>
            </a:fld>
            <a:endParaRPr lang="en-US"/>
          </a:p>
        </p:txBody>
      </p:sp>
    </p:spTree>
    <p:extLst>
      <p:ext uri="{BB962C8B-B14F-4D97-AF65-F5344CB8AC3E}">
        <p14:creationId xmlns:p14="http://schemas.microsoft.com/office/powerpoint/2010/main" val="795588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5084BC-9C32-4510-8AD6-A3E4343D3F09}" type="datetimeFigureOut">
              <a:rPr lang="en-US" smtClean="0"/>
              <a:t>6/9/2024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AD3264-A30D-41FF-9A11-F9A363DD2E4D}" type="slidenum">
              <a:rPr lang="en-US" smtClean="0"/>
              <a:t>‹#›</a:t>
            </a:fld>
            <a:endParaRPr lang="en-US"/>
          </a:p>
        </p:txBody>
      </p:sp>
    </p:spTree>
    <p:extLst>
      <p:ext uri="{BB962C8B-B14F-4D97-AF65-F5344CB8AC3E}">
        <p14:creationId xmlns:p14="http://schemas.microsoft.com/office/powerpoint/2010/main" val="28404659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25084BC-9C32-4510-8AD6-A3E4343D3F09}" type="datetimeFigureOut">
              <a:rPr lang="en-US" smtClean="0"/>
              <a:t>6/9/2024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AD3264-A30D-41FF-9A11-F9A363DD2E4D}" type="slidenum">
              <a:rPr lang="en-US" smtClean="0"/>
              <a:t>‹#›</a:t>
            </a:fld>
            <a:endParaRPr lang="en-US"/>
          </a:p>
        </p:txBody>
      </p:sp>
    </p:spTree>
    <p:extLst>
      <p:ext uri="{BB962C8B-B14F-4D97-AF65-F5344CB8AC3E}">
        <p14:creationId xmlns:p14="http://schemas.microsoft.com/office/powerpoint/2010/main" val="33547327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25084BC-9C32-4510-8AD6-A3E4343D3F09}" type="datetimeFigureOut">
              <a:rPr lang="en-US" smtClean="0"/>
              <a:t>6/9/2024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AD3264-A30D-41FF-9A11-F9A363DD2E4D}" type="slidenum">
              <a:rPr lang="en-US" smtClean="0"/>
              <a:t>‹#›</a:t>
            </a:fld>
            <a:endParaRPr lang="en-US"/>
          </a:p>
        </p:txBody>
      </p:sp>
    </p:spTree>
    <p:extLst>
      <p:ext uri="{BB962C8B-B14F-4D97-AF65-F5344CB8AC3E}">
        <p14:creationId xmlns:p14="http://schemas.microsoft.com/office/powerpoint/2010/main" val="33229266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25084BC-9C32-4510-8AD6-A3E4343D3F09}" type="datetimeFigureOut">
              <a:rPr lang="en-US" smtClean="0"/>
              <a:t>6/9/2024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AD3264-A30D-41FF-9A11-F9A363DD2E4D}" type="slidenum">
              <a:rPr lang="en-US" smtClean="0"/>
              <a:t>‹#›</a:t>
            </a:fld>
            <a:endParaRPr lang="en-US"/>
          </a:p>
        </p:txBody>
      </p:sp>
    </p:spTree>
    <p:extLst>
      <p:ext uri="{BB962C8B-B14F-4D97-AF65-F5344CB8AC3E}">
        <p14:creationId xmlns:p14="http://schemas.microsoft.com/office/powerpoint/2010/main" val="24431255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25084BC-9C32-4510-8AD6-A3E4343D3F09}" type="datetimeFigureOut">
              <a:rPr lang="en-US" smtClean="0"/>
              <a:t>6/9/2024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AD3264-A30D-41FF-9A11-F9A363DD2E4D}" type="slidenum">
              <a:rPr lang="en-US" smtClean="0"/>
              <a:t>‹#›</a:t>
            </a:fld>
            <a:endParaRPr lang="en-US"/>
          </a:p>
        </p:txBody>
      </p:sp>
    </p:spTree>
    <p:extLst>
      <p:ext uri="{BB962C8B-B14F-4D97-AF65-F5344CB8AC3E}">
        <p14:creationId xmlns:p14="http://schemas.microsoft.com/office/powerpoint/2010/main" val="33922692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5084BC-9C32-4510-8AD6-A3E4343D3F09}" type="datetimeFigureOut">
              <a:rPr lang="en-US" smtClean="0"/>
              <a:t>6/9/2024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AD3264-A30D-41FF-9A11-F9A363DD2E4D}" type="slidenum">
              <a:rPr lang="en-US" smtClean="0"/>
              <a:t>‹#›</a:t>
            </a:fld>
            <a:endParaRPr lang="en-US"/>
          </a:p>
        </p:txBody>
      </p:sp>
    </p:spTree>
    <p:extLst>
      <p:ext uri="{BB962C8B-B14F-4D97-AF65-F5344CB8AC3E}">
        <p14:creationId xmlns:p14="http://schemas.microsoft.com/office/powerpoint/2010/main" val="28261393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5084BC-9C32-4510-8AD6-A3E4343D3F09}" type="datetimeFigureOut">
              <a:rPr lang="en-US" smtClean="0"/>
              <a:t>6/9/2024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AD3264-A30D-41FF-9A11-F9A363DD2E4D}" type="slidenum">
              <a:rPr lang="en-US" smtClean="0"/>
              <a:t>‹#›</a:t>
            </a:fld>
            <a:endParaRPr lang="en-US"/>
          </a:p>
        </p:txBody>
      </p:sp>
    </p:spTree>
    <p:extLst>
      <p:ext uri="{BB962C8B-B14F-4D97-AF65-F5344CB8AC3E}">
        <p14:creationId xmlns:p14="http://schemas.microsoft.com/office/powerpoint/2010/main" val="34856471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5084BC-9C32-4510-8AD6-A3E4343D3F09}" type="datetimeFigureOut">
              <a:rPr lang="en-US" smtClean="0"/>
              <a:t>6/9/2024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AD3264-A30D-41FF-9A11-F9A363DD2E4D}" type="slidenum">
              <a:rPr lang="en-US" smtClean="0"/>
              <a:t>‹#›</a:t>
            </a:fld>
            <a:endParaRPr lang="en-US"/>
          </a:p>
        </p:txBody>
      </p:sp>
    </p:spTree>
    <p:extLst>
      <p:ext uri="{BB962C8B-B14F-4D97-AF65-F5344CB8AC3E}">
        <p14:creationId xmlns:p14="http://schemas.microsoft.com/office/powerpoint/2010/main" val="33252599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5084BC-9C32-4510-8AD6-A3E4343D3F09}" type="datetimeFigureOut">
              <a:rPr lang="en-US" smtClean="0"/>
              <a:t>6/9/2024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AD3264-A30D-41FF-9A11-F9A363DD2E4D}" type="slidenum">
              <a:rPr lang="en-US" smtClean="0"/>
              <a:t>‹#›</a:t>
            </a:fld>
            <a:endParaRPr lang="en-US"/>
          </a:p>
        </p:txBody>
      </p:sp>
    </p:spTree>
    <p:extLst>
      <p:ext uri="{BB962C8B-B14F-4D97-AF65-F5344CB8AC3E}">
        <p14:creationId xmlns:p14="http://schemas.microsoft.com/office/powerpoint/2010/main" val="33582011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comments" Target="../comments/comment1.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comments" Target="../comments/commen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comments" Target="../comments/comment3.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comments" Target="../comments/comment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9000" b="-39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78773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39000" b="-39000"/>
          </a:stretch>
        </a:blipFill>
        <a:effectLst/>
      </p:bgPr>
    </p:bg>
    <p:spTree>
      <p:nvGrpSpPr>
        <p:cNvPr id="1" name=""/>
        <p:cNvGrpSpPr/>
        <p:nvPr/>
      </p:nvGrpSpPr>
      <p:grpSpPr>
        <a:xfrm>
          <a:off x="0" y="0"/>
          <a:ext cx="0" cy="0"/>
          <a:chOff x="0" y="0"/>
          <a:chExt cx="0" cy="0"/>
        </a:xfrm>
      </p:grpSpPr>
      <p:sp>
        <p:nvSpPr>
          <p:cNvPr id="3" name="Content Placeholder 2"/>
          <p:cNvSpPr txBox="1">
            <a:spLocks/>
          </p:cNvSpPr>
          <p:nvPr/>
        </p:nvSpPr>
        <p:spPr>
          <a:xfrm>
            <a:off x="664936" y="392241"/>
            <a:ext cx="10550460" cy="979359"/>
          </a:xfrm>
          <a:prstGeom prst="rect">
            <a:avLst/>
          </a:prstGeom>
          <a:solidFill>
            <a:schemeClr val="bg1">
              <a:alpha val="79000"/>
            </a:schemeClr>
          </a:solidFill>
          <a:effectLst>
            <a:reflection endPos="0" dist="50800" dir="5400000" sy="-100000" algn="bl" rotWithShape="0"/>
          </a:effectLst>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The Connect &amp; Bet game lets you play casino games with your friends by simply connecting from the same room.</a:t>
            </a:r>
          </a:p>
        </p:txBody>
      </p:sp>
      <p:sp>
        <p:nvSpPr>
          <p:cNvPr id="7" name="Content Placeholder 2"/>
          <p:cNvSpPr txBox="1">
            <a:spLocks/>
          </p:cNvSpPr>
          <p:nvPr/>
        </p:nvSpPr>
        <p:spPr>
          <a:xfrm>
            <a:off x="664936" y="2889912"/>
            <a:ext cx="10550460" cy="621685"/>
          </a:xfrm>
          <a:prstGeom prst="rect">
            <a:avLst/>
          </a:prstGeom>
          <a:solidFill>
            <a:schemeClr val="bg1">
              <a:alpha val="79000"/>
            </a:schemeClr>
          </a:solidFill>
          <a:effectLst>
            <a:reflection endPos="0" dist="50800" dir="5400000" sy="-100000" algn="bl" rotWithShape="0"/>
          </a:effectLst>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All you need to do, is to enter your username, and join the party.</a:t>
            </a:r>
          </a:p>
        </p:txBody>
      </p:sp>
      <p:sp>
        <p:nvSpPr>
          <p:cNvPr id="8" name="Content Placeholder 2"/>
          <p:cNvSpPr txBox="1">
            <a:spLocks/>
          </p:cNvSpPr>
          <p:nvPr/>
        </p:nvSpPr>
        <p:spPr>
          <a:xfrm>
            <a:off x="664936" y="5166216"/>
            <a:ext cx="10550460" cy="621685"/>
          </a:xfrm>
          <a:prstGeom prst="rect">
            <a:avLst/>
          </a:prstGeom>
          <a:solidFill>
            <a:schemeClr val="bg1">
              <a:alpha val="79000"/>
            </a:schemeClr>
          </a:solidFill>
          <a:effectLst>
            <a:reflection endPos="0" dist="50800" dir="5400000" sy="-100000" algn="bl" rotWithShape="0"/>
          </a:effectLst>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Together, you will play our diverse casino games</a:t>
            </a:r>
          </a:p>
        </p:txBody>
      </p:sp>
    </p:spTree>
    <p:extLst>
      <p:ext uri="{BB962C8B-B14F-4D97-AF65-F5344CB8AC3E}">
        <p14:creationId xmlns:p14="http://schemas.microsoft.com/office/powerpoint/2010/main" val="38156513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39000" b="-39000"/>
          </a:stretch>
        </a:blipFill>
        <a:effectLst/>
      </p:bgPr>
    </p:bg>
    <p:spTree>
      <p:nvGrpSpPr>
        <p:cNvPr id="1" name=""/>
        <p:cNvGrpSpPr/>
        <p:nvPr/>
      </p:nvGrpSpPr>
      <p:grpSpPr>
        <a:xfrm>
          <a:off x="0" y="0"/>
          <a:ext cx="0" cy="0"/>
          <a:chOff x="0" y="0"/>
          <a:chExt cx="0" cy="0"/>
        </a:xfrm>
      </p:grpSpPr>
      <p:sp>
        <p:nvSpPr>
          <p:cNvPr id="3" name="Content Placeholder 2"/>
          <p:cNvSpPr txBox="1">
            <a:spLocks/>
          </p:cNvSpPr>
          <p:nvPr/>
        </p:nvSpPr>
        <p:spPr>
          <a:xfrm>
            <a:off x="590291" y="2631588"/>
            <a:ext cx="10550460" cy="979830"/>
          </a:xfrm>
          <a:prstGeom prst="rect">
            <a:avLst/>
          </a:prstGeom>
          <a:solidFill>
            <a:schemeClr val="bg1">
              <a:alpha val="79000"/>
            </a:schemeClr>
          </a:solidFill>
          <a:effectLst>
            <a:reflection endPos="0" dist="50800" dir="5400000" sy="-100000" algn="bl" rotWithShape="0"/>
          </a:effectLst>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Through our network detection feature, all members join the lobby, to communication with each other.</a:t>
            </a:r>
          </a:p>
        </p:txBody>
      </p:sp>
      <p:sp>
        <p:nvSpPr>
          <p:cNvPr id="7" name="Content Placeholder 2"/>
          <p:cNvSpPr txBox="1">
            <a:spLocks/>
          </p:cNvSpPr>
          <p:nvPr/>
        </p:nvSpPr>
        <p:spPr>
          <a:xfrm>
            <a:off x="590291" y="5726419"/>
            <a:ext cx="10550460" cy="621685"/>
          </a:xfrm>
          <a:prstGeom prst="rect">
            <a:avLst/>
          </a:prstGeom>
          <a:solidFill>
            <a:schemeClr val="bg1">
              <a:alpha val="79000"/>
            </a:schemeClr>
          </a:solidFill>
          <a:effectLst>
            <a:reflection endPos="0" dist="50800" dir="5400000" sy="-100000" algn="bl" rotWithShape="0"/>
          </a:effectLst>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By being nearby the host, it will let you play offline, smooth, and fast!</a:t>
            </a:r>
          </a:p>
        </p:txBody>
      </p:sp>
      <p:sp>
        <p:nvSpPr>
          <p:cNvPr id="5" name="Content Placeholder 2"/>
          <p:cNvSpPr txBox="1">
            <a:spLocks/>
          </p:cNvSpPr>
          <p:nvPr/>
        </p:nvSpPr>
        <p:spPr>
          <a:xfrm>
            <a:off x="590291" y="348699"/>
            <a:ext cx="10550460" cy="528380"/>
          </a:xfrm>
          <a:prstGeom prst="rect">
            <a:avLst/>
          </a:prstGeom>
          <a:solidFill>
            <a:schemeClr val="bg1">
              <a:alpha val="79000"/>
            </a:schemeClr>
          </a:solidFill>
          <a:effectLst>
            <a:reflection endPos="0" dist="50800" dir="5400000" sy="-100000" algn="bl" rotWithShape="0"/>
          </a:effectLst>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smtClean="0"/>
              <a:t>Networking…</a:t>
            </a:r>
          </a:p>
        </p:txBody>
      </p:sp>
    </p:spTree>
    <p:extLst>
      <p:ext uri="{BB962C8B-B14F-4D97-AF65-F5344CB8AC3E}">
        <p14:creationId xmlns:p14="http://schemas.microsoft.com/office/powerpoint/2010/main" val="35884887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39000" b="-39000"/>
          </a:stretch>
        </a:blipFill>
        <a:effectLst/>
      </p:bgPr>
    </p:bg>
    <p:spTree>
      <p:nvGrpSpPr>
        <p:cNvPr id="1" name=""/>
        <p:cNvGrpSpPr/>
        <p:nvPr/>
      </p:nvGrpSpPr>
      <p:grpSpPr>
        <a:xfrm>
          <a:off x="0" y="0"/>
          <a:ext cx="0" cy="0"/>
          <a:chOff x="0" y="0"/>
          <a:chExt cx="0" cy="0"/>
        </a:xfrm>
      </p:grpSpPr>
      <p:sp>
        <p:nvSpPr>
          <p:cNvPr id="3" name="Content Placeholder 2"/>
          <p:cNvSpPr txBox="1">
            <a:spLocks/>
          </p:cNvSpPr>
          <p:nvPr/>
        </p:nvSpPr>
        <p:spPr>
          <a:xfrm>
            <a:off x="590291" y="1657006"/>
            <a:ext cx="10550460" cy="979359"/>
          </a:xfrm>
          <a:prstGeom prst="rect">
            <a:avLst/>
          </a:prstGeom>
          <a:solidFill>
            <a:schemeClr val="bg1">
              <a:alpha val="79000"/>
            </a:schemeClr>
          </a:solidFill>
          <a:effectLst>
            <a:reflection endPos="0" dist="50800" dir="5400000" sy="-100000" algn="bl" rotWithShape="0"/>
          </a:effectLst>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smtClean="0"/>
          </a:p>
        </p:txBody>
      </p:sp>
      <p:sp>
        <p:nvSpPr>
          <p:cNvPr id="5" name="Content Placeholder 2"/>
          <p:cNvSpPr txBox="1">
            <a:spLocks/>
          </p:cNvSpPr>
          <p:nvPr/>
        </p:nvSpPr>
        <p:spPr>
          <a:xfrm>
            <a:off x="590291" y="379673"/>
            <a:ext cx="10550460" cy="528380"/>
          </a:xfrm>
          <a:prstGeom prst="rect">
            <a:avLst/>
          </a:prstGeom>
          <a:solidFill>
            <a:schemeClr val="bg1">
              <a:alpha val="79000"/>
            </a:schemeClr>
          </a:solidFill>
          <a:effectLst>
            <a:reflection endPos="0" dist="50800" dir="5400000" sy="-100000" algn="bl" rotWithShape="0"/>
          </a:effectLst>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smtClean="0"/>
              <a:t>Real casino experience </a:t>
            </a:r>
          </a:p>
        </p:txBody>
      </p:sp>
      <p:pic>
        <p:nvPicPr>
          <p:cNvPr id="8" name="תמונה 12"/>
          <p:cNvPicPr/>
          <p:nvPr/>
        </p:nvPicPr>
        <p:blipFill>
          <a:blip r:embed="rId4">
            <a:extLst>
              <a:ext uri="{28A0092B-C50C-407E-A947-70E740481C1C}">
                <a14:useLocalDpi xmlns:a14="http://schemas.microsoft.com/office/drawing/2010/main" val="0"/>
              </a:ext>
            </a:extLst>
          </a:blip>
          <a:srcRect/>
          <a:stretch>
            <a:fillRect/>
          </a:stretch>
        </p:blipFill>
        <p:spPr bwMode="auto">
          <a:xfrm>
            <a:off x="3154795" y="2763450"/>
            <a:ext cx="6205621" cy="3498806"/>
          </a:xfrm>
          <a:prstGeom prst="rect">
            <a:avLst/>
          </a:prstGeom>
          <a:noFill/>
          <a:ln>
            <a:noFill/>
          </a:ln>
        </p:spPr>
      </p:pic>
    </p:spTree>
    <p:extLst>
      <p:ext uri="{BB962C8B-B14F-4D97-AF65-F5344CB8AC3E}">
        <p14:creationId xmlns:p14="http://schemas.microsoft.com/office/powerpoint/2010/main" val="40814126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39000" b="-39000"/>
          </a:stretch>
        </a:blipFill>
        <a:effectLst/>
      </p:bgPr>
    </p:bg>
    <p:spTree>
      <p:nvGrpSpPr>
        <p:cNvPr id="1" name=""/>
        <p:cNvGrpSpPr/>
        <p:nvPr/>
      </p:nvGrpSpPr>
      <p:grpSpPr>
        <a:xfrm>
          <a:off x="0" y="0"/>
          <a:ext cx="0" cy="0"/>
          <a:chOff x="0" y="0"/>
          <a:chExt cx="0" cy="0"/>
        </a:xfrm>
      </p:grpSpPr>
      <p:sp>
        <p:nvSpPr>
          <p:cNvPr id="3" name="Content Placeholder 2"/>
          <p:cNvSpPr txBox="1">
            <a:spLocks/>
          </p:cNvSpPr>
          <p:nvPr/>
        </p:nvSpPr>
        <p:spPr>
          <a:xfrm>
            <a:off x="590291" y="1380248"/>
            <a:ext cx="10550460" cy="979359"/>
          </a:xfrm>
          <a:prstGeom prst="rect">
            <a:avLst/>
          </a:prstGeom>
          <a:solidFill>
            <a:schemeClr val="bg1">
              <a:alpha val="79000"/>
            </a:schemeClr>
          </a:solidFill>
          <a:effectLst>
            <a:reflection endPos="0" dist="50800" dir="5400000" sy="-100000" algn="bl" rotWithShape="0"/>
          </a:effectLst>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Our casino games contains a </a:t>
            </a:r>
            <a:r>
              <a:rPr lang="en-US" dirty="0" err="1" smtClean="0"/>
              <a:t>BlackJack</a:t>
            </a:r>
            <a:r>
              <a:rPr lang="en-US" dirty="0" smtClean="0"/>
              <a:t> game, which demonstrate a real feeling of playing blackjack in a casino.</a:t>
            </a:r>
            <a:endParaRPr lang="en-US" dirty="0" smtClean="0"/>
          </a:p>
        </p:txBody>
      </p:sp>
      <p:sp>
        <p:nvSpPr>
          <p:cNvPr id="7" name="Content Placeholder 2"/>
          <p:cNvSpPr txBox="1">
            <a:spLocks/>
          </p:cNvSpPr>
          <p:nvPr/>
        </p:nvSpPr>
        <p:spPr>
          <a:xfrm>
            <a:off x="590291" y="5726419"/>
            <a:ext cx="10550460" cy="621685"/>
          </a:xfrm>
          <a:prstGeom prst="rect">
            <a:avLst/>
          </a:prstGeom>
          <a:solidFill>
            <a:schemeClr val="bg1">
              <a:alpha val="79000"/>
            </a:schemeClr>
          </a:solidFill>
          <a:effectLst>
            <a:reflection endPos="0" dist="50800" dir="5400000" sy="-100000" algn="bl" rotWithShape="0"/>
          </a:effectLst>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smtClean="0"/>
          </a:p>
        </p:txBody>
      </p:sp>
      <p:sp>
        <p:nvSpPr>
          <p:cNvPr id="5" name="Content Placeholder 2"/>
          <p:cNvSpPr txBox="1">
            <a:spLocks/>
          </p:cNvSpPr>
          <p:nvPr/>
        </p:nvSpPr>
        <p:spPr>
          <a:xfrm>
            <a:off x="590291" y="348699"/>
            <a:ext cx="10550460" cy="528380"/>
          </a:xfrm>
          <a:prstGeom prst="rect">
            <a:avLst/>
          </a:prstGeom>
          <a:solidFill>
            <a:schemeClr val="bg1">
              <a:alpha val="79000"/>
            </a:schemeClr>
          </a:solidFill>
          <a:effectLst>
            <a:reflection endPos="0" dist="50800" dir="5400000" sy="-100000" algn="bl" rotWithShape="0"/>
          </a:effectLst>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smtClean="0"/>
              <a:t>Black Jack</a:t>
            </a:r>
          </a:p>
        </p:txBody>
      </p:sp>
      <p:pic>
        <p:nvPicPr>
          <p:cNvPr id="8" name="תמונה 1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52181" y="2460798"/>
            <a:ext cx="5502910" cy="3063240"/>
          </a:xfrm>
          <a:prstGeom prst="rect">
            <a:avLst/>
          </a:prstGeom>
          <a:noFill/>
          <a:ln>
            <a:noFill/>
          </a:ln>
        </p:spPr>
      </p:pic>
    </p:spTree>
    <p:extLst>
      <p:ext uri="{BB962C8B-B14F-4D97-AF65-F5344CB8AC3E}">
        <p14:creationId xmlns:p14="http://schemas.microsoft.com/office/powerpoint/2010/main" val="42043730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תמונה 11"/>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0" y="-101597"/>
            <a:ext cx="12192000" cy="7478419"/>
          </a:xfrm>
          <a:prstGeom prst="rect">
            <a:avLst/>
          </a:prstGeom>
          <a:noFill/>
          <a:ln>
            <a:noFill/>
          </a:ln>
        </p:spPr>
      </p:pic>
      <p:sp>
        <p:nvSpPr>
          <p:cNvPr id="6" name="Content Placeholder 2"/>
          <p:cNvSpPr txBox="1">
            <a:spLocks/>
          </p:cNvSpPr>
          <p:nvPr/>
        </p:nvSpPr>
        <p:spPr>
          <a:xfrm>
            <a:off x="590291" y="2211521"/>
            <a:ext cx="10550460" cy="979359"/>
          </a:xfrm>
          <a:prstGeom prst="rect">
            <a:avLst/>
          </a:prstGeom>
          <a:solidFill>
            <a:schemeClr val="bg1">
              <a:alpha val="79000"/>
            </a:schemeClr>
          </a:solidFill>
          <a:effectLst>
            <a:reflection endPos="0" dist="50800" dir="5400000" sy="-100000" algn="bl" rotWithShape="0"/>
          </a:effectLst>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Our casino games contains a </a:t>
            </a:r>
            <a:r>
              <a:rPr lang="en-US" dirty="0" err="1" smtClean="0"/>
              <a:t>BlackJack</a:t>
            </a:r>
            <a:r>
              <a:rPr lang="en-US" dirty="0" smtClean="0"/>
              <a:t> game, which demonstrate a real feeling of playing blackjack in a casino.</a:t>
            </a:r>
            <a:endParaRPr lang="en-US" dirty="0" smtClean="0"/>
          </a:p>
        </p:txBody>
      </p:sp>
      <p:sp>
        <p:nvSpPr>
          <p:cNvPr id="7" name="Content Placeholder 2"/>
          <p:cNvSpPr txBox="1">
            <a:spLocks/>
          </p:cNvSpPr>
          <p:nvPr/>
        </p:nvSpPr>
        <p:spPr>
          <a:xfrm>
            <a:off x="590291" y="5726419"/>
            <a:ext cx="10550460" cy="621685"/>
          </a:xfrm>
          <a:prstGeom prst="rect">
            <a:avLst/>
          </a:prstGeom>
          <a:solidFill>
            <a:schemeClr val="bg1">
              <a:alpha val="79000"/>
            </a:schemeClr>
          </a:solidFill>
          <a:effectLst>
            <a:reflection endPos="0" dist="50800" dir="5400000" sy="-100000" algn="bl" rotWithShape="0"/>
          </a:effectLst>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smtClean="0"/>
          </a:p>
        </p:txBody>
      </p:sp>
      <p:sp>
        <p:nvSpPr>
          <p:cNvPr id="8" name="Content Placeholder 2"/>
          <p:cNvSpPr txBox="1">
            <a:spLocks/>
          </p:cNvSpPr>
          <p:nvPr/>
        </p:nvSpPr>
        <p:spPr>
          <a:xfrm>
            <a:off x="590291" y="348699"/>
            <a:ext cx="10550460" cy="528380"/>
          </a:xfrm>
          <a:prstGeom prst="rect">
            <a:avLst/>
          </a:prstGeom>
          <a:solidFill>
            <a:schemeClr val="bg1">
              <a:alpha val="79000"/>
            </a:schemeClr>
          </a:solidFill>
          <a:effectLst>
            <a:reflection endPos="0" dist="50800" dir="5400000" sy="-100000" algn="bl" rotWithShape="0"/>
          </a:effectLst>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smtClean="0"/>
              <a:t>Black Jack</a:t>
            </a:r>
          </a:p>
        </p:txBody>
      </p:sp>
    </p:spTree>
    <p:extLst>
      <p:ext uri="{BB962C8B-B14F-4D97-AF65-F5344CB8AC3E}">
        <p14:creationId xmlns:p14="http://schemas.microsoft.com/office/powerpoint/2010/main" val="6787277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39000" b="-39000"/>
          </a:stretch>
        </a:blipFill>
        <a:effectLst/>
      </p:bgPr>
    </p:bg>
    <p:spTree>
      <p:nvGrpSpPr>
        <p:cNvPr id="1" name=""/>
        <p:cNvGrpSpPr/>
        <p:nvPr/>
      </p:nvGrpSpPr>
      <p:grpSpPr>
        <a:xfrm>
          <a:off x="0" y="0"/>
          <a:ext cx="0" cy="0"/>
          <a:chOff x="0" y="0"/>
          <a:chExt cx="0" cy="0"/>
        </a:xfrm>
      </p:grpSpPr>
      <p:sp>
        <p:nvSpPr>
          <p:cNvPr id="3" name="Content Placeholder 2"/>
          <p:cNvSpPr txBox="1">
            <a:spLocks/>
          </p:cNvSpPr>
          <p:nvPr/>
        </p:nvSpPr>
        <p:spPr>
          <a:xfrm>
            <a:off x="590291" y="2631588"/>
            <a:ext cx="10550460" cy="979359"/>
          </a:xfrm>
          <a:prstGeom prst="rect">
            <a:avLst/>
          </a:prstGeom>
          <a:solidFill>
            <a:schemeClr val="bg1">
              <a:alpha val="79000"/>
            </a:schemeClr>
          </a:solidFill>
          <a:effectLst>
            <a:reflection endPos="0" dist="50800" dir="5400000" sy="-100000" algn="bl" rotWithShape="0"/>
          </a:effectLst>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Authentic </a:t>
            </a:r>
            <a:r>
              <a:rPr lang="en-US" dirty="0"/>
              <a:t>casino experience </a:t>
            </a:r>
            <a:endParaRPr lang="en-US" dirty="0" smtClean="0"/>
          </a:p>
        </p:txBody>
      </p:sp>
      <p:sp>
        <p:nvSpPr>
          <p:cNvPr id="7" name="Content Placeholder 2"/>
          <p:cNvSpPr txBox="1">
            <a:spLocks/>
          </p:cNvSpPr>
          <p:nvPr/>
        </p:nvSpPr>
        <p:spPr>
          <a:xfrm>
            <a:off x="590291" y="5726419"/>
            <a:ext cx="10550460" cy="621685"/>
          </a:xfrm>
          <a:prstGeom prst="rect">
            <a:avLst/>
          </a:prstGeom>
          <a:solidFill>
            <a:schemeClr val="bg1">
              <a:alpha val="79000"/>
            </a:schemeClr>
          </a:solidFill>
          <a:effectLst>
            <a:reflection endPos="0" dist="50800" dir="5400000" sy="-100000" algn="bl" rotWithShape="0"/>
          </a:effectLst>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Swiftly </a:t>
            </a:r>
            <a:r>
              <a:rPr lang="en-US" dirty="0"/>
              <a:t>connect and enjoy the excitement of the casino with </a:t>
            </a:r>
            <a:r>
              <a:rPr lang="en-US" dirty="0" smtClean="0"/>
              <a:t>friends</a:t>
            </a:r>
          </a:p>
        </p:txBody>
      </p:sp>
      <p:sp>
        <p:nvSpPr>
          <p:cNvPr id="5" name="Content Placeholder 2"/>
          <p:cNvSpPr txBox="1">
            <a:spLocks/>
          </p:cNvSpPr>
          <p:nvPr/>
        </p:nvSpPr>
        <p:spPr>
          <a:xfrm>
            <a:off x="590291" y="348699"/>
            <a:ext cx="10550460" cy="528380"/>
          </a:xfrm>
          <a:prstGeom prst="rect">
            <a:avLst/>
          </a:prstGeom>
          <a:solidFill>
            <a:schemeClr val="bg1">
              <a:alpha val="79000"/>
            </a:schemeClr>
          </a:solidFill>
          <a:effectLst>
            <a:reflection endPos="0" dist="50800" dir="5400000" sy="-100000" algn="bl" rotWithShape="0"/>
          </a:effectLst>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smtClean="0"/>
              <a:t>Summary</a:t>
            </a:r>
          </a:p>
        </p:txBody>
      </p:sp>
    </p:spTree>
    <p:extLst>
      <p:ext uri="{BB962C8B-B14F-4D97-AF65-F5344CB8AC3E}">
        <p14:creationId xmlns:p14="http://schemas.microsoft.com/office/powerpoint/2010/main" val="139296030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549</TotalTime>
  <Words>395</Words>
  <Application>Microsoft Office PowerPoint</Application>
  <PresentationFormat>Widescreen</PresentationFormat>
  <Paragraphs>28</Paragraphs>
  <Slides>7</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30</cp:revision>
  <dcterms:created xsi:type="dcterms:W3CDTF">2024-06-09T11:55:19Z</dcterms:created>
  <dcterms:modified xsi:type="dcterms:W3CDTF">2024-06-09T21:04:28Z</dcterms:modified>
</cp:coreProperties>
</file>