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E721AD3-9CEA-4B20-9E72-E6DD101A272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2" autoAdjust="0"/>
    <p:restoredTop sz="94660"/>
  </p:normalViewPr>
  <p:slideViewPr>
    <p:cSldViewPr snapToGrid="0">
      <p:cViewPr>
        <p:scale>
          <a:sx n="75" d="100"/>
          <a:sy n="75" d="100"/>
        </p:scale>
        <p:origin x="183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22228E2-AC11-4CB2-983F-A2B1AE8A40A2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61696D0-C819-47F4-8D2E-C0EB9FD04790}" type="slidenum">
              <a:rPr lang="ru-RU" smtClean="0"/>
              <a:t>‹#›</a:t>
            </a:fld>
            <a:endParaRPr lang="ru-RU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44067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28E2-AC11-4CB2-983F-A2B1AE8A40A2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696D0-C819-47F4-8D2E-C0EB9FD04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478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28E2-AC11-4CB2-983F-A2B1AE8A40A2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696D0-C819-47F4-8D2E-C0EB9FD04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533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28E2-AC11-4CB2-983F-A2B1AE8A40A2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696D0-C819-47F4-8D2E-C0EB9FD04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081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2228E2-AC11-4CB2-983F-A2B1AE8A40A2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1696D0-C819-47F4-8D2E-C0EB9FD0479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158878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28E2-AC11-4CB2-983F-A2B1AE8A40A2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696D0-C819-47F4-8D2E-C0EB9FD04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627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28E2-AC11-4CB2-983F-A2B1AE8A40A2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696D0-C819-47F4-8D2E-C0EB9FD04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773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28E2-AC11-4CB2-983F-A2B1AE8A40A2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696D0-C819-47F4-8D2E-C0EB9FD04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9678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28E2-AC11-4CB2-983F-A2B1AE8A40A2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696D0-C819-47F4-8D2E-C0EB9FD047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7753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2228E2-AC11-4CB2-983F-A2B1AE8A40A2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1696D0-C819-47F4-8D2E-C0EB9FD0479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9962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2228E2-AC11-4CB2-983F-A2B1AE8A40A2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1696D0-C819-47F4-8D2E-C0EB9FD0479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30877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22228E2-AC11-4CB2-983F-A2B1AE8A40A2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61696D0-C819-47F4-8D2E-C0EB9FD0479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604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030891-61A0-4E5D-9C1D-BD17B2562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126671"/>
            <a:ext cx="8361229" cy="1151169"/>
          </a:xfrm>
        </p:spPr>
        <p:txBody>
          <a:bodyPr/>
          <a:lstStyle/>
          <a:p>
            <a:r>
              <a:rPr lang="ru-RU" sz="6000" dirty="0"/>
              <a:t>Курсовая работа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92CFC06-3A21-41B0-99DD-5AC785869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4" y="2541475"/>
            <a:ext cx="6831673" cy="1775050"/>
          </a:xfrm>
        </p:spPr>
        <p:txBody>
          <a:bodyPr/>
          <a:lstStyle/>
          <a:p>
            <a:r>
              <a:rPr lang="ru-RU" sz="2000" dirty="0"/>
              <a:t>По дисциплине: Проектирование программного обеспечения</a:t>
            </a:r>
          </a:p>
          <a:p>
            <a:endParaRPr lang="ru-RU" dirty="0"/>
          </a:p>
          <a:p>
            <a:r>
              <a:rPr lang="ru-RU" sz="1800" dirty="0"/>
              <a:t>Вариант 16 – Магазин музыкальных инструментов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29C0943D-A4C3-4E14-80CF-0113BE73980D}"/>
              </a:ext>
            </a:extLst>
          </p:cNvPr>
          <p:cNvSpPr txBox="1">
            <a:spLocks/>
          </p:cNvSpPr>
          <p:nvPr/>
        </p:nvSpPr>
        <p:spPr>
          <a:xfrm>
            <a:off x="6096001" y="4422429"/>
            <a:ext cx="4990898" cy="1775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1800" dirty="0">
                <a:solidFill>
                  <a:schemeClr val="tx2"/>
                </a:solidFill>
              </a:rPr>
              <a:t>Выполнила: студент гр. БПИз-20-01</a:t>
            </a:r>
          </a:p>
          <a:p>
            <a:pPr algn="r"/>
            <a:r>
              <a:rPr lang="ru-RU" sz="1800" dirty="0">
                <a:solidFill>
                  <a:schemeClr val="tx2"/>
                </a:solidFill>
              </a:rPr>
              <a:t>	Дмитриева Е.К.</a:t>
            </a:r>
          </a:p>
          <a:p>
            <a:pPr algn="r"/>
            <a:r>
              <a:rPr lang="ru-RU" sz="1800" dirty="0">
                <a:solidFill>
                  <a:schemeClr val="tx2"/>
                </a:solidFill>
              </a:rPr>
              <a:t>	Проверила: доцент </a:t>
            </a:r>
            <a:br>
              <a:rPr lang="ru-RU" sz="1800" dirty="0">
                <a:solidFill>
                  <a:schemeClr val="tx2"/>
                </a:solidFill>
              </a:rPr>
            </a:br>
            <a:r>
              <a:rPr lang="ru-RU" sz="1800" dirty="0" err="1">
                <a:solidFill>
                  <a:schemeClr val="tx2"/>
                </a:solidFill>
              </a:rPr>
              <a:t>Давлиева</a:t>
            </a:r>
            <a:r>
              <a:rPr lang="ru-RU" sz="1800" dirty="0">
                <a:solidFill>
                  <a:schemeClr val="tx2"/>
                </a:solidFill>
              </a:rPr>
              <a:t> А.С.</a:t>
            </a:r>
          </a:p>
          <a:p>
            <a:endParaRPr lang="ru-RU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255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23F2F7-DDCF-4493-AD8A-CAD1487D3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активности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35E9DFC-7E4D-48F1-B498-20F3414C314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5147" y="2112218"/>
            <a:ext cx="6141707" cy="436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650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233B01-8C3B-4E27-8922-7DC739AFA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взаимодействия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2539987-FC36-4891-94A0-CA1246BD6F0B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r="10484" b="21093"/>
          <a:stretch/>
        </p:blipFill>
        <p:spPr bwMode="auto">
          <a:xfrm>
            <a:off x="2227000" y="2286000"/>
            <a:ext cx="7890399" cy="3581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98821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233B01-8C3B-4E27-8922-7DC739AFA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компонентов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84AAD4E2-62CC-4F56-BB83-D3426690B51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2497" y="2286000"/>
            <a:ext cx="6219406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017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233B01-8C3B-4E27-8922-7DC739AFA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Диаграмма развертывания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368C8773-52E3-45A5-8D42-7A80ACCC3E1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9296" y="2059731"/>
            <a:ext cx="7213409" cy="430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711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39F818-8DC9-4BB1-B658-84E94191F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 отчета о проведении тестирования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E4BEAC23-5C97-4FC9-9183-13CDDB1A3A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2581330"/>
              </p:ext>
            </p:extLst>
          </p:nvPr>
        </p:nvGraphicFramePr>
        <p:xfrm>
          <a:off x="5537200" y="0"/>
          <a:ext cx="6654800" cy="685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7709">
                  <a:extLst>
                    <a:ext uri="{9D8B030D-6E8A-4147-A177-3AD203B41FA5}">
                      <a16:colId xmlns:a16="http://schemas.microsoft.com/office/drawing/2014/main" val="678525715"/>
                    </a:ext>
                  </a:extLst>
                </a:gridCol>
                <a:gridCol w="5287091">
                  <a:extLst>
                    <a:ext uri="{9D8B030D-6E8A-4147-A177-3AD203B41FA5}">
                      <a16:colId xmlns:a16="http://schemas.microsoft.com/office/drawing/2014/main" val="3879562230"/>
                    </a:ext>
                  </a:extLst>
                </a:gridCol>
              </a:tblGrid>
              <a:tr h="1656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-4951095" algn="l"/>
                        </a:tabLst>
                      </a:pPr>
                      <a:r>
                        <a:rPr lang="ru-RU" sz="1000" kern="0" dirty="0">
                          <a:effectLst/>
                        </a:rPr>
                        <a:t>Наименование</a:t>
                      </a:r>
                      <a:endParaRPr lang="ru-RU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2" marR="559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-4951095" algn="l"/>
                        </a:tabLst>
                      </a:pPr>
                      <a:r>
                        <a:rPr lang="ru-RU" sz="1000" kern="0" dirty="0">
                          <a:effectLst/>
                        </a:rPr>
                        <a:t>Описание</a:t>
                      </a:r>
                      <a:endParaRPr lang="ru-RU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2" marR="55952" marT="0" marB="0"/>
                </a:tc>
                <a:extLst>
                  <a:ext uri="{0D108BD9-81ED-4DB2-BD59-A6C34878D82A}">
                    <a16:rowId xmlns:a16="http://schemas.microsoft.com/office/drawing/2014/main" val="1936524126"/>
                  </a:ext>
                </a:extLst>
              </a:tr>
              <a:tr h="5144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-4951095" algn="l"/>
                        </a:tabLst>
                      </a:pPr>
                      <a:r>
                        <a:rPr lang="en-AU" sz="1000" kern="0">
                          <a:effectLst/>
                        </a:rPr>
                        <a:t>Test Case</a:t>
                      </a:r>
                      <a:r>
                        <a:rPr lang="ru-RU" sz="1000" kern="0">
                          <a:effectLst/>
                        </a:rPr>
                        <a:t> #</a:t>
                      </a:r>
                      <a:endParaRPr lang="ru-R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2" marR="559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-4951095" algn="l"/>
                        </a:tabLst>
                      </a:pPr>
                      <a:r>
                        <a:rPr lang="ru-RU" sz="1000" kern="0">
                          <a:effectLst/>
                        </a:rPr>
                        <a:t>Уникальный </a:t>
                      </a:r>
                      <a:r>
                        <a:rPr lang="en-AU" sz="1000" kern="0">
                          <a:effectLst/>
                        </a:rPr>
                        <a:t>ID</a:t>
                      </a:r>
                      <a:r>
                        <a:rPr lang="ru-RU" sz="1000" kern="0">
                          <a:effectLst/>
                        </a:rPr>
                        <a:t> для каждого </a:t>
                      </a:r>
                      <a:r>
                        <a:rPr lang="en-AU" sz="1000" kern="0">
                          <a:effectLst/>
                        </a:rPr>
                        <a:t>testcase</a:t>
                      </a:r>
                      <a:r>
                        <a:rPr lang="ru-RU" sz="1000" kern="0">
                          <a:effectLst/>
                        </a:rPr>
                        <a:t>. Следуйте определенной логике именования и нумерации. например ‘</a:t>
                      </a:r>
                      <a:r>
                        <a:rPr lang="en-AU" sz="1000" kern="0">
                          <a:effectLst/>
                        </a:rPr>
                        <a:t>TC</a:t>
                      </a:r>
                      <a:r>
                        <a:rPr lang="ru-RU" sz="1000" kern="0">
                          <a:effectLst/>
                        </a:rPr>
                        <a:t>_</a:t>
                      </a:r>
                      <a:r>
                        <a:rPr lang="en-AU" sz="1000" kern="0">
                          <a:effectLst/>
                        </a:rPr>
                        <a:t>UI</a:t>
                      </a:r>
                      <a:r>
                        <a:rPr lang="ru-RU" sz="1000" kern="0">
                          <a:effectLst/>
                        </a:rPr>
                        <a:t>_1′ указание на пользовательский интерфейс </a:t>
                      </a:r>
                      <a:r>
                        <a:rPr lang="en-AU" sz="1000" kern="0">
                          <a:effectLst/>
                        </a:rPr>
                        <a:t>testcase</a:t>
                      </a:r>
                      <a:r>
                        <a:rPr lang="ru-RU" sz="1000" kern="0">
                          <a:effectLst/>
                        </a:rPr>
                        <a:t> #1′.</a:t>
                      </a:r>
                      <a:endParaRPr lang="ru-R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2" marR="55952" marT="0" marB="0"/>
                </a:tc>
                <a:extLst>
                  <a:ext uri="{0D108BD9-81ED-4DB2-BD59-A6C34878D82A}">
                    <a16:rowId xmlns:a16="http://schemas.microsoft.com/office/drawing/2014/main" val="2220169074"/>
                  </a:ext>
                </a:extLst>
              </a:tr>
              <a:tr h="6887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-4951095" algn="l"/>
                        </a:tabLst>
                      </a:pPr>
                      <a:r>
                        <a:rPr lang="ru-RU" sz="1000" kern="0">
                          <a:effectLst/>
                        </a:rPr>
                        <a:t>Приоритет тестирования (Малый/Средний/высокий)</a:t>
                      </a:r>
                      <a:endParaRPr lang="ru-R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2" marR="559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-4951095" algn="l"/>
                        </a:tabLst>
                      </a:pPr>
                      <a:r>
                        <a:rPr lang="ru-RU" sz="1000" kern="0">
                          <a:effectLst/>
                        </a:rPr>
                        <a:t>Насколько важен каждый тест. Приоритет при испытании бизнес-правил или функционала может быть средним или высоким, в то время как незначительные формы пользовательского интерфейса могут быть с низким приоритетом.</a:t>
                      </a:r>
                      <a:endParaRPr lang="ru-R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2" marR="55952" marT="0" marB="0"/>
                </a:tc>
                <a:extLst>
                  <a:ext uri="{0D108BD9-81ED-4DB2-BD59-A6C34878D82A}">
                    <a16:rowId xmlns:a16="http://schemas.microsoft.com/office/drawing/2014/main" val="2212515408"/>
                  </a:ext>
                </a:extLst>
              </a:tr>
              <a:tr h="5144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-4951095" algn="l"/>
                        </a:tabLst>
                      </a:pPr>
                      <a:r>
                        <a:rPr lang="en-AU" sz="1000" kern="0">
                          <a:effectLst/>
                        </a:rPr>
                        <a:t>Название тестировани</a:t>
                      </a:r>
                      <a:r>
                        <a:rPr lang="ru-RU" sz="1000" kern="0">
                          <a:effectLst/>
                        </a:rPr>
                        <a:t>я</a:t>
                      </a:r>
                      <a:r>
                        <a:rPr lang="en-AU" sz="1000" kern="0">
                          <a:effectLst/>
                        </a:rPr>
                        <a:t>/</a:t>
                      </a:r>
                      <a:r>
                        <a:rPr lang="ru-RU" sz="1000" kern="0">
                          <a:effectLst/>
                        </a:rPr>
                        <a:t> Имя</a:t>
                      </a:r>
                      <a:endParaRPr lang="ru-R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2" marR="559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-4951095" algn="l"/>
                        </a:tabLst>
                      </a:pPr>
                      <a:r>
                        <a:rPr lang="ru-RU" sz="1000" kern="0">
                          <a:effectLst/>
                        </a:rPr>
                        <a:t>Название тестирования. Например, проверка формы авторизации с правильным логином и паролем.</a:t>
                      </a:r>
                      <a:endParaRPr lang="ru-R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2" marR="55952" marT="0" marB="0"/>
                </a:tc>
                <a:extLst>
                  <a:ext uri="{0D108BD9-81ED-4DB2-BD59-A6C34878D82A}">
                    <a16:rowId xmlns:a16="http://schemas.microsoft.com/office/drawing/2014/main" val="118988166"/>
                  </a:ext>
                </a:extLst>
              </a:tr>
              <a:tr h="3400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-4951095" algn="l"/>
                        </a:tabLst>
                      </a:pPr>
                      <a:r>
                        <a:rPr lang="ru-RU" sz="1000" kern="0">
                          <a:effectLst/>
                        </a:rPr>
                        <a:t>Резюме испытания</a:t>
                      </a:r>
                      <a:endParaRPr lang="ru-R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2" marR="559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-4951095" algn="l"/>
                        </a:tabLst>
                      </a:pPr>
                      <a:r>
                        <a:rPr lang="ru-RU" sz="1000" kern="0">
                          <a:effectLst/>
                        </a:rPr>
                        <a:t>Описание, чего нужно достигнуть при тестировании.</a:t>
                      </a:r>
                      <a:endParaRPr lang="ru-R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2" marR="55952" marT="0" marB="0"/>
                </a:tc>
                <a:extLst>
                  <a:ext uri="{0D108BD9-81ED-4DB2-BD59-A6C34878D82A}">
                    <a16:rowId xmlns:a16="http://schemas.microsoft.com/office/drawing/2014/main" val="1059102410"/>
                  </a:ext>
                </a:extLst>
              </a:tr>
              <a:tr h="6887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-4951095" algn="l"/>
                        </a:tabLst>
                      </a:pPr>
                      <a:r>
                        <a:rPr lang="ru-RU" sz="1000" kern="0">
                          <a:effectLst/>
                        </a:rPr>
                        <a:t>Шаги тестирования</a:t>
                      </a:r>
                      <a:endParaRPr lang="ru-R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2" marR="559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-4951095" algn="l"/>
                        </a:tabLst>
                      </a:pPr>
                      <a:r>
                        <a:rPr lang="ru-RU" sz="1000" kern="0">
                          <a:effectLst/>
                        </a:rPr>
                        <a:t>Перечислите детально все шаги тестирования. Напишите в каком порядке должны быть выполнены эти шаги. Убедитесь, что вы обеспечили настолько максимальную детализацию насколько можете. Нумерованный список – будет хорошей идей</a:t>
                      </a:r>
                      <a:endParaRPr lang="ru-R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2" marR="55952" marT="0" marB="0"/>
                </a:tc>
                <a:extLst>
                  <a:ext uri="{0D108BD9-81ED-4DB2-BD59-A6C34878D82A}">
                    <a16:rowId xmlns:a16="http://schemas.microsoft.com/office/drawing/2014/main" val="3862198963"/>
                  </a:ext>
                </a:extLst>
              </a:tr>
              <a:tr h="6887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-4951095" algn="l"/>
                        </a:tabLst>
                      </a:pPr>
                      <a:r>
                        <a:rPr lang="ru-RU" sz="1000" kern="0">
                          <a:effectLst/>
                        </a:rPr>
                        <a:t>Данные тестирования</a:t>
                      </a:r>
                      <a:endParaRPr lang="ru-R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2" marR="559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-4951095" algn="l"/>
                        </a:tabLst>
                      </a:pPr>
                      <a:r>
                        <a:rPr lang="ru-RU" sz="1000" kern="0">
                          <a:effectLst/>
                        </a:rPr>
                        <a:t>Напишите тестовые данные, используемые для этого тестирования. Таким образом, актуальные данные, которые будут предложены и будут использоваться для проведения тестирования. Например, логин и пароль – для входа в систему.</a:t>
                      </a:r>
                      <a:endParaRPr lang="ru-R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2" marR="55952" marT="0" marB="0"/>
                </a:tc>
                <a:extLst>
                  <a:ext uri="{0D108BD9-81ED-4DB2-BD59-A6C34878D82A}">
                    <a16:rowId xmlns:a16="http://schemas.microsoft.com/office/drawing/2014/main" val="2901704010"/>
                  </a:ext>
                </a:extLst>
              </a:tr>
              <a:tr h="5144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-4951095" algn="l"/>
                        </a:tabLst>
                      </a:pPr>
                      <a:r>
                        <a:rPr lang="ru-RU" sz="1000" kern="0">
                          <a:effectLst/>
                        </a:rPr>
                        <a:t>Ожидаемый результат</a:t>
                      </a:r>
                      <a:endParaRPr lang="ru-R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2" marR="559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-4951095" algn="l"/>
                        </a:tabLst>
                      </a:pPr>
                      <a:r>
                        <a:rPr lang="ru-RU" sz="1000" kern="0">
                          <a:effectLst/>
                        </a:rPr>
                        <a:t>Какой должен получится результат после выполнения теста? Опишите подробно ожидаемый результат, включая любые сообщения и ошибки, которые должны быть, выданы на экран.</a:t>
                      </a:r>
                      <a:endParaRPr lang="ru-R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2" marR="55952" marT="0" marB="0"/>
                </a:tc>
                <a:extLst>
                  <a:ext uri="{0D108BD9-81ED-4DB2-BD59-A6C34878D82A}">
                    <a16:rowId xmlns:a16="http://schemas.microsoft.com/office/drawing/2014/main" val="3156971216"/>
                  </a:ext>
                </a:extLst>
              </a:tr>
              <a:tr h="5144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-4951095" algn="l"/>
                        </a:tabLst>
                      </a:pPr>
                      <a:r>
                        <a:rPr lang="ru-RU" sz="1000" kern="0">
                          <a:effectLst/>
                        </a:rPr>
                        <a:t>Фактический результат</a:t>
                      </a:r>
                      <a:endParaRPr lang="ru-R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2" marR="559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-4951095" algn="l"/>
                        </a:tabLst>
                      </a:pPr>
                      <a:r>
                        <a:rPr lang="ru-RU" sz="1000" kern="0">
                          <a:effectLst/>
                        </a:rPr>
                        <a:t>Какой фактический результат после выполнения теста? Опишите любое соответствующее поведение системы после выполнения тестирования.</a:t>
                      </a:r>
                      <a:endParaRPr lang="ru-R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2" marR="55952" marT="0" marB="0"/>
                </a:tc>
                <a:extLst>
                  <a:ext uri="{0D108BD9-81ED-4DB2-BD59-A6C34878D82A}">
                    <a16:rowId xmlns:a16="http://schemas.microsoft.com/office/drawing/2014/main" val="4287763771"/>
                  </a:ext>
                </a:extLst>
              </a:tr>
              <a:tr h="5144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ru-RU" sz="1000" kern="0">
                          <a:effectLst/>
                        </a:rPr>
                        <a:t>Предпосылки</a:t>
                      </a:r>
                      <a:endParaRPr lang="ru-R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2" marR="559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ru-RU" sz="1000" kern="0">
                          <a:effectLst/>
                        </a:rPr>
                        <a:t>Любые предварительные действия, которые должны быть выполнены перед проведением тестирования. Перечислите предварительные условия, для успешного выполнения проекта</a:t>
                      </a:r>
                      <a:endParaRPr lang="ru-R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2" marR="55952" marT="0" marB="0"/>
                </a:tc>
                <a:extLst>
                  <a:ext uri="{0D108BD9-81ED-4DB2-BD59-A6C34878D82A}">
                    <a16:rowId xmlns:a16="http://schemas.microsoft.com/office/drawing/2014/main" val="514003566"/>
                  </a:ext>
                </a:extLst>
              </a:tr>
              <a:tr h="3400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ru-RU" sz="1000" kern="0">
                          <a:effectLst/>
                        </a:rPr>
                        <a:t>Постусловия</a:t>
                      </a:r>
                      <a:endParaRPr lang="ru-R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2" marR="559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ru-RU" sz="1000" kern="0">
                          <a:effectLst/>
                        </a:rPr>
                        <a:t>Какое состояние должно быть у системы после выполнения тестирования?</a:t>
                      </a:r>
                      <a:endParaRPr lang="ru-RU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2" marR="55952" marT="0" marB="0"/>
                </a:tc>
                <a:extLst>
                  <a:ext uri="{0D108BD9-81ED-4DB2-BD59-A6C34878D82A}">
                    <a16:rowId xmlns:a16="http://schemas.microsoft.com/office/drawing/2014/main" val="2049596054"/>
                  </a:ext>
                </a:extLst>
              </a:tr>
              <a:tr h="5144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ru-RU" sz="1000" kern="0" dirty="0">
                          <a:effectLst/>
                        </a:rPr>
                        <a:t>Статус </a:t>
                      </a:r>
                      <a:r>
                        <a:rPr lang="en-AU" sz="1000" kern="0" dirty="0">
                          <a:effectLst/>
                        </a:rPr>
                        <a:t>(Pass/Fail)</a:t>
                      </a:r>
                      <a:endParaRPr lang="ru-RU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2" marR="5595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ru-RU" sz="1000" kern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Еслифактическийрезультатнесоответствуетожидаемымрезультатамотметка</a:t>
                      </a:r>
                      <a:r>
                        <a:rPr lang="ru-RU" sz="1000" kern="0" dirty="0">
                          <a:effectLst/>
                        </a:rPr>
                        <a:t>, что тест провалился (</a:t>
                      </a:r>
                      <a:r>
                        <a:rPr lang="en-US" sz="1000" kern="0" dirty="0">
                          <a:effectLst/>
                        </a:rPr>
                        <a:t>fail</a:t>
                      </a:r>
                      <a:r>
                        <a:rPr lang="ru-RU" sz="1000" kern="0" dirty="0">
                          <a:effectLst/>
                        </a:rPr>
                        <a:t>). В противном случае как прошло (</a:t>
                      </a:r>
                      <a:r>
                        <a:rPr lang="en-US" sz="1000" kern="0" dirty="0">
                          <a:effectLst/>
                        </a:rPr>
                        <a:t>pass</a:t>
                      </a:r>
                      <a:r>
                        <a:rPr lang="ru-RU" sz="1000" kern="0" dirty="0">
                          <a:effectLst/>
                        </a:rPr>
                        <a:t>)</a:t>
                      </a:r>
                      <a:endParaRPr lang="ru-RU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52" marR="55952" marT="0" marB="0"/>
                </a:tc>
                <a:extLst>
                  <a:ext uri="{0D108BD9-81ED-4DB2-BD59-A6C34878D82A}">
                    <a16:rowId xmlns:a16="http://schemas.microsoft.com/office/drawing/2014/main" val="769074982"/>
                  </a:ext>
                </a:extLst>
              </a:tr>
              <a:tr h="8595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ru-RU" sz="1000" b="1" kern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Комментарии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40385" algn="l"/>
                        </a:tabLst>
                      </a:pPr>
                      <a:r>
                        <a:rPr lang="ru-RU" sz="1000" kern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Используйте эту область для любых дополнительных записей или комментариев. Это область нужна для поддержки полей выше (например, есть какие-то особые условия, которые не могут быть описаны ни в одном из полей или есть вопросы, связанные с ожидаемыми или фактическими результатами)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5768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2605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CE8825-0DB3-472A-A20E-A2B11700F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Все задачи были выполнены и цель достигнута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5DC1D0-A438-44B5-98FA-CEB62787B1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4766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EC11BA-8CB5-4C2B-B924-68AF001B5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9144E6-70E4-40DF-8A82-0DDF614E4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886200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Изучить описание предметной области</a:t>
            </a:r>
          </a:p>
          <a:p>
            <a:r>
              <a:rPr lang="ru-RU" dirty="0"/>
              <a:t>Построить модель бизнес-процессов использованием технологии функционального моделирования IDEF0</a:t>
            </a:r>
          </a:p>
          <a:p>
            <a:r>
              <a:rPr lang="ru-RU" dirty="0"/>
              <a:t>Предложить решение для автоматизации бизнес-процессов </a:t>
            </a:r>
          </a:p>
          <a:p>
            <a:r>
              <a:rPr lang="ru-RU" dirty="0"/>
              <a:t>Разработать систему требований к создаваемому программному продукту и атрибуты качества</a:t>
            </a:r>
          </a:p>
          <a:p>
            <a:r>
              <a:rPr lang="ru-RU" dirty="0"/>
              <a:t>Оформить требования в виде соответствующих UML-диаграмм</a:t>
            </a:r>
          </a:p>
          <a:p>
            <a:r>
              <a:rPr lang="ru-RU" dirty="0"/>
              <a:t>Разработать иерархию классов программного продукта и представить ее в виде диаграммы классов</a:t>
            </a:r>
          </a:p>
          <a:p>
            <a:r>
              <a:rPr lang="ru-RU" dirty="0"/>
              <a:t>Описать работу и размещение программного продукта с использованием UML-диаграмм</a:t>
            </a:r>
          </a:p>
          <a:p>
            <a:r>
              <a:rPr lang="ru-RU" dirty="0"/>
              <a:t>Разработать систему тестов программного продукта </a:t>
            </a:r>
          </a:p>
          <a:p>
            <a:r>
              <a:rPr lang="ru-RU" dirty="0"/>
              <a:t>Разработать шаблон отчета о проведении тестирования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6428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D9C314-34B8-4AB8-AA77-6DC26F9B7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685800"/>
            <a:ext cx="4184002" cy="2157884"/>
          </a:xfrm>
        </p:spPr>
        <p:txBody>
          <a:bodyPr>
            <a:normAutofit fontScale="90000"/>
          </a:bodyPr>
          <a:lstStyle/>
          <a:p>
            <a:r>
              <a:rPr lang="ru-RU" dirty="0"/>
              <a:t>Функциональное моделирование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17A6C50-BACE-4B79-B386-1672DAFE7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Уровень 0. Общий контекст магазина музыкальных инструментов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8D86A19-8AC4-4FC6-B2FD-92B8AF15483D}"/>
              </a:ext>
            </a:extLst>
          </p:cNvPr>
          <p:cNvPicPr>
            <a:picLocks noGrp="1"/>
          </p:cNvPicPr>
          <p:nvPr>
            <p:ph type="pic" idx="1"/>
          </p:nvPr>
        </p:nvPicPr>
        <p:blipFill>
          <a:blip r:embed="rId2"/>
          <a:srcRect l="17019" r="17019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362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D9C314-34B8-4AB8-AA77-6DC26F9B7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685800"/>
            <a:ext cx="4184002" cy="2157884"/>
          </a:xfrm>
        </p:spPr>
        <p:txBody>
          <a:bodyPr>
            <a:normAutofit fontScale="90000"/>
          </a:bodyPr>
          <a:lstStyle/>
          <a:p>
            <a:r>
              <a:rPr lang="ru-RU" dirty="0"/>
              <a:t>Функциональное моделирование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17A6C50-BACE-4B79-B386-1672DAFE7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Уровень 1. Функциональные блоки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A560688-60E2-4B2B-8B2B-11711F59A1C6}"/>
              </a:ext>
            </a:extLst>
          </p:cNvPr>
          <p:cNvPicPr>
            <a:picLocks noGrp="1"/>
          </p:cNvPicPr>
          <p:nvPr>
            <p:ph type="pic" idx="1"/>
          </p:nvPr>
        </p:nvPicPr>
        <p:blipFill rotWithShape="1">
          <a:blip r:embed="rId2"/>
          <a:srcRect l="748" t="-14983" r="215" b="-34861"/>
          <a:stretch/>
        </p:blipFill>
        <p:spPr>
          <a:xfrm>
            <a:off x="5532120" y="1"/>
            <a:ext cx="665988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DA92DB-76FA-457E-877C-7F0AA267B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Решение для автоматизации бизнес-процессов с использованием программного продукта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B584A0-102D-40BA-A11E-4DF5F5F74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584580"/>
            <a:ext cx="9601200" cy="328282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Приложение должно решать следующие задачи и функции :</a:t>
            </a:r>
          </a:p>
          <a:p>
            <a:pPr lvl="0"/>
            <a:r>
              <a:rPr lang="ru-RU" dirty="0"/>
              <a:t>включать сбор заявок от клиентов;</a:t>
            </a:r>
          </a:p>
          <a:p>
            <a:pPr lvl="0"/>
            <a:r>
              <a:rPr lang="ru-RU" dirty="0"/>
              <a:t>управление заказами;</a:t>
            </a:r>
          </a:p>
          <a:p>
            <a:pPr lvl="0"/>
            <a:r>
              <a:rPr lang="ru-RU" dirty="0"/>
              <a:t>отслеживание поставок;</a:t>
            </a:r>
          </a:p>
          <a:p>
            <a:pPr lvl="0"/>
            <a:r>
              <a:rPr lang="ru-RU" dirty="0"/>
              <a:t>учет инвентаря;</a:t>
            </a:r>
          </a:p>
          <a:p>
            <a:pPr lvl="0"/>
            <a:r>
              <a:rPr lang="ru-RU" dirty="0"/>
              <a:t>финансовое управление и отчетность.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765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955AD2-E9DF-4E74-894C-3895C4071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Диаграмма Вариантов использования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6CC5E5E-CF81-4EA8-9266-0B141AC453DF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r="2409" b="11978"/>
          <a:stretch/>
        </p:blipFill>
        <p:spPr bwMode="auto">
          <a:xfrm>
            <a:off x="2135155" y="1638300"/>
            <a:ext cx="7921690" cy="47033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62637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955AD2-E9DF-4E74-894C-3895C4071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Диаграмма классов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FFF948B7-A4A9-4405-8116-272B04CCA1D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9870" y="2286000"/>
            <a:ext cx="6604659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851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955AD2-E9DF-4E74-894C-3895C4071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Диаграмма последовательности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F07BC95D-6001-49E5-831F-5F1BD1192B6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8533" y="2171700"/>
            <a:ext cx="8434934" cy="434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741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D9F6C8-2F68-4DEC-B38F-9C2DD2AE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состояний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AA1E741-7658-4643-B2A7-3D387521E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D28984E-D185-4674-BF5D-A5C7F9F496DE}"/>
              </a:ext>
            </a:extLst>
          </p:cNvPr>
          <p:cNvPicPr>
            <a:picLocks noGrp="1"/>
          </p:cNvPicPr>
          <p:nvPr>
            <p:ph type="pic" idx="1"/>
          </p:nvPr>
        </p:nvPicPr>
        <p:blipFill rotWithShape="1">
          <a:blip r:embed="rId2"/>
          <a:srcRect/>
          <a:stretch/>
        </p:blipFill>
        <p:spPr>
          <a:xfrm>
            <a:off x="5532120" y="0"/>
            <a:ext cx="665988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33124"/>
      </p:ext>
    </p:extLst>
  </p:cSld>
  <p:clrMapOvr>
    <a:masterClrMapping/>
  </p:clrMapOvr>
</p:sld>
</file>

<file path=ppt/theme/theme1.xml><?xml version="1.0" encoding="utf-8"?>
<a:theme xmlns:a="http://schemas.openxmlformats.org/drawingml/2006/main" name="Обрезка">
  <a:themeElements>
    <a:clrScheme name="Обрезка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Обрезк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брезк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35</TotalTime>
  <Words>508</Words>
  <Application>Microsoft Office PowerPoint</Application>
  <PresentationFormat>Широкоэкранный</PresentationFormat>
  <Paragraphs>64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Calibri</vt:lpstr>
      <vt:lpstr>Franklin Gothic Book</vt:lpstr>
      <vt:lpstr>Times New Roman</vt:lpstr>
      <vt:lpstr>Обрезка</vt:lpstr>
      <vt:lpstr>Курсовая работа</vt:lpstr>
      <vt:lpstr>Задачи</vt:lpstr>
      <vt:lpstr>Функциональное моделирование</vt:lpstr>
      <vt:lpstr>Функциональное моделирование</vt:lpstr>
      <vt:lpstr>Решение для автоматизации бизнес-процессов с использованием программного продукта</vt:lpstr>
      <vt:lpstr>Диаграмма Вариантов использования</vt:lpstr>
      <vt:lpstr>Диаграмма классов</vt:lpstr>
      <vt:lpstr>Диаграмма последовательности</vt:lpstr>
      <vt:lpstr>Диаграмма состояний</vt:lpstr>
      <vt:lpstr>Диаграмма активности</vt:lpstr>
      <vt:lpstr>Диаграмма взаимодействия</vt:lpstr>
      <vt:lpstr>Диаграмма компонентов</vt:lpstr>
      <vt:lpstr>Диаграмма развертывания</vt:lpstr>
      <vt:lpstr>Шаблон отчета о проведении тестирования</vt:lpstr>
      <vt:lpstr>Все задачи были выполнены и цель достигнута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</dc:title>
  <dc:creator>кабинет№10</dc:creator>
  <cp:lastModifiedBy>кабинет№10</cp:lastModifiedBy>
  <cp:revision>6</cp:revision>
  <dcterms:created xsi:type="dcterms:W3CDTF">2023-11-14T11:29:42Z</dcterms:created>
  <dcterms:modified xsi:type="dcterms:W3CDTF">2023-11-14T12:05:41Z</dcterms:modified>
</cp:coreProperties>
</file>