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E721AD3-9CEA-4B20-9E72-E6DD101A272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22228E2-AC11-4CB2-983F-A2B1AE8A40A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4406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28E2-AC11-4CB2-983F-A2B1AE8A40A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47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28E2-AC11-4CB2-983F-A2B1AE8A40A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53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28E2-AC11-4CB2-983F-A2B1AE8A40A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08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228E2-AC11-4CB2-983F-A2B1AE8A40A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15887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28E2-AC11-4CB2-983F-A2B1AE8A40A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62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28E2-AC11-4CB2-983F-A2B1AE8A40A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77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28E2-AC11-4CB2-983F-A2B1AE8A40A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67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28E2-AC11-4CB2-983F-A2B1AE8A40A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75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228E2-AC11-4CB2-983F-A2B1AE8A40A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996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228E2-AC11-4CB2-983F-A2B1AE8A40A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087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22228E2-AC11-4CB2-983F-A2B1AE8A40A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60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30891-61A0-4E5D-9C1D-BD17B2562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126671"/>
            <a:ext cx="8361229" cy="1151169"/>
          </a:xfrm>
        </p:spPr>
        <p:txBody>
          <a:bodyPr/>
          <a:lstStyle/>
          <a:p>
            <a:r>
              <a:rPr lang="ru-RU" sz="6000" dirty="0"/>
              <a:t>Курсовая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2CFC06-3A21-41B0-99DD-5AC78586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2541475"/>
            <a:ext cx="6831673" cy="1775050"/>
          </a:xfrm>
        </p:spPr>
        <p:txBody>
          <a:bodyPr/>
          <a:lstStyle/>
          <a:p>
            <a:r>
              <a:rPr lang="ru-RU" sz="2000" dirty="0"/>
              <a:t>По дисциплине: Проектирование программного обеспечения</a:t>
            </a:r>
          </a:p>
          <a:p>
            <a:endParaRPr lang="ru-RU" dirty="0"/>
          </a:p>
          <a:p>
            <a:r>
              <a:rPr lang="ru-RU" sz="1800" dirty="0"/>
              <a:t>Вариант 16 – Магазин музыкальных инструментов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9C0943D-A4C3-4E14-80CF-0113BE73980D}"/>
              </a:ext>
            </a:extLst>
          </p:cNvPr>
          <p:cNvSpPr txBox="1">
            <a:spLocks/>
          </p:cNvSpPr>
          <p:nvPr/>
        </p:nvSpPr>
        <p:spPr>
          <a:xfrm>
            <a:off x="6096001" y="4422429"/>
            <a:ext cx="4990898" cy="1775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800" dirty="0">
                <a:solidFill>
                  <a:schemeClr val="tx2"/>
                </a:solidFill>
              </a:rPr>
              <a:t>Выполнила: студент гр. БПИз-20-01</a:t>
            </a:r>
          </a:p>
          <a:p>
            <a:pPr algn="r"/>
            <a:r>
              <a:rPr lang="ru-RU" sz="1800" dirty="0">
                <a:solidFill>
                  <a:schemeClr val="tx2"/>
                </a:solidFill>
              </a:rPr>
              <a:t>	Дмитриева Е.К.</a:t>
            </a:r>
          </a:p>
          <a:p>
            <a:pPr algn="r"/>
            <a:r>
              <a:rPr lang="ru-RU" sz="1800" dirty="0">
                <a:solidFill>
                  <a:schemeClr val="tx2"/>
                </a:solidFill>
              </a:rPr>
              <a:t>	Проверила: доцент </a:t>
            </a:r>
            <a:br>
              <a:rPr lang="ru-RU" sz="1800" dirty="0">
                <a:solidFill>
                  <a:schemeClr val="tx2"/>
                </a:solidFill>
              </a:rPr>
            </a:br>
            <a:r>
              <a:rPr lang="ru-RU" sz="1800" dirty="0" err="1">
                <a:solidFill>
                  <a:schemeClr val="tx2"/>
                </a:solidFill>
              </a:rPr>
              <a:t>Давлиева</a:t>
            </a:r>
            <a:r>
              <a:rPr lang="ru-RU" sz="1800" dirty="0">
                <a:solidFill>
                  <a:schemeClr val="tx2"/>
                </a:solidFill>
              </a:rPr>
              <a:t> А.С.</a:t>
            </a:r>
          </a:p>
          <a:p>
            <a:endParaRPr lang="ru-RU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25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3F2F7-DDCF-4493-AD8A-CAD1487D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активности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35E9DFC-7E4D-48F1-B498-20F3414C31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147" y="2112218"/>
            <a:ext cx="6141707" cy="436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5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33B01-8C3B-4E27-8922-7DC739AF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взаимодействия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2539987-FC36-4891-94A0-CA1246BD6F0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10484" b="21093"/>
          <a:stretch/>
        </p:blipFill>
        <p:spPr bwMode="auto">
          <a:xfrm>
            <a:off x="2227000" y="2286000"/>
            <a:ext cx="7890399" cy="3581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9882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33B01-8C3B-4E27-8922-7DC739AF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компонентов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4AAD4E2-62CC-4F56-BB83-D3426690B51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497" y="2286000"/>
            <a:ext cx="621940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17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33B01-8C3B-4E27-8922-7DC739AF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развертывания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68C8773-52E3-45A5-8D42-7A80ACCC3E1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96" y="2059731"/>
            <a:ext cx="7213409" cy="430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11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9F818-8DC9-4BB1-B658-84E94191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отчета о проведении тестирования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4BEAC23-5C97-4FC9-9183-13CDDB1A3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581330"/>
              </p:ext>
            </p:extLst>
          </p:nvPr>
        </p:nvGraphicFramePr>
        <p:xfrm>
          <a:off x="5537200" y="0"/>
          <a:ext cx="6654800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7709">
                  <a:extLst>
                    <a:ext uri="{9D8B030D-6E8A-4147-A177-3AD203B41FA5}">
                      <a16:colId xmlns:a16="http://schemas.microsoft.com/office/drawing/2014/main" val="678525715"/>
                    </a:ext>
                  </a:extLst>
                </a:gridCol>
                <a:gridCol w="5287091">
                  <a:extLst>
                    <a:ext uri="{9D8B030D-6E8A-4147-A177-3AD203B41FA5}">
                      <a16:colId xmlns:a16="http://schemas.microsoft.com/office/drawing/2014/main" val="3879562230"/>
                    </a:ext>
                  </a:extLst>
                </a:gridCol>
              </a:tblGrid>
              <a:tr h="1656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 dirty="0">
                          <a:effectLst/>
                        </a:rPr>
                        <a:t>Наименование</a:t>
                      </a:r>
                      <a:endParaRPr lang="ru-RU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 dirty="0">
                          <a:effectLst/>
                        </a:rPr>
                        <a:t>Описание</a:t>
                      </a:r>
                      <a:endParaRPr lang="ru-RU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1936524126"/>
                  </a:ext>
                </a:extLst>
              </a:tr>
              <a:tr h="51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en-AU" sz="1000" kern="0">
                          <a:effectLst/>
                        </a:rPr>
                        <a:t>Test Case</a:t>
                      </a:r>
                      <a:r>
                        <a:rPr lang="ru-RU" sz="1000" kern="0">
                          <a:effectLst/>
                        </a:rPr>
                        <a:t> #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Уникальный </a:t>
                      </a:r>
                      <a:r>
                        <a:rPr lang="en-AU" sz="1000" kern="0">
                          <a:effectLst/>
                        </a:rPr>
                        <a:t>ID</a:t>
                      </a:r>
                      <a:r>
                        <a:rPr lang="ru-RU" sz="1000" kern="0">
                          <a:effectLst/>
                        </a:rPr>
                        <a:t> для каждого </a:t>
                      </a:r>
                      <a:r>
                        <a:rPr lang="en-AU" sz="1000" kern="0">
                          <a:effectLst/>
                        </a:rPr>
                        <a:t>testcase</a:t>
                      </a:r>
                      <a:r>
                        <a:rPr lang="ru-RU" sz="1000" kern="0">
                          <a:effectLst/>
                        </a:rPr>
                        <a:t>. Следуйте определенной логике именования и нумерации. например ‘</a:t>
                      </a:r>
                      <a:r>
                        <a:rPr lang="en-AU" sz="1000" kern="0">
                          <a:effectLst/>
                        </a:rPr>
                        <a:t>TC</a:t>
                      </a:r>
                      <a:r>
                        <a:rPr lang="ru-RU" sz="1000" kern="0">
                          <a:effectLst/>
                        </a:rPr>
                        <a:t>_</a:t>
                      </a:r>
                      <a:r>
                        <a:rPr lang="en-AU" sz="1000" kern="0">
                          <a:effectLst/>
                        </a:rPr>
                        <a:t>UI</a:t>
                      </a:r>
                      <a:r>
                        <a:rPr lang="ru-RU" sz="1000" kern="0">
                          <a:effectLst/>
                        </a:rPr>
                        <a:t>_1′ указание на пользовательский интерфейс </a:t>
                      </a:r>
                      <a:r>
                        <a:rPr lang="en-AU" sz="1000" kern="0">
                          <a:effectLst/>
                        </a:rPr>
                        <a:t>testcase</a:t>
                      </a:r>
                      <a:r>
                        <a:rPr lang="ru-RU" sz="1000" kern="0">
                          <a:effectLst/>
                        </a:rPr>
                        <a:t> #1′.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2220169074"/>
                  </a:ext>
                </a:extLst>
              </a:tr>
              <a:tr h="6887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Приоритет тестирования (Малый/Средний/высокий)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Насколько важен каждый тест. Приоритет при испытании бизнес-правил или функционала может быть средним или высоким, в то время как незначительные формы пользовательского интерфейса могут быть с низким приоритетом.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2212515408"/>
                  </a:ext>
                </a:extLst>
              </a:tr>
              <a:tr h="51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en-AU" sz="1000" kern="0">
                          <a:effectLst/>
                        </a:rPr>
                        <a:t>Название тестировани</a:t>
                      </a:r>
                      <a:r>
                        <a:rPr lang="ru-RU" sz="1000" kern="0">
                          <a:effectLst/>
                        </a:rPr>
                        <a:t>я</a:t>
                      </a:r>
                      <a:r>
                        <a:rPr lang="en-AU" sz="1000" kern="0">
                          <a:effectLst/>
                        </a:rPr>
                        <a:t>/</a:t>
                      </a:r>
                      <a:r>
                        <a:rPr lang="ru-RU" sz="1000" kern="0">
                          <a:effectLst/>
                        </a:rPr>
                        <a:t> Имя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Название тестирования. Например, проверка формы авторизации с правильным логином и паролем.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118988166"/>
                  </a:ext>
                </a:extLst>
              </a:tr>
              <a:tr h="3400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Резюме испытания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Описание, чего нужно достигнуть при тестировании.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1059102410"/>
                  </a:ext>
                </a:extLst>
              </a:tr>
              <a:tr h="6887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Шаги тестирования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Перечислите детально все шаги тестирования. Напишите в каком порядке должны быть выполнены эти шаги. Убедитесь, что вы обеспечили настолько максимальную детализацию насколько можете. Нумерованный список – будет хорошей идей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3862198963"/>
                  </a:ext>
                </a:extLst>
              </a:tr>
              <a:tr h="6887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Данные тестирования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Напишите тестовые данные, используемые для этого тестирования. Таким образом, актуальные данные, которые будут предложены и будут использоваться для проведения тестирования. Например, логин и пароль – для входа в систему.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2901704010"/>
                  </a:ext>
                </a:extLst>
              </a:tr>
              <a:tr h="51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Ожидаемый результат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Какой должен получится результат после выполнения теста? Опишите подробно ожидаемый результат, включая любые сообщения и ошибки, которые должны быть, выданы на экран.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3156971216"/>
                  </a:ext>
                </a:extLst>
              </a:tr>
              <a:tr h="51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Фактический результат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Какой фактический результат после выполнения теста? Опишите любое соответствующее поведение системы после выполнения тестирования.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4287763771"/>
                  </a:ext>
                </a:extLst>
              </a:tr>
              <a:tr h="51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ru-RU" sz="1000" kern="0">
                          <a:effectLst/>
                        </a:rPr>
                        <a:t>Предпосылки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ru-RU" sz="1000" kern="0">
                          <a:effectLst/>
                        </a:rPr>
                        <a:t>Любые предварительные действия, которые должны быть выполнены перед проведением тестирования. Перечислите предварительные условия, для успешного выполнения проекта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514003566"/>
                  </a:ext>
                </a:extLst>
              </a:tr>
              <a:tr h="3400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ru-RU" sz="1000" kern="0">
                          <a:effectLst/>
                        </a:rPr>
                        <a:t>Постусловия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ru-RU" sz="1000" kern="0">
                          <a:effectLst/>
                        </a:rPr>
                        <a:t>Какое состояние должно быть у системы после выполнения тестирования?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2049596054"/>
                  </a:ext>
                </a:extLst>
              </a:tr>
              <a:tr h="51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ru-RU" sz="1000" kern="0" dirty="0">
                          <a:effectLst/>
                        </a:rPr>
                        <a:t>Статус </a:t>
                      </a:r>
                      <a:r>
                        <a:rPr lang="en-AU" sz="1000" kern="0" dirty="0">
                          <a:effectLst/>
                        </a:rPr>
                        <a:t>(Pass/Fail)</a:t>
                      </a:r>
                      <a:endParaRPr lang="ru-RU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ru-RU" sz="10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Еслифактическийрезультатнесоответствуетожидаемымрезультатамотметка</a:t>
                      </a:r>
                      <a:r>
                        <a:rPr lang="ru-RU" sz="1000" kern="0" dirty="0">
                          <a:effectLst/>
                        </a:rPr>
                        <a:t>, что тест провалился (</a:t>
                      </a:r>
                      <a:r>
                        <a:rPr lang="en-US" sz="1000" kern="0" dirty="0">
                          <a:effectLst/>
                        </a:rPr>
                        <a:t>fail</a:t>
                      </a:r>
                      <a:r>
                        <a:rPr lang="ru-RU" sz="1000" kern="0" dirty="0">
                          <a:effectLst/>
                        </a:rPr>
                        <a:t>). В противном случае как прошло (</a:t>
                      </a:r>
                      <a:r>
                        <a:rPr lang="en-US" sz="1000" kern="0" dirty="0">
                          <a:effectLst/>
                        </a:rPr>
                        <a:t>pass</a:t>
                      </a:r>
                      <a:r>
                        <a:rPr lang="ru-RU" sz="1000" kern="0" dirty="0">
                          <a:effectLst/>
                        </a:rPr>
                        <a:t>)</a:t>
                      </a:r>
                      <a:endParaRPr lang="ru-RU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769074982"/>
                  </a:ext>
                </a:extLst>
              </a:tr>
              <a:tr h="859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ru-RU" sz="10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Комментарии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ru-RU" sz="10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Используйте эту область для любых дополнительных записей или комментариев. Это область нужна для поддержки полей выше (например, есть какие-то особые условия, которые не могут быть описаны ни в одном из полей или есть вопросы, связанные с ожидаемыми или фактическими результатами)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5768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605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E8825-0DB3-472A-A20E-A2B11700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Все задачи были выполнены и цель достигнута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5DC1D0-A438-44B5-98FA-CEB62787B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76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C11BA-8CB5-4C2B-B924-68AF001B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9144E6-70E4-40DF-8A82-0DDF614E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Изучить описание предметной области</a:t>
            </a:r>
          </a:p>
          <a:p>
            <a:r>
              <a:rPr lang="ru-RU" dirty="0"/>
              <a:t>Построить модель бизнес-процессов использованием технологии функционального моделирования IDEF0</a:t>
            </a:r>
          </a:p>
          <a:p>
            <a:r>
              <a:rPr lang="ru-RU" dirty="0"/>
              <a:t>Предложить решение для автоматизации бизнес-процессов </a:t>
            </a:r>
          </a:p>
          <a:p>
            <a:r>
              <a:rPr lang="ru-RU" dirty="0"/>
              <a:t>Разработать систему требований к создаваемому программному продукту и атрибуты качества</a:t>
            </a:r>
          </a:p>
          <a:p>
            <a:r>
              <a:rPr lang="ru-RU" dirty="0"/>
              <a:t>Оформить требования в виде соответствующих UML-диаграмм</a:t>
            </a:r>
          </a:p>
          <a:p>
            <a:r>
              <a:rPr lang="ru-RU" dirty="0"/>
              <a:t>Разработать иерархию классов программного продукта и представить ее в виде диаграммы классов</a:t>
            </a:r>
          </a:p>
          <a:p>
            <a:r>
              <a:rPr lang="ru-RU" dirty="0"/>
              <a:t>Описать работу и размещение программного продукта с использованием UML-диаграмм</a:t>
            </a:r>
          </a:p>
          <a:p>
            <a:r>
              <a:rPr lang="ru-RU" dirty="0"/>
              <a:t>Разработать систему тестов программного продукта </a:t>
            </a:r>
          </a:p>
          <a:p>
            <a:r>
              <a:rPr lang="ru-RU" dirty="0"/>
              <a:t>Разработать шаблон отчета о проведении тестирования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642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9C314-34B8-4AB8-AA77-6DC26F9B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4184002" cy="2157884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Функциональное моделирование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7A6C50-BACE-4B79-B386-1672DAFE7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Уровень 0. Общий контекст магазина музыкальных инструментов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3B4766-558E-4D2B-833F-A432C68CBAD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8216" t="9907" r="4137"/>
          <a:stretch/>
        </p:blipFill>
        <p:spPr>
          <a:xfrm>
            <a:off x="5532120" y="0"/>
            <a:ext cx="66598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6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9C314-34B8-4AB8-AA77-6DC26F9B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4184002" cy="2157884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Функциональное моделирование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7A6C50-BACE-4B79-B386-1672DAFE7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Уровень 1. Функциональные блоки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A560688-60E2-4B2B-8B2B-11711F59A1C6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748" t="-14983" r="215" b="-34861"/>
          <a:stretch/>
        </p:blipFill>
        <p:spPr>
          <a:xfrm>
            <a:off x="5532120" y="1"/>
            <a:ext cx="66598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A92DB-76FA-457E-877C-7F0AA267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 для автоматизации бизнес-процессов с использованием программного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B584A0-102D-40BA-A11E-4DF5F5F74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84580"/>
            <a:ext cx="9601200" cy="32828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Приложение должно решать следующие задачи и функции :</a:t>
            </a:r>
          </a:p>
          <a:p>
            <a:pPr lvl="0"/>
            <a:r>
              <a:rPr lang="ru-RU" dirty="0"/>
              <a:t>включать сбор заявок от клиентов;</a:t>
            </a:r>
          </a:p>
          <a:p>
            <a:pPr lvl="0"/>
            <a:r>
              <a:rPr lang="ru-RU" dirty="0"/>
              <a:t>управление заказами;</a:t>
            </a:r>
          </a:p>
          <a:p>
            <a:pPr lvl="0"/>
            <a:r>
              <a:rPr lang="ru-RU" dirty="0"/>
              <a:t>отслеживание поставок;</a:t>
            </a:r>
          </a:p>
          <a:p>
            <a:pPr lvl="0"/>
            <a:r>
              <a:rPr lang="ru-RU" dirty="0"/>
              <a:t>учет инвентаря;</a:t>
            </a:r>
          </a:p>
          <a:p>
            <a:pPr lvl="0"/>
            <a:r>
              <a:rPr lang="ru-RU" dirty="0"/>
              <a:t>финансовое управление и отчетность.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76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55AD2-E9DF-4E74-894C-3895C407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Вариантов использования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6CC5E5E-CF81-4EA8-9266-0B141AC453D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2409" b="11978"/>
          <a:stretch/>
        </p:blipFill>
        <p:spPr bwMode="auto">
          <a:xfrm>
            <a:off x="2135155" y="1638300"/>
            <a:ext cx="7921690" cy="47033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263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55AD2-E9DF-4E74-894C-3895C407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классов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FF948B7-A4A9-4405-8116-272B04CCA1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870" y="2286000"/>
            <a:ext cx="660465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5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55AD2-E9DF-4E74-894C-3895C407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последовательности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07BC95D-6001-49E5-831F-5F1BD1192B6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533" y="2171700"/>
            <a:ext cx="8434934" cy="43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4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9F6C8-2F68-4DEC-B38F-9C2DD2AE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состояний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A1E741-7658-4643-B2A7-3D387521E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5C7BBC-AD5E-4100-AED7-73EDA11F18C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5532120" y="0"/>
            <a:ext cx="66598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33124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Обрезка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Обрезк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рез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35</TotalTime>
  <Words>508</Words>
  <Application>Microsoft Office PowerPoint</Application>
  <PresentationFormat>Широкоэкранный</PresentationFormat>
  <Paragraphs>64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Calibri</vt:lpstr>
      <vt:lpstr>Franklin Gothic Book</vt:lpstr>
      <vt:lpstr>Times New Roman</vt:lpstr>
      <vt:lpstr>Обрезка</vt:lpstr>
      <vt:lpstr>Курсовая работа</vt:lpstr>
      <vt:lpstr>Задачи</vt:lpstr>
      <vt:lpstr>Функциональное моделирование</vt:lpstr>
      <vt:lpstr>Функциональное моделирование</vt:lpstr>
      <vt:lpstr>Решение для автоматизации бизнес-процессов с использованием программного продукта</vt:lpstr>
      <vt:lpstr>Диаграмма Вариантов использования</vt:lpstr>
      <vt:lpstr>Диаграмма классов</vt:lpstr>
      <vt:lpstr>Диаграмма последовательности</vt:lpstr>
      <vt:lpstr>Диаграмма состояний</vt:lpstr>
      <vt:lpstr>Диаграмма активности</vt:lpstr>
      <vt:lpstr>Диаграмма взаимодействия</vt:lpstr>
      <vt:lpstr>Диаграмма компонентов</vt:lpstr>
      <vt:lpstr>Диаграмма развертывания</vt:lpstr>
      <vt:lpstr>Шаблон отчета о проведении тестирования</vt:lpstr>
      <vt:lpstr>Все задачи были выполнены и цель достигнута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кабинет№10</dc:creator>
  <cp:lastModifiedBy>кабинет№10</cp:lastModifiedBy>
  <cp:revision>9</cp:revision>
  <dcterms:created xsi:type="dcterms:W3CDTF">2023-11-14T11:29:42Z</dcterms:created>
  <dcterms:modified xsi:type="dcterms:W3CDTF">2023-11-29T10:10:14Z</dcterms:modified>
</cp:coreProperties>
</file>