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76" r:id="rId8"/>
    <p:sldId id="258" r:id="rId9"/>
    <p:sldId id="260" r:id="rId10"/>
    <p:sldId id="259" r:id="rId11"/>
    <p:sldId id="257" r:id="rId12"/>
    <p:sldId id="279" r:id="rId13"/>
    <p:sldId id="272" r:id="rId14"/>
    <p:sldId id="261" r:id="rId15"/>
    <p:sldId id="262" r:id="rId16"/>
    <p:sldId id="263" r:id="rId17"/>
    <p:sldId id="264" r:id="rId18"/>
  </p:sldIdLst>
  <p:sldSz cx="12192000" cy="6858000"/>
  <p:notesSz cx="6858000" cy="9144000"/>
  <p:embeddedFontLst>
    <p:embeddedFont>
      <p:font typeface="Arial Nova" panose="020B0504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Quattrocento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YKu8mZ3mI9Wd30DaXGznG3TBT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30038-598A-C043-7E32-D67360E91D69}" v="105" dt="2023-11-26T20:15:58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846f250a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1e846f250a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8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83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03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5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846f250a1_0_14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e846f250a1_0_14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g1e846f250a1_0_140"/>
          <p:cNvGrpSpPr/>
          <p:nvPr/>
        </p:nvGrpSpPr>
        <p:grpSpPr>
          <a:xfrm>
            <a:off x="-24" y="12914"/>
            <a:ext cx="12188505" cy="3490852"/>
            <a:chOff x="651279" y="598259"/>
            <a:chExt cx="10889400" cy="5680800"/>
          </a:xfrm>
        </p:grpSpPr>
        <p:sp>
          <p:nvSpPr>
            <p:cNvPr id="397" name="Google Shape;397;g1e846f250a1_0_14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e846f250a1_0_14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g1e846f250a1_0_140"/>
          <p:cNvPicPr preferRelativeResize="0"/>
          <p:nvPr/>
        </p:nvPicPr>
        <p:blipFill rotWithShape="1">
          <a:blip r:embed="rId3">
            <a:alphaModFix/>
          </a:blip>
          <a:srcRect t="59"/>
          <a:stretch/>
        </p:blipFill>
        <p:spPr>
          <a:xfrm>
            <a:off x="8864300" y="3574088"/>
            <a:ext cx="3131574" cy="3131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g1e846f250a1_0_140"/>
          <p:cNvGrpSpPr/>
          <p:nvPr/>
        </p:nvGrpSpPr>
        <p:grpSpPr>
          <a:xfrm>
            <a:off x="0" y="0"/>
            <a:ext cx="12188952" cy="6859135"/>
            <a:chOff x="0" y="0"/>
            <a:chExt cx="12188952" cy="6859135"/>
          </a:xfrm>
        </p:grpSpPr>
        <p:sp>
          <p:nvSpPr>
            <p:cNvPr id="401" name="Google Shape;401;g1e846f250a1_0_140"/>
            <p:cNvSpPr/>
            <p:nvPr/>
          </p:nvSpPr>
          <p:spPr>
            <a:xfrm>
              <a:off x="26122" y="6015669"/>
              <a:ext cx="2608073" cy="842670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e846f250a1_0_140"/>
            <p:cNvSpPr/>
            <p:nvPr/>
          </p:nvSpPr>
          <p:spPr>
            <a:xfrm>
              <a:off x="655184" y="5798001"/>
              <a:ext cx="2486515" cy="1061134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e846f250a1_0_140"/>
            <p:cNvSpPr/>
            <p:nvPr/>
          </p:nvSpPr>
          <p:spPr>
            <a:xfrm>
              <a:off x="3474720" y="0"/>
              <a:ext cx="6179082" cy="1780073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e846f250a1_0_140"/>
            <p:cNvSpPr/>
            <p:nvPr/>
          </p:nvSpPr>
          <p:spPr>
            <a:xfrm>
              <a:off x="0" y="2390523"/>
              <a:ext cx="611491" cy="1422364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e846f250a1_0_140"/>
            <p:cNvSpPr/>
            <p:nvPr/>
          </p:nvSpPr>
          <p:spPr>
            <a:xfrm>
              <a:off x="3792772" y="0"/>
              <a:ext cx="2420311" cy="1345174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e846f250a1_0_140"/>
            <p:cNvSpPr/>
            <p:nvPr/>
          </p:nvSpPr>
          <p:spPr>
            <a:xfrm>
              <a:off x="10946850" y="0"/>
              <a:ext cx="1242102" cy="2622511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e846f250a1_0_140"/>
            <p:cNvSpPr/>
            <p:nvPr/>
          </p:nvSpPr>
          <p:spPr>
            <a:xfrm>
              <a:off x="0" y="0"/>
              <a:ext cx="1577667" cy="98067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g1e846f250a1_0_140"/>
          <p:cNvSpPr txBox="1">
            <a:spLocks noGrp="1"/>
          </p:cNvSpPr>
          <p:nvPr>
            <p:ph type="title"/>
          </p:nvPr>
        </p:nvSpPr>
        <p:spPr>
          <a:xfrm>
            <a:off x="786384" y="841249"/>
            <a:ext cx="56931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dirty="0">
                <a:solidFill>
                  <a:schemeClr val="lt1"/>
                </a:solidFill>
                <a:latin typeface="Arial Nova" panose="020B0504020202020204" pitchFamily="34" charset="0"/>
              </a:rPr>
              <a:t>Utilizações do logo</a:t>
            </a:r>
            <a:endParaRPr sz="4800" dirty="0">
              <a:solidFill>
                <a:schemeClr val="lt1"/>
              </a:solidFill>
              <a:latin typeface="Arial Nova" panose="020B05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dirty="0">
              <a:solidFill>
                <a:schemeClr val="lt1"/>
              </a:solidFill>
            </a:endParaRPr>
          </a:p>
        </p:txBody>
      </p:sp>
      <p:pic>
        <p:nvPicPr>
          <p:cNvPr id="409" name="Google Shape;409;g1e846f250a1_0_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9902" y="3503777"/>
            <a:ext cx="3272189" cy="3272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e846f250a1_0_1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177" y="2649393"/>
            <a:ext cx="3758666" cy="375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8" name="Google Shape;178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6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2" name="Google Shape;182;p6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pt-BR" sz="4800" i="0" dirty="0">
                <a:solidFill>
                  <a:schemeClr val="lt1"/>
                </a:solidFill>
                <a:latin typeface="Arial Nova" panose="020B0504020202020204" pitchFamily="34" charset="0"/>
                <a:sym typeface="Calibri"/>
              </a:rPr>
              <a:t>Aspectos Técnicos</a:t>
            </a:r>
            <a:br>
              <a:rPr lang="pt-BR" sz="4800" b="0" i="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786383" y="3812005"/>
            <a:ext cx="6339631" cy="220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gradiente do globo: foi utilizado azul em tons diferentes 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#1DB5CD </a:t>
            </a:r>
            <a:endParaRPr sz="1700" b="0" i="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#147392 </a:t>
            </a:r>
            <a:endParaRPr sz="1700" b="0" i="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#1B4C9B </a:t>
            </a:r>
            <a:endParaRPr sz="1700" b="0" i="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#0E6DC4 </a:t>
            </a:r>
            <a:endParaRPr sz="1700" b="0" i="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7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98" name="Google Shape;198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7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2" name="Google Shape;202;p7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7"/>
          <p:cNvSpPr txBox="1">
            <a:spLocks noGrp="1"/>
          </p:cNvSpPr>
          <p:nvPr>
            <p:ph type="body" idx="1"/>
          </p:nvPr>
        </p:nvSpPr>
        <p:spPr>
          <a:xfrm>
            <a:off x="655184" y="3812004"/>
            <a:ext cx="5899553" cy="236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Cor das setas: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Verde </a:t>
            </a:r>
            <a:r>
              <a:rPr lang="pt-BR"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#8FD98F)  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Borda das setas: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Verde (#B1E6B1) </a:t>
            </a:r>
            <a:endParaRPr lang="pt-BR"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Cor do quadrado do meio e o nome: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Verde (#70B670) </a:t>
            </a:r>
            <a:endParaRPr lang="pt-BR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lang="pt-BR"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lang="pt-BR" sz="700" dirty="0">
              <a:solidFill>
                <a:schemeClr val="dk2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BBEDCC-AF63-4E8D-A1A7-8DBF573CC742}"/>
              </a:ext>
            </a:extLst>
          </p:cNvPr>
          <p:cNvSpPr txBox="1"/>
          <p:nvPr/>
        </p:nvSpPr>
        <p:spPr>
          <a:xfrm>
            <a:off x="655184" y="1944411"/>
            <a:ext cx="6418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i="0" dirty="0">
                <a:solidFill>
                  <a:schemeClr val="lt1"/>
                </a:solidFill>
                <a:latin typeface="Arial Nova" panose="020B0504020202020204" pitchFamily="34" charset="0"/>
                <a:sym typeface="Calibri"/>
              </a:rPr>
              <a:t>Aspectos Técnicos</a:t>
            </a:r>
            <a:endParaRPr lang="pt-BR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8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17" name="Google Shape;217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8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21" name="Google Shape;221;p8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pt-BR" sz="4800" i="0" dirty="0">
                <a:solidFill>
                  <a:schemeClr val="lt1"/>
                </a:solidFill>
                <a:latin typeface="Arial Nova" panose="020B0504020202020204" pitchFamily="34" charset="0"/>
                <a:sym typeface="Calibri"/>
              </a:rPr>
              <a:t>Tipografia </a:t>
            </a:r>
            <a:br>
              <a:rPr lang="pt-BR" sz="4800" b="0" i="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29" name="Google Shape;229;p8"/>
          <p:cNvSpPr txBox="1">
            <a:spLocks noGrp="1"/>
          </p:cNvSpPr>
          <p:nvPr>
            <p:ph type="body" idx="1"/>
          </p:nvPr>
        </p:nvSpPr>
        <p:spPr>
          <a:xfrm>
            <a:off x="786383" y="3812005"/>
            <a:ext cx="6381672" cy="21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Orégano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Definição: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É um ajuste perfeito para o tema da natureza, jardim, embalagem de produtos - ou uma sobreposição de texto elegante para qualquer imagem de fundo. Também pode ser bom para textos divertidos e semiformais. 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9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37" name="Google Shape;237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9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41" name="Google Shape;241;p9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9"/>
          <p:cNvSpPr txBox="1"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pt-BR" sz="4800" i="0" dirty="0">
                <a:solidFill>
                  <a:schemeClr val="lt1"/>
                </a:solidFill>
                <a:latin typeface="Arial Nova" panose="020B0504020202020204" pitchFamily="34" charset="0"/>
                <a:ea typeface="Quattrocento Sans"/>
                <a:cs typeface="Quattrocento Sans"/>
                <a:sym typeface="Quattrocento Sans"/>
              </a:rPr>
              <a:t>Características de orégano</a:t>
            </a:r>
            <a:br>
              <a:rPr lang="pt-BR" sz="4800" b="0" i="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body" idx="1"/>
          </p:nvPr>
        </p:nvSpPr>
        <p:spPr>
          <a:xfrm>
            <a:off x="786383" y="3812004"/>
            <a:ext cx="5692953" cy="198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Uma fonte manuscrita com caractere limpo 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Letras maiúsculas e minúsculas 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Numeração e Pontuação 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rPr>
              <a:t>Formato OTF 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9" name="Google Shape;139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43" name="Google Shape;143;p4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147145" y="3566810"/>
            <a:ext cx="6842234" cy="265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 lang="pt-BR" sz="1500" b="1" i="0" dirty="0">
              <a:solidFill>
                <a:schemeClr val="dk2"/>
              </a:solidFill>
              <a:ea typeface="Quattrocento Sans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700" dirty="0">
                <a:solidFill>
                  <a:schemeClr val="tx1"/>
                </a:solidFill>
              </a:rPr>
              <a:t>Montanha têxtil – o fardo oculto dos resíduos da moda</a:t>
            </a:r>
          </a:p>
          <a:p>
            <a:pPr algn="just">
              <a:lnSpc>
                <a:spcPct val="100000"/>
              </a:lnSpc>
              <a:buNone/>
            </a:pPr>
            <a:r>
              <a:rPr lang="pt-BR" sz="1700" dirty="0">
                <a:solidFill>
                  <a:schemeClr val="tx1"/>
                </a:solidFill>
              </a:rPr>
              <a:t>	Roupas doadas são enviadas para África para revenda em mercados locais. Muitas pessoas dependem dela. Origem das roupas de vários países. Este comercio ajuda a pais de família sustentar seus filhos. Vem em fardos as roupas e muitas vezes são jogadas fora devido a qualidade. Devido à falta de gestão, estas roupas vão parar em rios, entre outros causando um grande impacto ambiental.</a:t>
            </a:r>
          </a:p>
          <a:p>
            <a:pPr>
              <a:lnSpc>
                <a:spcPct val="100000"/>
              </a:lnSpc>
              <a:buNone/>
            </a:pPr>
            <a:endParaRPr lang="pt-BR" sz="1600" dirty="0">
              <a:solidFill>
                <a:schemeClr val="tx1"/>
              </a:solidFill>
            </a:endParaRPr>
          </a:p>
          <a:p>
            <a:pPr marL="228600" lvl="0" indent="-1333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3E8CD0-2412-A50A-4B43-118E281BAFF6}"/>
              </a:ext>
            </a:extLst>
          </p:cNvPr>
          <p:cNvSpPr txBox="1"/>
          <p:nvPr/>
        </p:nvSpPr>
        <p:spPr>
          <a:xfrm>
            <a:off x="504497" y="1620761"/>
            <a:ext cx="65591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Arial Nova"/>
              </a:rPr>
              <a:t>Como o Lixo é descartado atualmente</a:t>
            </a:r>
          </a:p>
        </p:txBody>
      </p:sp>
    </p:spTree>
    <p:extLst>
      <p:ext uri="{BB962C8B-B14F-4D97-AF65-F5344CB8AC3E}">
        <p14:creationId xmlns:p14="http://schemas.microsoft.com/office/powerpoint/2010/main" val="8192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9" name="Google Shape;139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43" name="Google Shape;143;p4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304800" y="3598340"/>
            <a:ext cx="6446484" cy="253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 lang="pt-BR" sz="1500" b="1" i="0" dirty="0">
              <a:solidFill>
                <a:schemeClr val="dk2"/>
              </a:solidFill>
              <a:ea typeface="Quattrocento Sans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700" dirty="0">
                <a:solidFill>
                  <a:schemeClr val="tx1"/>
                </a:solidFill>
              </a:rPr>
              <a:t>A partir das análises e posteriormente, comprovação da necessidade de implantação de um software capaz de aglutinar informações e localizações acerca de tecidos e resíduos descartados por lojistas, empresas e habitantes, para realizar por meio de colaboradores (Trabalhadores, empresas) a devida alocação destes resíduos têxteis, seja na aplicação de formas eficientes de descarte e/ou beneficiamento dando uma nova função ao que antes seria descartado(tecidos).</a:t>
            </a:r>
          </a:p>
          <a:p>
            <a:pPr>
              <a:buNone/>
            </a:pPr>
            <a:endParaRPr lang="pt-BR" sz="1700" dirty="0">
              <a:solidFill>
                <a:schemeClr val="tx1"/>
              </a:solidFill>
            </a:endParaRPr>
          </a:p>
          <a:p>
            <a:pPr marL="228600" lvl="0" indent="-1333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3E8CD0-2412-A50A-4B43-118E281BAFF6}"/>
              </a:ext>
            </a:extLst>
          </p:cNvPr>
          <p:cNvSpPr txBox="1"/>
          <p:nvPr/>
        </p:nvSpPr>
        <p:spPr>
          <a:xfrm>
            <a:off x="665237" y="1620761"/>
            <a:ext cx="63983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Arial Nova"/>
              </a:rPr>
              <a:t>Nosso Objetivo</a:t>
            </a:r>
          </a:p>
        </p:txBody>
      </p:sp>
    </p:spTree>
    <p:extLst>
      <p:ext uri="{BB962C8B-B14F-4D97-AF65-F5344CB8AC3E}">
        <p14:creationId xmlns:p14="http://schemas.microsoft.com/office/powerpoint/2010/main" val="411512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-23071" y="12929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9" name="Google Shape;139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43" name="Google Shape;143;p4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374572" y="3547431"/>
            <a:ext cx="6698889" cy="224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 lang="pt-BR" sz="1500" b="1" i="0" dirty="0">
              <a:solidFill>
                <a:schemeClr val="dk2"/>
              </a:solidFill>
              <a:ea typeface="Quattrocento Sans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700" dirty="0">
                <a:solidFill>
                  <a:schemeClr val="tx1"/>
                </a:solidFill>
              </a:rPr>
              <a:t>Caçadoras de tecidos recolhem retalhos no Brás para complementar a renda (fazem roupa pet, mochilas, bolsas, peso de porta, boneca, roupa, tapete, roupas para gestante e de abrigo...). Descarte misturado com lixo, no meio da rua, acaba fazendo um trabalho ambiental importante.</a:t>
            </a:r>
          </a:p>
          <a:p>
            <a:pPr indent="-4763" algn="just">
              <a:lnSpc>
                <a:spcPct val="100000"/>
              </a:lnSpc>
              <a:buNone/>
            </a:pPr>
            <a:r>
              <a:rPr lang="pt-BR" sz="1700" dirty="0">
                <a:solidFill>
                  <a:schemeClr val="tx1"/>
                </a:solidFill>
              </a:rPr>
              <a:t>20% de sobras e descarte dos tecidos é reciclado. Transformam o que vai para o lixo.</a:t>
            </a:r>
            <a:endParaRPr lang="en-US" sz="1700" dirty="0">
              <a:solidFill>
                <a:schemeClr val="tx1"/>
              </a:solidFill>
            </a:endParaRPr>
          </a:p>
          <a:p>
            <a:pPr marL="228600" lvl="0" indent="-1333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3E8CD0-2412-A50A-4B43-118E281BAFF6}"/>
              </a:ext>
            </a:extLst>
          </p:cNvPr>
          <p:cNvSpPr txBox="1"/>
          <p:nvPr/>
        </p:nvSpPr>
        <p:spPr>
          <a:xfrm>
            <a:off x="846666" y="1536094"/>
            <a:ext cx="40760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 Nova"/>
              </a:rPr>
              <a:t>Artesãs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2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19" name="Google Shape;119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3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23" name="Google Shape;123;p3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3"/>
          <p:cNvSpPr txBox="1">
            <a:spLocks noGrp="1"/>
          </p:cNvSpPr>
          <p:nvPr>
            <p:ph type="ctrTitle"/>
          </p:nvPr>
        </p:nvSpPr>
        <p:spPr>
          <a:xfrm>
            <a:off x="789708" y="1014574"/>
            <a:ext cx="6010891" cy="222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pt-BR" sz="4800" i="0" dirty="0">
                <a:solidFill>
                  <a:schemeClr val="lt1"/>
                </a:solidFill>
                <a:latin typeface="Arial Nova" panose="020B0504020202020204" pitchFamily="34" charset="0"/>
                <a:sym typeface="Calibri"/>
              </a:rPr>
              <a:t>Personalidade</a:t>
            </a:r>
            <a:r>
              <a:rPr lang="pt-BR" sz="4100" i="0" dirty="0">
                <a:solidFill>
                  <a:schemeClr val="lt1"/>
                </a:solidFill>
                <a:latin typeface="Arial Nova" panose="020B0504020202020204" pitchFamily="34" charset="0"/>
                <a:sym typeface="Calibri"/>
              </a:rPr>
              <a:t> </a:t>
            </a:r>
            <a:br>
              <a:rPr lang="pt-BR" sz="4100" dirty="0">
                <a:solidFill>
                  <a:schemeClr val="lt1"/>
                </a:solidFill>
                <a:latin typeface="Arial Nova" panose="020B0504020202020204" pitchFamily="34" charset="0"/>
              </a:rPr>
            </a:br>
            <a:r>
              <a:rPr lang="pt-BR" sz="3300" i="0" dirty="0">
                <a:solidFill>
                  <a:schemeClr val="lt1"/>
                </a:solidFill>
                <a:latin typeface="Arial Nova" panose="020B0504020202020204" pitchFamily="34" charset="0"/>
                <a:sym typeface="Calibri"/>
              </a:rPr>
              <a:t>Como a marca deseja se comunicar com o público</a:t>
            </a:r>
            <a:endParaRPr sz="3300" dirty="0">
              <a:solidFill>
                <a:schemeClr val="lt1"/>
              </a:solidFill>
              <a:latin typeface="Arial Nova" panose="020B0504020202020204" pitchFamily="34" charset="0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658230" y="3547430"/>
            <a:ext cx="6362680" cy="265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pt-BR" sz="1700" b="0" i="0" dirty="0">
                <a:solidFill>
                  <a:schemeClr val="dk2"/>
                </a:solidFill>
                <a:sym typeface="Calibri"/>
              </a:rPr>
              <a:t>A marca deseja se comunicar com o público-alvo (abrange a população como um todo) com tom acolhedor, fugindo de práticas alarmistas (a adoção de políticas alarmistas não resulta em ações incisivas de combate a problemática do descarte indevido de tecidos e seus respectivos resíduos, assustar a população não resolve em nada as carências vividas, apenas insere determinados vieses na mente da sociedade), voltando-se para a parte conscientizadora, prática e social. </a:t>
            </a:r>
            <a:endParaRPr sz="17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8" name="Google Shape;158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5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2" name="Google Shape;162;p5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655184" y="1550613"/>
            <a:ext cx="5692953" cy="98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pt-BR" sz="4800" i="0" dirty="0">
                <a:solidFill>
                  <a:schemeClr val="lt1"/>
                </a:solidFill>
                <a:latin typeface="Arial Nova" panose="020B0504020202020204" pitchFamily="34" charset="0"/>
                <a:sym typeface="Calibri"/>
              </a:rPr>
              <a:t>Elementos gráficos</a:t>
            </a:r>
            <a:endParaRPr sz="4800" dirty="0">
              <a:solidFill>
                <a:schemeClr val="lt1"/>
              </a:solidFill>
              <a:latin typeface="Arial Nova" panose="020B0504020202020204" pitchFamily="34" charset="0"/>
            </a:endParaRPr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655184" y="3812004"/>
            <a:ext cx="6149843" cy="21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Foram utilizadas 4 setas de cor verde para retratar a reciclagem de matérias, como ainda não existe a seta que identifica os tecidos, foi intencional a 4° seta.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 Globo de cor azul retratando o planeta terra e os oceanos que nele existe, no centro temos um quadrado representando um retalho a qual seria reciclado. A tipografia usada foi a orégano por trazer um aspecto ambiental.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0" y="-71154"/>
            <a:ext cx="12188952" cy="3490956"/>
            <a:chOff x="651279" y="598259"/>
            <a:chExt cx="10889442" cy="5680742"/>
          </a:xfrm>
        </p:grpSpPr>
        <p:sp>
          <p:nvSpPr>
            <p:cNvPr id="139" name="Google Shape;139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5030" y="1065276"/>
            <a:ext cx="4727448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43" name="Google Shape;143;p4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655182" y="3721966"/>
            <a:ext cx="6429212" cy="273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 sz="170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Processo criativo: </a:t>
            </a:r>
            <a:endParaRPr sz="170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Espontâneo: Associação natural de ideias por inspiração interior, consciente ou não; Associação livre de ideias a partir de um estímulo exterior. 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 sz="170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Estilo: </a:t>
            </a:r>
            <a:endParaRPr sz="170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 aplicação conta com estilo voltado a prática sustentável, optando por cores que remetem a natureza e o planeta de maneira geral.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228600" lvl="0" indent="-133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6DF1B6-8A4F-4298-BAD9-7B90207F292C}"/>
              </a:ext>
            </a:extLst>
          </p:cNvPr>
          <p:cNvSpPr txBox="1"/>
          <p:nvPr/>
        </p:nvSpPr>
        <p:spPr>
          <a:xfrm>
            <a:off x="655182" y="1732600"/>
            <a:ext cx="6285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i="0" dirty="0">
                <a:solidFill>
                  <a:schemeClr val="lt1"/>
                </a:solidFill>
                <a:latin typeface="Arial Nova" panose="020B0504020202020204" pitchFamily="34" charset="0"/>
                <a:ea typeface="Calibri"/>
                <a:cs typeface="Calibri"/>
                <a:sym typeface="Calibri"/>
              </a:rPr>
              <a:t>Elementos gráficos</a:t>
            </a:r>
            <a:endParaRPr lang="pt-BR" sz="4800" dirty="0">
              <a:latin typeface="Arial Nova" panose="020B05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-3048" y="-240714"/>
            <a:ext cx="12188949" cy="7098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99" name="Google Shape;99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3" name="Google Shape;103;p2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>
            <a:spLocks noGrp="1"/>
          </p:cNvSpPr>
          <p:nvPr>
            <p:ph type="ctrTitle"/>
          </p:nvPr>
        </p:nvSpPr>
        <p:spPr>
          <a:xfrm>
            <a:off x="789708" y="1785917"/>
            <a:ext cx="4286789" cy="150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pt-BR" sz="5300" dirty="0">
                <a:solidFill>
                  <a:schemeClr val="bg1"/>
                </a:solidFill>
                <a:latin typeface="Arial Nova"/>
                <a:ea typeface="Quattrocento Sans"/>
                <a:cs typeface="Quattrocento Sans"/>
              </a:rPr>
              <a:t>Logomarca</a:t>
            </a:r>
            <a:br>
              <a:rPr lang="pt-BR" sz="4800" b="0" i="0" dirty="0">
                <a:latin typeface="Quattrocento Sans"/>
                <a:ea typeface="Quattrocento Sans"/>
                <a:cs typeface="Quattrocento Sans"/>
              </a:rPr>
            </a:b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ubTitle" idx="1"/>
          </p:nvPr>
        </p:nvSpPr>
        <p:spPr>
          <a:xfrm>
            <a:off x="525517" y="3746603"/>
            <a:ext cx="6695091" cy="28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 logomarca do projeto integrador foi criada baseando – se nas pautas ambientais, fazendo uso do esboço do planeta terra com o intuito de evidenciar a pauta global em questão (reciclagem e ressignificação da utilidade dos resíduos têxteis).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 núcleo do planeta conta com um remendo, enfatizando a necessidade de reestruturação do planeta. Devido ao número elevado de resíduos têxteis todos os dias, o planeta urge por uma reforma intelectual por parte da população global e estrutural por parte do planeta.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 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99" name="Google Shape;99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t="58" r="4" b="4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3" name="Google Shape;103;p2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>
            <a:spLocks noGrp="1"/>
          </p:cNvSpPr>
          <p:nvPr>
            <p:ph type="ctrTitle"/>
          </p:nvPr>
        </p:nvSpPr>
        <p:spPr>
          <a:xfrm>
            <a:off x="789708" y="1785917"/>
            <a:ext cx="4286789" cy="150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pt-BR" sz="5300" dirty="0">
                <a:solidFill>
                  <a:schemeClr val="bg1"/>
                </a:solidFill>
                <a:latin typeface="Arial Nova"/>
                <a:ea typeface="Quattrocento Sans"/>
                <a:cs typeface="Quattrocento Sans"/>
              </a:rPr>
              <a:t>Logomarca</a:t>
            </a:r>
            <a:br>
              <a:rPr lang="pt-BR" sz="4800" b="0" i="0" dirty="0">
                <a:latin typeface="Quattrocento Sans"/>
                <a:ea typeface="Quattrocento Sans"/>
                <a:cs typeface="Quattrocento Sans"/>
              </a:rPr>
            </a:b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ubTitle" idx="1"/>
          </p:nvPr>
        </p:nvSpPr>
        <p:spPr>
          <a:xfrm>
            <a:off x="373179" y="3657979"/>
            <a:ext cx="6842234" cy="276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 por fim as setas em rotação simbolizam o teor cíclico tanto do logo quanto da pauta, à medida que, são necessárias mobilizações contínuas acerca da temática abordada.  além disso as setas simbolizam a constante carência dos 4Rs na sociedade pautados na Agenda-21, evento composto por 170 países com intuito de discutir ações globais de sustentabilidade, os 4Rs são compostos por : Reduzir, reutilizar e reciclar e repensar, ambos detentores de suma importância no que tange a reciclagem de tecidos.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 sz="1700" b="0" i="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 </a:t>
            </a:r>
            <a:endParaRPr sz="1700" b="0" i="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8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51D371EED16149A539B62E54ABAF41" ma:contentTypeVersion="4" ma:contentTypeDescription="Crie um novo documento." ma:contentTypeScope="" ma:versionID="7a9d544496c67a78f4de81853a4ddf81">
  <xsd:schema xmlns:xsd="http://www.w3.org/2001/XMLSchema" xmlns:xs="http://www.w3.org/2001/XMLSchema" xmlns:p="http://schemas.microsoft.com/office/2006/metadata/properties" xmlns:ns2="f696f895-cf2e-48c1-8bb5-932412ac3bd8" targetNamespace="http://schemas.microsoft.com/office/2006/metadata/properties" ma:root="true" ma:fieldsID="1041c606d3f3ebd654594ffdfb796a59" ns2:_="">
    <xsd:import namespace="f696f895-cf2e-48c1-8bb5-932412ac3b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6f895-cf2e-48c1-8bb5-932412ac3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4AADA-979B-4D1B-872A-FE3ADA6AE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6f895-cf2e-48c1-8bb5-932412ac3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6F7E30-4A5F-4C25-9D81-4E431402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250AE-7FF2-40B6-82C5-5AD9BC7387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765</Words>
  <Application>Microsoft Office PowerPoint</Application>
  <PresentationFormat>Widescreen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Arial</vt:lpstr>
      <vt:lpstr>Quattrocento Sans</vt:lpstr>
      <vt:lpstr>Arial Nova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Personalidade  Como a marca deseja se comunicar com o público</vt:lpstr>
      <vt:lpstr>Elementos gráficos</vt:lpstr>
      <vt:lpstr>Apresentação do PowerPoint</vt:lpstr>
      <vt:lpstr>Logomarca </vt:lpstr>
      <vt:lpstr>Logomarca </vt:lpstr>
      <vt:lpstr>Utilizações do logo </vt:lpstr>
      <vt:lpstr>Aspectos Técnicos </vt:lpstr>
      <vt:lpstr>Apresentação do PowerPoint</vt:lpstr>
      <vt:lpstr>Tipografia  </vt:lpstr>
      <vt:lpstr>Características de orégano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68</cp:revision>
  <dcterms:created xsi:type="dcterms:W3CDTF">2023-09-29T12:00:32Z</dcterms:created>
  <dcterms:modified xsi:type="dcterms:W3CDTF">2023-11-26T23:53:17Z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0x0101000351D371EED16149A539B62E54ABAF41</vt:lpwstr>
  </property>
</Properties>
</file>