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41" r:id="rId3"/>
    <p:sldId id="324" r:id="rId4"/>
    <p:sldId id="326" r:id="rId5"/>
    <p:sldId id="339" r:id="rId6"/>
    <p:sldId id="327" r:id="rId7"/>
    <p:sldId id="342" r:id="rId8"/>
    <p:sldId id="344" r:id="rId9"/>
    <p:sldId id="329" r:id="rId10"/>
    <p:sldId id="345" r:id="rId11"/>
    <p:sldId id="347" r:id="rId12"/>
    <p:sldId id="331" r:id="rId13"/>
    <p:sldId id="330" r:id="rId14"/>
    <p:sldId id="346" r:id="rId15"/>
    <p:sldId id="334" r:id="rId16"/>
    <p:sldId id="332" r:id="rId17"/>
    <p:sldId id="333" r:id="rId18"/>
    <p:sldId id="335" r:id="rId19"/>
    <p:sldId id="336" r:id="rId20"/>
    <p:sldId id="337" r:id="rId21"/>
    <p:sldId id="338" r:id="rId22"/>
    <p:sldId id="349" r:id="rId23"/>
    <p:sldId id="350" r:id="rId24"/>
    <p:sldId id="351" r:id="rId25"/>
    <p:sldId id="35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>
                <a:solidFill>
                  <a:schemeClr val="tx1"/>
                </a:solidFill>
              </a:rPr>
              <a:t>Impacto % no Custo EE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Planilha1!$F$5:$F$26</c:f>
              <c:strCache>
                <c:ptCount val="22"/>
                <c:pt idx="0">
                  <c:v>K100-MIX</c:v>
                </c:pt>
                <c:pt idx="1">
                  <c:v>SG-295 para URLs</c:v>
                </c:pt>
                <c:pt idx="2">
                  <c:v>Propano: URGN</c:v>
                </c:pt>
                <c:pt idx="3">
                  <c:v>Propano: UPGN-II</c:v>
                </c:pt>
                <c:pt idx="4">
                  <c:v>Propano: URL-I</c:v>
                </c:pt>
                <c:pt idx="5">
                  <c:v>Propano: URL-II</c:v>
                </c:pt>
                <c:pt idx="6">
                  <c:v>Propano: URL-III</c:v>
                </c:pt>
                <c:pt idx="7">
                  <c:v>Peneira: URL-I</c:v>
                </c:pt>
                <c:pt idx="8">
                  <c:v>Peneira: URL-II</c:v>
                </c:pt>
                <c:pt idx="9">
                  <c:v>Peneira: URL-III</c:v>
                </c:pt>
                <c:pt idx="10">
                  <c:v>GNMP: URGN</c:v>
                </c:pt>
                <c:pt idx="11">
                  <c:v>GR: UPCGN 2 (A)</c:v>
                </c:pt>
                <c:pt idx="12">
                  <c:v>GR: UPCGN 2 (B)</c:v>
                </c:pt>
                <c:pt idx="13">
                  <c:v>GR: UPCGN 3 (A)</c:v>
                </c:pt>
                <c:pt idx="14">
                  <c:v>GR: UPCGN 3 (B)</c:v>
                </c:pt>
                <c:pt idx="15">
                  <c:v>GR: UPCGN 4 (A)</c:v>
                </c:pt>
                <c:pt idx="16">
                  <c:v>GR: UPCGN 4 (B)</c:v>
                </c:pt>
                <c:pt idx="17">
                  <c:v>GNAP: URL I</c:v>
                </c:pt>
                <c:pt idx="18">
                  <c:v>GNAP: URL II</c:v>
                </c:pt>
                <c:pt idx="19">
                  <c:v>GNAP: URL III</c:v>
                </c:pt>
                <c:pt idx="20">
                  <c:v>GR: UPGN II (A)</c:v>
                </c:pt>
                <c:pt idx="21">
                  <c:v>GR: UPGN II (B)</c:v>
                </c:pt>
              </c:strCache>
            </c:strRef>
          </c:cat>
          <c:val>
            <c:numRef>
              <c:f>Planilha1!$G$5:$G$26</c:f>
              <c:numCache>
                <c:formatCode>General</c:formatCode>
                <c:ptCount val="22"/>
                <c:pt idx="0">
                  <c:v>0.69734751835397002</c:v>
                </c:pt>
                <c:pt idx="1">
                  <c:v>3.95112007212574</c:v>
                </c:pt>
                <c:pt idx="2">
                  <c:v>2.0833124964569101</c:v>
                </c:pt>
                <c:pt idx="3">
                  <c:v>12.6837899330014</c:v>
                </c:pt>
                <c:pt idx="4">
                  <c:v>6.2235689848048299</c:v>
                </c:pt>
                <c:pt idx="5">
                  <c:v>6.2254362422260101</c:v>
                </c:pt>
                <c:pt idx="6">
                  <c:v>6.2235689848048299</c:v>
                </c:pt>
                <c:pt idx="7">
                  <c:v>0.14888234994234401</c:v>
                </c:pt>
                <c:pt idx="8">
                  <c:v>0.148927019114244</c:v>
                </c:pt>
                <c:pt idx="9">
                  <c:v>0.14888234994234401</c:v>
                </c:pt>
                <c:pt idx="10">
                  <c:v>0.43024835555297902</c:v>
                </c:pt>
                <c:pt idx="11">
                  <c:v>0.76553790381614395</c:v>
                </c:pt>
                <c:pt idx="12">
                  <c:v>0.71932463263670898</c:v>
                </c:pt>
                <c:pt idx="13">
                  <c:v>0.75093143188335199</c:v>
                </c:pt>
                <c:pt idx="14">
                  <c:v>0.92853747520347096</c:v>
                </c:pt>
                <c:pt idx="15">
                  <c:v>0.98835884042127498</c:v>
                </c:pt>
                <c:pt idx="16">
                  <c:v>1.24312554623525</c:v>
                </c:pt>
                <c:pt idx="17">
                  <c:v>17.393504184813001</c:v>
                </c:pt>
                <c:pt idx="18">
                  <c:v>16.9913390560009</c:v>
                </c:pt>
                <c:pt idx="19">
                  <c:v>17.444429784725699</c:v>
                </c:pt>
                <c:pt idx="20">
                  <c:v>1.6100285179239</c:v>
                </c:pt>
                <c:pt idx="21">
                  <c:v>2.1997983200123201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6-41D6-8EEB-8CC961F00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854895"/>
        <c:axId val="118397295"/>
      </c:barChart>
      <c:catAx>
        <c:axId val="272854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>
                    <a:solidFill>
                      <a:schemeClr val="tx1"/>
                    </a:solidFill>
                  </a:rPr>
                  <a:t>Equipamento</a:t>
                </a:r>
              </a:p>
            </c:rich>
          </c:tx>
          <c:layout>
            <c:manualLayout>
              <c:xMode val="edge"/>
              <c:yMode val="edge"/>
              <c:x val="0.42180533746050752"/>
              <c:y val="0.89269395100948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397295"/>
        <c:crosses val="autoZero"/>
        <c:auto val="1"/>
        <c:lblAlgn val="ctr"/>
        <c:lblOffset val="100"/>
        <c:noMultiLvlLbl val="0"/>
      </c:catAx>
      <c:valAx>
        <c:axId val="11839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% do Custo</a:t>
                </a:r>
                <a:r>
                  <a:rPr lang="pt-BR" baseline="0"/>
                  <a:t> Total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285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>
                <a:solidFill>
                  <a:schemeClr val="tx1"/>
                </a:solidFill>
              </a:rPr>
              <a:t>Impacto % no Custo GC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Planilha2!$E$4:$E$19</c:f>
              <c:strCache>
                <c:ptCount val="16"/>
                <c:pt idx="0">
                  <c:v>UPGN II: T-01</c:v>
                </c:pt>
                <c:pt idx="1">
                  <c:v>UPGN II: T-02</c:v>
                </c:pt>
                <c:pt idx="2">
                  <c:v>URL I: T-01</c:v>
                </c:pt>
                <c:pt idx="3">
                  <c:v>URL I: Regen</c:v>
                </c:pt>
                <c:pt idx="4">
                  <c:v>URL II: T-01</c:v>
                </c:pt>
                <c:pt idx="5">
                  <c:v>URL II: Regen</c:v>
                </c:pt>
                <c:pt idx="6">
                  <c:v>URL III: T-01</c:v>
                </c:pt>
                <c:pt idx="7">
                  <c:v>URL III: Regen</c:v>
                </c:pt>
                <c:pt idx="8">
                  <c:v>URCO2</c:v>
                </c:pt>
                <c:pt idx="9">
                  <c:v>UPCGN II: T-01</c:v>
                </c:pt>
                <c:pt idx="10">
                  <c:v>UPCGN II: T-02</c:v>
                </c:pt>
                <c:pt idx="11">
                  <c:v>UPCGN III: T-01</c:v>
                </c:pt>
                <c:pt idx="12">
                  <c:v>UPCGN III: T-02</c:v>
                </c:pt>
                <c:pt idx="13">
                  <c:v>UPCGN IV: T-01</c:v>
                </c:pt>
                <c:pt idx="14">
                  <c:v>UPCGN IV: T-02</c:v>
                </c:pt>
                <c:pt idx="15">
                  <c:v>B. TURBOCOMPRESSORES</c:v>
                </c:pt>
              </c:strCache>
            </c:strRef>
          </c:cat>
          <c:val>
            <c:numRef>
              <c:f>Planilha2!$F$4:$F$19</c:f>
              <c:numCache>
                <c:formatCode>General</c:formatCode>
                <c:ptCount val="16"/>
                <c:pt idx="0">
                  <c:v>3.8432322284545402</c:v>
                </c:pt>
                <c:pt idx="1">
                  <c:v>6.2268653664494398</c:v>
                </c:pt>
                <c:pt idx="2">
                  <c:v>5.2937398199646601</c:v>
                </c:pt>
                <c:pt idx="3">
                  <c:v>2.1132287926350402</c:v>
                </c:pt>
                <c:pt idx="4">
                  <c:v>5.4347283635321002</c:v>
                </c:pt>
                <c:pt idx="5">
                  <c:v>2.11386282467604</c:v>
                </c:pt>
                <c:pt idx="6">
                  <c:v>5.2891781460304603</c:v>
                </c:pt>
                <c:pt idx="7">
                  <c:v>2.1132287926350402</c:v>
                </c:pt>
                <c:pt idx="8">
                  <c:v>16.540477607731699</c:v>
                </c:pt>
                <c:pt idx="9">
                  <c:v>0.93175225805872497</c:v>
                </c:pt>
                <c:pt idx="10">
                  <c:v>1.8424468284308</c:v>
                </c:pt>
                <c:pt idx="11">
                  <c:v>1.0902256275527</c:v>
                </c:pt>
                <c:pt idx="12">
                  <c:v>1.3350832413531599</c:v>
                </c:pt>
                <c:pt idx="13">
                  <c:v>1.4101347993384801</c:v>
                </c:pt>
                <c:pt idx="14">
                  <c:v>1.6896242670216399</c:v>
                </c:pt>
                <c:pt idx="15">
                  <c:v>42.732191036135397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C-4BBC-88C1-9B58C8D8E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854895"/>
        <c:axId val="118397295"/>
      </c:barChart>
      <c:catAx>
        <c:axId val="272854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>
                    <a:solidFill>
                      <a:schemeClr val="tx1"/>
                    </a:solidFill>
                  </a:rPr>
                  <a:t>Equipamento</a:t>
                </a:r>
              </a:p>
            </c:rich>
          </c:tx>
          <c:layout>
            <c:manualLayout>
              <c:xMode val="edge"/>
              <c:yMode val="edge"/>
              <c:x val="0.42180533746050752"/>
              <c:y val="0.89269395100948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397295"/>
        <c:crosses val="autoZero"/>
        <c:auto val="1"/>
        <c:lblAlgn val="ctr"/>
        <c:lblOffset val="100"/>
        <c:noMultiLvlLbl val="0"/>
      </c:catAx>
      <c:valAx>
        <c:axId val="11839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% do Custo</a:t>
                </a:r>
                <a:r>
                  <a:rPr lang="pt-BR" baseline="0"/>
                  <a:t> Total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285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CAA49-CA16-E30D-A16E-FE2BC9BC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59796-3DAC-D904-8105-FAB45521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7E709-0F87-D0AE-BC6B-6130AC7A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E5E63E-6499-1772-7722-CC44F6B4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06A79-6B6F-7CEE-5A52-C459599B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01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5EC7-F959-2F80-3D65-57600A2D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A6F50F-4721-546F-A02F-005458F70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1D080-6FA7-58CE-9AD4-2041694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CDC7F3-B069-B931-36B6-428B169F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6567B-5A09-4EAE-9AFA-9A36410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7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BADE02-7B58-58E8-0C07-97CC4E01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F40CF5-5190-D371-560E-060E5F1B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D7828-B23B-04E3-D579-43A12080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0A658-7329-8AEC-3321-3321E67D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D5354-AA22-9CBC-DF0A-DFD85149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9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1D6F7-3D51-F356-B167-34E1F2D7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718B1-72CF-02F5-3321-1CAF0F5D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5C998-D659-333C-625A-03D01B46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DFC98-6C56-E17E-0020-E89A5E61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C7D1CE-E7B4-E161-D2A3-C4EEDA0C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64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74405-9EC7-726E-BD1A-2B22E7B1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632260-1E1D-A28F-D4A9-078AA536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9E260-E6E9-A214-1021-443BCA3B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4C1E-A5FF-5053-CAC1-E67FC279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541FD-E2AC-DD67-2CEC-82F335E0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48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B91A5-54AC-D125-1F57-FB1AE1D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CEA55-43E2-A919-A3E9-30D6DCC34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DE4B13-9AAE-68D8-A372-FF0D92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3F8DF7-69EF-3047-DBAE-95A1C99A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41A2FD-9021-FDCA-BD02-A02BBF83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762AC5-C3E1-DD5E-8825-6AD244BF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B6D1F-2486-F02E-150D-0306B14A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947992-BC60-949D-63EF-2627B975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CE82A4-CEAA-73DD-89A8-562F23CDF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34EF66-EDCC-2CD4-C156-9D741D581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B2427D-A65E-760C-FA50-97DBFA7F1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67ABE1-D52B-D860-1674-DAB302F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982078-6C0F-16FD-9476-3962AB29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F9725E-7E36-78D3-52EB-2593130E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5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9E35-FBF9-1ABE-896C-4E1CA94A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A4C4A2-79DB-828E-7D63-1256B510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BAEF57-DFC3-1623-549E-6111A355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322F25-BB3A-3078-096C-4CD6BF08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5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72E3E4-0009-50C5-76DC-15CB4812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CE7D1E-324F-54D7-C599-FE71363D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0F0CE5-FD45-A036-FB63-64547122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3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6B6B1-830B-A254-EE12-5F5C75AB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02ECA-02CC-05C2-B1F7-3090D2A1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8D2279-D7B6-B80B-21B2-2DFA6719E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67392A-F522-9424-4F3C-E9795F0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F63357-3AC7-99B3-6670-A524D4F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26B499-3C13-7FAD-6AB7-DCD815CE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7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9B258-78B4-40CB-F1D9-7F6DB235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F3D0A2-26EB-45B5-F2C2-B7A299655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FDFC0A-4040-45D0-C02D-C1D9C0D7D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01772-1E90-D286-E85D-D65C325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5115EB-7F92-CBDD-8A2D-5551842A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021C8A-546F-E2FE-A665-381C9719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4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9098B8-517A-BA9B-6A7E-B219915E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15FCEA-1C77-0718-2EBE-326D5E55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46A8C-64EA-919B-5666-2ED8C4480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926C-625A-443B-91C4-80AC6B20D165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6A5273-024F-1658-3D33-F87923366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99FFE-07CA-C623-5609-95920B34A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7E1A-74A4-4A08-8DA9-40B8CFEB18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278FABD-1A70-2820-C3A3-FD2ADE478522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1. Otimização UTGCAB: inclusão da MARGEM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21AC74-6955-6A1C-EFBA-DA1E86E359F7}"/>
              </a:ext>
            </a:extLst>
          </p:cNvPr>
          <p:cNvSpPr txBox="1"/>
          <p:nvPr/>
        </p:nvSpPr>
        <p:spPr>
          <a:xfrm>
            <a:off x="76200" y="781050"/>
            <a:ext cx="11858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Descrição da Estratégia de Inclusão do Custo na Função Objetivo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 Estudos de Casos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Aprimoramentos</a:t>
            </a:r>
          </a:p>
        </p:txBody>
      </p:sp>
    </p:spTree>
    <p:extLst>
      <p:ext uri="{BB962C8B-B14F-4D97-AF65-F5344CB8AC3E}">
        <p14:creationId xmlns:p14="http://schemas.microsoft.com/office/powerpoint/2010/main" val="284437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23AA4-C967-61B4-C5F3-23F9BD8B9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5149576-0D33-AA48-3F15-AE10482F9FC2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>
                <a:solidFill>
                  <a:srgbClr val="002060"/>
                </a:solidFill>
              </a:rPr>
              <a:t>2.1. Energia Elétrica</a:t>
            </a:r>
            <a:endParaRPr lang="pt-BR" sz="2400" b="1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948741-FBCE-688E-A46F-6C414530DAD6}"/>
                  </a:ext>
                </a:extLst>
              </p:cNvPr>
              <p:cNvSpPr txBox="1"/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𝑛𝐸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Pot</m:t>
                                  </m:r>
                                  <m: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ncia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EE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C948741-FBCE-688E-A46F-6C414530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7563F5A-BC45-A9A0-444C-C4641729DA6C}"/>
              </a:ext>
            </a:extLst>
          </p:cNvPr>
          <p:cNvGraphicFramePr>
            <a:graphicFrameLocks/>
          </p:cNvGraphicFramePr>
          <p:nvPr/>
        </p:nvGraphicFramePr>
        <p:xfrm>
          <a:off x="2776537" y="1740693"/>
          <a:ext cx="6638925" cy="337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782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7DF6C-FF36-94AA-498A-18C8D713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BB829D-C884-D77F-6D16-A9567B5572F4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2.2. Consumo de Gás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AA79222-1936-63EA-9E27-2BEDF9E3F23F}"/>
              </a:ext>
            </a:extLst>
          </p:cNvPr>
          <p:cNvSpPr/>
          <p:nvPr/>
        </p:nvSpPr>
        <p:spPr>
          <a:xfrm>
            <a:off x="1266825" y="3281361"/>
            <a:ext cx="2124075" cy="12382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Levantamento do cálculo das vazões de GC na </a:t>
            </a:r>
            <a:r>
              <a:rPr lang="pt-BR" sz="1600" b="1" dirty="0">
                <a:solidFill>
                  <a:schemeClr val="tx1"/>
                </a:solidFill>
              </a:rPr>
              <a:t>Simulação Rigorosa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88FFA39-8352-77F6-294A-19B50FA1C663}"/>
              </a:ext>
            </a:extLst>
          </p:cNvPr>
          <p:cNvSpPr/>
          <p:nvPr/>
        </p:nvSpPr>
        <p:spPr>
          <a:xfrm>
            <a:off x="4733925" y="3333749"/>
            <a:ext cx="2066925" cy="11858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Aproximação do cálculo das vazões em </a:t>
            </a:r>
            <a:r>
              <a:rPr lang="pt-BR" sz="1600" b="1" dirty="0">
                <a:solidFill>
                  <a:schemeClr val="tx1"/>
                </a:solidFill>
              </a:rPr>
              <a:t>função linear </a:t>
            </a:r>
            <a:r>
              <a:rPr lang="pt-BR" sz="1600" dirty="0">
                <a:solidFill>
                  <a:schemeClr val="tx1"/>
                </a:solidFill>
              </a:rPr>
              <a:t>da vazão de entrada dos equipamentos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22C5490-2D86-8B16-6324-52E2571C8869}"/>
              </a:ext>
            </a:extLst>
          </p:cNvPr>
          <p:cNvCxnSpPr/>
          <p:nvPr/>
        </p:nvCxnSpPr>
        <p:spPr>
          <a:xfrm flipV="1">
            <a:off x="3390900" y="3900487"/>
            <a:ext cx="13430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45D2BED-DB72-3041-985B-C5B7251B8E40}"/>
              </a:ext>
            </a:extLst>
          </p:cNvPr>
          <p:cNvCxnSpPr/>
          <p:nvPr/>
        </p:nvCxnSpPr>
        <p:spPr>
          <a:xfrm flipV="1">
            <a:off x="5762625" y="2295525"/>
            <a:ext cx="0" cy="98583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9A07C5-3F41-3616-F489-4874586EC2F6}"/>
              </a:ext>
            </a:extLst>
          </p:cNvPr>
          <p:cNvSpPr txBox="1"/>
          <p:nvPr/>
        </p:nvSpPr>
        <p:spPr>
          <a:xfrm>
            <a:off x="4652962" y="175801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Estudos de Análise de Sensibilidade no Simulador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AD7C65-5B5F-32F1-585A-3869DB698048}"/>
              </a:ext>
            </a:extLst>
          </p:cNvPr>
          <p:cNvCxnSpPr/>
          <p:nvPr/>
        </p:nvCxnSpPr>
        <p:spPr>
          <a:xfrm flipV="1">
            <a:off x="2328862" y="2295525"/>
            <a:ext cx="0" cy="98583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18B6793-2892-BBDD-C7CC-CFFE6B2B2C2E}"/>
              </a:ext>
            </a:extLst>
          </p:cNvPr>
          <p:cNvSpPr txBox="1"/>
          <p:nvPr/>
        </p:nvSpPr>
        <p:spPr>
          <a:xfrm>
            <a:off x="1147762" y="1965126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Spreadsheet Hysys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34CB297-F37D-613F-D0D4-9DB267340BEC}"/>
              </a:ext>
            </a:extLst>
          </p:cNvPr>
          <p:cNvCxnSpPr/>
          <p:nvPr/>
        </p:nvCxnSpPr>
        <p:spPr>
          <a:xfrm flipV="1">
            <a:off x="6800850" y="3900485"/>
            <a:ext cx="13430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AAD7E47-9F39-6B48-FCC0-A257CC765190}"/>
              </a:ext>
            </a:extLst>
          </p:cNvPr>
          <p:cNvSpPr/>
          <p:nvPr/>
        </p:nvSpPr>
        <p:spPr>
          <a:xfrm>
            <a:off x="8191501" y="3333749"/>
            <a:ext cx="2066925" cy="118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Verificação das equações para cálculo das vazões de GC na simulação rigorosa 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8AD232F-9965-302A-AE9C-34C0E24B5817}"/>
              </a:ext>
            </a:extLst>
          </p:cNvPr>
          <p:cNvCxnSpPr/>
          <p:nvPr/>
        </p:nvCxnSpPr>
        <p:spPr>
          <a:xfrm flipV="1">
            <a:off x="9191625" y="2347913"/>
            <a:ext cx="0" cy="98583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007FD7-0068-BEE9-7224-CA0215088730}"/>
              </a:ext>
            </a:extLst>
          </p:cNvPr>
          <p:cNvSpPr txBox="1"/>
          <p:nvPr/>
        </p:nvSpPr>
        <p:spPr>
          <a:xfrm>
            <a:off x="8010525" y="1556861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Comparação dos valores obtidos em relação aos da simulação rigorosa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0CC2D2A-2B2D-7484-8463-EB7A28F9CCFA}"/>
              </a:ext>
            </a:extLst>
          </p:cNvPr>
          <p:cNvSpPr/>
          <p:nvPr/>
        </p:nvSpPr>
        <p:spPr>
          <a:xfrm>
            <a:off x="6438899" y="5141415"/>
            <a:ext cx="2066925" cy="11858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Migração das Equações para a </a:t>
            </a:r>
            <a:r>
              <a:rPr lang="pt-BR" sz="1600" b="1" dirty="0">
                <a:solidFill>
                  <a:schemeClr val="tx1"/>
                </a:solidFill>
              </a:rPr>
              <a:t>Simulação Essencial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90D6F7C-386F-450A-4883-4BF4C61DEC7C}"/>
              </a:ext>
            </a:extLst>
          </p:cNvPr>
          <p:cNvCxnSpPr>
            <a:stCxn id="26" idx="3"/>
            <a:endCxn id="30" idx="3"/>
          </p:cNvCxnSpPr>
          <p:nvPr/>
        </p:nvCxnSpPr>
        <p:spPr>
          <a:xfrm flipH="1">
            <a:off x="8505824" y="3926679"/>
            <a:ext cx="1752602" cy="1807666"/>
          </a:xfrm>
          <a:prstGeom prst="bentConnector3">
            <a:avLst>
              <a:gd name="adj1" fmla="val -1304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7C5B3014-48C1-F07E-E60B-469F05F70E51}"/>
                  </a:ext>
                </a:extLst>
              </p:cNvPr>
              <p:cNvSpPr txBox="1"/>
              <p:nvPr/>
            </p:nvSpPr>
            <p:spPr>
              <a:xfrm>
                <a:off x="3271672" y="3004362"/>
                <a:ext cx="181140" cy="2769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7C5B3014-48C1-F07E-E60B-469F05F7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72" y="3004362"/>
                <a:ext cx="181140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811023A-D4F7-ED12-1B45-F1CC0D844BF0}"/>
                  </a:ext>
                </a:extLst>
              </p:cNvPr>
              <p:cNvSpPr txBox="1"/>
              <p:nvPr/>
            </p:nvSpPr>
            <p:spPr>
              <a:xfrm>
                <a:off x="6729329" y="3030555"/>
                <a:ext cx="181140" cy="2769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811023A-D4F7-ED12-1B45-F1CC0D844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9" y="3030555"/>
                <a:ext cx="181140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90A1AEF-89EA-5738-F022-F71939960335}"/>
                  </a:ext>
                </a:extLst>
              </p:cNvPr>
              <p:cNvSpPr txBox="1"/>
              <p:nvPr/>
            </p:nvSpPr>
            <p:spPr>
              <a:xfrm>
                <a:off x="10191585" y="3030554"/>
                <a:ext cx="181140" cy="2769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90A1AEF-89EA-5738-F022-F7193996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585" y="3030554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62DE8ED-B7D1-9C29-99FB-1B9116C826C4}"/>
                  </a:ext>
                </a:extLst>
              </p:cNvPr>
              <p:cNvSpPr txBox="1"/>
              <p:nvPr/>
            </p:nvSpPr>
            <p:spPr>
              <a:xfrm>
                <a:off x="8482094" y="4849977"/>
                <a:ext cx="181140" cy="2769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62DE8ED-B7D1-9C29-99FB-1B9116C8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094" y="4849977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AC1FB92-4ADC-1A93-9DF4-DCBA1735DD0C}"/>
                  </a:ext>
                </a:extLst>
              </p:cNvPr>
              <p:cNvSpPr txBox="1"/>
              <p:nvPr/>
            </p:nvSpPr>
            <p:spPr>
              <a:xfrm>
                <a:off x="0" y="549406"/>
                <a:ext cx="2623457" cy="90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𝑛𝐺𝐶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GC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Vaz</m:t>
                                  </m:r>
                                  <m:r>
                                    <a:rPr lang="pt-B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ã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GC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AC1FB92-4ADC-1A93-9DF4-DCBA1735D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406"/>
                <a:ext cx="2623457" cy="9041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85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E7BF-FC1B-C2AA-41D0-EC077BA29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A80CA01-1BEA-70A7-CF7A-C8CC95944A04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2.2. Consumo de Gás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B903F4-C4E3-DE57-32B1-1CF541A1DDFB}"/>
              </a:ext>
            </a:extLst>
          </p:cNvPr>
          <p:cNvSpPr txBox="1"/>
          <p:nvPr/>
        </p:nvSpPr>
        <p:spPr>
          <a:xfrm>
            <a:off x="0" y="1541305"/>
            <a:ext cx="61438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244" indent="-257244">
              <a:buFont typeface="+mj-lt"/>
              <a:buAutoNum type="alphaLcParenR"/>
            </a:pPr>
            <a:r>
              <a:rPr lang="pt-BR" sz="1600" dirty="0"/>
              <a:t>Fornos</a:t>
            </a:r>
          </a:p>
          <a:p>
            <a:pPr marL="643109" lvl="1" indent="-300118">
              <a:buFont typeface="+mj-lt"/>
              <a:buAutoNum type="romanLcPeriod"/>
            </a:pPr>
            <a:r>
              <a:rPr lang="pt-BR" sz="1600" dirty="0"/>
              <a:t>URCO</a:t>
            </a:r>
            <a:r>
              <a:rPr lang="pt-BR" sz="1600" baseline="-25000" dirty="0"/>
              <a:t>2</a:t>
            </a:r>
          </a:p>
          <a:p>
            <a:pPr marL="643109" lvl="1" indent="-300118">
              <a:buFont typeface="+mj-lt"/>
              <a:buAutoNum type="romanLcPeriod"/>
            </a:pPr>
            <a:r>
              <a:rPr lang="pt-BR" sz="1600" b="1" dirty="0">
                <a:solidFill>
                  <a:srgbClr val="FF0000"/>
                </a:solidFill>
              </a:rPr>
              <a:t>UPGN2</a:t>
            </a:r>
          </a:p>
          <a:p>
            <a:pPr marL="643109" lvl="1" indent="-300118">
              <a:buFont typeface="+mj-lt"/>
              <a:buAutoNum type="romanLcPeriod"/>
            </a:pPr>
            <a:r>
              <a:rPr lang="pt-BR" sz="1600" dirty="0"/>
              <a:t>URLs</a:t>
            </a:r>
          </a:p>
          <a:p>
            <a:pPr marL="940845" lvl="2" indent="-202460">
              <a:buSzPct val="90000"/>
              <a:buFont typeface="+mj-lt"/>
              <a:buAutoNum type="arabicPeriod"/>
            </a:pPr>
            <a:r>
              <a:rPr lang="pt-BR" sz="1600" b="1" dirty="0">
                <a:solidFill>
                  <a:srgbClr val="FF0000"/>
                </a:solidFill>
              </a:rPr>
              <a:t>T-01</a:t>
            </a:r>
          </a:p>
          <a:p>
            <a:pPr marL="940845" lvl="2" indent="-202460">
              <a:buSzPct val="90000"/>
              <a:buFont typeface="+mj-lt"/>
              <a:buAutoNum type="arabicPeriod"/>
            </a:pPr>
            <a:r>
              <a:rPr lang="pt-BR" sz="1600" b="1" dirty="0">
                <a:solidFill>
                  <a:srgbClr val="FF0000"/>
                </a:solidFill>
              </a:rPr>
              <a:t>Regeneração</a:t>
            </a:r>
          </a:p>
          <a:p>
            <a:pPr marL="643109" lvl="1" indent="-300118">
              <a:buSzPct val="90000"/>
              <a:buFont typeface="+mj-lt"/>
              <a:buAutoNum type="romanLcPeriod"/>
            </a:pPr>
            <a:r>
              <a:rPr lang="pt-BR" sz="1600" dirty="0"/>
              <a:t>UPCGNs</a:t>
            </a:r>
          </a:p>
          <a:p>
            <a:pPr marL="257244" indent="-257244">
              <a:buFont typeface="+mj-lt"/>
              <a:buAutoNum type="alphaLcParenR"/>
            </a:pPr>
            <a:r>
              <a:rPr lang="pt-BR" sz="1600" dirty="0"/>
              <a:t>Turbocompressores</a:t>
            </a:r>
          </a:p>
          <a:p>
            <a:pPr marL="643109" lvl="1" indent="-300118">
              <a:buFont typeface="+mj-lt"/>
              <a:buAutoNum type="romanLcPeriod"/>
            </a:pPr>
            <a:r>
              <a:rPr lang="pt-BR" sz="1600" dirty="0"/>
              <a:t>ECOMP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92D00ED-761C-0ABB-C13F-C020E0D6AEBD}"/>
                  </a:ext>
                </a:extLst>
              </p:cNvPr>
              <p:cNvSpPr txBox="1"/>
              <p:nvPr/>
            </p:nvSpPr>
            <p:spPr>
              <a:xfrm>
                <a:off x="0" y="549406"/>
                <a:ext cx="2623457" cy="90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𝑛𝐺𝐶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GC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Vaz</m:t>
                                  </m:r>
                                  <m:r>
                                    <a:rPr lang="pt-B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ã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GC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92D00ED-761C-0ABB-C13F-C020E0D6A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406"/>
                <a:ext cx="2623457" cy="9041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827025A-FAA6-CEFD-F6CF-204E56A376D9}"/>
              </a:ext>
            </a:extLst>
          </p:cNvPr>
          <p:cNvCxnSpPr>
            <a:cxnSpLocks/>
          </p:cNvCxnSpPr>
          <p:nvPr/>
        </p:nvCxnSpPr>
        <p:spPr>
          <a:xfrm>
            <a:off x="1593522" y="2175839"/>
            <a:ext cx="1376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8544565-4EF9-B2D6-FA4B-F9A57F7F51F8}"/>
              </a:ext>
            </a:extLst>
          </p:cNvPr>
          <p:cNvCxnSpPr>
            <a:cxnSpLocks/>
          </p:cNvCxnSpPr>
          <p:nvPr/>
        </p:nvCxnSpPr>
        <p:spPr>
          <a:xfrm>
            <a:off x="2181350" y="2946547"/>
            <a:ext cx="7882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9D0337-57BE-BE55-91B9-C1359626C75E}"/>
              </a:ext>
            </a:extLst>
          </p:cNvPr>
          <p:cNvSpPr txBox="1"/>
          <p:nvPr/>
        </p:nvSpPr>
        <p:spPr>
          <a:xfrm>
            <a:off x="3031168" y="1991173"/>
            <a:ext cx="636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Correlação linear em relação à vazão de alimentação da T01 e T02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36E4868-6DA7-77DD-EA6D-41C8A4196E01}"/>
              </a:ext>
            </a:extLst>
          </p:cNvPr>
          <p:cNvCxnSpPr>
            <a:cxnSpLocks/>
          </p:cNvCxnSpPr>
          <p:nvPr/>
        </p:nvCxnSpPr>
        <p:spPr>
          <a:xfrm>
            <a:off x="1593522" y="2695467"/>
            <a:ext cx="1376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8C0BF8-1ECA-5BA9-42D6-5CA6A7BA44B9}"/>
              </a:ext>
            </a:extLst>
          </p:cNvPr>
          <p:cNvSpPr txBox="1"/>
          <p:nvPr/>
        </p:nvSpPr>
        <p:spPr>
          <a:xfrm>
            <a:off x="3031168" y="2499955"/>
            <a:ext cx="579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Correlação linear em relação à vazão de alimentação da T01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0029DF-F1C1-2E13-99E8-D9E268F121B9}"/>
              </a:ext>
            </a:extLst>
          </p:cNvPr>
          <p:cNvSpPr txBox="1"/>
          <p:nvPr/>
        </p:nvSpPr>
        <p:spPr>
          <a:xfrm>
            <a:off x="3031167" y="2761881"/>
            <a:ext cx="665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Correlação linear em relação à vazão de alimentação da carga da URL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6BC3C64-A411-C62C-E949-A1894CD36EE1}"/>
                  </a:ext>
                </a:extLst>
              </p:cNvPr>
              <p:cNvSpPr txBox="1"/>
              <p:nvPr/>
            </p:nvSpPr>
            <p:spPr>
              <a:xfrm>
                <a:off x="3394824" y="4776999"/>
                <a:ext cx="3543528" cy="42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Vaz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ã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GC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6BC3C64-A411-C62C-E949-A1894CD36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24" y="4776999"/>
                <a:ext cx="3543528" cy="42966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46164EE-9668-B171-5320-939551BFE7FB}"/>
              </a:ext>
            </a:extLst>
          </p:cNvPr>
          <p:cNvCxnSpPr>
            <a:cxnSpLocks/>
          </p:cNvCxnSpPr>
          <p:nvPr/>
        </p:nvCxnSpPr>
        <p:spPr>
          <a:xfrm>
            <a:off x="5849020" y="5155951"/>
            <a:ext cx="0" cy="571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0567E00-1DCF-0563-CA07-439C3C6E2378}"/>
              </a:ext>
            </a:extLst>
          </p:cNvPr>
          <p:cNvSpPr txBox="1"/>
          <p:nvPr/>
        </p:nvSpPr>
        <p:spPr>
          <a:xfrm>
            <a:off x="5033992" y="5704369"/>
            <a:ext cx="178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vazão de entrada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639467E-1125-BE42-F51B-30A7EA9B1B1A}"/>
              </a:ext>
            </a:extLst>
          </p:cNvPr>
          <p:cNvCxnSpPr>
            <a:cxnSpLocks/>
          </p:cNvCxnSpPr>
          <p:nvPr/>
        </p:nvCxnSpPr>
        <p:spPr>
          <a:xfrm flipV="1">
            <a:off x="5417945" y="4482316"/>
            <a:ext cx="0" cy="294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BBC863A-F753-7309-8B22-C289AA01AD69}"/>
              </a:ext>
            </a:extLst>
          </p:cNvPr>
          <p:cNvCxnSpPr>
            <a:cxnSpLocks/>
          </p:cNvCxnSpPr>
          <p:nvPr/>
        </p:nvCxnSpPr>
        <p:spPr>
          <a:xfrm flipV="1">
            <a:off x="6267030" y="4482316"/>
            <a:ext cx="0" cy="294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2D6A4E6-5808-A47A-EB62-B73711F6E949}"/>
              </a:ext>
            </a:extLst>
          </p:cNvPr>
          <p:cNvSpPr txBox="1"/>
          <p:nvPr/>
        </p:nvSpPr>
        <p:spPr>
          <a:xfrm>
            <a:off x="5156490" y="4089863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Coeficientes </a:t>
            </a:r>
          </a:p>
        </p:txBody>
      </p:sp>
    </p:spTree>
    <p:extLst>
      <p:ext uri="{BB962C8B-B14F-4D97-AF65-F5344CB8AC3E}">
        <p14:creationId xmlns:p14="http://schemas.microsoft.com/office/powerpoint/2010/main" val="297757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E3E5D-B29D-FF78-01B0-6E62176B5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59C291E-B50F-C8C6-3BC9-9C09B12F959A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2.2. Consumo de Gás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185D91-7A3C-1E40-4D65-319830ACFD93}"/>
                  </a:ext>
                </a:extLst>
              </p:cNvPr>
              <p:cNvSpPr txBox="1"/>
              <p:nvPr/>
            </p:nvSpPr>
            <p:spPr>
              <a:xfrm>
                <a:off x="0" y="549406"/>
                <a:ext cx="2623457" cy="90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𝑛𝐺𝐶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GC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Vaz</m:t>
                                  </m:r>
                                  <m: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ã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GC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185D91-7A3C-1E40-4D65-319830AC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406"/>
                <a:ext cx="2623457" cy="9041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m 29">
            <a:extLst>
              <a:ext uri="{FF2B5EF4-FFF2-40B4-BE49-F238E27FC236}">
                <a16:creationId xmlns:a16="http://schemas.microsoft.com/office/drawing/2014/main" id="{2B30E7F5-0CD8-34BD-D14C-3F224DF5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7679"/>
            <a:ext cx="12192000" cy="3022642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33FFECBB-B633-2C04-9CC2-880BD1BAB4F8}"/>
              </a:ext>
            </a:extLst>
          </p:cNvPr>
          <p:cNvSpPr/>
          <p:nvPr/>
        </p:nvSpPr>
        <p:spPr>
          <a:xfrm>
            <a:off x="863237" y="2377440"/>
            <a:ext cx="878478" cy="2562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A37B25F-8B2A-14E0-3383-9F0C377BF457}"/>
              </a:ext>
            </a:extLst>
          </p:cNvPr>
          <p:cNvSpPr/>
          <p:nvPr/>
        </p:nvSpPr>
        <p:spPr>
          <a:xfrm>
            <a:off x="10359934" y="2377440"/>
            <a:ext cx="878478" cy="2562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2F52ACB-5FA3-5E35-6297-74AB82703552}"/>
              </a:ext>
            </a:extLst>
          </p:cNvPr>
          <p:cNvSpPr txBox="1"/>
          <p:nvPr/>
        </p:nvSpPr>
        <p:spPr>
          <a:xfrm>
            <a:off x="495703" y="1576653"/>
            <a:ext cx="163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Simulação Rigorosa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F45BE5F-23DB-F887-F365-6C63466E79B8}"/>
              </a:ext>
            </a:extLst>
          </p:cNvPr>
          <p:cNvSpPr txBox="1"/>
          <p:nvPr/>
        </p:nvSpPr>
        <p:spPr>
          <a:xfrm>
            <a:off x="9969170" y="1609902"/>
            <a:ext cx="1660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Simulação Essencial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A898B0F-57EF-9EFB-7FFF-83F45058B4AF}"/>
              </a:ext>
            </a:extLst>
          </p:cNvPr>
          <p:cNvCxnSpPr>
            <a:cxnSpLocks/>
          </p:cNvCxnSpPr>
          <p:nvPr/>
        </p:nvCxnSpPr>
        <p:spPr>
          <a:xfrm>
            <a:off x="11876213" y="1654589"/>
            <a:ext cx="0" cy="459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D22E706-EE61-4CFB-6D4C-4FF995AEAC3E}"/>
              </a:ext>
            </a:extLst>
          </p:cNvPr>
          <p:cNvSpPr txBox="1"/>
          <p:nvPr/>
        </p:nvSpPr>
        <p:spPr>
          <a:xfrm>
            <a:off x="11381476" y="1346812"/>
            <a:ext cx="879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Desvio %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0A8029F-8F87-EFF7-3E81-50B5B0F9855A}"/>
              </a:ext>
            </a:extLst>
          </p:cNvPr>
          <p:cNvSpPr txBox="1"/>
          <p:nvPr/>
        </p:nvSpPr>
        <p:spPr>
          <a:xfrm>
            <a:off x="3459900" y="803076"/>
            <a:ext cx="4276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Vazão CG: </a:t>
            </a:r>
            <a:r>
              <a:rPr lang="pt-BR" sz="1400" b="1" u="sng" dirty="0">
                <a:solidFill>
                  <a:srgbClr val="FF0000"/>
                </a:solidFill>
              </a:rPr>
              <a:t>7 Equações Essencial </a:t>
            </a:r>
            <a:r>
              <a:rPr lang="pt-BR" sz="1400" b="1" dirty="0">
                <a:solidFill>
                  <a:srgbClr val="FF0000"/>
                </a:solidFill>
              </a:rPr>
              <a:t>+ </a:t>
            </a:r>
            <a:r>
              <a:rPr lang="pt-BR" sz="1400" b="1" dirty="0">
                <a:solidFill>
                  <a:schemeClr val="tx2"/>
                </a:solidFill>
              </a:rPr>
              <a:t>9 Equações Rigorosa</a:t>
            </a:r>
          </a:p>
        </p:txBody>
      </p:sp>
    </p:spTree>
    <p:extLst>
      <p:ext uri="{BB962C8B-B14F-4D97-AF65-F5344CB8AC3E}">
        <p14:creationId xmlns:p14="http://schemas.microsoft.com/office/powerpoint/2010/main" val="42033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E223B-8AC0-5FE4-6DF9-651F7E9D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0B4F25-8B70-6275-A7D4-D43DA70C7DE4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2.2. Consumo de Gás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1BFAD7D3-FFAE-4602-AD39-B651F9BF3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889223"/>
              </p:ext>
            </p:extLst>
          </p:nvPr>
        </p:nvGraphicFramePr>
        <p:xfrm>
          <a:off x="2776537" y="1740693"/>
          <a:ext cx="6638925" cy="337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988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302C8-7C9E-4205-B57F-03D522989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1BADC0-1DB1-BB41-DB29-300D43BB8538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2.3. Comparação Simulações Rigorosa x Essencial (ponto base)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DE09DBC-4C13-DE09-B4DF-3EB449C86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46432"/>
              </p:ext>
            </p:extLst>
          </p:nvPr>
        </p:nvGraphicFramePr>
        <p:xfrm>
          <a:off x="88900" y="642938"/>
          <a:ext cx="7289800" cy="3457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1228109863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268035013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37251574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9454970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Rigorosa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u="none" strike="noStrike" dirty="0">
                          <a:effectLst/>
                        </a:rPr>
                        <a:t>Caso base_Rigorosa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u="none" strike="noStrike" dirty="0">
                          <a:effectLst/>
                        </a:rPr>
                        <a:t>Caso_base_Essencial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u="none" strike="noStrike" dirty="0">
                          <a:effectLst/>
                        </a:rPr>
                        <a:t>Desvio %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8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299to295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931974,4885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9,32E+05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3457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GASDUC-II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1300000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1,30E+06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5712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MIX UTGCAB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3333185,78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3,33E+06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8856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295toUPGN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0,00E+00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8775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299toUPGN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42000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4,20E+04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27105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URCO2toU211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0,00E+00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400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BypassU211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4158000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4,16E+06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4731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Carga URGN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2000000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2,00E+06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7836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Carga URL I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4500000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4,19E+06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-6,8415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7084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Carga URL III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4300000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4,19E+06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-2,5086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3746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TEE_GR_UPGN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0,00E+00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1987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TEE_GR_URGN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0,00E+00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-100,0000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9147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Carga URL II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3831399,765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4,19E+06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9,4151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6225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Carga UPGN II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4200000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4,20E+06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0287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295toURLs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146683,0253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1,47E+05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311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299toURLs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1029443,929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1,03E+06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0,0000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92442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effectLst/>
                        </a:rPr>
                        <a:t>302toURLs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11446825,4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1,14E+07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0,0000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442568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3266A5F-5EC4-71C6-AA7F-6672F895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84131"/>
              </p:ext>
            </p:extLst>
          </p:nvPr>
        </p:nvGraphicFramePr>
        <p:xfrm>
          <a:off x="88900" y="4281786"/>
          <a:ext cx="72898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166692526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66093508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988028079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1906664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Receita 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effectLst/>
                        </a:rPr>
                        <a:t>Caso_base_Essencial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effectLst/>
                        </a:rPr>
                        <a:t>Desvio %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091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GasDeVenda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54633093,64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5,52E+07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3216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4135900,761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4,02E+06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-2,73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411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LGN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4700029,27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5,68E+06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20,94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9493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GLP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1649281,926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1,59E+06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-3,59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9658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C5+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1110394,124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1,04E+06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-6,79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7810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rgbClr val="FF0000"/>
                          </a:solidFill>
                          <a:effectLst/>
                        </a:rPr>
                        <a:t>6,62E+07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rgbClr val="FF0000"/>
                          </a:solidFill>
                          <a:effectLst/>
                        </a:rPr>
                        <a:t>6,75E+07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1,97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499177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FFBA5C7-3884-05F4-21D8-1EFF2EA8F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4023"/>
              </p:ext>
            </p:extLst>
          </p:nvPr>
        </p:nvGraphicFramePr>
        <p:xfrm>
          <a:off x="88899" y="5734049"/>
          <a:ext cx="7289799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6151">
                  <a:extLst>
                    <a:ext uri="{9D8B030D-6E8A-4147-A177-3AD203B41FA5}">
                      <a16:colId xmlns:a16="http://schemas.microsoft.com/office/drawing/2014/main" val="30834509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980613414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044845868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val="6250022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effectLst/>
                        </a:rPr>
                        <a:t>Custo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effectLst/>
                        </a:rPr>
                        <a:t>Caso_base_Essencial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effectLst/>
                        </a:rPr>
                        <a:t>Desvio %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8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energiaEletrica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309950,6265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3,03E+05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-2,13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7058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gasCombustivel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225170,4469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2,22E+05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-1,31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3683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produtosQuimicos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18036,27363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1,70E+04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-5,76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97250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rgbClr val="FF0000"/>
                          </a:solidFill>
                          <a:effectLst/>
                        </a:rPr>
                        <a:t>5,53E+05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rgbClr val="FF0000"/>
                          </a:solidFill>
                          <a:effectLst/>
                        </a:rPr>
                        <a:t>5,43E+05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-1,91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68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0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58471-C433-DD63-4F52-AADC79D8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CA7B148-1456-06C2-2E70-8D5188D924E4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3.1 Estudo de Caso-1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7750F5-25EC-2B67-D6BC-18DB870C45A5}"/>
              </a:ext>
            </a:extLst>
          </p:cNvPr>
          <p:cNvSpPr txBox="1"/>
          <p:nvPr/>
        </p:nvSpPr>
        <p:spPr>
          <a:xfrm>
            <a:off x="0" y="652165"/>
            <a:ext cx="997689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Considerações</a:t>
            </a:r>
            <a:r>
              <a:rPr lang="pt-BR" dirty="0"/>
              <a:t>:</a:t>
            </a:r>
          </a:p>
          <a:p>
            <a:endParaRPr lang="pt-BR" dirty="0"/>
          </a:p>
          <a:p>
            <a:pPr marL="342900" indent="-342900">
              <a:buAutoNum type="alphaLcParenBoth"/>
            </a:pPr>
            <a:r>
              <a:rPr lang="pt-BR" dirty="0"/>
              <a:t>Especificações das Unidades de acordo com o arquivo jason de entrada </a:t>
            </a:r>
            <a:r>
              <a:rPr lang="pt-BR" b="1" dirty="0"/>
              <a:t>atual</a:t>
            </a:r>
            <a:r>
              <a:rPr lang="pt-BR" dirty="0"/>
              <a:t>.</a:t>
            </a:r>
          </a:p>
          <a:p>
            <a:pPr marL="342900" indent="-342900">
              <a:buAutoNum type="alphaLcParenBoth"/>
            </a:pPr>
            <a:endParaRPr lang="pt-BR" dirty="0"/>
          </a:p>
          <a:p>
            <a:pPr marL="342900" indent="-342900">
              <a:buAutoNum type="alphaLcParenBoth"/>
            </a:pPr>
            <a:r>
              <a:rPr lang="pt-BR" dirty="0"/>
              <a:t>Custos de Oportunidades do arquivo jason de entrada </a:t>
            </a:r>
            <a:r>
              <a:rPr lang="pt-BR" b="1" dirty="0"/>
              <a:t>atual:</a:t>
            </a:r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r>
              <a:rPr lang="pt-BR" dirty="0"/>
              <a:t>(c) Carga :					      (d) Disponibilidade máxima das Unidades: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5C5F0DE-9B4B-FC9C-B3EC-14B1C834E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9450"/>
              </p:ext>
            </p:extLst>
          </p:nvPr>
        </p:nvGraphicFramePr>
        <p:xfrm>
          <a:off x="1317896" y="2264024"/>
          <a:ext cx="38724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206">
                  <a:extLst>
                    <a:ext uri="{9D8B030D-6E8A-4147-A177-3AD203B41FA5}">
                      <a16:colId xmlns:a16="http://schemas.microsoft.com/office/drawing/2014/main" val="2389087846"/>
                    </a:ext>
                  </a:extLst>
                </a:gridCol>
                <a:gridCol w="1936206">
                  <a:extLst>
                    <a:ext uri="{9D8B030D-6E8A-4147-A177-3AD203B41FA5}">
                      <a16:colId xmlns:a16="http://schemas.microsoft.com/office/drawing/2014/main" val="2878612693"/>
                    </a:ext>
                  </a:extLst>
                </a:gridCol>
              </a:tblGrid>
              <a:tr h="286849">
                <a:tc>
                  <a:txBody>
                    <a:bodyPr/>
                    <a:lstStyle/>
                    <a:p>
                      <a:r>
                        <a:rPr lang="pt-BR" sz="1400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Custo de Oportunidade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9749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GASDUC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14,2194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1437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15,0198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31806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dirty="0"/>
                        <a:t>LGN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5,7737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45022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dirty="0"/>
                        <a:t>GLP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8,5499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10354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dirty="0"/>
                        <a:t>C5+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13,072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7681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889878D-BD67-A133-5BA9-814171B19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865"/>
              </p:ext>
            </p:extLst>
          </p:nvPr>
        </p:nvGraphicFramePr>
        <p:xfrm>
          <a:off x="76242" y="4717549"/>
          <a:ext cx="511406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033">
                  <a:extLst>
                    <a:ext uri="{9D8B030D-6E8A-4147-A177-3AD203B41FA5}">
                      <a16:colId xmlns:a16="http://schemas.microsoft.com/office/drawing/2014/main" val="2389087846"/>
                    </a:ext>
                  </a:extLst>
                </a:gridCol>
                <a:gridCol w="2557033">
                  <a:extLst>
                    <a:ext uri="{9D8B030D-6E8A-4147-A177-3AD203B41FA5}">
                      <a16:colId xmlns:a16="http://schemas.microsoft.com/office/drawing/2014/main" val="2878612693"/>
                    </a:ext>
                  </a:extLst>
                </a:gridCol>
              </a:tblGrid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Coletor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Vazão [m3/dia]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9749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SG-295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2,1·10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1437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SG-299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2,1·10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31806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SG-302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1,91·10</a:t>
                      </a:r>
                      <a:r>
                        <a:rPr lang="pt-BR" sz="1400" baseline="30000" dirty="0"/>
                        <a:t>7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45022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2,33·10</a:t>
                      </a:r>
                      <a:r>
                        <a:rPr lang="pt-BR" sz="1400" baseline="30000" dirty="0"/>
                        <a:t>7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95099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DAF813D-9243-30A4-1A6F-C1ABFB1D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89640"/>
              </p:ext>
            </p:extLst>
          </p:nvPr>
        </p:nvGraphicFramePr>
        <p:xfrm>
          <a:off x="5880505" y="4717549"/>
          <a:ext cx="51140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033">
                  <a:extLst>
                    <a:ext uri="{9D8B030D-6E8A-4147-A177-3AD203B41FA5}">
                      <a16:colId xmlns:a16="http://schemas.microsoft.com/office/drawing/2014/main" val="2389087846"/>
                    </a:ext>
                  </a:extLst>
                </a:gridCol>
                <a:gridCol w="2557033">
                  <a:extLst>
                    <a:ext uri="{9D8B030D-6E8A-4147-A177-3AD203B41FA5}">
                      <a16:colId xmlns:a16="http://schemas.microsoft.com/office/drawing/2014/main" val="2878612693"/>
                    </a:ext>
                  </a:extLst>
                </a:gridCol>
              </a:tblGrid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Disponibilidade [m3/dia]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9749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GASDUC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1,3·10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1437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CARGA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4,0·10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31806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UPGN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4,2·10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45022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URGN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2,0·10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90140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1,29·10</a:t>
                      </a:r>
                      <a:r>
                        <a:rPr lang="pt-BR" sz="1400" baseline="30000" dirty="0"/>
                        <a:t>7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6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03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CB668-5F27-BCB8-AE49-A32BE32E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D43743-D011-29EB-6EF3-450284BE7063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3.1 Estudo de Caso-1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7DE559-C35E-64A7-FBAD-728DC9F64AEF}"/>
              </a:ext>
            </a:extLst>
          </p:cNvPr>
          <p:cNvSpPr txBox="1"/>
          <p:nvPr/>
        </p:nvSpPr>
        <p:spPr>
          <a:xfrm>
            <a:off x="3924300" y="408057"/>
            <a:ext cx="321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(A) Maximização da Receita</a:t>
            </a:r>
            <a:endParaRPr lang="pt-BR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34A6F49-2242-8AE3-5CAA-A01C704F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4395"/>
              </p:ext>
            </p:extLst>
          </p:nvPr>
        </p:nvGraphicFramePr>
        <p:xfrm>
          <a:off x="190500" y="830997"/>
          <a:ext cx="4648199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331">
                  <a:extLst>
                    <a:ext uri="{9D8B030D-6E8A-4147-A177-3AD203B41FA5}">
                      <a16:colId xmlns:a16="http://schemas.microsoft.com/office/drawing/2014/main" val="2418792845"/>
                    </a:ext>
                  </a:extLst>
                </a:gridCol>
                <a:gridCol w="1243750">
                  <a:extLst>
                    <a:ext uri="{9D8B030D-6E8A-4147-A177-3AD203B41FA5}">
                      <a16:colId xmlns:a16="http://schemas.microsoft.com/office/drawing/2014/main" val="1607120503"/>
                    </a:ext>
                  </a:extLst>
                </a:gridCol>
                <a:gridCol w="1396046">
                  <a:extLst>
                    <a:ext uri="{9D8B030D-6E8A-4147-A177-3AD203B41FA5}">
                      <a16:colId xmlns:a16="http://schemas.microsoft.com/office/drawing/2014/main" val="3094325286"/>
                    </a:ext>
                  </a:extLst>
                </a:gridCol>
                <a:gridCol w="1066072">
                  <a:extLst>
                    <a:ext uri="{9D8B030D-6E8A-4147-A177-3AD203B41FA5}">
                      <a16:colId xmlns:a16="http://schemas.microsoft.com/office/drawing/2014/main" val="7486435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Variação (%)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299to295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931974,4885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904592,35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-2,94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9506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GASDUC-II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1300000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1300000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4487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MIX UTGCAB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3333185,78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4000000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20,01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360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295toUPGN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1174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299toUPGN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4043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URCO2toU211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4355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BypassU211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4158000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1,01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2239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3630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URL 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4500000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4180956,907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-7,09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8238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URL III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4300000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3995136,6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-7,09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603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TEE_GR_UPGN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2674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TEE_GR_URGN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3042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URL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3831399,765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3803186,745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-0,74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7346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UPGN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697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295toURLs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146683,0253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125986,1762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-14,11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7494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solidFill>
                            <a:schemeClr val="tx2"/>
                          </a:solidFill>
                          <a:effectLst/>
                        </a:rPr>
                        <a:t>299toURLs</a:t>
                      </a:r>
                      <a:endParaRPr lang="pt-BR" sz="11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tx2"/>
                          </a:solidFill>
                          <a:effectLst/>
                        </a:rPr>
                        <a:t>1029443,929</a:t>
                      </a:r>
                      <a:endParaRPr lang="pt-BR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tx2"/>
                          </a:solidFill>
                          <a:effectLst/>
                        </a:rPr>
                        <a:t>1098826,067</a:t>
                      </a:r>
                      <a:endParaRPr lang="pt-BR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6,74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5275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302toURLs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tx2"/>
                          </a:solidFill>
                          <a:effectLst/>
                        </a:rPr>
                        <a:t>11446825,4</a:t>
                      </a:r>
                      <a:endParaRPr lang="pt-BR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10746543,45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-6,12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277822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A80F09D-E136-028B-C746-5832C9D9D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84778"/>
              </p:ext>
            </p:extLst>
          </p:nvPr>
        </p:nvGraphicFramePr>
        <p:xfrm>
          <a:off x="190500" y="4376738"/>
          <a:ext cx="5702301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272">
                  <a:extLst>
                    <a:ext uri="{9D8B030D-6E8A-4147-A177-3AD203B41FA5}">
                      <a16:colId xmlns:a16="http://schemas.microsoft.com/office/drawing/2014/main" val="3601799911"/>
                    </a:ext>
                  </a:extLst>
                </a:gridCol>
                <a:gridCol w="1243216">
                  <a:extLst>
                    <a:ext uri="{9D8B030D-6E8A-4147-A177-3AD203B41FA5}">
                      <a16:colId xmlns:a16="http://schemas.microsoft.com/office/drawing/2014/main" val="1463233744"/>
                    </a:ext>
                  </a:extLst>
                </a:gridCol>
                <a:gridCol w="1395446">
                  <a:extLst>
                    <a:ext uri="{9D8B030D-6E8A-4147-A177-3AD203B41FA5}">
                      <a16:colId xmlns:a16="http://schemas.microsoft.com/office/drawing/2014/main" val="4015587663"/>
                    </a:ext>
                  </a:extLst>
                </a:gridCol>
                <a:gridCol w="1893367">
                  <a:extLst>
                    <a:ext uri="{9D8B030D-6E8A-4147-A177-3AD203B41FA5}">
                      <a16:colId xmlns:a16="http://schemas.microsoft.com/office/drawing/2014/main" val="22837098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Receita 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Variação (%)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56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GasDeVenda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54633093,64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55378492,07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9970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4135900,761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4138764,113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8776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LGN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4700029,27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4430445,073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-5,74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3746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GLP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1649281,926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1655902,111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266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C5+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1110394,124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1113091,313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94330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effectLst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6,62E+07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6,67E+07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0,74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184452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0F911E9-ABD7-4845-5CA8-5C5219220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52884"/>
              </p:ext>
            </p:extLst>
          </p:nvPr>
        </p:nvGraphicFramePr>
        <p:xfrm>
          <a:off x="6299200" y="5826979"/>
          <a:ext cx="5702301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272">
                  <a:extLst>
                    <a:ext uri="{9D8B030D-6E8A-4147-A177-3AD203B41FA5}">
                      <a16:colId xmlns:a16="http://schemas.microsoft.com/office/drawing/2014/main" val="628028341"/>
                    </a:ext>
                  </a:extLst>
                </a:gridCol>
                <a:gridCol w="1243216">
                  <a:extLst>
                    <a:ext uri="{9D8B030D-6E8A-4147-A177-3AD203B41FA5}">
                      <a16:colId xmlns:a16="http://schemas.microsoft.com/office/drawing/2014/main" val="2182546161"/>
                    </a:ext>
                  </a:extLst>
                </a:gridCol>
                <a:gridCol w="1395446">
                  <a:extLst>
                    <a:ext uri="{9D8B030D-6E8A-4147-A177-3AD203B41FA5}">
                      <a16:colId xmlns:a16="http://schemas.microsoft.com/office/drawing/2014/main" val="745792556"/>
                    </a:ext>
                  </a:extLst>
                </a:gridCol>
                <a:gridCol w="1893367">
                  <a:extLst>
                    <a:ext uri="{9D8B030D-6E8A-4147-A177-3AD203B41FA5}">
                      <a16:colId xmlns:a16="http://schemas.microsoft.com/office/drawing/2014/main" val="22594809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Margem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 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Variação (%)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6893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6,57E+07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6,62E+07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0,76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802246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8FCB216D-CF7B-55E7-FBE8-113EBE0F3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96142"/>
              </p:ext>
            </p:extLst>
          </p:nvPr>
        </p:nvGraphicFramePr>
        <p:xfrm>
          <a:off x="5826125" y="830997"/>
          <a:ext cx="5664201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596">
                  <a:extLst>
                    <a:ext uri="{9D8B030D-6E8A-4147-A177-3AD203B41FA5}">
                      <a16:colId xmlns:a16="http://schemas.microsoft.com/office/drawing/2014/main" val="2600390098"/>
                    </a:ext>
                  </a:extLst>
                </a:gridCol>
                <a:gridCol w="1243903">
                  <a:extLst>
                    <a:ext uri="{9D8B030D-6E8A-4147-A177-3AD203B41FA5}">
                      <a16:colId xmlns:a16="http://schemas.microsoft.com/office/drawing/2014/main" val="2947726643"/>
                    </a:ext>
                  </a:extLst>
                </a:gridCol>
                <a:gridCol w="1269289">
                  <a:extLst>
                    <a:ext uri="{9D8B030D-6E8A-4147-A177-3AD203B41FA5}">
                      <a16:colId xmlns:a16="http://schemas.microsoft.com/office/drawing/2014/main" val="696435431"/>
                    </a:ext>
                  </a:extLst>
                </a:gridCol>
                <a:gridCol w="1894413">
                  <a:extLst>
                    <a:ext uri="{9D8B030D-6E8A-4147-A177-3AD203B41FA5}">
                      <a16:colId xmlns:a16="http://schemas.microsoft.com/office/drawing/2014/main" val="37292147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u="none" strike="noStrike" dirty="0">
                          <a:effectLst/>
                        </a:rPr>
                        <a:t>Restrições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u="none" strike="noStrike" dirty="0">
                          <a:effectLst/>
                        </a:rPr>
                        <a:t>Caso base_Rigorosa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u="none" strike="noStrike" dirty="0">
                          <a:effectLst/>
                        </a:rPr>
                        <a:t>Otimizado 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3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carga_GASDUC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1300000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1300000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4595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carga_MIX_UTGCAB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3333185,78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4000000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20,01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5229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carga_UPGN_II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4793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7530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solidFill>
                            <a:srgbClr val="FF0000"/>
                          </a:solidFill>
                          <a:effectLst/>
                        </a:rPr>
                        <a:t>carga_URLs</a:t>
                      </a:r>
                      <a:endParaRPr lang="pt-BR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rgbClr val="FF0000"/>
                          </a:solidFill>
                          <a:effectLst/>
                        </a:rPr>
                        <a:t>12631399,76</a:t>
                      </a:r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11979280,25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-</a:t>
                      </a:r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5,16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49157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carga_UPCGNs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2868,984022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2894,437265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0,89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3501886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96CF3F-D4C0-144C-DE00-18690F6C86FA}"/>
              </a:ext>
            </a:extLst>
          </p:cNvPr>
          <p:cNvSpPr txBox="1"/>
          <p:nvPr/>
        </p:nvSpPr>
        <p:spPr>
          <a:xfrm>
            <a:off x="5681662" y="2550259"/>
            <a:ext cx="6129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Direção da Otimização: </a:t>
            </a:r>
            <a:r>
              <a:rPr lang="pt-BR" sz="1400" dirty="0">
                <a:solidFill>
                  <a:srgbClr val="FF0000"/>
                </a:solidFill>
              </a:rPr>
              <a:t>diminuir carga das URLs e aumentar carga MIX 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C7A8ECA9-AC31-0BD8-B9A3-1405EB7DA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50121"/>
              </p:ext>
            </p:extLst>
          </p:nvPr>
        </p:nvGraphicFramePr>
        <p:xfrm>
          <a:off x="166686" y="5826979"/>
          <a:ext cx="5702301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272">
                  <a:extLst>
                    <a:ext uri="{9D8B030D-6E8A-4147-A177-3AD203B41FA5}">
                      <a16:colId xmlns:a16="http://schemas.microsoft.com/office/drawing/2014/main" val="2306161071"/>
                    </a:ext>
                  </a:extLst>
                </a:gridCol>
                <a:gridCol w="1243216">
                  <a:extLst>
                    <a:ext uri="{9D8B030D-6E8A-4147-A177-3AD203B41FA5}">
                      <a16:colId xmlns:a16="http://schemas.microsoft.com/office/drawing/2014/main" val="1716770490"/>
                    </a:ext>
                  </a:extLst>
                </a:gridCol>
                <a:gridCol w="1395446">
                  <a:extLst>
                    <a:ext uri="{9D8B030D-6E8A-4147-A177-3AD203B41FA5}">
                      <a16:colId xmlns:a16="http://schemas.microsoft.com/office/drawing/2014/main" val="3844503438"/>
                    </a:ext>
                  </a:extLst>
                </a:gridCol>
                <a:gridCol w="1893367">
                  <a:extLst>
                    <a:ext uri="{9D8B030D-6E8A-4147-A177-3AD203B41FA5}">
                      <a16:colId xmlns:a16="http://schemas.microsoft.com/office/drawing/2014/main" val="4028786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u="none" strike="noStrike" dirty="0">
                          <a:effectLst/>
                        </a:rPr>
                        <a:t>Custo [R$/dia]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u="none" strike="noStrike" dirty="0">
                          <a:effectLst/>
                        </a:rPr>
                        <a:t>Caso base_Rigorosa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u="none" strike="noStrike" dirty="0">
                          <a:effectLst/>
                        </a:rPr>
                        <a:t>Otimizado 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0" u="none" strike="noStrike" dirty="0">
                          <a:effectLst/>
                        </a:rPr>
                        <a:t>Variação OTM-BASE (Rigorosa)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202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energiaEletrica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309950,6265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298906,878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-3,56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0356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gasCombustivel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225170,4469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226703,4623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0,68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6303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produtosQuimicos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18036,27363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17558,85911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-2,65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12756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5,53E+05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5,43E+05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-1,81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953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0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8178A-285E-6C5A-03A9-D11B4DB0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DD90558-173D-2DED-9CE9-0193BB5783B8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3.1 Estudo de Caso-1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F4759B-09A9-CE94-1A8B-5B34078336AB}"/>
              </a:ext>
            </a:extLst>
          </p:cNvPr>
          <p:cNvSpPr txBox="1"/>
          <p:nvPr/>
        </p:nvSpPr>
        <p:spPr>
          <a:xfrm>
            <a:off x="3924300" y="408057"/>
            <a:ext cx="321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(B) Minimização do Custo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E5BA7E3-921B-570A-2198-2C8DE6534C99}"/>
              </a:ext>
            </a:extLst>
          </p:cNvPr>
          <p:cNvSpPr txBox="1"/>
          <p:nvPr/>
        </p:nvSpPr>
        <p:spPr>
          <a:xfrm>
            <a:off x="5681662" y="2550259"/>
            <a:ext cx="6129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Direção da Otimização: </a:t>
            </a:r>
            <a:r>
              <a:rPr lang="pt-BR" sz="1400" dirty="0">
                <a:solidFill>
                  <a:srgbClr val="FF0000"/>
                </a:solidFill>
              </a:rPr>
              <a:t>diminuir carga das URLs e aumentar carga MIX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0C62422-D670-EA6C-1543-3CA534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6745"/>
              </p:ext>
            </p:extLst>
          </p:nvPr>
        </p:nvGraphicFramePr>
        <p:xfrm>
          <a:off x="164121" y="777389"/>
          <a:ext cx="4638860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999195423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3120285486"/>
                    </a:ext>
                  </a:extLst>
                </a:gridCol>
                <a:gridCol w="1287463">
                  <a:extLst>
                    <a:ext uri="{9D8B030D-6E8A-4147-A177-3AD203B41FA5}">
                      <a16:colId xmlns:a16="http://schemas.microsoft.com/office/drawing/2014/main" val="2131407206"/>
                    </a:ext>
                  </a:extLst>
                </a:gridCol>
                <a:gridCol w="1311459">
                  <a:extLst>
                    <a:ext uri="{9D8B030D-6E8A-4147-A177-3AD203B41FA5}">
                      <a16:colId xmlns:a16="http://schemas.microsoft.com/office/drawing/2014/main" val="134401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00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299to295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931974,49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904591,42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-2,94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8972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GASDUC-II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1300000,00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1300000,00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4968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MIX UTGCAB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3333185,78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4000000,00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20,01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1591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295toUPGN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8834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299toUPGN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42000,00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-100,00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7659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URCO2toU211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6254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BypassU211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4158000,00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1,01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8605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4491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URL 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4500000,00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4180957,22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-7,09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9610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URL III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4300000,00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3995136,90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-7,09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8023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TEE_GR_UPGN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5841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TEE_GR_URGN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7114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URL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3831399,76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3802989,14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-0,74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7110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UPGN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4200000,00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3169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295toURLs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146683,03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125788,53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-14,24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7575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299toURLs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1029443,93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1098827,00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6,74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39431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302toURLs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11446825,40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10746543,45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-6,12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7485493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9557A95-12FB-B0E0-1D8B-B944C77B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94232"/>
              </p:ext>
            </p:extLst>
          </p:nvPr>
        </p:nvGraphicFramePr>
        <p:xfrm>
          <a:off x="164121" y="4291013"/>
          <a:ext cx="55753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242">
                  <a:extLst>
                    <a:ext uri="{9D8B030D-6E8A-4147-A177-3AD203B41FA5}">
                      <a16:colId xmlns:a16="http://schemas.microsoft.com/office/drawing/2014/main" val="1938817837"/>
                    </a:ext>
                  </a:extLst>
                </a:gridCol>
                <a:gridCol w="1243184">
                  <a:extLst>
                    <a:ext uri="{9D8B030D-6E8A-4147-A177-3AD203B41FA5}">
                      <a16:colId xmlns:a16="http://schemas.microsoft.com/office/drawing/2014/main" val="829528602"/>
                    </a:ext>
                  </a:extLst>
                </a:gridCol>
                <a:gridCol w="1268555">
                  <a:extLst>
                    <a:ext uri="{9D8B030D-6E8A-4147-A177-3AD203B41FA5}">
                      <a16:colId xmlns:a16="http://schemas.microsoft.com/office/drawing/2014/main" val="2070440192"/>
                    </a:ext>
                  </a:extLst>
                </a:gridCol>
                <a:gridCol w="1893319">
                  <a:extLst>
                    <a:ext uri="{9D8B030D-6E8A-4147-A177-3AD203B41FA5}">
                      <a16:colId xmlns:a16="http://schemas.microsoft.com/office/drawing/2014/main" val="26890650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Receita 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Caso base_Rigorosa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 err="1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8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GasDeVenda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55377344,76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1601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4138703,90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2641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LGN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4430049,99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-5,74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6408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GLP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1655910,44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9625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C5+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1113097,91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25608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66715106,99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0,73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615856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142A25-9A33-3E1B-4B99-354312E4D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24506"/>
              </p:ext>
            </p:extLst>
          </p:nvPr>
        </p:nvGraphicFramePr>
        <p:xfrm>
          <a:off x="164121" y="5709137"/>
          <a:ext cx="55753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242">
                  <a:extLst>
                    <a:ext uri="{9D8B030D-6E8A-4147-A177-3AD203B41FA5}">
                      <a16:colId xmlns:a16="http://schemas.microsoft.com/office/drawing/2014/main" val="3050057148"/>
                    </a:ext>
                  </a:extLst>
                </a:gridCol>
                <a:gridCol w="1243184">
                  <a:extLst>
                    <a:ext uri="{9D8B030D-6E8A-4147-A177-3AD203B41FA5}">
                      <a16:colId xmlns:a16="http://schemas.microsoft.com/office/drawing/2014/main" val="1980355927"/>
                    </a:ext>
                  </a:extLst>
                </a:gridCol>
                <a:gridCol w="1268555">
                  <a:extLst>
                    <a:ext uri="{9D8B030D-6E8A-4147-A177-3AD203B41FA5}">
                      <a16:colId xmlns:a16="http://schemas.microsoft.com/office/drawing/2014/main" val="1253371746"/>
                    </a:ext>
                  </a:extLst>
                </a:gridCol>
                <a:gridCol w="1893319">
                  <a:extLst>
                    <a:ext uri="{9D8B030D-6E8A-4147-A177-3AD203B41FA5}">
                      <a16:colId xmlns:a16="http://schemas.microsoft.com/office/drawing/2014/main" val="10353555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Custo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 err="1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85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energiaEletrica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298896,60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-3,57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623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gasCombustivel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226698,75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0,68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6308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produtosQuimicos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17558,83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-2,65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59327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543154,19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-1,81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3363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AD77A04-C707-2972-B425-64D4781E4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551"/>
              </p:ext>
            </p:extLst>
          </p:nvPr>
        </p:nvGraphicFramePr>
        <p:xfrm>
          <a:off x="6282530" y="5709137"/>
          <a:ext cx="54356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62213859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6421306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3154213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234886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Margem [R$/dia]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Otimizado_Rigorosa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Variação OTM-BASE (Rigorosa)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590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6,57E+07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6,62E+07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0,75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8782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03C4BFA-9663-7600-D96C-584C4363A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39534"/>
              </p:ext>
            </p:extLst>
          </p:nvPr>
        </p:nvGraphicFramePr>
        <p:xfrm>
          <a:off x="5681662" y="777389"/>
          <a:ext cx="5664201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596">
                  <a:extLst>
                    <a:ext uri="{9D8B030D-6E8A-4147-A177-3AD203B41FA5}">
                      <a16:colId xmlns:a16="http://schemas.microsoft.com/office/drawing/2014/main" val="3895491946"/>
                    </a:ext>
                  </a:extLst>
                </a:gridCol>
                <a:gridCol w="1243903">
                  <a:extLst>
                    <a:ext uri="{9D8B030D-6E8A-4147-A177-3AD203B41FA5}">
                      <a16:colId xmlns:a16="http://schemas.microsoft.com/office/drawing/2014/main" val="1596102968"/>
                    </a:ext>
                  </a:extLst>
                </a:gridCol>
                <a:gridCol w="1269289">
                  <a:extLst>
                    <a:ext uri="{9D8B030D-6E8A-4147-A177-3AD203B41FA5}">
                      <a16:colId xmlns:a16="http://schemas.microsoft.com/office/drawing/2014/main" val="1141825458"/>
                    </a:ext>
                  </a:extLst>
                </a:gridCol>
                <a:gridCol w="1894413">
                  <a:extLst>
                    <a:ext uri="{9D8B030D-6E8A-4147-A177-3AD203B41FA5}">
                      <a16:colId xmlns:a16="http://schemas.microsoft.com/office/drawing/2014/main" val="18956886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Restrições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Caso base_Rigorosa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 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035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carga_GASDUC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0279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solidFill>
                            <a:srgbClr val="FF0000"/>
                          </a:solidFill>
                          <a:effectLst/>
                        </a:rPr>
                        <a:t>carga_MIX_UTGCAB</a:t>
                      </a:r>
                      <a:endParaRPr lang="pt-BR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3330000,00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4000000,00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20,01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2641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carga_UPGN_II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5587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8920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solidFill>
                            <a:srgbClr val="FF0000"/>
                          </a:solidFill>
                          <a:effectLst/>
                        </a:rPr>
                        <a:t>carga_URLs</a:t>
                      </a:r>
                      <a:endParaRPr lang="pt-BR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12600000,00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11979083,26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-5,16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7252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carga_UPCGNs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2894,32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0,88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747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07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9090-0680-5E70-3F21-962F5FB33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4DA9C73-8BF2-3AAA-A5DC-6AD6186CBE5E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3.1 Estudo de Caso-1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2E96FB-5898-BBBE-A4D7-8DEDE93105FD}"/>
              </a:ext>
            </a:extLst>
          </p:cNvPr>
          <p:cNvSpPr txBox="1"/>
          <p:nvPr/>
        </p:nvSpPr>
        <p:spPr>
          <a:xfrm>
            <a:off x="3924300" y="408057"/>
            <a:ext cx="321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(C) Maximização da Margem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1D3EC7-F9E3-E467-3035-88AF8644F235}"/>
              </a:ext>
            </a:extLst>
          </p:cNvPr>
          <p:cNvSpPr txBox="1"/>
          <p:nvPr/>
        </p:nvSpPr>
        <p:spPr>
          <a:xfrm>
            <a:off x="5681662" y="2550259"/>
            <a:ext cx="6129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Direção da Otimização: </a:t>
            </a:r>
            <a:r>
              <a:rPr lang="pt-BR" sz="1400" dirty="0">
                <a:solidFill>
                  <a:srgbClr val="FF0000"/>
                </a:solidFill>
              </a:rPr>
              <a:t>diminuir carga das URLs e aumentar carga MIX 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FE76627-D266-C458-EBD9-84ED9CB7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2573"/>
              </p:ext>
            </p:extLst>
          </p:nvPr>
        </p:nvGraphicFramePr>
        <p:xfrm>
          <a:off x="168275" y="750034"/>
          <a:ext cx="4655476" cy="360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1122584159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2559490331"/>
                    </a:ext>
                  </a:extLst>
                </a:gridCol>
                <a:gridCol w="1287463">
                  <a:extLst>
                    <a:ext uri="{9D8B030D-6E8A-4147-A177-3AD203B41FA5}">
                      <a16:colId xmlns:a16="http://schemas.microsoft.com/office/drawing/2014/main" val="1111795014"/>
                    </a:ext>
                  </a:extLst>
                </a:gridCol>
                <a:gridCol w="1328075">
                  <a:extLst>
                    <a:ext uri="{9D8B030D-6E8A-4147-A177-3AD203B41FA5}">
                      <a16:colId xmlns:a16="http://schemas.microsoft.com/office/drawing/2014/main" val="12734369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034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299to295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-2,94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42713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GASDUC-II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53001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MIX UTGCAB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20,01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43886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295toUPGN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59862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299toUPGN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-100,00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9408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URCO2toU211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61715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BypassU211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1,01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73133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97037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URL 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-7,09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0657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URL III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-7,09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65193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TEE_GR_UPGN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2383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TEE_GR_URGN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7517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URL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-0,74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5208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 UPGN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21410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295toURLs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-14,15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54108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299toURLs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6,74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12300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302toURLs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-6,12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852517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914610A-9514-3296-1E34-A9350EE2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93066"/>
              </p:ext>
            </p:extLst>
          </p:nvPr>
        </p:nvGraphicFramePr>
        <p:xfrm>
          <a:off x="168275" y="4412501"/>
          <a:ext cx="5513386" cy="1362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445">
                  <a:extLst>
                    <a:ext uri="{9D8B030D-6E8A-4147-A177-3AD203B41FA5}">
                      <a16:colId xmlns:a16="http://schemas.microsoft.com/office/drawing/2014/main" val="3834803575"/>
                    </a:ext>
                  </a:extLst>
                </a:gridCol>
                <a:gridCol w="1147338">
                  <a:extLst>
                    <a:ext uri="{9D8B030D-6E8A-4147-A177-3AD203B41FA5}">
                      <a16:colId xmlns:a16="http://schemas.microsoft.com/office/drawing/2014/main" val="2621893716"/>
                    </a:ext>
                  </a:extLst>
                </a:gridCol>
                <a:gridCol w="1316745">
                  <a:extLst>
                    <a:ext uri="{9D8B030D-6E8A-4147-A177-3AD203B41FA5}">
                      <a16:colId xmlns:a16="http://schemas.microsoft.com/office/drawing/2014/main" val="2575364099"/>
                    </a:ext>
                  </a:extLst>
                </a:gridCol>
                <a:gridCol w="1724858">
                  <a:extLst>
                    <a:ext uri="{9D8B030D-6E8A-4147-A177-3AD203B41FA5}">
                      <a16:colId xmlns:a16="http://schemas.microsoft.com/office/drawing/2014/main" val="1130552321"/>
                    </a:ext>
                  </a:extLst>
                </a:gridCol>
              </a:tblGrid>
              <a:tr h="21035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Receita 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412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GasDeVenda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1,36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6003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8028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LGN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-5,74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5793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GLP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4066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C5+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23970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66700000,00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0,74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7370420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C97D1F1-1B44-1C00-4E16-F05B57ED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83803"/>
              </p:ext>
            </p:extLst>
          </p:nvPr>
        </p:nvGraphicFramePr>
        <p:xfrm>
          <a:off x="168275" y="5837396"/>
          <a:ext cx="5513386" cy="948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445">
                  <a:extLst>
                    <a:ext uri="{9D8B030D-6E8A-4147-A177-3AD203B41FA5}">
                      <a16:colId xmlns:a16="http://schemas.microsoft.com/office/drawing/2014/main" val="3334236919"/>
                    </a:ext>
                  </a:extLst>
                </a:gridCol>
                <a:gridCol w="1147339">
                  <a:extLst>
                    <a:ext uri="{9D8B030D-6E8A-4147-A177-3AD203B41FA5}">
                      <a16:colId xmlns:a16="http://schemas.microsoft.com/office/drawing/2014/main" val="750487958"/>
                    </a:ext>
                  </a:extLst>
                </a:gridCol>
                <a:gridCol w="1316744">
                  <a:extLst>
                    <a:ext uri="{9D8B030D-6E8A-4147-A177-3AD203B41FA5}">
                      <a16:colId xmlns:a16="http://schemas.microsoft.com/office/drawing/2014/main" val="397779775"/>
                    </a:ext>
                  </a:extLst>
                </a:gridCol>
                <a:gridCol w="1724858">
                  <a:extLst>
                    <a:ext uri="{9D8B030D-6E8A-4147-A177-3AD203B41FA5}">
                      <a16:colId xmlns:a16="http://schemas.microsoft.com/office/drawing/2014/main" val="24646002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Custo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Caso base_Rigorosa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Variação(%) 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64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energiaEletrica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298902,82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-3,56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0188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gasCombustivel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226702,96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0,68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45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produtosQuimicos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17558,90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-2,65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9525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543164,68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-1,81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363727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E11586B-0B87-B2E9-C58E-B96B94E3F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1270"/>
              </p:ext>
            </p:extLst>
          </p:nvPr>
        </p:nvGraphicFramePr>
        <p:xfrm>
          <a:off x="5988050" y="5837396"/>
          <a:ext cx="589915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114">
                  <a:extLst>
                    <a:ext uri="{9D8B030D-6E8A-4147-A177-3AD203B41FA5}">
                      <a16:colId xmlns:a16="http://schemas.microsoft.com/office/drawing/2014/main" val="1347130828"/>
                    </a:ext>
                  </a:extLst>
                </a:gridCol>
                <a:gridCol w="1227617">
                  <a:extLst>
                    <a:ext uri="{9D8B030D-6E8A-4147-A177-3AD203B41FA5}">
                      <a16:colId xmlns:a16="http://schemas.microsoft.com/office/drawing/2014/main" val="4190067353"/>
                    </a:ext>
                  </a:extLst>
                </a:gridCol>
                <a:gridCol w="1408875">
                  <a:extLst>
                    <a:ext uri="{9D8B030D-6E8A-4147-A177-3AD203B41FA5}">
                      <a16:colId xmlns:a16="http://schemas.microsoft.com/office/drawing/2014/main" val="1626986285"/>
                    </a:ext>
                  </a:extLst>
                </a:gridCol>
                <a:gridCol w="1845544">
                  <a:extLst>
                    <a:ext uri="{9D8B030D-6E8A-4147-A177-3AD203B41FA5}">
                      <a16:colId xmlns:a16="http://schemas.microsoft.com/office/drawing/2014/main" val="3688715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Margem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Variação(%) 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413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6,57E+07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6,62E+07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0,76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9073137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518A46E6-1632-4AA1-884F-EAB9028E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04923"/>
              </p:ext>
            </p:extLst>
          </p:nvPr>
        </p:nvGraphicFramePr>
        <p:xfrm>
          <a:off x="5819775" y="809834"/>
          <a:ext cx="5448299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809">
                  <a:extLst>
                    <a:ext uri="{9D8B030D-6E8A-4147-A177-3AD203B41FA5}">
                      <a16:colId xmlns:a16="http://schemas.microsoft.com/office/drawing/2014/main" val="3530551866"/>
                    </a:ext>
                  </a:extLst>
                </a:gridCol>
                <a:gridCol w="1133794">
                  <a:extLst>
                    <a:ext uri="{9D8B030D-6E8A-4147-A177-3AD203B41FA5}">
                      <a16:colId xmlns:a16="http://schemas.microsoft.com/office/drawing/2014/main" val="1944435217"/>
                    </a:ext>
                  </a:extLst>
                </a:gridCol>
                <a:gridCol w="1301200">
                  <a:extLst>
                    <a:ext uri="{9D8B030D-6E8A-4147-A177-3AD203B41FA5}">
                      <a16:colId xmlns:a16="http://schemas.microsoft.com/office/drawing/2014/main" val="1429997979"/>
                    </a:ext>
                  </a:extLst>
                </a:gridCol>
                <a:gridCol w="1704496">
                  <a:extLst>
                    <a:ext uri="{9D8B030D-6E8A-4147-A177-3AD203B41FA5}">
                      <a16:colId xmlns:a16="http://schemas.microsoft.com/office/drawing/2014/main" val="7659604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Restrições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Caso base_Rigorosa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Variação(%) 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971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carga_GASDUC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1,30E+06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1300000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45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carga_MIX_UTGCAB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3,33E+06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4000000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20,01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975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carga_UPGN_II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4,20E+06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4200000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9222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2,00E+06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2000000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9399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carga_URLs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1,26E+07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11979220,84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-5,16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323942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carga_UPCGNs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2,87E+03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2894,446335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0,89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913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37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BAA36-3386-0C0B-9972-6E1D5063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CAB8EB4-AEE7-8C3F-CED9-0687C967960E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 Análise do Custo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3345287-A107-1659-8EF1-283105754A90}"/>
                  </a:ext>
                </a:extLst>
              </p:cNvPr>
              <p:cNvSpPr txBox="1"/>
              <p:nvPr/>
            </p:nvSpPr>
            <p:spPr>
              <a:xfrm>
                <a:off x="0" y="711433"/>
                <a:ext cx="27690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Margem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Receita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pt-B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Custo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3345287-A107-1659-8EF1-2831057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1433"/>
                <a:ext cx="2769079" cy="276999"/>
              </a:xfrm>
              <a:prstGeom prst="rect">
                <a:avLst/>
              </a:prstGeom>
              <a:blipFill>
                <a:blip r:embed="rId2"/>
                <a:stretch>
                  <a:fillRect l="-1322" r="-661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DC27BDC-B30E-82D0-CADA-C32CB5BCB128}"/>
                  </a:ext>
                </a:extLst>
              </p:cNvPr>
              <p:cNvSpPr txBox="1"/>
              <p:nvPr/>
            </p:nvSpPr>
            <p:spPr>
              <a:xfrm>
                <a:off x="2825150" y="2484311"/>
                <a:ext cx="2902461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Custo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𝑛𝐸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Pot</m:t>
                                  </m:r>
                                  <m: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ncia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EE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DC27BDC-B30E-82D0-CADA-C32CB5BC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50" y="2484311"/>
                <a:ext cx="2902461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5F84791-7918-1F0C-1B9A-787D3D4F4CEC}"/>
                  </a:ext>
                </a:extLst>
              </p:cNvPr>
              <p:cNvSpPr txBox="1"/>
              <p:nvPr/>
            </p:nvSpPr>
            <p:spPr>
              <a:xfrm>
                <a:off x="5581851" y="2456805"/>
                <a:ext cx="2353015" cy="90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𝑛𝐺𝐶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GC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Vaz</m:t>
                                  </m:r>
                                  <m: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ã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GC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5F84791-7918-1F0C-1B9A-787D3D4F4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51" y="2456805"/>
                <a:ext cx="2353015" cy="904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7">
            <a:extLst>
              <a:ext uri="{FF2B5EF4-FFF2-40B4-BE49-F238E27FC236}">
                <a16:creationId xmlns:a16="http://schemas.microsoft.com/office/drawing/2014/main" id="{B25245B4-6BDF-2B95-8B8B-93671695914C}"/>
              </a:ext>
            </a:extLst>
          </p:cNvPr>
          <p:cNvSpPr/>
          <p:nvPr/>
        </p:nvSpPr>
        <p:spPr>
          <a:xfrm>
            <a:off x="3975680" y="3737129"/>
            <a:ext cx="1483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custo unitário da energia elétrica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106B249-79EA-ED22-C9C9-E15BA4CE4DF9}"/>
              </a:ext>
            </a:extLst>
          </p:cNvPr>
          <p:cNvCxnSpPr/>
          <p:nvPr/>
        </p:nvCxnSpPr>
        <p:spPr>
          <a:xfrm>
            <a:off x="4257135" y="3083537"/>
            <a:ext cx="0" cy="733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1707248-BE42-F01C-7976-4852C219455E}"/>
              </a:ext>
            </a:extLst>
          </p:cNvPr>
          <p:cNvCxnSpPr>
            <a:cxnSpLocks/>
          </p:cNvCxnSpPr>
          <p:nvPr/>
        </p:nvCxnSpPr>
        <p:spPr>
          <a:xfrm flipV="1">
            <a:off x="3837696" y="1795985"/>
            <a:ext cx="0" cy="641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68FA398-1D00-CB38-2EA3-ACDDFDB6BFE4}"/>
              </a:ext>
            </a:extLst>
          </p:cNvPr>
          <p:cNvSpPr txBox="1"/>
          <p:nvPr/>
        </p:nvSpPr>
        <p:spPr>
          <a:xfrm>
            <a:off x="2990495" y="1197625"/>
            <a:ext cx="2571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número de consumidores relevantes de energia elétrica</a:t>
            </a:r>
            <a:endParaRPr lang="pt-BR" sz="1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785C5E-9B11-DDBB-5D2C-79205D457713}"/>
              </a:ext>
            </a:extLst>
          </p:cNvPr>
          <p:cNvSpPr txBox="1"/>
          <p:nvPr/>
        </p:nvSpPr>
        <p:spPr>
          <a:xfrm>
            <a:off x="4253039" y="1824190"/>
            <a:ext cx="3615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potência requerida por cada consumidor relevante de energia elétrica (base diária)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E6DCA2B-EA3D-2E7E-5AFF-DE10357E211B}"/>
              </a:ext>
            </a:extLst>
          </p:cNvPr>
          <p:cNvCxnSpPr>
            <a:cxnSpLocks/>
          </p:cNvCxnSpPr>
          <p:nvPr/>
        </p:nvCxnSpPr>
        <p:spPr>
          <a:xfrm flipV="1">
            <a:off x="5271627" y="2379167"/>
            <a:ext cx="0" cy="333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1D722C3-AC76-38BC-1EE7-34E78DD80974}"/>
                  </a:ext>
                </a:extLst>
              </p:cNvPr>
              <p:cNvSpPr txBox="1"/>
              <p:nvPr/>
            </p:nvSpPr>
            <p:spPr>
              <a:xfrm>
                <a:off x="5727611" y="2456805"/>
                <a:ext cx="6142008" cy="90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𝑛𝑃𝑄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Vaz</m:t>
                                  </m:r>
                                  <m: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ã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1D722C3-AC76-38BC-1EE7-34E78DD80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611" y="2456805"/>
                <a:ext cx="6142008" cy="90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09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28F6-66A9-29C9-B208-63E5D78BA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AE36035-A40F-278A-9C02-09C5E3C2C2B9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3.1 Estudo de Caso-1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CB45E7-7F7A-825A-330D-70F9B464D365}"/>
              </a:ext>
            </a:extLst>
          </p:cNvPr>
          <p:cNvSpPr txBox="1"/>
          <p:nvPr/>
        </p:nvSpPr>
        <p:spPr>
          <a:xfrm>
            <a:off x="4686300" y="461665"/>
            <a:ext cx="174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Resumo CASO-I</a:t>
            </a:r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799E9E0-1073-76E3-3C4E-97AE92592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08659"/>
              </p:ext>
            </p:extLst>
          </p:nvPr>
        </p:nvGraphicFramePr>
        <p:xfrm>
          <a:off x="3248025" y="2066330"/>
          <a:ext cx="5067300" cy="1543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99525331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75225731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7788513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42618435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max RECEITA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min CUSTO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 MARGEM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00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Receita  [R$/dia]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967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GasDeVenda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55378492,07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55377344,76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55378381,03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5926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4138764,11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4138703,90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4138763,09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095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LGN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4430445,07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4430049,98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4430418,43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4112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GLP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1655902,11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1655910,43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1656058,31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0684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C5+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1113091,31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1113097,91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1113397,41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69926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66716694,68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66715106,99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66717018,26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12594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B13D113-B425-3818-D53A-DC15EBF0D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45420"/>
              </p:ext>
            </p:extLst>
          </p:nvPr>
        </p:nvGraphicFramePr>
        <p:xfrm>
          <a:off x="3248025" y="3848100"/>
          <a:ext cx="50673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91086827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82218411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43803697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3743201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max RECEITA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min CUSTO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max MARGEM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33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Custo [R$/dia]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50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energiaEletrica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298906,88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298896,60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298902,82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0544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gasCombustivel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226703,46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226698,75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226702,96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4982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produtosQuimicos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17558,86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17558,83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17558,90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27853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543169,20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543154,19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543164,68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283928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4B3A21-3E8A-DDD9-79AA-00820E80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15770"/>
              </p:ext>
            </p:extLst>
          </p:nvPr>
        </p:nvGraphicFramePr>
        <p:xfrm>
          <a:off x="3248025" y="5248870"/>
          <a:ext cx="5067300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44464004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64502136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5052104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0379945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max RECEITA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min CUSTO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 MARGEM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629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Margem [R$/dia]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55154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66173525,48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66171952,80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66173853,58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818758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1B6CBB4E-CEB1-B1C7-36BF-461E1F79D722}"/>
              </a:ext>
            </a:extLst>
          </p:cNvPr>
          <p:cNvSpPr txBox="1"/>
          <p:nvPr/>
        </p:nvSpPr>
        <p:spPr>
          <a:xfrm>
            <a:off x="9201150" y="3399056"/>
            <a:ext cx="105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Maior Receita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3F64BC1-AB76-2DEC-F3A7-306A25106E5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458200" y="3533775"/>
            <a:ext cx="742950" cy="3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0736C6-4F02-0D01-7EF0-4C3315D0A620}"/>
              </a:ext>
            </a:extLst>
          </p:cNvPr>
          <p:cNvSpPr txBox="1"/>
          <p:nvPr/>
        </p:nvSpPr>
        <p:spPr>
          <a:xfrm>
            <a:off x="9201150" y="4733151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Menor Custo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EA813EF-96AD-2A96-BBD9-B2ED0CDC8935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458200" y="4867870"/>
            <a:ext cx="742950" cy="3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6E7CD8E-38CC-9D1C-57E1-F4C1A6CC396B}"/>
              </a:ext>
            </a:extLst>
          </p:cNvPr>
          <p:cNvSpPr txBox="1"/>
          <p:nvPr/>
        </p:nvSpPr>
        <p:spPr>
          <a:xfrm>
            <a:off x="9124950" y="5562421"/>
            <a:ext cx="112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Maior Margem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CEA8F10-F15D-4CF1-13CD-2AD6D56019CB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8382000" y="5697140"/>
            <a:ext cx="742950" cy="3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C5C67D4-60FA-AE03-B730-F7B3A5DC538D}"/>
              </a:ext>
            </a:extLst>
          </p:cNvPr>
          <p:cNvSpPr txBox="1"/>
          <p:nvPr/>
        </p:nvSpPr>
        <p:spPr>
          <a:xfrm>
            <a:off x="4967288" y="1703427"/>
            <a:ext cx="33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A1801A7-204A-795E-3CBF-B44E3224CBBD}"/>
              </a:ext>
            </a:extLst>
          </p:cNvPr>
          <p:cNvSpPr txBox="1"/>
          <p:nvPr/>
        </p:nvSpPr>
        <p:spPr>
          <a:xfrm>
            <a:off x="6260306" y="1703427"/>
            <a:ext cx="33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B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098BB95-5DD0-F5B5-C52B-30AEDE00E14F}"/>
              </a:ext>
            </a:extLst>
          </p:cNvPr>
          <p:cNvSpPr txBox="1"/>
          <p:nvPr/>
        </p:nvSpPr>
        <p:spPr>
          <a:xfrm>
            <a:off x="7531892" y="1696998"/>
            <a:ext cx="33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96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C0D54-0EE0-46EF-C686-BF3D68E4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BA9202-BA65-6D1A-8045-15967AA33D58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3.1 Estudo de Caso-2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005CD7-94B7-D17A-F34C-CD26A89BDE50}"/>
              </a:ext>
            </a:extLst>
          </p:cNvPr>
          <p:cNvSpPr txBox="1"/>
          <p:nvPr/>
        </p:nvSpPr>
        <p:spPr>
          <a:xfrm>
            <a:off x="0" y="652165"/>
            <a:ext cx="997689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Considerações</a:t>
            </a:r>
            <a:r>
              <a:rPr lang="pt-BR" dirty="0"/>
              <a:t>:</a:t>
            </a:r>
          </a:p>
          <a:p>
            <a:endParaRPr lang="pt-BR" dirty="0"/>
          </a:p>
          <a:p>
            <a:pPr marL="342900" indent="-342900">
              <a:buAutoNum type="alphaLcParenBoth"/>
            </a:pPr>
            <a:r>
              <a:rPr lang="pt-BR" dirty="0"/>
              <a:t>Especificações das Unidades de acordo com o arquivo jason de entrada </a:t>
            </a:r>
            <a:r>
              <a:rPr lang="pt-BR" b="1" dirty="0"/>
              <a:t>atual</a:t>
            </a:r>
            <a:r>
              <a:rPr lang="pt-BR" dirty="0"/>
              <a:t>.</a:t>
            </a:r>
          </a:p>
          <a:p>
            <a:pPr marL="342900" indent="-342900">
              <a:buAutoNum type="alphaLcParenBoth"/>
            </a:pPr>
            <a:endParaRPr lang="pt-BR" dirty="0"/>
          </a:p>
          <a:p>
            <a:pPr marL="342900" indent="-342900">
              <a:buAutoNum type="alphaLcParenBoth"/>
            </a:pPr>
            <a:r>
              <a:rPr lang="pt-BR" dirty="0">
                <a:solidFill>
                  <a:srgbClr val="FF0000"/>
                </a:solidFill>
              </a:rPr>
              <a:t>Custos de Oportunidades do arquivo jason de entrada </a:t>
            </a:r>
            <a:r>
              <a:rPr lang="pt-BR" b="1" dirty="0">
                <a:solidFill>
                  <a:srgbClr val="FF0000"/>
                </a:solidFill>
              </a:rPr>
              <a:t>atual:</a:t>
            </a:r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r>
              <a:rPr lang="pt-BR" dirty="0"/>
              <a:t>(c) Carga :					      (d) Disponibilidade máxima das Unidades: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marL="342900" indent="-342900">
              <a:buAutoNum type="alphaLcParenBoth"/>
            </a:pPr>
            <a:endParaRPr lang="pt-BR" b="1" dirty="0"/>
          </a:p>
          <a:p>
            <a:pPr marL="342900" indent="-342900">
              <a:buAutoNum type="alphaLcParenBoth"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EEFB521-3FE2-6B0C-91BA-4AD94656C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13767"/>
              </p:ext>
            </p:extLst>
          </p:nvPr>
        </p:nvGraphicFramePr>
        <p:xfrm>
          <a:off x="1317896" y="2264024"/>
          <a:ext cx="38724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206">
                  <a:extLst>
                    <a:ext uri="{9D8B030D-6E8A-4147-A177-3AD203B41FA5}">
                      <a16:colId xmlns:a16="http://schemas.microsoft.com/office/drawing/2014/main" val="2389087846"/>
                    </a:ext>
                  </a:extLst>
                </a:gridCol>
                <a:gridCol w="1936206">
                  <a:extLst>
                    <a:ext uri="{9D8B030D-6E8A-4147-A177-3AD203B41FA5}">
                      <a16:colId xmlns:a16="http://schemas.microsoft.com/office/drawing/2014/main" val="2878612693"/>
                    </a:ext>
                  </a:extLst>
                </a:gridCol>
              </a:tblGrid>
              <a:tr h="286849">
                <a:tc>
                  <a:txBody>
                    <a:bodyPr/>
                    <a:lstStyle/>
                    <a:p>
                      <a:r>
                        <a:rPr lang="pt-BR" sz="1400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Custo de Oportunidade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9749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GASDUC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4,27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1437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5,08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31806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dirty="0"/>
                        <a:t>LGN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8,43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45022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dirty="0"/>
                        <a:t>GLP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11,59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10354"/>
                  </a:ext>
                </a:extLst>
              </a:tr>
              <a:tr h="286849">
                <a:tc>
                  <a:txBody>
                    <a:bodyPr/>
                    <a:lstStyle/>
                    <a:p>
                      <a:r>
                        <a:rPr lang="pt-BR" sz="1400" dirty="0"/>
                        <a:t>C5+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13,182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7681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05E91C-A0C7-6CC6-7541-2C4F54ECFA89}"/>
              </a:ext>
            </a:extLst>
          </p:cNvPr>
          <p:cNvGraphicFramePr>
            <a:graphicFrameLocks noGrp="1"/>
          </p:cNvGraphicFramePr>
          <p:nvPr/>
        </p:nvGraphicFramePr>
        <p:xfrm>
          <a:off x="76242" y="4717549"/>
          <a:ext cx="511406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033">
                  <a:extLst>
                    <a:ext uri="{9D8B030D-6E8A-4147-A177-3AD203B41FA5}">
                      <a16:colId xmlns:a16="http://schemas.microsoft.com/office/drawing/2014/main" val="2389087846"/>
                    </a:ext>
                  </a:extLst>
                </a:gridCol>
                <a:gridCol w="2557033">
                  <a:extLst>
                    <a:ext uri="{9D8B030D-6E8A-4147-A177-3AD203B41FA5}">
                      <a16:colId xmlns:a16="http://schemas.microsoft.com/office/drawing/2014/main" val="2878612693"/>
                    </a:ext>
                  </a:extLst>
                </a:gridCol>
              </a:tblGrid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Coletor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Vazão [m3/dia]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9749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SG-295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2,1·10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1437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SG-299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2,1·10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31806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SG-302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1,91·10</a:t>
                      </a:r>
                      <a:r>
                        <a:rPr lang="pt-BR" sz="1400" baseline="30000" dirty="0"/>
                        <a:t>7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45022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2,33·10</a:t>
                      </a:r>
                      <a:r>
                        <a:rPr lang="pt-BR" sz="1400" baseline="30000" dirty="0"/>
                        <a:t>7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95099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0A48A84-AD2F-0A24-49F9-E5EFBEAE46DD}"/>
              </a:ext>
            </a:extLst>
          </p:cNvPr>
          <p:cNvGraphicFramePr>
            <a:graphicFrameLocks noGrp="1"/>
          </p:cNvGraphicFramePr>
          <p:nvPr/>
        </p:nvGraphicFramePr>
        <p:xfrm>
          <a:off x="5880505" y="4717549"/>
          <a:ext cx="51140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033">
                  <a:extLst>
                    <a:ext uri="{9D8B030D-6E8A-4147-A177-3AD203B41FA5}">
                      <a16:colId xmlns:a16="http://schemas.microsoft.com/office/drawing/2014/main" val="2389087846"/>
                    </a:ext>
                  </a:extLst>
                </a:gridCol>
                <a:gridCol w="2557033">
                  <a:extLst>
                    <a:ext uri="{9D8B030D-6E8A-4147-A177-3AD203B41FA5}">
                      <a16:colId xmlns:a16="http://schemas.microsoft.com/office/drawing/2014/main" val="2878612693"/>
                    </a:ext>
                  </a:extLst>
                </a:gridCol>
              </a:tblGrid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Disponibilidade [m3/dia]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9749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GASDUC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1,3·10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01437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CARGA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4,0·10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31806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UPGN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4,2·10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45022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URGN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2,0·10</a:t>
                      </a:r>
                      <a:r>
                        <a:rPr lang="pt-BR" sz="1400" baseline="30000" dirty="0"/>
                        <a:t>6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90140"/>
                  </a:ext>
                </a:extLst>
              </a:tr>
              <a:tr h="260711">
                <a:tc>
                  <a:txBody>
                    <a:bodyPr/>
                    <a:lstStyle/>
                    <a:p>
                      <a:r>
                        <a:rPr lang="pt-BR" sz="14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1,29·10</a:t>
                      </a:r>
                      <a:r>
                        <a:rPr lang="pt-BR" sz="1400" baseline="30000" dirty="0"/>
                        <a:t>7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6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71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27C50-20E9-9465-FD40-6AD04755A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A0CB86-7E71-D2F4-B702-684E7B0FBAA7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3.1 Estudo de Caso-2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8040DE-AA44-BE84-ED22-B5E6B0BE3641}"/>
              </a:ext>
            </a:extLst>
          </p:cNvPr>
          <p:cNvSpPr txBox="1"/>
          <p:nvPr/>
        </p:nvSpPr>
        <p:spPr>
          <a:xfrm>
            <a:off x="3924300" y="408057"/>
            <a:ext cx="321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(B) Minimização do Custo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751A49-8213-CF23-25CE-ABFBFE626778}"/>
              </a:ext>
            </a:extLst>
          </p:cNvPr>
          <p:cNvSpPr txBox="1"/>
          <p:nvPr/>
        </p:nvSpPr>
        <p:spPr>
          <a:xfrm>
            <a:off x="5681662" y="2550259"/>
            <a:ext cx="6129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Direção da Otimização: </a:t>
            </a:r>
            <a:r>
              <a:rPr lang="pt-BR" sz="1400" dirty="0">
                <a:solidFill>
                  <a:srgbClr val="FF0000"/>
                </a:solidFill>
              </a:rPr>
              <a:t>Diminuir carga das URLs e aumentar MIX_UTGCAB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B77BFB8A-CD26-ADD2-23B7-FDFE36D2A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49948"/>
              </p:ext>
            </p:extLst>
          </p:nvPr>
        </p:nvGraphicFramePr>
        <p:xfrm>
          <a:off x="69850" y="777389"/>
          <a:ext cx="4318000" cy="3514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439491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06789817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15244502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38111498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09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299to295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931974,4885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904591,42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-2,94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0522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GASDUC-II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81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MIX UTGCAB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3333185,78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20,01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9275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295toUPGN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2066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299toUPGN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9013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URCO2toU211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2114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BypassU211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4158000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9402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URGN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606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URL 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4180957,221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-7,09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56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URL III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3995136,9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-7,09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5215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TEE_GR_UPGN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8392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TEE_GR_URGN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8245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URL II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3831399,765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3802903,977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-0,74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8972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UPGN II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5847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295toURLs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146683,0253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125703,4689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-14,3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2855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299toURLs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1029443,929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1098826,997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6,74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617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302toURLs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11446825,4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10746543,45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-6,12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12237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67924556-8474-106A-78AF-1E57314AD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7774"/>
              </p:ext>
            </p:extLst>
          </p:nvPr>
        </p:nvGraphicFramePr>
        <p:xfrm>
          <a:off x="60327" y="4341569"/>
          <a:ext cx="4376737" cy="1400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137">
                  <a:extLst>
                    <a:ext uri="{9D8B030D-6E8A-4147-A177-3AD203B41FA5}">
                      <a16:colId xmlns:a16="http://schemas.microsoft.com/office/drawing/2014/main" val="334623336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2827117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1707943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8175997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Receita 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Caso otimizado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5480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gasDeVenda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18478016,73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18729675,75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1,36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95894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1241986,037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1242826,325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88982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LGN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6862366,723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6468130,046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-5,74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86932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GLP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2235719,426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2244903,422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93367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C5+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1119738,016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1122782,47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47036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29937826,93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29808318,01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-0,43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2416337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BBE2010D-8D9C-19B8-375E-7053AD4D0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54004"/>
              </p:ext>
            </p:extLst>
          </p:nvPr>
        </p:nvGraphicFramePr>
        <p:xfrm>
          <a:off x="50824" y="5816039"/>
          <a:ext cx="4356055" cy="925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1187450622"/>
                    </a:ext>
                  </a:extLst>
                </a:gridCol>
                <a:gridCol w="1010596">
                  <a:extLst>
                    <a:ext uri="{9D8B030D-6E8A-4147-A177-3AD203B41FA5}">
                      <a16:colId xmlns:a16="http://schemas.microsoft.com/office/drawing/2014/main" val="8315535"/>
                    </a:ext>
                  </a:extLst>
                </a:gridCol>
                <a:gridCol w="1368898">
                  <a:extLst>
                    <a:ext uri="{9D8B030D-6E8A-4147-A177-3AD203B41FA5}">
                      <a16:colId xmlns:a16="http://schemas.microsoft.com/office/drawing/2014/main" val="3102717399"/>
                    </a:ext>
                  </a:extLst>
                </a:gridCol>
                <a:gridCol w="903411">
                  <a:extLst>
                    <a:ext uri="{9D8B030D-6E8A-4147-A177-3AD203B41FA5}">
                      <a16:colId xmlns:a16="http://schemas.microsoft.com/office/drawing/2014/main" val="34048407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Custo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Caso otimizado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2188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energiaEletrica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309950,6265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298891,9824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-3,57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790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gasCombustivel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225170,4469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226697,9534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8869583"/>
                  </a:ext>
                </a:extLst>
              </a:tr>
              <a:tr h="2667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produtosQuimicos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21574,46339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21097,33579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-2,21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07453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556695,5368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546687,2716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-1,80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5405056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0B144998-D5B6-F096-E89E-EAB072A66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26389"/>
              </p:ext>
            </p:extLst>
          </p:nvPr>
        </p:nvGraphicFramePr>
        <p:xfrm>
          <a:off x="5918200" y="777389"/>
          <a:ext cx="4648200" cy="1261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96951589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32029417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19386749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83015569"/>
                    </a:ext>
                  </a:extLst>
                </a:gridCol>
              </a:tblGrid>
              <a:tr h="1807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Restrições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otimizado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60382"/>
                  </a:ext>
                </a:extLst>
              </a:tr>
              <a:tr h="18073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carga_GASDUC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8310705"/>
                  </a:ext>
                </a:extLst>
              </a:tr>
              <a:tr h="15904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carga_MIX_UTGCAB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3333185,78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20,01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1359155"/>
                  </a:ext>
                </a:extLst>
              </a:tr>
              <a:tr h="18073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carga_UPGN_II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4531210"/>
                  </a:ext>
                </a:extLst>
              </a:tr>
              <a:tr h="18073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236570"/>
                  </a:ext>
                </a:extLst>
              </a:tr>
              <a:tr h="18073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carga_URLs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12631399,76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11978998,1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-5,16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0300204"/>
                  </a:ext>
                </a:extLst>
              </a:tr>
              <a:tr h="18977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carga_UPCGNs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2868,984022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2894,332138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8348676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9CC8B379-052B-6942-A405-E9B0FC28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0106"/>
              </p:ext>
            </p:extLst>
          </p:nvPr>
        </p:nvGraphicFramePr>
        <p:xfrm>
          <a:off x="5918200" y="3101451"/>
          <a:ext cx="4648200" cy="358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415897762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746242249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6757122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7446702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 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otimizado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Desvio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849371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29381131,4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29261630,74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-0,41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483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04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EA845-A75A-8913-1FC5-A95FAE717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15475C-6405-35CB-750E-FECB63B1A6D4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3.1 Estudo de Caso-2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08C0A8-0437-AB3E-BA5C-20F1315F3E99}"/>
              </a:ext>
            </a:extLst>
          </p:cNvPr>
          <p:cNvSpPr txBox="1"/>
          <p:nvPr/>
        </p:nvSpPr>
        <p:spPr>
          <a:xfrm>
            <a:off x="3924300" y="408057"/>
            <a:ext cx="321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(c) Maximização da Margem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C8A8DA-6B6C-9121-6209-A246622CFA9C}"/>
              </a:ext>
            </a:extLst>
          </p:cNvPr>
          <p:cNvSpPr txBox="1"/>
          <p:nvPr/>
        </p:nvSpPr>
        <p:spPr>
          <a:xfrm>
            <a:off x="5681662" y="2550259"/>
            <a:ext cx="6129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Direção da Otimização: </a:t>
            </a:r>
            <a:r>
              <a:rPr lang="pt-BR" sz="1400" dirty="0">
                <a:solidFill>
                  <a:srgbClr val="FF0000"/>
                </a:solidFill>
              </a:rPr>
              <a:t>Aumentar carga das URLs e diminuir GASDUC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68178DE1-12E9-4122-9233-9135CCDD2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71071"/>
              </p:ext>
            </p:extLst>
          </p:nvPr>
        </p:nvGraphicFramePr>
        <p:xfrm>
          <a:off x="69850" y="777389"/>
          <a:ext cx="4318000" cy="3514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5439491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06789817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15244502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38111498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Caso base_Rigorosa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09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299to295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931974,4885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2012522,2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115,94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0522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GASDUC-II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-23,08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81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MIX UTGCAB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3333185,78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3366500,5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9275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295toUPGN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1389020,7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2066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299toUPGN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-100,00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9013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URCO2toU211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2114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BypassU211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4158000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2810979,3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-32,40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9402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URGN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2000000,05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606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URL 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56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URL III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5215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TEE_GR_UPGN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8392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TEE_GR_URGN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8245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URL II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3831399,765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3973332,129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3,70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8972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Carga UPGN II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5847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295toURLs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146683,0253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28651,93462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-80,47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2855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299toURLs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1029443,929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-9103,782724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-100,88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617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302toURLs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11446825,4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12744717,81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11,34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12237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D21AD30B-7C0D-E103-18F7-DAF88AC8E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7727"/>
              </p:ext>
            </p:extLst>
          </p:nvPr>
        </p:nvGraphicFramePr>
        <p:xfrm>
          <a:off x="60327" y="4341569"/>
          <a:ext cx="4376737" cy="1400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137">
                  <a:extLst>
                    <a:ext uri="{9D8B030D-6E8A-4147-A177-3AD203B41FA5}">
                      <a16:colId xmlns:a16="http://schemas.microsoft.com/office/drawing/2014/main" val="334623336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2827117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1707943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8175997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Receita 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Caso otimizado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5480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gasDeVenda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18478016,73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18758178,33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95894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1241986,037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945130,7141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-23,90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88982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LGN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6862366,723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7007405,311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86932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GLP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2235719,426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2269894,405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93367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C5+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1119738,016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1151883,589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47036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29937826,93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30132492,35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2416337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04C70862-7D49-9C8F-8CAB-3E9289028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40085"/>
              </p:ext>
            </p:extLst>
          </p:nvPr>
        </p:nvGraphicFramePr>
        <p:xfrm>
          <a:off x="50824" y="5816039"/>
          <a:ext cx="4356055" cy="925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1187450622"/>
                    </a:ext>
                  </a:extLst>
                </a:gridCol>
                <a:gridCol w="1010596">
                  <a:extLst>
                    <a:ext uri="{9D8B030D-6E8A-4147-A177-3AD203B41FA5}">
                      <a16:colId xmlns:a16="http://schemas.microsoft.com/office/drawing/2014/main" val="8315535"/>
                    </a:ext>
                  </a:extLst>
                </a:gridCol>
                <a:gridCol w="1368898">
                  <a:extLst>
                    <a:ext uri="{9D8B030D-6E8A-4147-A177-3AD203B41FA5}">
                      <a16:colId xmlns:a16="http://schemas.microsoft.com/office/drawing/2014/main" val="3102717399"/>
                    </a:ext>
                  </a:extLst>
                </a:gridCol>
                <a:gridCol w="903411">
                  <a:extLst>
                    <a:ext uri="{9D8B030D-6E8A-4147-A177-3AD203B41FA5}">
                      <a16:colId xmlns:a16="http://schemas.microsoft.com/office/drawing/2014/main" val="34048407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Custo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Caso otimizado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2188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energiaEletrica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309950,6265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315847,5432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790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gasCombustivel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225170,4469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228134,5097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8869583"/>
                  </a:ext>
                </a:extLst>
              </a:tr>
              <a:tr h="2667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produtosQuimicos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21574,46339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22868,98041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07453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556695,5368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566851,0333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1,82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5405056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F0F6E8D0-EAE8-83A8-BB0D-C9E2E0112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8092"/>
              </p:ext>
            </p:extLst>
          </p:nvPr>
        </p:nvGraphicFramePr>
        <p:xfrm>
          <a:off x="5918200" y="777389"/>
          <a:ext cx="4648200" cy="1261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96951589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32029417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19386749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83015569"/>
                    </a:ext>
                  </a:extLst>
                </a:gridCol>
              </a:tblGrid>
              <a:tr h="1807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Restrições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otimizado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u="none" strike="noStrike" dirty="0">
                          <a:effectLst/>
                        </a:rPr>
                        <a:t>Variação(%)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60382"/>
                  </a:ext>
                </a:extLst>
              </a:tr>
              <a:tr h="18073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carga_GASDUC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23,076923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8310705"/>
                  </a:ext>
                </a:extLst>
              </a:tr>
              <a:tr h="15904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carga_MIX_UTGCAB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3333185,78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3366500,5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0,999486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1359155"/>
                  </a:ext>
                </a:extLst>
              </a:tr>
              <a:tr h="18073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carga_UPGN_II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4531210"/>
                  </a:ext>
                </a:extLst>
              </a:tr>
              <a:tr h="18073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carga_URGN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2000000,05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0,000003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236570"/>
                  </a:ext>
                </a:extLst>
              </a:tr>
              <a:tr h="180733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carga_URLs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12631399,76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12773332,13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1,123647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0300204"/>
                  </a:ext>
                </a:extLst>
              </a:tr>
              <a:tr h="18977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carga_UPCGNs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2868,984022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2444,025876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-14,812148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8348676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7864939-7C43-6E51-CF9F-B43BCD28F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03896"/>
              </p:ext>
            </p:extLst>
          </p:nvPr>
        </p:nvGraphicFramePr>
        <p:xfrm>
          <a:off x="5918200" y="3101451"/>
          <a:ext cx="4648200" cy="358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415897762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746242249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6757122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7446702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  [R$/dia]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base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Caso otimizado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Desvio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849371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29381131,4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29565641,31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0,627987796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483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051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6483A-1427-4EA4-5F22-0CFEE065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675385-F4D2-6721-55E7-6547910F1E48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3.1 Estudo de Caso-1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697AF3-F2C2-FC8C-9AC4-A4943BFB163B}"/>
              </a:ext>
            </a:extLst>
          </p:cNvPr>
          <p:cNvSpPr txBox="1"/>
          <p:nvPr/>
        </p:nvSpPr>
        <p:spPr>
          <a:xfrm>
            <a:off x="4686300" y="461665"/>
            <a:ext cx="174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Resumo CASO-II</a:t>
            </a:r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572E0F6-62E5-D2C0-DF2C-DB988906E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3790"/>
              </p:ext>
            </p:extLst>
          </p:nvPr>
        </p:nvGraphicFramePr>
        <p:xfrm>
          <a:off x="3248025" y="2066330"/>
          <a:ext cx="3797300" cy="1543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99525331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7788513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42618435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min CUSTO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 MARGEM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00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Receita  [R$/dia]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967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GasDeVenda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18729675,75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18758178,33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5926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GASDUC II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1242826,325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945130,7141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095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LGN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6468130,046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7007405,311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4112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GLP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2244903,422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2269894,405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0684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C5+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1122782,47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1151883,589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69926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29808318,01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30132492,35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12594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81F5687-A04F-F836-B11C-E1215A235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01161"/>
              </p:ext>
            </p:extLst>
          </p:nvPr>
        </p:nvGraphicFramePr>
        <p:xfrm>
          <a:off x="3248025" y="3848100"/>
          <a:ext cx="3797300" cy="116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91086827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43803697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3743201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min CUSTO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max MARGEM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33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Custo [R$/dia]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 dirty="0">
                          <a:effectLst/>
                        </a:rPr>
                        <a:t>Otimizado_Rigorosa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50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energiaEletrica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298891,9824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315847,5432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0544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gasCombustivel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226697,9534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228134,5097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4982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produtosQuimicos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21097,33579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22868,98041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27853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546687,2716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566851,0333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283928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0D505A2-A45E-9A6C-6662-10D399A2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11980"/>
              </p:ext>
            </p:extLst>
          </p:nvPr>
        </p:nvGraphicFramePr>
        <p:xfrm>
          <a:off x="3248025" y="5248870"/>
          <a:ext cx="3797300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44464004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5052104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0379945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min CUSTO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 MARGEM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629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Margem [R$/dia]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Otimizado_Rigorosa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55154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29261630,74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29565641,31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818758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BF35CC5-C9AE-434C-69D1-C78DBFB15218}"/>
              </a:ext>
            </a:extLst>
          </p:cNvPr>
          <p:cNvSpPr txBox="1"/>
          <p:nvPr/>
        </p:nvSpPr>
        <p:spPr>
          <a:xfrm>
            <a:off x="8071200" y="3376224"/>
            <a:ext cx="105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Maior Receita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3F6F42E-7A7D-8804-0B25-63EA38701CB7}"/>
              </a:ext>
            </a:extLst>
          </p:cNvPr>
          <p:cNvCxnSpPr>
            <a:cxnSpLocks/>
          </p:cNvCxnSpPr>
          <p:nvPr/>
        </p:nvCxnSpPr>
        <p:spPr>
          <a:xfrm flipH="1" flipV="1">
            <a:off x="7258050" y="3514724"/>
            <a:ext cx="742950" cy="3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24B1C4-A97B-2072-6005-579A246B2684}"/>
              </a:ext>
            </a:extLst>
          </p:cNvPr>
          <p:cNvSpPr txBox="1"/>
          <p:nvPr/>
        </p:nvSpPr>
        <p:spPr>
          <a:xfrm>
            <a:off x="8001000" y="474327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Menor Custo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ED4804C-0CC5-3A5C-EF0F-B271B1BD3D5F}"/>
              </a:ext>
            </a:extLst>
          </p:cNvPr>
          <p:cNvCxnSpPr>
            <a:cxnSpLocks/>
          </p:cNvCxnSpPr>
          <p:nvPr/>
        </p:nvCxnSpPr>
        <p:spPr>
          <a:xfrm flipH="1" flipV="1">
            <a:off x="7210425" y="4881770"/>
            <a:ext cx="742950" cy="3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C6FF2B-F67C-CA2E-6A30-FB3510BE2193}"/>
              </a:ext>
            </a:extLst>
          </p:cNvPr>
          <p:cNvSpPr txBox="1"/>
          <p:nvPr/>
        </p:nvSpPr>
        <p:spPr>
          <a:xfrm>
            <a:off x="8071200" y="5562421"/>
            <a:ext cx="112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Maior Margem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94401F0-241D-7A7C-FF99-A0C310EA9608}"/>
              </a:ext>
            </a:extLst>
          </p:cNvPr>
          <p:cNvCxnSpPr>
            <a:cxnSpLocks/>
          </p:cNvCxnSpPr>
          <p:nvPr/>
        </p:nvCxnSpPr>
        <p:spPr>
          <a:xfrm flipH="1" flipV="1">
            <a:off x="7258050" y="5702110"/>
            <a:ext cx="742950" cy="3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65A7DA-0CE8-4512-BB79-6339FE35AFF1}"/>
              </a:ext>
            </a:extLst>
          </p:cNvPr>
          <p:cNvSpPr txBox="1"/>
          <p:nvPr/>
        </p:nvSpPr>
        <p:spPr>
          <a:xfrm>
            <a:off x="4977606" y="1696998"/>
            <a:ext cx="33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B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7CB04A-41DB-1F07-F203-065F080C63D0}"/>
              </a:ext>
            </a:extLst>
          </p:cNvPr>
          <p:cNvSpPr txBox="1"/>
          <p:nvPr/>
        </p:nvSpPr>
        <p:spPr>
          <a:xfrm>
            <a:off x="6259909" y="1696998"/>
            <a:ext cx="33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64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71B08-8B69-B6D6-7024-7D46D069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D3AEDF0-AB26-EBE7-C23C-F903C566BD88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4 Implementação Custos de Energia Elétrica</a:t>
            </a:r>
          </a:p>
        </p:txBody>
      </p:sp>
    </p:spTree>
    <p:extLst>
      <p:ext uri="{BB962C8B-B14F-4D97-AF65-F5344CB8AC3E}">
        <p14:creationId xmlns:p14="http://schemas.microsoft.com/office/powerpoint/2010/main" val="409930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2DBA-4A24-FE7D-DACF-03B3FDF15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2BAC15-B701-B465-3D0C-217CEE03B100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 Análise do Custo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932DDB5-A010-DBE0-0BD4-EEDF5E5DA119}"/>
                  </a:ext>
                </a:extLst>
              </p:cNvPr>
              <p:cNvSpPr txBox="1"/>
              <p:nvPr/>
            </p:nvSpPr>
            <p:spPr>
              <a:xfrm>
                <a:off x="0" y="711433"/>
                <a:ext cx="27690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Margem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Receita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pt-B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Custo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932DDB5-A010-DBE0-0BD4-EEDF5E5DA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1433"/>
                <a:ext cx="2769079" cy="276999"/>
              </a:xfrm>
              <a:prstGeom prst="rect">
                <a:avLst/>
              </a:prstGeom>
              <a:blipFill>
                <a:blip r:embed="rId2"/>
                <a:stretch>
                  <a:fillRect l="-1322" r="-661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3C570C5-095E-84A7-0D6D-9C7B684413DC}"/>
                  </a:ext>
                </a:extLst>
              </p:cNvPr>
              <p:cNvSpPr txBox="1"/>
              <p:nvPr/>
            </p:nvSpPr>
            <p:spPr>
              <a:xfrm>
                <a:off x="2825150" y="2484311"/>
                <a:ext cx="2902461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Custo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𝑛𝐸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Pot</m:t>
                                  </m:r>
                                  <m: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ncia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EE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3C570C5-095E-84A7-0D6D-9C7B68441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50" y="2484311"/>
                <a:ext cx="2902461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FB8D1D3-75F3-94FC-2174-B2E3643BE397}"/>
                  </a:ext>
                </a:extLst>
              </p:cNvPr>
              <p:cNvSpPr txBox="1"/>
              <p:nvPr/>
            </p:nvSpPr>
            <p:spPr>
              <a:xfrm>
                <a:off x="5581851" y="2456805"/>
                <a:ext cx="2353015" cy="90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𝑛𝐺𝐶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GC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Vaz</m:t>
                                  </m:r>
                                  <m: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ã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GC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FB8D1D3-75F3-94FC-2174-B2E3643B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51" y="2456805"/>
                <a:ext cx="2353015" cy="904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25241D51-7418-A9AA-9E1A-57757903358C}"/>
              </a:ext>
            </a:extLst>
          </p:cNvPr>
          <p:cNvCxnSpPr/>
          <p:nvPr/>
        </p:nvCxnSpPr>
        <p:spPr>
          <a:xfrm>
            <a:off x="6560552" y="3083537"/>
            <a:ext cx="0" cy="7332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7">
            <a:extLst>
              <a:ext uri="{FF2B5EF4-FFF2-40B4-BE49-F238E27FC236}">
                <a16:creationId xmlns:a16="http://schemas.microsoft.com/office/drawing/2014/main" id="{0C6372E1-C2D3-4E07-1793-21791EEE9036}"/>
              </a:ext>
            </a:extLst>
          </p:cNvPr>
          <p:cNvSpPr/>
          <p:nvPr/>
        </p:nvSpPr>
        <p:spPr>
          <a:xfrm>
            <a:off x="5869260" y="3737129"/>
            <a:ext cx="1483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</a:rPr>
              <a:t>custo unitário do gás combustível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957B647-4CD9-E503-9AC0-E13569E2006D}"/>
              </a:ext>
            </a:extLst>
          </p:cNvPr>
          <p:cNvCxnSpPr>
            <a:cxnSpLocks/>
          </p:cNvCxnSpPr>
          <p:nvPr/>
        </p:nvCxnSpPr>
        <p:spPr>
          <a:xfrm flipV="1">
            <a:off x="7482400" y="1720845"/>
            <a:ext cx="0" cy="10501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7">
            <a:extLst>
              <a:ext uri="{FF2B5EF4-FFF2-40B4-BE49-F238E27FC236}">
                <a16:creationId xmlns:a16="http://schemas.microsoft.com/office/drawing/2014/main" id="{45264594-1F33-0ABA-4BA7-63AE2C9DA2B6}"/>
              </a:ext>
            </a:extLst>
          </p:cNvPr>
          <p:cNvSpPr/>
          <p:nvPr/>
        </p:nvSpPr>
        <p:spPr>
          <a:xfrm>
            <a:off x="6740528" y="1142928"/>
            <a:ext cx="4033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</a:rPr>
              <a:t>vazão demandada por cada consumidor de gás combustível (base diária)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AB3725B-CDE1-C3BA-4CD8-4A4129E40379}"/>
                  </a:ext>
                </a:extLst>
              </p:cNvPr>
              <p:cNvSpPr txBox="1"/>
              <p:nvPr/>
            </p:nvSpPr>
            <p:spPr>
              <a:xfrm>
                <a:off x="5727611" y="2437410"/>
                <a:ext cx="6142008" cy="872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𝑛𝑃𝑄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Vaz</m:t>
                                  </m:r>
                                  <m: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ã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AB3725B-CDE1-C3BA-4CD8-4A4129E4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611" y="2437410"/>
                <a:ext cx="6142008" cy="872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C39918B-8AFF-6F5A-6253-0B5B0D8C734E}"/>
              </a:ext>
            </a:extLst>
          </p:cNvPr>
          <p:cNvCxnSpPr>
            <a:cxnSpLocks/>
          </p:cNvCxnSpPr>
          <p:nvPr/>
        </p:nvCxnSpPr>
        <p:spPr>
          <a:xfrm flipV="1">
            <a:off x="6122302" y="2234242"/>
            <a:ext cx="0" cy="2500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7">
            <a:extLst>
              <a:ext uri="{FF2B5EF4-FFF2-40B4-BE49-F238E27FC236}">
                <a16:creationId xmlns:a16="http://schemas.microsoft.com/office/drawing/2014/main" id="{3FF753B3-D1DC-F157-785B-AB857F8EA490}"/>
              </a:ext>
            </a:extLst>
          </p:cNvPr>
          <p:cNvSpPr/>
          <p:nvPr/>
        </p:nvSpPr>
        <p:spPr>
          <a:xfrm>
            <a:off x="4801873" y="1959591"/>
            <a:ext cx="258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</a:rPr>
              <a:t>número de consumidores de gás</a:t>
            </a:r>
          </a:p>
        </p:txBody>
      </p:sp>
    </p:spTree>
    <p:extLst>
      <p:ext uri="{BB962C8B-B14F-4D97-AF65-F5344CB8AC3E}">
        <p14:creationId xmlns:p14="http://schemas.microsoft.com/office/powerpoint/2010/main" val="18930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4B1B-E2E4-8818-B1ED-AD33EA8DF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4AB5FED-B47E-5BE7-5004-519749B9A69C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 Análise do Custo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EC5277A-DBC7-16BA-5069-26634FF50C41}"/>
                  </a:ext>
                </a:extLst>
              </p:cNvPr>
              <p:cNvSpPr txBox="1"/>
              <p:nvPr/>
            </p:nvSpPr>
            <p:spPr>
              <a:xfrm>
                <a:off x="0" y="711433"/>
                <a:ext cx="27690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Margem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Receita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pt-B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Custo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EC5277A-DBC7-16BA-5069-26634FF50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1433"/>
                <a:ext cx="2769079" cy="276999"/>
              </a:xfrm>
              <a:prstGeom prst="rect">
                <a:avLst/>
              </a:prstGeom>
              <a:blipFill>
                <a:blip r:embed="rId2"/>
                <a:stretch>
                  <a:fillRect l="-1322" r="-661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6AD45FB-8521-296C-8EFB-E4272DC1CF53}"/>
                  </a:ext>
                </a:extLst>
              </p:cNvPr>
              <p:cNvSpPr txBox="1"/>
              <p:nvPr/>
            </p:nvSpPr>
            <p:spPr>
              <a:xfrm>
                <a:off x="2825150" y="2484311"/>
                <a:ext cx="2902461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Custo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𝑛𝐸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Pot</m:t>
                                  </m:r>
                                  <m: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ncia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EE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6AD45FB-8521-296C-8EFB-E4272DC1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50" y="2484311"/>
                <a:ext cx="2902461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B7E5DE-B996-25B2-386A-4554E3738E4C}"/>
                  </a:ext>
                </a:extLst>
              </p:cNvPr>
              <p:cNvSpPr txBox="1"/>
              <p:nvPr/>
            </p:nvSpPr>
            <p:spPr>
              <a:xfrm>
                <a:off x="5581851" y="2456805"/>
                <a:ext cx="2353015" cy="90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𝑛𝐺𝐶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GC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Vaz</m:t>
                                  </m:r>
                                  <m: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ã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GC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B7E5DE-B996-25B2-386A-4554E373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51" y="2456805"/>
                <a:ext cx="2353015" cy="904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F0603A1-12C5-2CB5-4D2B-409DBA348E95}"/>
              </a:ext>
            </a:extLst>
          </p:cNvPr>
          <p:cNvCxnSpPr>
            <a:cxnSpLocks/>
          </p:cNvCxnSpPr>
          <p:nvPr/>
        </p:nvCxnSpPr>
        <p:spPr>
          <a:xfrm flipV="1">
            <a:off x="9164551" y="1666148"/>
            <a:ext cx="0" cy="10501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7">
            <a:extLst>
              <a:ext uri="{FF2B5EF4-FFF2-40B4-BE49-F238E27FC236}">
                <a16:creationId xmlns:a16="http://schemas.microsoft.com/office/drawing/2014/main" id="{A0B53DB4-C98B-DA9F-A6C4-0ACDDA29C987}"/>
              </a:ext>
            </a:extLst>
          </p:cNvPr>
          <p:cNvSpPr/>
          <p:nvPr/>
        </p:nvSpPr>
        <p:spPr>
          <a:xfrm>
            <a:off x="8129381" y="1078809"/>
            <a:ext cx="2558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rgbClr val="002060"/>
                </a:solidFill>
              </a:rPr>
              <a:t>vazão de reposição do produto químico (base diária)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C55E516-45D2-86C3-00EA-1A2F1818BE38}"/>
                  </a:ext>
                </a:extLst>
              </p:cNvPr>
              <p:cNvSpPr txBox="1"/>
              <p:nvPr/>
            </p:nvSpPr>
            <p:spPr>
              <a:xfrm>
                <a:off x="5727611" y="2437410"/>
                <a:ext cx="6142008" cy="872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𝑛𝑃𝑄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Vaz</m:t>
                                  </m:r>
                                  <m: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ã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C55E516-45D2-86C3-00EA-1A2F1818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611" y="2437410"/>
                <a:ext cx="6142008" cy="872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75C6993-F9DC-8567-E9E9-68BB2BF8F21E}"/>
              </a:ext>
            </a:extLst>
          </p:cNvPr>
          <p:cNvCxnSpPr>
            <a:cxnSpLocks/>
          </p:cNvCxnSpPr>
          <p:nvPr/>
        </p:nvCxnSpPr>
        <p:spPr>
          <a:xfrm flipV="1">
            <a:off x="8121177" y="897147"/>
            <a:ext cx="0" cy="15402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10D15-C59A-FBD0-1167-BB5446010D5A}"/>
              </a:ext>
            </a:extLst>
          </p:cNvPr>
          <p:cNvSpPr/>
          <p:nvPr/>
        </p:nvSpPr>
        <p:spPr>
          <a:xfrm>
            <a:off x="7035951" y="542155"/>
            <a:ext cx="25587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rgbClr val="002060"/>
                </a:solidFill>
              </a:rPr>
              <a:t>número de produtos químicos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B75923E-BBC5-1264-AA59-7E1A6495D7F3}"/>
              </a:ext>
            </a:extLst>
          </p:cNvPr>
          <p:cNvCxnSpPr>
            <a:cxnSpLocks/>
          </p:cNvCxnSpPr>
          <p:nvPr/>
        </p:nvCxnSpPr>
        <p:spPr>
          <a:xfrm>
            <a:off x="8558248" y="3107786"/>
            <a:ext cx="0" cy="13348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7">
            <a:extLst>
              <a:ext uri="{FF2B5EF4-FFF2-40B4-BE49-F238E27FC236}">
                <a16:creationId xmlns:a16="http://schemas.microsoft.com/office/drawing/2014/main" id="{E843BC47-9254-F377-C905-5ED713C094B0}"/>
              </a:ext>
            </a:extLst>
          </p:cNvPr>
          <p:cNvSpPr/>
          <p:nvPr/>
        </p:nvSpPr>
        <p:spPr>
          <a:xfrm>
            <a:off x="7934866" y="4449841"/>
            <a:ext cx="1645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rgbClr val="002060"/>
                </a:solidFill>
              </a:rPr>
              <a:t>custo unitário de produtos químicos [R$ / mil m3]</a:t>
            </a:r>
          </a:p>
        </p:txBody>
      </p:sp>
    </p:spTree>
    <p:extLst>
      <p:ext uri="{BB962C8B-B14F-4D97-AF65-F5344CB8AC3E}">
        <p14:creationId xmlns:p14="http://schemas.microsoft.com/office/powerpoint/2010/main" val="222254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7707B-6B21-B839-241E-BEFCD6C8A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57ADAB0-9A45-0F48-A1E7-08B94A4DB0E1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2.1. Energia Elétrica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65AE87-81CA-4D71-693A-FF14CF8A21BD}"/>
              </a:ext>
            </a:extLst>
          </p:cNvPr>
          <p:cNvSpPr/>
          <p:nvPr/>
        </p:nvSpPr>
        <p:spPr>
          <a:xfrm>
            <a:off x="1266825" y="3281361"/>
            <a:ext cx="2124075" cy="12382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Levantamento do cálculo das potências dos compressores na </a:t>
            </a:r>
            <a:r>
              <a:rPr lang="pt-BR" sz="1600" b="1" dirty="0">
                <a:solidFill>
                  <a:schemeClr val="tx1"/>
                </a:solidFill>
              </a:rPr>
              <a:t>Simulação Rigorosa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6CBD3CA-320B-7150-E537-F36E4E6D7842}"/>
              </a:ext>
            </a:extLst>
          </p:cNvPr>
          <p:cNvSpPr/>
          <p:nvPr/>
        </p:nvSpPr>
        <p:spPr>
          <a:xfrm>
            <a:off x="4733925" y="3333749"/>
            <a:ext cx="2066925" cy="11858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Aproximação do cálculo das potências em </a:t>
            </a:r>
            <a:r>
              <a:rPr lang="pt-BR" sz="1600" b="1" dirty="0">
                <a:solidFill>
                  <a:schemeClr val="tx1"/>
                </a:solidFill>
              </a:rPr>
              <a:t>função linear </a:t>
            </a:r>
            <a:r>
              <a:rPr lang="pt-BR" sz="1600" dirty="0">
                <a:solidFill>
                  <a:schemeClr val="tx1"/>
                </a:solidFill>
              </a:rPr>
              <a:t>da vazão de sucção dos compressores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F7BDA7D-AF79-F699-50AF-D9601421E4AD}"/>
              </a:ext>
            </a:extLst>
          </p:cNvPr>
          <p:cNvCxnSpPr/>
          <p:nvPr/>
        </p:nvCxnSpPr>
        <p:spPr>
          <a:xfrm flipV="1">
            <a:off x="3390900" y="3900487"/>
            <a:ext cx="13430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C995BEE-0BC5-0B44-44F8-DAB3F200FD09}"/>
              </a:ext>
            </a:extLst>
          </p:cNvPr>
          <p:cNvCxnSpPr/>
          <p:nvPr/>
        </p:nvCxnSpPr>
        <p:spPr>
          <a:xfrm flipV="1">
            <a:off x="5762625" y="2295525"/>
            <a:ext cx="0" cy="98583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8D2D35-9F5B-911A-3371-732DB71A8E3E}"/>
              </a:ext>
            </a:extLst>
          </p:cNvPr>
          <p:cNvSpPr txBox="1"/>
          <p:nvPr/>
        </p:nvSpPr>
        <p:spPr>
          <a:xfrm>
            <a:off x="4652962" y="175801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Estudos de Análise de Sensibilidade no Simulador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F7509D7-986F-D302-9C58-A0A1B4DFF922}"/>
              </a:ext>
            </a:extLst>
          </p:cNvPr>
          <p:cNvCxnSpPr/>
          <p:nvPr/>
        </p:nvCxnSpPr>
        <p:spPr>
          <a:xfrm flipV="1">
            <a:off x="2328862" y="2295525"/>
            <a:ext cx="0" cy="98583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140F695-6629-780C-CBD1-BCD22C5798A4}"/>
              </a:ext>
            </a:extLst>
          </p:cNvPr>
          <p:cNvSpPr txBox="1"/>
          <p:nvPr/>
        </p:nvSpPr>
        <p:spPr>
          <a:xfrm>
            <a:off x="1147762" y="1965126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Spreadsheet Hysys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4067360-F3C1-1AAC-E44E-25F67FFD7A14}"/>
              </a:ext>
            </a:extLst>
          </p:cNvPr>
          <p:cNvCxnSpPr/>
          <p:nvPr/>
        </p:nvCxnSpPr>
        <p:spPr>
          <a:xfrm flipV="1">
            <a:off x="6800850" y="3900485"/>
            <a:ext cx="13430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14F2BDA-A728-559A-7B9C-7FDFCF59905E}"/>
              </a:ext>
            </a:extLst>
          </p:cNvPr>
          <p:cNvSpPr/>
          <p:nvPr/>
        </p:nvSpPr>
        <p:spPr>
          <a:xfrm>
            <a:off x="8191501" y="3333749"/>
            <a:ext cx="2066925" cy="118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Verificação das equações para cálculo das potências na simulação rigorosa 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D922629-68B1-77B0-8FBA-9EBD82BF1A7A}"/>
              </a:ext>
            </a:extLst>
          </p:cNvPr>
          <p:cNvCxnSpPr/>
          <p:nvPr/>
        </p:nvCxnSpPr>
        <p:spPr>
          <a:xfrm flipV="1">
            <a:off x="9191625" y="2347913"/>
            <a:ext cx="0" cy="98583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3A44AB-C59E-F5F0-C41F-FCC95791EDBE}"/>
              </a:ext>
            </a:extLst>
          </p:cNvPr>
          <p:cNvSpPr txBox="1"/>
          <p:nvPr/>
        </p:nvSpPr>
        <p:spPr>
          <a:xfrm>
            <a:off x="8010525" y="1556861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Comparação dos valores obtidos em relação aos da simulação rigorosa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23C31D41-88B5-C01D-63DD-4C22FE4156A7}"/>
                  </a:ext>
                </a:extLst>
              </p:cNvPr>
              <p:cNvSpPr txBox="1"/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𝑛𝐸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Pot</m:t>
                                  </m:r>
                                  <m: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ncia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EE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23C31D41-88B5-C01D-63DD-4C22FE41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BAFA53C-79A6-E811-35E6-79373A88D282}"/>
              </a:ext>
            </a:extLst>
          </p:cNvPr>
          <p:cNvSpPr/>
          <p:nvPr/>
        </p:nvSpPr>
        <p:spPr>
          <a:xfrm>
            <a:off x="6438899" y="5141415"/>
            <a:ext cx="2066925" cy="11858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Migração das Equações para a </a:t>
            </a:r>
            <a:r>
              <a:rPr lang="pt-BR" sz="1600" b="1" dirty="0">
                <a:solidFill>
                  <a:schemeClr val="tx1"/>
                </a:solidFill>
              </a:rPr>
              <a:t>Simulação Essencial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B6D09C0-773A-509F-4749-71183057A790}"/>
              </a:ext>
            </a:extLst>
          </p:cNvPr>
          <p:cNvCxnSpPr>
            <a:stCxn id="26" idx="3"/>
            <a:endCxn id="30" idx="3"/>
          </p:cNvCxnSpPr>
          <p:nvPr/>
        </p:nvCxnSpPr>
        <p:spPr>
          <a:xfrm flipH="1">
            <a:off x="8505824" y="3926679"/>
            <a:ext cx="1752602" cy="1807666"/>
          </a:xfrm>
          <a:prstGeom prst="bentConnector3">
            <a:avLst>
              <a:gd name="adj1" fmla="val -1304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12806D0-C635-0CF0-6D0C-ED0638693038}"/>
                  </a:ext>
                </a:extLst>
              </p:cNvPr>
              <p:cNvSpPr txBox="1"/>
              <p:nvPr/>
            </p:nvSpPr>
            <p:spPr>
              <a:xfrm>
                <a:off x="3271672" y="3004362"/>
                <a:ext cx="181140" cy="2769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12806D0-C635-0CF0-6D0C-ED0638693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72" y="3004362"/>
                <a:ext cx="181140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82CAED-3CBB-634D-6AB8-8933B0ECFFFE}"/>
                  </a:ext>
                </a:extLst>
              </p:cNvPr>
              <p:cNvSpPr txBox="1"/>
              <p:nvPr/>
            </p:nvSpPr>
            <p:spPr>
              <a:xfrm>
                <a:off x="6729329" y="3030555"/>
                <a:ext cx="181140" cy="2769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82CAED-3CBB-634D-6AB8-8933B0EC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9" y="3030555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666646F-364A-FA2A-D646-3F91C3E8425D}"/>
                  </a:ext>
                </a:extLst>
              </p:cNvPr>
              <p:cNvSpPr txBox="1"/>
              <p:nvPr/>
            </p:nvSpPr>
            <p:spPr>
              <a:xfrm>
                <a:off x="10191585" y="3030554"/>
                <a:ext cx="181140" cy="2769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666646F-364A-FA2A-D646-3F91C3E8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585" y="3030554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04F37BE-3767-4DBB-300A-64946554AA44}"/>
                  </a:ext>
                </a:extLst>
              </p:cNvPr>
              <p:cNvSpPr txBox="1"/>
              <p:nvPr/>
            </p:nvSpPr>
            <p:spPr>
              <a:xfrm>
                <a:off x="8482094" y="4849977"/>
                <a:ext cx="181140" cy="2769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04F37BE-3767-4DBB-300A-64946554A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094" y="4849977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18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DFCE8-358F-8644-1810-AFD8F498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F14871-C785-EAA5-4FA9-3BCA409328DC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2.1. Energia Elétrica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9A9829C-70DF-92F8-B823-65B314867E4F}"/>
                  </a:ext>
                </a:extLst>
              </p:cNvPr>
              <p:cNvSpPr txBox="1"/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𝑛𝐸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Pot</m:t>
                                  </m:r>
                                  <m: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ncia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EE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9A9829C-70DF-92F8-B823-65B314867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9DC41F10-25FB-7A63-ADF9-54A19B474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34626"/>
              </p:ext>
            </p:extLst>
          </p:nvPr>
        </p:nvGraphicFramePr>
        <p:xfrm>
          <a:off x="148958" y="2942713"/>
          <a:ext cx="6341472" cy="34831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13824">
                  <a:extLst>
                    <a:ext uri="{9D8B030D-6E8A-4147-A177-3AD203B41FA5}">
                      <a16:colId xmlns:a16="http://schemas.microsoft.com/office/drawing/2014/main" val="3905206793"/>
                    </a:ext>
                  </a:extLst>
                </a:gridCol>
                <a:gridCol w="2113824">
                  <a:extLst>
                    <a:ext uri="{9D8B030D-6E8A-4147-A177-3AD203B41FA5}">
                      <a16:colId xmlns:a16="http://schemas.microsoft.com/office/drawing/2014/main" val="1263188883"/>
                    </a:ext>
                  </a:extLst>
                </a:gridCol>
                <a:gridCol w="2113824">
                  <a:extLst>
                    <a:ext uri="{9D8B030D-6E8A-4147-A177-3AD203B41FA5}">
                      <a16:colId xmlns:a16="http://schemas.microsoft.com/office/drawing/2014/main" val="883351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Motocompressor: sistema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Unidade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1705643542"/>
                  </a:ext>
                </a:extLst>
              </a:tr>
              <a:tr h="552025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Propano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URGN </a:t>
                      </a:r>
                    </a:p>
                    <a:p>
                      <a:r>
                        <a:rPr lang="pt-BR" sz="1100" dirty="0"/>
                        <a:t>UPGN-II </a:t>
                      </a:r>
                    </a:p>
                    <a:p>
                      <a:r>
                        <a:rPr lang="pt-BR" sz="1100" dirty="0"/>
                        <a:t>URLs-I/II/III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C-20501A/B/C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C-21101A/B</a:t>
                      </a:r>
                    </a:p>
                    <a:p>
                      <a:r>
                        <a:rPr lang="pt-BR" sz="1100" dirty="0"/>
                        <a:t>C-206/207/210-04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50218890"/>
                  </a:ext>
                </a:extLst>
              </a:tr>
              <a:tr h="548809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GNAP (interno à unidade)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URL-I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URL-II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URL-III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C-20602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C-20702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C-21002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113464874"/>
                  </a:ext>
                </a:extLst>
              </a:tr>
              <a:tr h="548809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Regeneração das peneiras moleculares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URL-I</a:t>
                      </a:r>
                    </a:p>
                    <a:p>
                      <a:r>
                        <a:rPr lang="pt-BR" sz="1100" dirty="0"/>
                        <a:t>URL-II</a:t>
                      </a:r>
                    </a:p>
                    <a:p>
                      <a:r>
                        <a:rPr lang="pt-BR" sz="1100" dirty="0"/>
                        <a:t>URL-III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C-20603A/B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C-20703A/B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C-21003A/B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773545260"/>
                  </a:ext>
                </a:extLst>
              </a:tr>
              <a:tr h="874039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Gás residual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URGN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UPGN-II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UPCGN-II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UPCGN-III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UPCGN-IV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C-20502A/B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C-21102A/B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C-29801A/B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C-30001A/B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C-30101A/B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883538624"/>
                  </a:ext>
                </a:extLst>
              </a:tr>
              <a:tr h="274405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MIX UTGCAB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ECOMP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392515"/>
                  </a:ext>
                </a:extLst>
              </a:tr>
              <a:tr h="343584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SG-295 para URLs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ECOMP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C-33001A/B/C/D (2 alinhados)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891923848"/>
                  </a:ext>
                </a:extLst>
              </a:tr>
            </a:tbl>
          </a:graphicData>
        </a:graphic>
      </p:graphicFrame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3B72609-902C-8CBD-3F43-2F80940EBEFC}"/>
              </a:ext>
            </a:extLst>
          </p:cNvPr>
          <p:cNvCxnSpPr/>
          <p:nvPr/>
        </p:nvCxnSpPr>
        <p:spPr>
          <a:xfrm>
            <a:off x="6583533" y="3464708"/>
            <a:ext cx="664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FA03582-51C5-15FA-198B-CAC1875C8354}"/>
              </a:ext>
            </a:extLst>
          </p:cNvPr>
          <p:cNvSpPr txBox="1"/>
          <p:nvPr/>
        </p:nvSpPr>
        <p:spPr>
          <a:xfrm>
            <a:off x="7319627" y="3141542"/>
            <a:ext cx="472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Mantida correlação da simulação rigorosa para cálculo da potência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2B1AFF6-1A2C-2AC3-8259-497DED9D757F}"/>
              </a:ext>
            </a:extLst>
          </p:cNvPr>
          <p:cNvCxnSpPr/>
          <p:nvPr/>
        </p:nvCxnSpPr>
        <p:spPr>
          <a:xfrm>
            <a:off x="6583533" y="4574640"/>
            <a:ext cx="664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3886CD7-A796-DC49-7039-6180C965BA50}"/>
              </a:ext>
            </a:extLst>
          </p:cNvPr>
          <p:cNvSpPr txBox="1"/>
          <p:nvPr/>
        </p:nvSpPr>
        <p:spPr>
          <a:xfrm>
            <a:off x="7319627" y="4251474"/>
            <a:ext cx="455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Mantida correlação da simulação rigorosa para cálculo da potência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4B37471-B317-7981-AA68-05C64D6C8ADA}"/>
              </a:ext>
            </a:extLst>
          </p:cNvPr>
          <p:cNvCxnSpPr/>
          <p:nvPr/>
        </p:nvCxnSpPr>
        <p:spPr>
          <a:xfrm flipV="1">
            <a:off x="9305925" y="2033588"/>
            <a:ext cx="0" cy="98583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3B306F-3F0E-499A-157D-D30489A3F830}"/>
              </a:ext>
            </a:extLst>
          </p:cNvPr>
          <p:cNvSpPr txBox="1"/>
          <p:nvPr/>
        </p:nvSpPr>
        <p:spPr>
          <a:xfrm>
            <a:off x="7795386" y="1049199"/>
            <a:ext cx="3771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Na Simulação Rigorosa foram utilizadas equações em função da vazão de carga das unidades</a:t>
            </a:r>
          </a:p>
        </p:txBody>
      </p:sp>
    </p:spTree>
    <p:extLst>
      <p:ext uri="{BB962C8B-B14F-4D97-AF65-F5344CB8AC3E}">
        <p14:creationId xmlns:p14="http://schemas.microsoft.com/office/powerpoint/2010/main" val="88803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4F60-AFDA-1F7E-2361-6ABAE1B6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5CFC612-27D0-16ED-916A-C4F87729C28E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2.1. Energia Elétrica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2118AA8-CB93-A872-41CD-242F5CBD32E6}"/>
                  </a:ext>
                </a:extLst>
              </p:cNvPr>
              <p:cNvSpPr txBox="1"/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𝑛𝐸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Pot</m:t>
                                  </m:r>
                                  <m: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ncia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EE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2118AA8-CB93-A872-41CD-242F5CBD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94E876A7-8D61-0F10-3C90-ADE196A6CF5A}"/>
              </a:ext>
            </a:extLst>
          </p:cNvPr>
          <p:cNvGraphicFramePr>
            <a:graphicFrameLocks noGrp="1"/>
          </p:cNvGraphicFramePr>
          <p:nvPr/>
        </p:nvGraphicFramePr>
        <p:xfrm>
          <a:off x="148958" y="2942713"/>
          <a:ext cx="6341472" cy="34831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13824">
                  <a:extLst>
                    <a:ext uri="{9D8B030D-6E8A-4147-A177-3AD203B41FA5}">
                      <a16:colId xmlns:a16="http://schemas.microsoft.com/office/drawing/2014/main" val="3905206793"/>
                    </a:ext>
                  </a:extLst>
                </a:gridCol>
                <a:gridCol w="2113824">
                  <a:extLst>
                    <a:ext uri="{9D8B030D-6E8A-4147-A177-3AD203B41FA5}">
                      <a16:colId xmlns:a16="http://schemas.microsoft.com/office/drawing/2014/main" val="1263188883"/>
                    </a:ext>
                  </a:extLst>
                </a:gridCol>
                <a:gridCol w="2113824">
                  <a:extLst>
                    <a:ext uri="{9D8B030D-6E8A-4147-A177-3AD203B41FA5}">
                      <a16:colId xmlns:a16="http://schemas.microsoft.com/office/drawing/2014/main" val="883351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Motocompressor: sistema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Unidade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1705643542"/>
                  </a:ext>
                </a:extLst>
              </a:tr>
              <a:tr h="552025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Propano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URGN </a:t>
                      </a:r>
                    </a:p>
                    <a:p>
                      <a:r>
                        <a:rPr lang="pt-BR" sz="1100" dirty="0"/>
                        <a:t>UPGN-II </a:t>
                      </a:r>
                    </a:p>
                    <a:p>
                      <a:r>
                        <a:rPr lang="pt-BR" sz="1100" dirty="0"/>
                        <a:t>URLs-I/II/III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C-20501A/B/C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C-21101A/B</a:t>
                      </a:r>
                    </a:p>
                    <a:p>
                      <a:r>
                        <a:rPr lang="pt-BR" sz="1100" dirty="0"/>
                        <a:t>C-206/207/210-04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50218890"/>
                  </a:ext>
                </a:extLst>
              </a:tr>
              <a:tr h="548809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GNAP (interno à unidade)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URL-I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URL-II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URL-III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C-20602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C-20702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C-21002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113464874"/>
                  </a:ext>
                </a:extLst>
              </a:tr>
              <a:tr h="548809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Regeneração das peneiras moleculares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URL-I</a:t>
                      </a:r>
                    </a:p>
                    <a:p>
                      <a:r>
                        <a:rPr lang="pt-BR" sz="1100" dirty="0"/>
                        <a:t>URL-II</a:t>
                      </a:r>
                    </a:p>
                    <a:p>
                      <a:r>
                        <a:rPr lang="pt-BR" sz="1100" dirty="0"/>
                        <a:t>URL-III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C-20603A/B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C-20703A/B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C-21003A/B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773545260"/>
                  </a:ext>
                </a:extLst>
              </a:tr>
              <a:tr h="874039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Gás residual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URGN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UPGN-II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UPCGN-II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UPCGN-III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UPCGN-IV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C-20502A/B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C-21102A/B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C-29801A/B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C-30001A/B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C-30101A/B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883538624"/>
                  </a:ext>
                </a:extLst>
              </a:tr>
              <a:tr h="274405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MIX UTGCAB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ECOMP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392515"/>
                  </a:ext>
                </a:extLst>
              </a:tr>
              <a:tr h="343584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SG-295 para URLs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ECOMP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C-33001A/B/C/D (2 alinhados)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891923848"/>
                  </a:ext>
                </a:extLst>
              </a:tr>
            </a:tbl>
          </a:graphicData>
        </a:graphic>
      </p:graphicFrame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882CD2F-9C30-AA4E-FD06-C55053B5B01A}"/>
              </a:ext>
            </a:extLst>
          </p:cNvPr>
          <p:cNvCxnSpPr/>
          <p:nvPr/>
        </p:nvCxnSpPr>
        <p:spPr>
          <a:xfrm>
            <a:off x="6583533" y="3979058"/>
            <a:ext cx="6642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4C7A107-106E-E4AF-0827-B45B71F47763}"/>
              </a:ext>
            </a:extLst>
          </p:cNvPr>
          <p:cNvCxnSpPr/>
          <p:nvPr/>
        </p:nvCxnSpPr>
        <p:spPr>
          <a:xfrm>
            <a:off x="6583533" y="5231865"/>
            <a:ext cx="6642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3FD4ACC2-E7D3-A878-0E68-0CA2499EDD1B}"/>
              </a:ext>
            </a:extLst>
          </p:cNvPr>
          <p:cNvCxnSpPr/>
          <p:nvPr/>
        </p:nvCxnSpPr>
        <p:spPr>
          <a:xfrm>
            <a:off x="6583533" y="5946240"/>
            <a:ext cx="6642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BD1BA2-6662-8D49-A4D2-878093A962D5}"/>
              </a:ext>
            </a:extLst>
          </p:cNvPr>
          <p:cNvCxnSpPr/>
          <p:nvPr/>
        </p:nvCxnSpPr>
        <p:spPr>
          <a:xfrm>
            <a:off x="6583533" y="6303158"/>
            <a:ext cx="6642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FFEB5A-F7DB-DC6B-AED1-304FBAA9642C}"/>
              </a:ext>
            </a:extLst>
          </p:cNvPr>
          <p:cNvSpPr txBox="1"/>
          <p:nvPr/>
        </p:nvSpPr>
        <p:spPr>
          <a:xfrm>
            <a:off x="7763633" y="4696122"/>
            <a:ext cx="3751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Na Simulação Rigorosa foram utilizadas as potências calculadas diretamente na simulação</a:t>
            </a:r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855872F4-6701-2312-9685-826411DAF16B}"/>
              </a:ext>
            </a:extLst>
          </p:cNvPr>
          <p:cNvSpPr/>
          <p:nvPr/>
        </p:nvSpPr>
        <p:spPr>
          <a:xfrm>
            <a:off x="7353300" y="3743325"/>
            <a:ext cx="304800" cy="2828924"/>
          </a:xfrm>
          <a:prstGeom prst="rightBrace">
            <a:avLst>
              <a:gd name="adj1" fmla="val 58333"/>
              <a:gd name="adj2" fmla="val 4899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6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88C7-27C3-6302-BDBA-257EAD926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3F8A55-7CC3-9A89-5EB2-3EA04A6FB6D7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2.1. Energia Elétrica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0C94CDF-5452-A7A4-592A-CDBF273A6FC4}"/>
                  </a:ext>
                </a:extLst>
              </p:cNvPr>
              <p:cNvSpPr txBox="1"/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𝑛𝐸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Pot</m:t>
                                  </m:r>
                                  <m: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ncia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EE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0C94CDF-5452-A7A4-592A-CDBF273A6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422FC5FD-EA77-15D4-45E7-AFABDC024351}"/>
              </a:ext>
            </a:extLst>
          </p:cNvPr>
          <p:cNvGraphicFramePr>
            <a:graphicFrameLocks noGrp="1"/>
          </p:cNvGraphicFramePr>
          <p:nvPr/>
        </p:nvGraphicFramePr>
        <p:xfrm>
          <a:off x="148958" y="2942713"/>
          <a:ext cx="6341472" cy="34831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13824">
                  <a:extLst>
                    <a:ext uri="{9D8B030D-6E8A-4147-A177-3AD203B41FA5}">
                      <a16:colId xmlns:a16="http://schemas.microsoft.com/office/drawing/2014/main" val="3905206793"/>
                    </a:ext>
                  </a:extLst>
                </a:gridCol>
                <a:gridCol w="2113824">
                  <a:extLst>
                    <a:ext uri="{9D8B030D-6E8A-4147-A177-3AD203B41FA5}">
                      <a16:colId xmlns:a16="http://schemas.microsoft.com/office/drawing/2014/main" val="1263188883"/>
                    </a:ext>
                  </a:extLst>
                </a:gridCol>
                <a:gridCol w="2113824">
                  <a:extLst>
                    <a:ext uri="{9D8B030D-6E8A-4147-A177-3AD203B41FA5}">
                      <a16:colId xmlns:a16="http://schemas.microsoft.com/office/drawing/2014/main" val="883351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Motocompressor: sistema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Unidade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1705643542"/>
                  </a:ext>
                </a:extLst>
              </a:tr>
              <a:tr h="552025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Propano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URGN </a:t>
                      </a:r>
                    </a:p>
                    <a:p>
                      <a:r>
                        <a:rPr lang="pt-BR" sz="1100" dirty="0"/>
                        <a:t>UPGN-II </a:t>
                      </a:r>
                    </a:p>
                    <a:p>
                      <a:r>
                        <a:rPr lang="pt-BR" sz="1100" dirty="0"/>
                        <a:t>URLs-I/II/III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C-20501A/B/C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C-21101A/B</a:t>
                      </a:r>
                    </a:p>
                    <a:p>
                      <a:r>
                        <a:rPr lang="pt-BR" sz="1100" dirty="0"/>
                        <a:t>C-206/207/210-04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50218890"/>
                  </a:ext>
                </a:extLst>
              </a:tr>
              <a:tr h="548809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GNAP (interno à unidade)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URL-I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URL-II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URL-III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C-20602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C-20702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C-21002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113464874"/>
                  </a:ext>
                </a:extLst>
              </a:tr>
              <a:tr h="548809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Regeneração das peneiras moleculares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URL-I</a:t>
                      </a:r>
                    </a:p>
                    <a:p>
                      <a:r>
                        <a:rPr lang="pt-BR" sz="1100" dirty="0"/>
                        <a:t>URL-II</a:t>
                      </a:r>
                    </a:p>
                    <a:p>
                      <a:r>
                        <a:rPr lang="pt-BR" sz="1100" dirty="0"/>
                        <a:t>URL-III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C-20603A/B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C-20703A/B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C-21003A/B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773545260"/>
                  </a:ext>
                </a:extLst>
              </a:tr>
              <a:tr h="874039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Gás residual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URGN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UPGN-II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UPCGN-II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UPCGN-III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UPCGN-IV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C-20502A/B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C-21102A/B</a:t>
                      </a:r>
                    </a:p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C-29801A/B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C-30001A/B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C-30101A/B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883538624"/>
                  </a:ext>
                </a:extLst>
              </a:tr>
              <a:tr h="274405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MIX UTGCAB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ECOMP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392515"/>
                  </a:ext>
                </a:extLst>
              </a:tr>
              <a:tr h="343584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SG-295 para URLs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ECOMP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C-33001A/B/C/D (2 alinhados)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891923848"/>
                  </a:ext>
                </a:extLst>
              </a:tr>
            </a:tbl>
          </a:graphicData>
        </a:graphic>
      </p:graphicFrame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07A76EC-A197-337B-8FD5-F1F99B4CD2B3}"/>
              </a:ext>
            </a:extLst>
          </p:cNvPr>
          <p:cNvCxnSpPr/>
          <p:nvPr/>
        </p:nvCxnSpPr>
        <p:spPr>
          <a:xfrm>
            <a:off x="6583533" y="3979058"/>
            <a:ext cx="6642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8F00BBE-ACAD-EACD-78D7-0A2635547840}"/>
              </a:ext>
            </a:extLst>
          </p:cNvPr>
          <p:cNvCxnSpPr/>
          <p:nvPr/>
        </p:nvCxnSpPr>
        <p:spPr>
          <a:xfrm>
            <a:off x="6583533" y="5231865"/>
            <a:ext cx="6642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89D54403-6A91-98D5-831F-F59C8F53E664}"/>
              </a:ext>
            </a:extLst>
          </p:cNvPr>
          <p:cNvCxnSpPr/>
          <p:nvPr/>
        </p:nvCxnSpPr>
        <p:spPr>
          <a:xfrm>
            <a:off x="6583533" y="5946240"/>
            <a:ext cx="6642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3911FAF3-C2CB-74FE-1480-F7517C2F87B1}"/>
              </a:ext>
            </a:extLst>
          </p:cNvPr>
          <p:cNvCxnSpPr/>
          <p:nvPr/>
        </p:nvCxnSpPr>
        <p:spPr>
          <a:xfrm>
            <a:off x="6583533" y="6303158"/>
            <a:ext cx="6642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4BFE19-9BC1-5108-2385-33B90D26A3A3}"/>
              </a:ext>
            </a:extLst>
          </p:cNvPr>
          <p:cNvSpPr txBox="1"/>
          <p:nvPr/>
        </p:nvSpPr>
        <p:spPr>
          <a:xfrm>
            <a:off x="7763633" y="4696122"/>
            <a:ext cx="3751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Na Simulação Rigorosa foram utilizadas as potências calculadas diretamente na simulação</a:t>
            </a:r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5C44BF07-4CE4-FDDA-27F5-1498767F5B55}"/>
              </a:ext>
            </a:extLst>
          </p:cNvPr>
          <p:cNvSpPr/>
          <p:nvPr/>
        </p:nvSpPr>
        <p:spPr>
          <a:xfrm>
            <a:off x="7353300" y="3743325"/>
            <a:ext cx="304800" cy="2828924"/>
          </a:xfrm>
          <a:prstGeom prst="rightBrace">
            <a:avLst>
              <a:gd name="adj1" fmla="val 58333"/>
              <a:gd name="adj2" fmla="val 4899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73253B-8121-CA6A-A4B2-1D2430849665}"/>
              </a:ext>
            </a:extLst>
          </p:cNvPr>
          <p:cNvSpPr txBox="1"/>
          <p:nvPr/>
        </p:nvSpPr>
        <p:spPr>
          <a:xfrm>
            <a:off x="3622766" y="48540"/>
            <a:ext cx="849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Potência calculada na Simulação Essencial: </a:t>
            </a:r>
            <a:r>
              <a:rPr lang="pt-BR" sz="2000" b="1" dirty="0">
                <a:solidFill>
                  <a:srgbClr val="FF0000"/>
                </a:solidFill>
              </a:rPr>
              <a:t>linear em relação à vazão de sucção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D26D24-E3D0-35AE-8B78-4F18EB947801}"/>
                  </a:ext>
                </a:extLst>
              </p:cNvPr>
              <p:cNvSpPr txBox="1"/>
              <p:nvPr/>
            </p:nvSpPr>
            <p:spPr>
              <a:xfrm>
                <a:off x="5136538" y="1262185"/>
                <a:ext cx="3543528" cy="396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Pot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ê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ncia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D26D24-E3D0-35AE-8B78-4F18EB94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38" y="1262185"/>
                <a:ext cx="3543528" cy="396455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6F70304-9A4C-A286-1030-D63CD14782EB}"/>
              </a:ext>
            </a:extLst>
          </p:cNvPr>
          <p:cNvCxnSpPr>
            <a:cxnSpLocks/>
          </p:cNvCxnSpPr>
          <p:nvPr/>
        </p:nvCxnSpPr>
        <p:spPr>
          <a:xfrm>
            <a:off x="7590734" y="1641137"/>
            <a:ext cx="0" cy="571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2427A-3850-448C-5A17-242AA2C8B2CC}"/>
              </a:ext>
            </a:extLst>
          </p:cNvPr>
          <p:cNvSpPr txBox="1"/>
          <p:nvPr/>
        </p:nvSpPr>
        <p:spPr>
          <a:xfrm>
            <a:off x="6096000" y="2206668"/>
            <a:ext cx="314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vazão de sucção do compressor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D523A43-18AF-1BE0-C5F2-A1C25ED59A28}"/>
              </a:ext>
            </a:extLst>
          </p:cNvPr>
          <p:cNvCxnSpPr>
            <a:cxnSpLocks/>
          </p:cNvCxnSpPr>
          <p:nvPr/>
        </p:nvCxnSpPr>
        <p:spPr>
          <a:xfrm flipV="1">
            <a:off x="7159659" y="967502"/>
            <a:ext cx="0" cy="294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8142CA-E31B-293B-E701-62E23F660C8E}"/>
              </a:ext>
            </a:extLst>
          </p:cNvPr>
          <p:cNvCxnSpPr>
            <a:cxnSpLocks/>
          </p:cNvCxnSpPr>
          <p:nvPr/>
        </p:nvCxnSpPr>
        <p:spPr>
          <a:xfrm flipV="1">
            <a:off x="8008744" y="967502"/>
            <a:ext cx="0" cy="294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95D0A2-FA56-0CBE-B037-067F47EBA92A}"/>
              </a:ext>
            </a:extLst>
          </p:cNvPr>
          <p:cNvSpPr txBox="1"/>
          <p:nvPr/>
        </p:nvSpPr>
        <p:spPr>
          <a:xfrm>
            <a:off x="6898204" y="575049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Coeficientes 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234A728-6CA4-2534-51E9-A2D88077CF42}"/>
              </a:ext>
            </a:extLst>
          </p:cNvPr>
          <p:cNvCxnSpPr/>
          <p:nvPr/>
        </p:nvCxnSpPr>
        <p:spPr>
          <a:xfrm flipV="1">
            <a:off x="9686925" y="657225"/>
            <a:ext cx="0" cy="3771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7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3DDAA-88F2-40DB-9CB9-C5D87FC9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75A7928-E686-A87D-48A4-C7883C42D482}"/>
              </a:ext>
            </a:extLst>
          </p:cNvPr>
          <p:cNvSpPr txBox="1"/>
          <p:nvPr/>
        </p:nvSpPr>
        <p:spPr>
          <a:xfrm>
            <a:off x="0" y="0"/>
            <a:ext cx="83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002060"/>
                </a:solidFill>
              </a:rPr>
              <a:t>2.1. Energia Elétrica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D282CF0-4A7A-B879-88CE-3B72CC31ED3E}"/>
                  </a:ext>
                </a:extLst>
              </p:cNvPr>
              <p:cNvSpPr txBox="1"/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𝑛𝐸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EE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Pot</m:t>
                                  </m:r>
                                  <m: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ê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ncia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EE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D282CF0-4A7A-B879-88CE-3B72CC31E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" y="556555"/>
                <a:ext cx="261071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470C08CA-DA6F-FF5B-D91F-0043CC6C3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12192000" cy="4491443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C802285-F2D4-6CE7-7565-03805605650D}"/>
              </a:ext>
            </a:extLst>
          </p:cNvPr>
          <p:cNvSpPr/>
          <p:nvPr/>
        </p:nvSpPr>
        <p:spPr>
          <a:xfrm>
            <a:off x="1976846" y="1714500"/>
            <a:ext cx="896983" cy="4491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D056A86-D642-C2E6-9701-BF910BDBC3C5}"/>
              </a:ext>
            </a:extLst>
          </p:cNvPr>
          <p:cNvSpPr/>
          <p:nvPr/>
        </p:nvSpPr>
        <p:spPr>
          <a:xfrm>
            <a:off x="9248503" y="1717766"/>
            <a:ext cx="957943" cy="4491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C577DD3-3354-0A92-25D1-1B4A1FCBE202}"/>
              </a:ext>
            </a:extLst>
          </p:cNvPr>
          <p:cNvSpPr txBox="1"/>
          <p:nvPr/>
        </p:nvSpPr>
        <p:spPr>
          <a:xfrm>
            <a:off x="1626464" y="1371104"/>
            <a:ext cx="163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Simulação Rigorosa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79161E-4B77-CE2D-6456-61343919117D}"/>
              </a:ext>
            </a:extLst>
          </p:cNvPr>
          <p:cNvSpPr txBox="1"/>
          <p:nvPr/>
        </p:nvSpPr>
        <p:spPr>
          <a:xfrm>
            <a:off x="8832806" y="1371104"/>
            <a:ext cx="1660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Simulação Essencial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95E1AD9-43A7-0477-B340-4B9FEFAA2CCF}"/>
              </a:ext>
            </a:extLst>
          </p:cNvPr>
          <p:cNvCxnSpPr>
            <a:cxnSpLocks/>
          </p:cNvCxnSpPr>
          <p:nvPr/>
        </p:nvCxnSpPr>
        <p:spPr>
          <a:xfrm>
            <a:off x="11728168" y="1219200"/>
            <a:ext cx="0" cy="459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DA19D6-245F-C0CB-05BF-ADDE849EE07B}"/>
              </a:ext>
            </a:extLst>
          </p:cNvPr>
          <p:cNvSpPr txBox="1"/>
          <p:nvPr/>
        </p:nvSpPr>
        <p:spPr>
          <a:xfrm>
            <a:off x="11233431" y="911423"/>
            <a:ext cx="879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Desvio %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EF9CD31-A4C9-8BAF-DAFA-97AEDDD3BDB8}"/>
              </a:ext>
            </a:extLst>
          </p:cNvPr>
          <p:cNvSpPr txBox="1"/>
          <p:nvPr/>
        </p:nvSpPr>
        <p:spPr>
          <a:xfrm>
            <a:off x="3459900" y="803076"/>
            <a:ext cx="4195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Potência: </a:t>
            </a:r>
            <a:r>
              <a:rPr lang="pt-BR" sz="1400" b="1" u="sng" dirty="0">
                <a:solidFill>
                  <a:srgbClr val="FF0000"/>
                </a:solidFill>
              </a:rPr>
              <a:t>15 Equações Essencial </a:t>
            </a:r>
            <a:r>
              <a:rPr lang="pt-BR" sz="1400" b="1" dirty="0">
                <a:solidFill>
                  <a:srgbClr val="FF0000"/>
                </a:solidFill>
              </a:rPr>
              <a:t>+ </a:t>
            </a:r>
            <a:r>
              <a:rPr lang="pt-BR" sz="1400" b="1" dirty="0">
                <a:solidFill>
                  <a:schemeClr val="tx2"/>
                </a:solidFill>
              </a:rPr>
              <a:t>7 Equações Rigorosa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727E285-D33E-F907-1A65-00B83943467F}"/>
              </a:ext>
            </a:extLst>
          </p:cNvPr>
          <p:cNvCxnSpPr>
            <a:cxnSpLocks/>
          </p:cNvCxnSpPr>
          <p:nvPr/>
        </p:nvCxnSpPr>
        <p:spPr>
          <a:xfrm flipH="1" flipV="1">
            <a:off x="5430084" y="6091746"/>
            <a:ext cx="420721" cy="299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4E20DDB-9E5B-DB58-C29C-8094ADB44FCB}"/>
              </a:ext>
            </a:extLst>
          </p:cNvPr>
          <p:cNvSpPr txBox="1"/>
          <p:nvPr/>
        </p:nvSpPr>
        <p:spPr>
          <a:xfrm>
            <a:off x="5850805" y="6277180"/>
            <a:ext cx="235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Potência total sim. RIGOROSA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AB76A85-EA6C-1A6B-1C1D-62F8D4F84BD0}"/>
              </a:ext>
            </a:extLst>
          </p:cNvPr>
          <p:cNvSpPr txBox="1"/>
          <p:nvPr/>
        </p:nvSpPr>
        <p:spPr>
          <a:xfrm>
            <a:off x="8689255" y="6263298"/>
            <a:ext cx="1895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Potência total Essencial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E1B6363-0C16-CBD0-A583-DADC5B173E08}"/>
              </a:ext>
            </a:extLst>
          </p:cNvPr>
          <p:cNvCxnSpPr>
            <a:cxnSpLocks/>
          </p:cNvCxnSpPr>
          <p:nvPr/>
        </p:nvCxnSpPr>
        <p:spPr>
          <a:xfrm flipV="1">
            <a:off x="10988862" y="6167998"/>
            <a:ext cx="913488" cy="223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93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2848</Words>
  <Application>Microsoft Office PowerPoint</Application>
  <PresentationFormat>Widescreen</PresentationFormat>
  <Paragraphs>1384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Lizandro de Sousa Santos</dc:creator>
  <cp:lastModifiedBy>Lizandro de Sousa Santos</cp:lastModifiedBy>
  <cp:revision>261</cp:revision>
  <dcterms:created xsi:type="dcterms:W3CDTF">2023-10-19T16:58:17Z</dcterms:created>
  <dcterms:modified xsi:type="dcterms:W3CDTF">2024-03-05T21:00:49Z</dcterms:modified>
</cp:coreProperties>
</file>