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9"/>
  </p:sldMasterIdLst>
  <p:sldIdLst>
    <p:sldId id="331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95" r:id="rId47"/>
    <p:sldId id="296" r:id="rId48"/>
    <p:sldId id="297" r:id="rId49"/>
    <p:sldId id="298" r:id="rId50"/>
    <p:sldId id="299" r:id="rId51"/>
    <p:sldId id="30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48" d="100"/>
          <a:sy n="48" d="100"/>
        </p:scale>
        <p:origin x="138" y="13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7.xml"/><Relationship Id="rId21" Type="http://schemas.openxmlformats.org/officeDocument/2006/relationships/slide" Target="slides/slide2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63" Type="http://schemas.openxmlformats.org/officeDocument/2006/relationships/slide" Target="slides/slide44.xml"/><Relationship Id="rId68" Type="http://schemas.openxmlformats.org/officeDocument/2006/relationships/slide" Target="slides/slide49.xml"/><Relationship Id="rId84" Type="http://schemas.openxmlformats.org/officeDocument/2006/relationships/slide" Target="slides/slide65.xml"/><Relationship Id="rId89" Type="http://schemas.openxmlformats.org/officeDocument/2006/relationships/slide" Target="slides/slide70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74" Type="http://schemas.openxmlformats.org/officeDocument/2006/relationships/slide" Target="slides/slide55.xml"/><Relationship Id="rId79" Type="http://schemas.openxmlformats.org/officeDocument/2006/relationships/slide" Target="slides/slide60.xml"/><Relationship Id="rId5" Type="http://schemas.openxmlformats.org/officeDocument/2006/relationships/customXml" Target="../customXml/item5.xml"/><Relationship Id="rId90" Type="http://schemas.openxmlformats.org/officeDocument/2006/relationships/slide" Target="slides/slide71.xml"/><Relationship Id="rId95" Type="http://schemas.openxmlformats.org/officeDocument/2006/relationships/slide" Target="slides/slide76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64" Type="http://schemas.openxmlformats.org/officeDocument/2006/relationships/slide" Target="slides/slide45.xml"/><Relationship Id="rId69" Type="http://schemas.openxmlformats.org/officeDocument/2006/relationships/slide" Target="slides/slide50.xml"/><Relationship Id="rId80" Type="http://schemas.openxmlformats.org/officeDocument/2006/relationships/slide" Target="slides/slide61.xml"/><Relationship Id="rId85" Type="http://schemas.openxmlformats.org/officeDocument/2006/relationships/slide" Target="slides/slide6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Relationship Id="rId67" Type="http://schemas.openxmlformats.org/officeDocument/2006/relationships/slide" Target="slides/slide48.xml"/><Relationship Id="rId20" Type="http://schemas.openxmlformats.org/officeDocument/2006/relationships/slide" Target="slides/slide1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slide" Target="slides/slide43.xml"/><Relationship Id="rId70" Type="http://schemas.openxmlformats.org/officeDocument/2006/relationships/slide" Target="slides/slide51.xml"/><Relationship Id="rId75" Type="http://schemas.openxmlformats.org/officeDocument/2006/relationships/slide" Target="slides/slide56.xml"/><Relationship Id="rId83" Type="http://schemas.openxmlformats.org/officeDocument/2006/relationships/slide" Target="slides/slide64.xml"/><Relationship Id="rId88" Type="http://schemas.openxmlformats.org/officeDocument/2006/relationships/slide" Target="slides/slide69.xml"/><Relationship Id="rId91" Type="http://schemas.openxmlformats.org/officeDocument/2006/relationships/slide" Target="slides/slide72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10" Type="http://schemas.openxmlformats.org/officeDocument/2006/relationships/customXml" Target="../customXml/item10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slide" Target="slides/slide46.xml"/><Relationship Id="rId73" Type="http://schemas.openxmlformats.org/officeDocument/2006/relationships/slide" Target="slides/slide54.xml"/><Relationship Id="rId78" Type="http://schemas.openxmlformats.org/officeDocument/2006/relationships/slide" Target="slides/slide59.xml"/><Relationship Id="rId81" Type="http://schemas.openxmlformats.org/officeDocument/2006/relationships/slide" Target="slides/slide62.xml"/><Relationship Id="rId86" Type="http://schemas.openxmlformats.org/officeDocument/2006/relationships/slide" Target="slides/slide67.xml"/><Relationship Id="rId94" Type="http://schemas.openxmlformats.org/officeDocument/2006/relationships/slide" Target="slides/slide75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20.xml"/><Relationship Id="rId34" Type="http://schemas.openxmlformats.org/officeDocument/2006/relationships/slide" Target="slides/slide15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76" Type="http://schemas.openxmlformats.org/officeDocument/2006/relationships/slide" Target="slides/slide57.xml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52.xml"/><Relationship Id="rId92" Type="http://schemas.openxmlformats.org/officeDocument/2006/relationships/slide" Target="slides/slide73.xml"/><Relationship Id="rId2" Type="http://schemas.openxmlformats.org/officeDocument/2006/relationships/customXml" Target="../customXml/item2.xml"/><Relationship Id="rId29" Type="http://schemas.openxmlformats.org/officeDocument/2006/relationships/slide" Target="slides/slide10.xml"/><Relationship Id="rId24" Type="http://schemas.openxmlformats.org/officeDocument/2006/relationships/slide" Target="slides/slide5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66" Type="http://schemas.openxmlformats.org/officeDocument/2006/relationships/slide" Target="slides/slide47.xml"/><Relationship Id="rId87" Type="http://schemas.openxmlformats.org/officeDocument/2006/relationships/slide" Target="slides/slide68.xml"/><Relationship Id="rId61" Type="http://schemas.openxmlformats.org/officeDocument/2006/relationships/slide" Target="slides/slide42.xml"/><Relationship Id="rId82" Type="http://schemas.openxmlformats.org/officeDocument/2006/relationships/slide" Target="slides/slide63.xml"/><Relationship Id="rId19" Type="http://schemas.openxmlformats.org/officeDocument/2006/relationships/slideMaster" Target="slideMasters/slideMaster1.xml"/><Relationship Id="rId14" Type="http://schemas.openxmlformats.org/officeDocument/2006/relationships/customXml" Target="../customXml/item14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56" Type="http://schemas.openxmlformats.org/officeDocument/2006/relationships/slide" Target="slides/slide37.xml"/><Relationship Id="rId77" Type="http://schemas.openxmlformats.org/officeDocument/2006/relationships/slide" Target="slides/slide58.xml"/><Relationship Id="rId8" Type="http://schemas.openxmlformats.org/officeDocument/2006/relationships/customXml" Target="../customXml/item8.xml"/><Relationship Id="rId51" Type="http://schemas.openxmlformats.org/officeDocument/2006/relationships/slide" Target="slides/slide32.xml"/><Relationship Id="rId72" Type="http://schemas.openxmlformats.org/officeDocument/2006/relationships/slide" Target="slides/slide53.xml"/><Relationship Id="rId93" Type="http://schemas.openxmlformats.org/officeDocument/2006/relationships/slide" Target="slides/slide74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4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5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51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http://cimor.org.mx/images/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25" y="1752427"/>
            <a:ext cx="3334656" cy="33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sz="4800" dirty="0" err="1" smtClean="0"/>
              <a:t>Atom</a:t>
            </a:r>
            <a:endParaRPr lang="es-MX" dirty="0"/>
          </a:p>
        </p:txBody>
      </p:sp>
      <p:pic>
        <p:nvPicPr>
          <p:cNvPr id="5" name="Picture 2" descr="https://atom.io/assets/screenshot-main-38c8ffcd253985c4bba97ad2b08e9fd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2442" y="2611208"/>
            <a:ext cx="8019969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0033" y="2783086"/>
            <a:ext cx="36624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Es un editor de código multiplataforma  desarrollado por </a:t>
            </a:r>
            <a:r>
              <a:rPr lang="es-MX" sz="2000" dirty="0" err="1" smtClean="0"/>
              <a:t>github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Esta es una herramienta web diseñada con HTML CSS y </a:t>
            </a:r>
            <a:r>
              <a:rPr lang="es-MX" sz="2000" dirty="0" err="1" smtClean="0"/>
              <a:t>JavaScritp</a:t>
            </a:r>
            <a:r>
              <a:rPr lang="es-MX" sz="2000" dirty="0" smtClean="0"/>
              <a:t> que puede funcionar como aplicación de escritorio</a:t>
            </a:r>
          </a:p>
          <a:p>
            <a:r>
              <a:rPr lang="es-MX" sz="2800" dirty="0" smtClean="0"/>
              <a:t>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766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err="1" smtClean="0"/>
              <a:t>Brackets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5974" y="2339015"/>
            <a:ext cx="4295632" cy="3649133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 err="1"/>
              <a:t>Brackets</a:t>
            </a:r>
            <a:r>
              <a:rPr lang="es-MX" sz="2400" dirty="0"/>
              <a:t> es un editor de código abierto para el diseño y desarrollo web construido sobre tecnologías como HTML, CSS y JavaScript. El proyecto fue creado y es mantenido por Adobe , y se distribuye bajo una licencia MIT .</a:t>
            </a:r>
          </a:p>
        </p:txBody>
      </p:sp>
      <p:pic>
        <p:nvPicPr>
          <p:cNvPr id="2050" name="Picture 2" descr="http://www.vozidea.com/wp-content/uploads/2014/04/brackets-interfa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52" y="2226473"/>
            <a:ext cx="7127978" cy="41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47650" y="-523418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0287" y="2905582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s-MX" sz="11500" dirty="0" smtClean="0"/>
              <a:t>ELEMENTOS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40007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64049" y="603348"/>
            <a:ext cx="10515600" cy="861538"/>
          </a:xfrm>
        </p:spPr>
        <p:txBody>
          <a:bodyPr/>
          <a:lstStyle/>
          <a:p>
            <a:r>
              <a:rPr lang="es-MX" dirty="0" err="1" smtClean="0"/>
              <a:t>Headings</a:t>
            </a:r>
            <a:r>
              <a:rPr lang="es-MX" dirty="0"/>
              <a:t> </a:t>
            </a:r>
            <a:r>
              <a:rPr lang="es-MX" dirty="0" smtClean="0"/>
              <a:t>(títulos)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36468" y="1464886"/>
            <a:ext cx="5723020" cy="516555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Sirven para definir la importancia de los títulos siendo “&lt;h1&gt;” el mas importante y &lt;h6&gt; el menos importante.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Estas etiquetas solo deben usarse en títulos.</a:t>
            </a:r>
          </a:p>
          <a:p>
            <a:pPr marL="0" indent="0">
              <a:buNone/>
            </a:pPr>
            <a:r>
              <a:rPr lang="es-MX" dirty="0" smtClean="0"/>
              <a:t>No se deben de usar para hacer mas grande o grueso el texto. 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659442" y="2124061"/>
            <a:ext cx="653255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Consolas" panose="020B0609020204030204" pitchFamily="49" charset="0"/>
              </a:rPr>
              <a:t>   &lt;h1&gt;Yo soy el mas importante  =D &lt;/h1&gt;</a:t>
            </a:r>
          </a:p>
          <a:p>
            <a:endParaRPr lang="es-MX" sz="2000" dirty="0" smtClean="0">
              <a:latin typeface="Consolas" panose="020B0609020204030204" pitchFamily="49" charset="0"/>
            </a:endParaRPr>
          </a:p>
          <a:p>
            <a:r>
              <a:rPr lang="es-MX" sz="2000" dirty="0" smtClean="0">
                <a:latin typeface="Consolas" panose="020B0609020204030204" pitchFamily="49" charset="0"/>
              </a:rPr>
              <a:t>   &lt;h2&gt;Yo soy el segundo mas importante&lt;/h2&gt;</a:t>
            </a:r>
          </a:p>
          <a:p>
            <a:endParaRPr lang="es-MX" sz="2000" dirty="0" smtClean="0">
              <a:latin typeface="Consolas" panose="020B0609020204030204" pitchFamily="49" charset="0"/>
            </a:endParaRPr>
          </a:p>
          <a:p>
            <a:r>
              <a:rPr lang="es-MX" sz="2000" dirty="0" smtClean="0">
                <a:latin typeface="Consolas" panose="020B0609020204030204" pitchFamily="49" charset="0"/>
              </a:rPr>
              <a:t>   </a:t>
            </a:r>
            <a:r>
              <a:rPr lang="es-MX" sz="2000" dirty="0">
                <a:latin typeface="Consolas" panose="020B0609020204030204" pitchFamily="49" charset="0"/>
              </a:rPr>
              <a:t>&lt;</a:t>
            </a:r>
            <a:r>
              <a:rPr lang="es-MX" sz="2000" dirty="0" smtClean="0">
                <a:latin typeface="Consolas" panose="020B0609020204030204" pitchFamily="49" charset="0"/>
              </a:rPr>
              <a:t>h3&gt;Yo </a:t>
            </a:r>
            <a:r>
              <a:rPr lang="es-MX" sz="2000" dirty="0">
                <a:latin typeface="Consolas" panose="020B0609020204030204" pitchFamily="49" charset="0"/>
              </a:rPr>
              <a:t>soy el tercero mas importante&lt;/h3</a:t>
            </a:r>
            <a:r>
              <a:rPr lang="es-MX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   &lt;h4&gt;Yo soy el cuarto mas importante&lt;/h4</a:t>
            </a:r>
            <a:r>
              <a:rPr lang="es-MX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   &lt;h5&gt;Yo soy el quinto mas importante&lt;/h5</a:t>
            </a:r>
            <a:r>
              <a:rPr lang="es-MX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   &lt;h6&gt;Y yo soy el menos importante =( &lt;/h6</a:t>
            </a:r>
            <a:r>
              <a:rPr lang="es-MX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710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3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9"/>
          <a:srcRect t="13432" r="37424" b="14419"/>
          <a:stretch/>
        </p:blipFill>
        <p:spPr>
          <a:xfrm>
            <a:off x="1973038" y="1096155"/>
            <a:ext cx="8141870" cy="52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Párrafos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3713" y="1569191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Podemos dividir los elementos en HTML usando la etiqueta &lt;p&gt;.</a:t>
            </a:r>
          </a:p>
          <a:p>
            <a:pPr marL="0" indent="0">
              <a:buNone/>
            </a:pPr>
            <a:r>
              <a:rPr lang="es-MX" dirty="0" smtClean="0"/>
              <a:t>Esta etiqueta define a un </a:t>
            </a:r>
            <a:r>
              <a:rPr lang="es-MX" dirty="0" err="1" smtClean="0"/>
              <a:t>parrafo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096000" y="280794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dirty="0">
                <a:latin typeface="Consolas" panose="020B0609020204030204" pitchFamily="49" charset="0"/>
              </a:rPr>
              <a:t> &lt;p&gt;Hola a todos yo soy un </a:t>
            </a:r>
            <a:r>
              <a:rPr lang="es-MX" sz="2000" dirty="0" smtClean="0">
                <a:latin typeface="Consolas" panose="020B0609020204030204" pitchFamily="49" charset="0"/>
              </a:rPr>
              <a:t>párrafo&lt;/</a:t>
            </a:r>
            <a:r>
              <a:rPr lang="es-MX" sz="2000" dirty="0">
                <a:latin typeface="Consolas" panose="020B0609020204030204" pitchFamily="49" charset="0"/>
              </a:rPr>
              <a:t>p</a:t>
            </a:r>
            <a:r>
              <a:rPr lang="es-MX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s-MX" sz="2000" dirty="0">
              <a:latin typeface="Consolas" panose="020B0609020204030204" pitchFamily="49" charset="0"/>
            </a:endParaRPr>
          </a:p>
          <a:p>
            <a:endParaRPr lang="es-MX" sz="2000" dirty="0"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smtClean="0">
                <a:latin typeface="Consolas" panose="020B0609020204030204" pitchFamily="49" charset="0"/>
              </a:rPr>
              <a:t>&lt;</a:t>
            </a:r>
            <a:r>
              <a:rPr lang="es-MX" sz="2000" dirty="0">
                <a:latin typeface="Consolas" panose="020B0609020204030204" pitchFamily="49" charset="0"/>
              </a:rPr>
              <a:t>p&gt;Hola a todos yo soy otro </a:t>
            </a:r>
            <a:r>
              <a:rPr lang="es-MX" sz="2000" dirty="0" smtClean="0">
                <a:latin typeface="Consolas" panose="020B0609020204030204" pitchFamily="49" charset="0"/>
              </a:rPr>
              <a:t>párrafo&lt;/</a:t>
            </a:r>
            <a:r>
              <a:rPr lang="es-MX" sz="2000" dirty="0">
                <a:latin typeface="Consolas" panose="020B0609020204030204" pitchFamily="49" charset="0"/>
              </a:rPr>
              <a:t>p</a:t>
            </a:r>
            <a:r>
              <a:rPr lang="es-MX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3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t="11677" r="57398" b="63104"/>
          <a:stretch/>
        </p:blipFill>
        <p:spPr>
          <a:xfrm>
            <a:off x="1666321" y="801576"/>
            <a:ext cx="5543049" cy="1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0253" y="1545947"/>
            <a:ext cx="973354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En HTML se definen los links con la etiqueta &lt;a&gt;.</a:t>
            </a:r>
          </a:p>
          <a:p>
            <a:pPr marL="0" indent="0">
              <a:buNone/>
            </a:pPr>
            <a:r>
              <a:rPr lang="es-MX" dirty="0" smtClean="0"/>
              <a:t>En donde se debe especificar la ruta (</a:t>
            </a:r>
            <a:r>
              <a:rPr lang="es-MX" dirty="0" err="1" smtClean="0"/>
              <a:t>href</a:t>
            </a:r>
            <a:r>
              <a:rPr lang="es-MX" dirty="0" smtClean="0"/>
              <a:t>) hacia donde queremos que nos lleve.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Podemos incluir rutas hacia otros sitios web  y hacia otros archivos.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265464" y="4924411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&lt;a </a:t>
            </a:r>
            <a:r>
              <a:rPr lang="es-MX" sz="2400" dirty="0" err="1">
                <a:latin typeface="Consolas" panose="020B0609020204030204" pitchFamily="49" charset="0"/>
              </a:rPr>
              <a:t>href</a:t>
            </a:r>
            <a:r>
              <a:rPr lang="es-MX" sz="2400" dirty="0">
                <a:latin typeface="Consolas" panose="020B0609020204030204" pitchFamily="49" charset="0"/>
              </a:rPr>
              <a:t>="</a:t>
            </a:r>
            <a:r>
              <a:rPr lang="es-MX" sz="2400" dirty="0" smtClean="0">
                <a:latin typeface="Consolas" panose="020B0609020204030204" pitchFamily="49" charset="0"/>
              </a:rPr>
              <a:t>www.cimor.org.mx</a:t>
            </a:r>
            <a:r>
              <a:rPr lang="es-MX" sz="2400" dirty="0">
                <a:latin typeface="Consolas" panose="020B0609020204030204" pitchFamily="49" charset="0"/>
              </a:rPr>
              <a:t>"&gt;</a:t>
            </a:r>
            <a:r>
              <a:rPr lang="es-MX" sz="2400" dirty="0" err="1">
                <a:latin typeface="Consolas" panose="020B0609020204030204" pitchFamily="49" charset="0"/>
              </a:rPr>
              <a:t>Llevame</a:t>
            </a:r>
            <a:r>
              <a:rPr lang="es-MX" sz="2400" dirty="0">
                <a:latin typeface="Consolas" panose="020B0609020204030204" pitchFamily="49" charset="0"/>
              </a:rPr>
              <a:t> lejos&lt;/a&gt;</a:t>
            </a:r>
          </a:p>
        </p:txBody>
      </p:sp>
    </p:spTree>
    <p:extLst>
      <p:ext uri="{BB962C8B-B14F-4D97-AF65-F5344CB8AC3E}">
        <p14:creationId xmlns:p14="http://schemas.microsoft.com/office/powerpoint/2010/main" val="13806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rutas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863" y="2066257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 smtClean="0"/>
              <a:t>Ruta Absoluta:</a:t>
            </a:r>
          </a:p>
          <a:p>
            <a:pPr marL="0" indent="0">
              <a:buNone/>
            </a:pPr>
            <a:r>
              <a:rPr lang="es-MX" dirty="0"/>
              <a:t>Las rutas absolutas señalan la ubicación de un archivo o directorio desde el directorio raíz del sistema de archivos.</a:t>
            </a:r>
          </a:p>
        </p:txBody>
      </p:sp>
      <p:sp>
        <p:nvSpPr>
          <p:cNvPr id="5" name="Esquina doblada 4"/>
          <p:cNvSpPr/>
          <p:nvPr/>
        </p:nvSpPr>
        <p:spPr>
          <a:xfrm>
            <a:off x="7905766" y="5551321"/>
            <a:ext cx="737937" cy="8662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/>
          <p:cNvGrpSpPr/>
          <p:nvPr/>
        </p:nvGrpSpPr>
        <p:grpSpPr>
          <a:xfrm>
            <a:off x="7721282" y="3802733"/>
            <a:ext cx="922421" cy="1037556"/>
            <a:chOff x="6569242" y="2066257"/>
            <a:chExt cx="922421" cy="1037556"/>
          </a:xfrm>
        </p:grpSpPr>
        <p:sp>
          <p:nvSpPr>
            <p:cNvPr id="7" name="Rectángulo 6"/>
            <p:cNvSpPr/>
            <p:nvPr/>
          </p:nvSpPr>
          <p:spPr>
            <a:xfrm>
              <a:off x="6689558" y="2066257"/>
              <a:ext cx="802105" cy="1037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69242" y="2133016"/>
              <a:ext cx="120316" cy="452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721282" y="2023230"/>
            <a:ext cx="922421" cy="1037556"/>
            <a:chOff x="6569242" y="2066257"/>
            <a:chExt cx="922421" cy="1037556"/>
          </a:xfrm>
        </p:grpSpPr>
        <p:sp>
          <p:nvSpPr>
            <p:cNvPr id="11" name="Rectángulo 10"/>
            <p:cNvSpPr/>
            <p:nvPr/>
          </p:nvSpPr>
          <p:spPr>
            <a:xfrm>
              <a:off x="6689558" y="2066257"/>
              <a:ext cx="802105" cy="1037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569242" y="2133016"/>
              <a:ext cx="120316" cy="4520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7843365" y="103902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latin typeface="Consolas" panose="020B0609020204030204" pitchFamily="49" charset="0"/>
              </a:rPr>
              <a:t>C:\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8242649" y="3060786"/>
            <a:ext cx="0" cy="7419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830969" y="409550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>
                <a:latin typeface="Consolas" panose="020B0609020204030204" pitchFamily="49" charset="0"/>
              </a:rPr>
              <a:t>D</a:t>
            </a:r>
            <a:r>
              <a:rPr lang="es-MX" sz="2400" b="1" dirty="0" smtClean="0">
                <a:latin typeface="Consolas" panose="020B0609020204030204" pitchFamily="49" charset="0"/>
              </a:rPr>
              <a:t>ocumentos</a:t>
            </a:r>
            <a:endParaRPr lang="es-MX" sz="2400" b="1" dirty="0">
              <a:latin typeface="Consolas" panose="020B0609020204030204" pitchFamily="49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830969" y="227345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Usuario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830969" y="568671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 smtClean="0">
                <a:latin typeface="Consolas" panose="020B0609020204030204" pitchFamily="49" charset="0"/>
              </a:rPr>
              <a:t>MiArchivo.html</a:t>
            </a:r>
            <a:endParaRPr lang="es-MX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recto de flecha 5"/>
          <p:cNvCxnSpPr>
            <a:stCxn id="7" idx="2"/>
          </p:cNvCxnSpPr>
          <p:nvPr/>
        </p:nvCxnSpPr>
        <p:spPr>
          <a:xfrm flipH="1">
            <a:off x="8242649" y="4840289"/>
            <a:ext cx="2" cy="711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ruta quedaría así</a:t>
            </a:r>
            <a:endParaRPr lang="es-MX" dirty="0"/>
          </a:p>
        </p:txBody>
      </p:sp>
      <p:sp>
        <p:nvSpPr>
          <p:cNvPr id="6" name="Marcador de contenido 5"/>
          <p:cNvSpPr txBox="1">
            <a:spLocks noGrp="1"/>
          </p:cNvSpPr>
          <p:nvPr>
            <p:ph idx="1"/>
          </p:nvPr>
        </p:nvSpPr>
        <p:spPr>
          <a:xfrm>
            <a:off x="1444725" y="3750883"/>
            <a:ext cx="930254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MX" sz="3600" b="1" dirty="0" smtClean="0">
                <a:latin typeface="Consolas" panose="020B0609020204030204" pitchFamily="49" charset="0"/>
              </a:rPr>
              <a:t>C:\Usuario\Documentos\MiArchivo.html</a:t>
            </a:r>
            <a:endParaRPr lang="es-MX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5947" y="1007536"/>
            <a:ext cx="9040907" cy="2421464"/>
          </a:xfrm>
        </p:spPr>
        <p:txBody>
          <a:bodyPr>
            <a:normAutofit/>
          </a:bodyPr>
          <a:lstStyle/>
          <a:p>
            <a:r>
              <a:rPr lang="es-MX" sz="5400" b="1" dirty="0" smtClean="0"/>
              <a:t>Java Script En el Front-</a:t>
            </a:r>
            <a:r>
              <a:rPr lang="es-MX" sz="5400" b="1" dirty="0" err="1" smtClean="0"/>
              <a:t>end</a:t>
            </a:r>
            <a:endParaRPr lang="es-MX" sz="5400" b="1" dirty="0"/>
          </a:p>
        </p:txBody>
      </p:sp>
    </p:spTree>
    <p:extLst>
      <p:ext uri="{BB962C8B-B14F-4D97-AF65-F5344CB8AC3E}">
        <p14:creationId xmlns:p14="http://schemas.microsoft.com/office/powerpoint/2010/main" val="19283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rutas </a:t>
            </a:r>
            <a:endParaRPr lang="es-MX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37147" y="1889794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sz="3200" b="1" dirty="0" smtClean="0"/>
              <a:t>Ruta Relativa:</a:t>
            </a:r>
          </a:p>
          <a:p>
            <a:pPr marL="0" indent="0">
              <a:buNone/>
            </a:pPr>
            <a:r>
              <a:rPr lang="es-MX" dirty="0"/>
              <a:t>Las rutas relativas señalan la ubicación de un archivo o directorio a partir de la posición </a:t>
            </a:r>
            <a:r>
              <a:rPr lang="es-MX" dirty="0" smtClean="0"/>
              <a:t>actual.</a:t>
            </a:r>
            <a:endParaRPr lang="es-MX" dirty="0"/>
          </a:p>
        </p:txBody>
      </p:sp>
      <p:sp>
        <p:nvSpPr>
          <p:cNvPr id="5" name="Esquina doblada 4"/>
          <p:cNvSpPr/>
          <p:nvPr/>
        </p:nvSpPr>
        <p:spPr>
          <a:xfrm>
            <a:off x="6872348" y="2377584"/>
            <a:ext cx="737937" cy="8662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6" name="Esquina doblada 5"/>
          <p:cNvSpPr/>
          <p:nvPr/>
        </p:nvSpPr>
        <p:spPr>
          <a:xfrm>
            <a:off x="10207432" y="2374203"/>
            <a:ext cx="737937" cy="8662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6214434" y="329555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209679" y="328221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otraPagina.html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cxnSp>
        <p:nvCxnSpPr>
          <p:cNvPr id="10" name="Conector recto de flecha 9"/>
          <p:cNvCxnSpPr>
            <a:stCxn id="5" idx="3"/>
          </p:cNvCxnSpPr>
          <p:nvPr/>
        </p:nvCxnSpPr>
        <p:spPr>
          <a:xfrm flipV="1">
            <a:off x="7610285" y="2807340"/>
            <a:ext cx="2597147" cy="3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457178" y="421395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/otraPagina.html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Rutas </a:t>
            </a:r>
            <a:endParaRPr lang="es-MX" dirty="0"/>
          </a:p>
        </p:txBody>
      </p:sp>
      <p:sp>
        <p:nvSpPr>
          <p:cNvPr id="4" name="Esquina doblada 3"/>
          <p:cNvSpPr/>
          <p:nvPr/>
        </p:nvSpPr>
        <p:spPr>
          <a:xfrm>
            <a:off x="2906789" y="3023392"/>
            <a:ext cx="737937" cy="8662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/>
        </p:nvSpPr>
        <p:spPr>
          <a:xfrm>
            <a:off x="2248875" y="39413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42480" y="2443232"/>
            <a:ext cx="3200400" cy="25674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squina doblada 6"/>
          <p:cNvSpPr/>
          <p:nvPr/>
        </p:nvSpPr>
        <p:spPr>
          <a:xfrm>
            <a:off x="8474250" y="3022066"/>
            <a:ext cx="737937" cy="86627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7476497" y="398196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otraPagina.html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644726" y="3578684"/>
            <a:ext cx="4829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248875" y="508372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Mi Carpeta</a:t>
            </a:r>
            <a:endParaRPr lang="es-MX" sz="3200" b="1" dirty="0">
              <a:latin typeface="Consolas" panose="020B06090202040302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02784" y="5901889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Consolas" panose="020B0609020204030204" pitchFamily="49" charset="0"/>
              </a:rPr>
              <a:t>../otraPagina.html</a:t>
            </a:r>
            <a:endParaRPr lang="es-MX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Imágenes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6955"/>
            <a:ext cx="11209421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Podemos insertar una imagen en HTML con la etiqueta &lt;</a:t>
            </a:r>
            <a:r>
              <a:rPr lang="es-MX" dirty="0" err="1" smtClean="0"/>
              <a:t>img</a:t>
            </a:r>
            <a:r>
              <a:rPr lang="es-MX" dirty="0" smtClean="0"/>
              <a:t>&gt;.</a:t>
            </a:r>
          </a:p>
          <a:p>
            <a:pPr marL="0" indent="0">
              <a:buNone/>
            </a:pPr>
            <a:r>
              <a:rPr lang="es-MX" dirty="0" smtClean="0"/>
              <a:t>En donde hay que especificar la ruta de la imagen (</a:t>
            </a:r>
            <a:r>
              <a:rPr lang="es-MX" dirty="0" err="1" smtClean="0"/>
              <a:t>src</a:t>
            </a:r>
            <a:r>
              <a:rPr lang="es-MX" dirty="0" smtClean="0"/>
              <a:t>) 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Esta etiqueta no contiene etiqueta de cierre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85791" y="4726210"/>
            <a:ext cx="902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&lt;</a:t>
            </a:r>
            <a:r>
              <a:rPr lang="es-MX" sz="2400" dirty="0" err="1">
                <a:latin typeface="Consolas" panose="020B0609020204030204" pitchFamily="49" charset="0"/>
              </a:rPr>
              <a:t>img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src</a:t>
            </a:r>
            <a:r>
              <a:rPr lang="es-MX" sz="2400" dirty="0">
                <a:latin typeface="Consolas" panose="020B0609020204030204" pitchFamily="49" charset="0"/>
              </a:rPr>
              <a:t>="http://www.cimor.org.mx/images/logo3.png"&gt;</a:t>
            </a:r>
          </a:p>
        </p:txBody>
      </p:sp>
    </p:spTree>
    <p:extLst>
      <p:ext uri="{BB962C8B-B14F-4D97-AF65-F5344CB8AC3E}">
        <p14:creationId xmlns:p14="http://schemas.microsoft.com/office/powerpoint/2010/main" val="27643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Picture 2" descr="http://cimor.org.mx/images/logo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01" y="921400"/>
            <a:ext cx="2217183" cy="22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09583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Listas Desordenadas: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Para crear una lista desordenada se utiliza la etiqueta &lt;</a:t>
            </a:r>
            <a:r>
              <a:rPr lang="es-MX" dirty="0" err="1" smtClean="0"/>
              <a:t>ul</a:t>
            </a:r>
            <a:r>
              <a:rPr lang="es-MX" dirty="0" smtClean="0"/>
              <a:t>&gt;.</a:t>
            </a:r>
          </a:p>
          <a:p>
            <a:pPr marL="0" indent="0">
              <a:buNone/>
            </a:pPr>
            <a:r>
              <a:rPr lang="es-MX" dirty="0" smtClean="0"/>
              <a:t>Para cada elemento de la lista se utiliza la etiqueta &lt;li&gt;.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6021" y="241356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latin typeface="Consolas" panose="020B0609020204030204" pitchFamily="49" charset="0"/>
              </a:rPr>
              <a:t> &lt;ul&gt;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</a:t>
            </a:r>
            <a:r>
              <a:rPr lang="it-IT" sz="2800" dirty="0" smtClean="0">
                <a:latin typeface="Consolas" panose="020B0609020204030204" pitchFamily="49" charset="0"/>
              </a:rPr>
              <a:t>&lt;/</a:t>
            </a:r>
            <a:r>
              <a:rPr lang="it-IT" sz="2800" dirty="0">
                <a:latin typeface="Consolas" panose="020B0609020204030204" pitchFamily="49" charset="0"/>
              </a:rPr>
              <a:t>ul&gt;</a:t>
            </a:r>
            <a:endParaRPr lang="es-MX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6107" t="14748" r="75152" b="59594"/>
          <a:stretch/>
        </p:blipFill>
        <p:spPr>
          <a:xfrm>
            <a:off x="1666321" y="801576"/>
            <a:ext cx="2438400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</a:t>
            </a:r>
            <a:endParaRPr lang="es-MX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09583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Listas Ordenadas:</a:t>
            </a:r>
          </a:p>
          <a:p>
            <a:pPr marL="0" indent="0">
              <a:buNone/>
            </a:pPr>
            <a:r>
              <a:rPr lang="es-MX" dirty="0" smtClean="0"/>
              <a:t>Para crear una lista ordenada se utiliza la etiqueta &lt;</a:t>
            </a:r>
            <a:r>
              <a:rPr lang="es-MX" dirty="0" err="1" smtClean="0"/>
              <a:t>ol</a:t>
            </a:r>
            <a:r>
              <a:rPr lang="es-MX" dirty="0" smtClean="0"/>
              <a:t>&gt;.</a:t>
            </a:r>
          </a:p>
          <a:p>
            <a:pPr marL="0" indent="0">
              <a:buNone/>
            </a:pPr>
            <a:r>
              <a:rPr lang="es-MX" dirty="0" smtClean="0"/>
              <a:t>Para cada elemento de la lista se utiliza la etiqueta &lt;li&gt;.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96000" y="241356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latin typeface="Consolas" panose="020B0609020204030204" pitchFamily="49" charset="0"/>
              </a:rPr>
              <a:t> </a:t>
            </a:r>
            <a:r>
              <a:rPr lang="it-IT" sz="2800" dirty="0" smtClean="0">
                <a:latin typeface="Consolas" panose="020B0609020204030204" pitchFamily="49" charset="0"/>
              </a:rPr>
              <a:t>&lt;ol</a:t>
            </a:r>
            <a:r>
              <a:rPr lang="it-IT" sz="2800" dirty="0">
                <a:latin typeface="Consolas" panose="020B0609020204030204" pitchFamily="49" charset="0"/>
              </a:rPr>
              <a:t>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&lt;li&gt;primer  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&lt;li&gt;segundo 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  </a:t>
            </a:r>
            <a:r>
              <a:rPr lang="it-IT" sz="2800" dirty="0" smtClean="0">
                <a:latin typeface="Consolas" panose="020B0609020204030204" pitchFamily="49" charset="0"/>
              </a:rPr>
              <a:t>&lt;li&gt;tercer  elemento&lt;/</a:t>
            </a:r>
            <a:r>
              <a:rPr lang="it-IT" sz="2800" dirty="0">
                <a:latin typeface="Consolas" panose="020B0609020204030204" pitchFamily="49" charset="0"/>
              </a:rPr>
              <a:t>li&gt;</a:t>
            </a:r>
          </a:p>
          <a:p>
            <a:r>
              <a:rPr lang="it-IT" sz="2800" dirty="0">
                <a:latin typeface="Consolas" panose="020B0609020204030204" pitchFamily="49" charset="0"/>
              </a:rPr>
              <a:t> </a:t>
            </a:r>
            <a:r>
              <a:rPr lang="it-IT" sz="2800" dirty="0" smtClean="0">
                <a:latin typeface="Consolas" panose="020B0609020204030204" pitchFamily="49" charset="0"/>
              </a:rPr>
              <a:t>&lt;/ol</a:t>
            </a:r>
            <a:r>
              <a:rPr lang="it-IT" sz="2800" dirty="0">
                <a:latin typeface="Consolas" panose="020B0609020204030204" pitchFamily="49" charset="0"/>
              </a:rPr>
              <a:t>&gt;</a:t>
            </a:r>
            <a:endParaRPr lang="es-MX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3" name="Imagen 62"/>
          <p:cNvPicPr>
            <a:picLocks noChangeAspect="1"/>
          </p:cNvPicPr>
          <p:nvPr/>
        </p:nvPicPr>
        <p:blipFill rotWithShape="1">
          <a:blip r:embed="rId9"/>
          <a:srcRect l="4750" t="14090" r="64550" b="59813"/>
          <a:stretch/>
        </p:blipFill>
        <p:spPr>
          <a:xfrm>
            <a:off x="1777301" y="750929"/>
            <a:ext cx="3994485" cy="19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Div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etiqueta &lt;div&gt; es un bloque que nos permite agrupar varias etiquetas, para poder aplicar estilos a una sección del documento.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</a:t>
            </a:r>
            <a:r>
              <a:rPr lang="es-MX" dirty="0" smtClean="0">
                <a:latin typeface="Consolas" panose="020B0609020204030204" pitchFamily="49" charset="0"/>
              </a:rPr>
              <a:t>div </a:t>
            </a:r>
            <a:r>
              <a:rPr lang="es-MX" dirty="0" err="1" smtClean="0">
                <a:latin typeface="Consolas" panose="020B0609020204030204" pitchFamily="49" charset="0"/>
              </a:rPr>
              <a:t>style</a:t>
            </a:r>
            <a:r>
              <a:rPr lang="es-MX" dirty="0" smtClean="0">
                <a:latin typeface="Consolas" panose="020B0609020204030204" pitchFamily="49" charset="0"/>
              </a:rPr>
              <a:t>=“</a:t>
            </a:r>
            <a:r>
              <a:rPr lang="es-MX" dirty="0" err="1" smtClean="0">
                <a:latin typeface="Consolas" panose="020B0609020204030204" pitchFamily="49" charset="0"/>
              </a:rPr>
              <a:t>color:cyan</a:t>
            </a:r>
            <a:r>
              <a:rPr lang="es-MX" dirty="0" smtClean="0">
                <a:latin typeface="Consolas" panose="020B0609020204030204" pitchFamily="49" charset="0"/>
              </a:rPr>
              <a:t>;”&gt;</a:t>
            </a: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&lt;h1&gt;Estoy dentro de un div&lt;/h1&gt;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	&lt;p&gt;Yo </a:t>
            </a:r>
            <a:r>
              <a:rPr lang="es-MX" dirty="0" smtClean="0">
                <a:latin typeface="Consolas" panose="020B0609020204030204" pitchFamily="49" charset="0"/>
              </a:rPr>
              <a:t>también </a:t>
            </a:r>
            <a:r>
              <a:rPr lang="es-MX" dirty="0">
                <a:latin typeface="Consolas" panose="020B0609020204030204" pitchFamily="49" charset="0"/>
              </a:rPr>
              <a:t>estoy en el mismo div&lt;/p&gt;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811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1098" t="16146" r="30450" b="62240"/>
          <a:stretch/>
        </p:blipFill>
        <p:spPr>
          <a:xfrm>
            <a:off x="1926672" y="857601"/>
            <a:ext cx="8493678" cy="15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https://www.w3.org/html/logo/downloads/HTML5_Logo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16" y="58230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uanmapd.com/charlas/css/images/c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32" y="491594"/>
            <a:ext cx="1796055" cy="25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aquetando.com/wp-content/uploads/2015/09/sas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4" t="20385" r="20939" b="18946"/>
          <a:stretch/>
        </p:blipFill>
        <p:spPr bwMode="auto">
          <a:xfrm>
            <a:off x="1733716" y="4102452"/>
            <a:ext cx="2644407" cy="20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raw.githubusercontent.com/voodootikigod/logo.js/master/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39" y="4052938"/>
            <a:ext cx="2159840" cy="21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Span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etiqueta &lt;</a:t>
            </a:r>
            <a:r>
              <a:rPr lang="es-MX" dirty="0" err="1" smtClean="0"/>
              <a:t>span</a:t>
            </a:r>
            <a:r>
              <a:rPr lang="es-MX" dirty="0" smtClean="0"/>
              <a:t>&gt; es un bloque de una línea que nos permite aplicar estilos a una parte de una línea,  por ejemplo para resaltar una palabra dentro de un párrafo se usaría la siguiente sintaxis.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&lt;p&gt;Hola estudiantes del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span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style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 smtClean="0">
                <a:latin typeface="Consolas" panose="020B0609020204030204" pitchFamily="49" charset="0"/>
              </a:rPr>
              <a:t>background-color:cyan</a:t>
            </a:r>
            <a:r>
              <a:rPr lang="es-MX" dirty="0" smtClean="0">
                <a:latin typeface="Consolas" panose="020B0609020204030204" pitchFamily="49" charset="0"/>
              </a:rPr>
              <a:t>;"&gt;</a:t>
            </a:r>
            <a:r>
              <a:rPr lang="es-MX" dirty="0" err="1">
                <a:latin typeface="Consolas" panose="020B0609020204030204" pitchFamily="49" charset="0"/>
              </a:rPr>
              <a:t>CIMor</a:t>
            </a:r>
            <a:r>
              <a:rPr lang="es-MX" dirty="0">
                <a:latin typeface="Consolas" panose="020B0609020204030204" pitchFamily="49" charset="0"/>
              </a:rPr>
              <a:t>&lt;/</a:t>
            </a:r>
            <a:r>
              <a:rPr lang="es-MX" dirty="0" err="1">
                <a:latin typeface="Consolas" panose="020B0609020204030204" pitchFamily="49" charset="0"/>
              </a:rPr>
              <a:t>span</a:t>
            </a:r>
            <a:r>
              <a:rPr lang="es-MX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&lt;/</a:t>
            </a:r>
            <a:r>
              <a:rPr lang="es-MX" dirty="0">
                <a:latin typeface="Consolas" panose="020B0609020204030204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247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1976" t="14584" r="31992" b="65364"/>
          <a:stretch/>
        </p:blipFill>
        <p:spPr>
          <a:xfrm>
            <a:off x="1799671" y="765482"/>
            <a:ext cx="7120635" cy="12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850" y="250031"/>
            <a:ext cx="10515600" cy="1325563"/>
          </a:xfrm>
        </p:spPr>
        <p:txBody>
          <a:bodyPr/>
          <a:lstStyle/>
          <a:p>
            <a:r>
              <a:rPr lang="es-MX" dirty="0" smtClean="0"/>
              <a:t>Tablas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4850" y="169068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En HTML podemos crear tablas con la etiqueta &lt;</a:t>
            </a:r>
            <a:r>
              <a:rPr lang="es-MX" dirty="0" err="1" smtClean="0"/>
              <a:t>table</a:t>
            </a:r>
            <a:r>
              <a:rPr lang="es-MX" dirty="0" smtClean="0"/>
              <a:t>&gt;, para dividir esta etiqueta en filas se utiliza la etiqueta &lt;</a:t>
            </a:r>
            <a:r>
              <a:rPr lang="es-MX" dirty="0" err="1" smtClean="0"/>
              <a:t>tr</a:t>
            </a:r>
            <a:r>
              <a:rPr lang="es-MX" dirty="0" smtClean="0"/>
              <a:t>&gt;, y para dividir esa fila en columnas se utiliza la etiqueta  &lt;</a:t>
            </a:r>
            <a:r>
              <a:rPr lang="es-MX" dirty="0" err="1" smtClean="0"/>
              <a:t>td</a:t>
            </a:r>
            <a:r>
              <a:rPr lang="es-MX" dirty="0" smtClean="0"/>
              <a:t>&gt;.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477000" y="2120953"/>
            <a:ext cx="571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&lt;</a:t>
            </a:r>
            <a:r>
              <a:rPr lang="es-MX" sz="2400" dirty="0" err="1">
                <a:latin typeface="Consolas" panose="020B0609020204030204" pitchFamily="49" charset="0"/>
              </a:rPr>
              <a:t>table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style</a:t>
            </a:r>
            <a:r>
              <a:rPr lang="es-MX" sz="2400" dirty="0">
                <a:latin typeface="Consolas" panose="020B0609020204030204" pitchFamily="49" charset="0"/>
              </a:rPr>
              <a:t>="width:100%"&gt;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 &lt;</a:t>
            </a:r>
            <a:r>
              <a:rPr lang="es-MX" sz="2400" dirty="0" err="1">
                <a:latin typeface="Consolas" panose="020B0609020204030204" pitchFamily="49" charset="0"/>
              </a:rPr>
              <a:t>tr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 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&gt;Jacob&lt;/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 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</a:t>
            </a:r>
            <a:r>
              <a:rPr lang="es-MX" sz="2400" dirty="0" err="1" smtClean="0">
                <a:latin typeface="Consolas" panose="020B0609020204030204" pitchFamily="49" charset="0"/>
              </a:rPr>
              <a:t>Frye</a:t>
            </a:r>
            <a:r>
              <a:rPr lang="es-MX" sz="2400" dirty="0" smtClean="0">
                <a:latin typeface="Consolas" panose="020B0609020204030204" pitchFamily="49" charset="0"/>
              </a:rPr>
              <a:t>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 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 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&gt;21&lt;/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 &lt;/</a:t>
            </a:r>
            <a:r>
              <a:rPr lang="es-MX" sz="2400" dirty="0" err="1">
                <a:latin typeface="Consolas" panose="020B0609020204030204" pitchFamily="49" charset="0"/>
              </a:rPr>
              <a:t>tr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 &lt;</a:t>
            </a:r>
            <a:r>
              <a:rPr lang="es-MX" sz="2400" dirty="0" err="1">
                <a:latin typeface="Consolas" panose="020B0609020204030204" pitchFamily="49" charset="0"/>
              </a:rPr>
              <a:t>tr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 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</a:t>
            </a:r>
            <a:r>
              <a:rPr lang="es-MX" sz="2400" dirty="0" err="1" smtClean="0">
                <a:latin typeface="Consolas" panose="020B0609020204030204" pitchFamily="49" charset="0"/>
              </a:rPr>
              <a:t>Evie</a:t>
            </a:r>
            <a:r>
              <a:rPr lang="es-MX" sz="2400" dirty="0">
                <a:latin typeface="Consolas" panose="020B0609020204030204" pitchFamily="49" charset="0"/>
              </a:rPr>
              <a:t>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 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</a:t>
            </a:r>
            <a:r>
              <a:rPr lang="es-MX" sz="2400" dirty="0" err="1" smtClean="0">
                <a:latin typeface="Consolas" panose="020B0609020204030204" pitchFamily="49" charset="0"/>
              </a:rPr>
              <a:t>Frye</a:t>
            </a:r>
            <a:r>
              <a:rPr lang="es-MX" sz="2400" dirty="0" smtClean="0">
                <a:latin typeface="Consolas" panose="020B0609020204030204" pitchFamily="49" charset="0"/>
              </a:rPr>
              <a:t>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 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   &lt;</a:t>
            </a:r>
            <a:r>
              <a:rPr lang="es-MX" sz="2400" dirty="0" err="1" smtClean="0">
                <a:latin typeface="Consolas" panose="020B0609020204030204" pitchFamily="49" charset="0"/>
              </a:rPr>
              <a:t>td</a:t>
            </a:r>
            <a:r>
              <a:rPr lang="es-MX" sz="2400" dirty="0" smtClean="0">
                <a:latin typeface="Consolas" panose="020B0609020204030204" pitchFamily="49" charset="0"/>
              </a:rPr>
              <a:t>&gt;21&lt;/</a:t>
            </a:r>
            <a:r>
              <a:rPr lang="es-MX" sz="2400" dirty="0" err="1">
                <a:latin typeface="Consolas" panose="020B0609020204030204" pitchFamily="49" charset="0"/>
              </a:rPr>
              <a:t>td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  &lt;/</a:t>
            </a:r>
            <a:r>
              <a:rPr lang="es-MX" sz="2400" dirty="0" err="1">
                <a:latin typeface="Consolas" panose="020B0609020204030204" pitchFamily="49" charset="0"/>
              </a:rPr>
              <a:t>tr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  <a:br>
              <a:rPr lang="es-MX" sz="2400" dirty="0">
                <a:latin typeface="Consolas" panose="020B0609020204030204" pitchFamily="49" charset="0"/>
              </a:rPr>
            </a:br>
            <a:r>
              <a:rPr lang="es-MX" sz="2400" dirty="0">
                <a:latin typeface="Consolas" panose="020B0609020204030204" pitchFamily="49" charset="0"/>
              </a:rPr>
              <a:t>&lt;/</a:t>
            </a:r>
            <a:r>
              <a:rPr lang="es-MX" sz="2400" dirty="0" err="1">
                <a:latin typeface="Consolas" panose="020B0609020204030204" pitchFamily="49" charset="0"/>
              </a:rPr>
              <a:t>table</a:t>
            </a:r>
            <a:r>
              <a:rPr lang="es-MX" sz="24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458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1098" t="12760" r="12957" b="66406"/>
          <a:stretch/>
        </p:blipFill>
        <p:spPr>
          <a:xfrm>
            <a:off x="1799670" y="718598"/>
            <a:ext cx="8851123" cy="12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427" y="213459"/>
            <a:ext cx="10515600" cy="1325563"/>
          </a:xfrm>
        </p:spPr>
        <p:txBody>
          <a:bodyPr/>
          <a:lstStyle/>
          <a:p>
            <a:r>
              <a:rPr lang="es-MX" dirty="0" smtClean="0"/>
              <a:t>Nuevos elementos semánticos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2201" y="287737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HTML 5 define nuevos elementos semánticos  que nos ayudan a  definir partes de una pagina web.</a:t>
            </a:r>
          </a:p>
          <a:p>
            <a:pPr marL="0" indent="0">
              <a:buNone/>
            </a:pPr>
            <a:endParaRPr lang="es-MX" dirty="0"/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&lt;footer&gt;</a:t>
            </a:r>
          </a:p>
          <a:p>
            <a:r>
              <a:rPr lang="en-US" dirty="0"/>
              <a:t>&lt;header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&lt;section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1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section</a:t>
            </a:r>
            <a:r>
              <a:rPr lang="es-MX" dirty="0" smtClean="0"/>
              <a:t>&gt;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Este elemento define una sección en el documento.</a:t>
            </a:r>
          </a:p>
          <a:p>
            <a:pPr marL="0" indent="0">
              <a:buNone/>
            </a:pPr>
            <a:r>
              <a:rPr lang="es-MX" dirty="0" smtClean="0"/>
              <a:t>Según el W3C’s “Un elemento &lt;</a:t>
            </a:r>
            <a:r>
              <a:rPr lang="es-MX" dirty="0" err="1" smtClean="0"/>
              <a:t>section</a:t>
            </a:r>
            <a:r>
              <a:rPr lang="es-MX" dirty="0" smtClean="0"/>
              <a:t>&gt; es un  grupo de contenido, con un encabezado”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  &lt;h1&gt;WWF&lt;/h1&gt;</a:t>
            </a:r>
            <a:br>
              <a:rPr lang="en-US" dirty="0"/>
            </a:br>
            <a:r>
              <a:rPr lang="en-US" dirty="0"/>
              <a:t>  &lt;p&gt;The World Wide Fund for Nature (WWF) is....&lt;/p&gt;</a:t>
            </a:r>
            <a:br>
              <a:rPr lang="en-US" dirty="0"/>
            </a:br>
            <a:r>
              <a:rPr lang="en-US" dirty="0"/>
              <a:t>&lt;/section&gt;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6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article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elemento &lt;</a:t>
            </a:r>
            <a:r>
              <a:rPr lang="es-MX" dirty="0" err="1" smtClean="0"/>
              <a:t>article</a:t>
            </a:r>
            <a:r>
              <a:rPr lang="es-MX" dirty="0" smtClean="0"/>
              <a:t>&gt; especifica un contenido independiente, que puede ser leído independientemente del resto del sitio web.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Algunos ejemplos en los que un articulo puede usarse son: </a:t>
            </a:r>
          </a:p>
          <a:p>
            <a:pPr marL="0" indent="0">
              <a:buNone/>
            </a:pPr>
            <a:r>
              <a:rPr lang="es-MX" dirty="0" smtClean="0"/>
              <a:t>Una  publicación en un foro.</a:t>
            </a:r>
          </a:p>
          <a:p>
            <a:pPr marL="0" indent="0">
              <a:buNone/>
            </a:pPr>
            <a:r>
              <a:rPr lang="es-MX" dirty="0" smtClean="0"/>
              <a:t>Una publicación en un blog.</a:t>
            </a:r>
          </a:p>
          <a:p>
            <a:pPr marL="0" indent="0">
              <a:buNone/>
            </a:pPr>
            <a:r>
              <a:rPr lang="es-MX" dirty="0" smtClean="0"/>
              <a:t>Un articulo en un periódico.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15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article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600" b="1" dirty="0" smtClean="0"/>
              <a:t>Sintaxis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article&gt;</a:t>
            </a:r>
            <a:br>
              <a:rPr lang="en-US" dirty="0"/>
            </a:br>
            <a:r>
              <a:rPr lang="en-US" dirty="0"/>
              <a:t>  &lt;h1&gt;What Does WWF Do?&lt;/h1&gt;</a:t>
            </a:r>
            <a:br>
              <a:rPr lang="en-US" dirty="0"/>
            </a:br>
            <a:r>
              <a:rPr lang="en-US" dirty="0"/>
              <a:t>  &lt;p&gt;WWF's mission is to stop the degradation of our planet's natural environment,</a:t>
            </a:r>
            <a:br>
              <a:rPr lang="en-US" dirty="0"/>
            </a:br>
            <a:r>
              <a:rPr lang="en-US" dirty="0"/>
              <a:t>  and build a future in which humans live in harmony with nature.&lt;/p&gt;</a:t>
            </a:r>
            <a:br>
              <a:rPr lang="en-US" dirty="0"/>
            </a:br>
            <a:r>
              <a:rPr lang="en-US" dirty="0"/>
              <a:t>&lt;/article&gt;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38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header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6398" y="22911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900" dirty="0" smtClean="0"/>
              <a:t>Este elemento especifica un encabezado para un documento o sección. </a:t>
            </a:r>
          </a:p>
          <a:p>
            <a:pPr marL="0" indent="0">
              <a:buNone/>
            </a:pPr>
            <a:r>
              <a:rPr lang="es-MX" sz="1900" dirty="0" smtClean="0"/>
              <a:t>Debe de ser usado como un contenedor para contenido introductorio.</a:t>
            </a:r>
          </a:p>
          <a:p>
            <a:pPr marL="0" indent="0">
              <a:buNone/>
            </a:pPr>
            <a:r>
              <a:rPr lang="es-MX" sz="1900" dirty="0" smtClean="0"/>
              <a:t>Podemos tener varios &lt;</a:t>
            </a:r>
            <a:r>
              <a:rPr lang="es-MX" sz="1900" dirty="0" err="1" smtClean="0"/>
              <a:t>header</a:t>
            </a:r>
            <a:r>
              <a:rPr lang="es-MX" sz="1900" dirty="0" smtClean="0"/>
              <a:t>&gt; en un documento.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article&gt;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&lt;header&gt;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&lt;h1&gt;What Does WWF Do?&lt;/h1&gt;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 &lt;p&gt;WWF's mission:&lt;/p&gt;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&lt;/header&gt;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&lt;p&gt;WWF's mission is to stop the degradation of our planet's natural environment,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and build a future in which humans live in harmony with nature.&lt;/p&gt;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&lt;/article&gt; </a:t>
            </a:r>
          </a:p>
          <a:p>
            <a:pPr marL="0" indent="0">
              <a:buNone/>
            </a:pP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0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footer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Este elemento especifica un pie de pagina para un documento o sección.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Debe de tener información acerca del elemento que lo contiene.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El &lt;</a:t>
            </a:r>
            <a:r>
              <a:rPr lang="es-MX" dirty="0" err="1" smtClean="0"/>
              <a:t>footer</a:t>
            </a:r>
            <a:r>
              <a:rPr lang="es-MX" dirty="0" smtClean="0"/>
              <a:t>&gt; comúnmente contiene el autor del documento, información de copyright, términos de uso, contacto eh información, etc.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14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65310" y="2105561"/>
            <a:ext cx="526137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600" dirty="0"/>
              <a:t>HTML</a:t>
            </a:r>
            <a:endParaRPr lang="es-MX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721855" y="4712998"/>
            <a:ext cx="4748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 smtClean="0"/>
              <a:t>Lenguaje de Marcado de Hipertexto</a:t>
            </a:r>
          </a:p>
          <a:p>
            <a:pPr algn="ctr"/>
            <a:r>
              <a:rPr lang="es-MX" sz="2400" b="1" dirty="0" smtClean="0"/>
              <a:t> (</a:t>
            </a:r>
            <a:r>
              <a:rPr lang="es-MX" sz="2400" b="1" dirty="0" err="1"/>
              <a:t>HyperText</a:t>
            </a:r>
            <a:r>
              <a:rPr lang="es-MX" sz="2400" b="1" dirty="0"/>
              <a:t>   </a:t>
            </a:r>
            <a:r>
              <a:rPr lang="es-MX" sz="2400" b="1" dirty="0" err="1"/>
              <a:t>Markup</a:t>
            </a:r>
            <a:r>
              <a:rPr lang="es-MX" sz="2400" b="1" dirty="0"/>
              <a:t> </a:t>
            </a:r>
            <a:r>
              <a:rPr lang="es-MX" sz="2400" b="1" dirty="0" err="1"/>
              <a:t>Language</a:t>
            </a:r>
            <a:r>
              <a:rPr lang="es-MX" sz="2400" b="1" dirty="0"/>
              <a:t> </a:t>
            </a:r>
            <a:r>
              <a:rPr lang="es-MX" sz="2400" b="1" dirty="0" smtClean="0"/>
              <a:t>)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9049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footer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 smtClean="0"/>
              <a:t>Sintaxis.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footer&gt;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 &lt;p&gt;Posted by: </a:t>
            </a:r>
            <a:r>
              <a:rPr lang="en-US" sz="2000" dirty="0" err="1">
                <a:latin typeface="Consolas" panose="020B0609020204030204" pitchFamily="49" charset="0"/>
              </a:rPr>
              <a:t>Hege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Refsnes</a:t>
            </a:r>
            <a:r>
              <a:rPr lang="en-US" sz="2000" dirty="0">
                <a:latin typeface="Consolas" panose="020B0609020204030204" pitchFamily="49" charset="0"/>
              </a:rPr>
              <a:t>&lt;/p&gt;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 &lt;p&gt;Contact information: &lt;a </a:t>
            </a:r>
            <a:r>
              <a:rPr lang="en-US" sz="2000" dirty="0" err="1"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="mailto:someone@example.com"&gt;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 someone@example.com&lt;/a&gt;.&lt;/p&gt;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&lt;/footer&gt; 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7406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nav</a:t>
            </a:r>
            <a:r>
              <a:rPr lang="es-MX" dirty="0"/>
              <a:t>&gt;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Este elemento representa un grupo de enlaces para navegar en el documento.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&lt;</a:t>
            </a:r>
            <a:r>
              <a:rPr lang="es-MX" dirty="0" err="1"/>
              <a:t>nav</a:t>
            </a:r>
            <a:r>
              <a:rPr lang="es-MX" dirty="0"/>
              <a:t>&gt;</a:t>
            </a:r>
          </a:p>
          <a:p>
            <a:r>
              <a:rPr lang="es-MX" dirty="0"/>
              <a:t>&lt;</a:t>
            </a:r>
            <a:r>
              <a:rPr lang="es-MX" dirty="0" err="1"/>
              <a:t>ul</a:t>
            </a:r>
            <a:r>
              <a:rPr lang="es-MX" dirty="0"/>
              <a:t>&gt;</a:t>
            </a:r>
          </a:p>
          <a:p>
            <a:r>
              <a:rPr lang="es-MX" dirty="0"/>
              <a:t>&lt;li&gt;&lt;a </a:t>
            </a:r>
            <a:r>
              <a:rPr lang="es-MX" dirty="0" err="1"/>
              <a:t>href</a:t>
            </a:r>
            <a:r>
              <a:rPr lang="es-MX" dirty="0"/>
              <a:t>="</a:t>
            </a:r>
            <a:r>
              <a:rPr lang="es-MX" dirty="0" err="1"/>
              <a:t>DireccionPagina</a:t>
            </a:r>
            <a:r>
              <a:rPr lang="es-MX" dirty="0"/>
              <a:t>"&gt; </a:t>
            </a:r>
            <a:r>
              <a:rPr lang="es-MX" dirty="0" err="1"/>
              <a:t>Item</a:t>
            </a:r>
            <a:r>
              <a:rPr lang="es-MX" dirty="0"/>
              <a:t> de Navegación 1 &lt;/li&gt;</a:t>
            </a:r>
          </a:p>
          <a:p>
            <a:r>
              <a:rPr lang="es-MX" dirty="0"/>
              <a:t>&lt;li&gt;&lt;a </a:t>
            </a:r>
            <a:r>
              <a:rPr lang="es-MX" dirty="0" err="1"/>
              <a:t>href</a:t>
            </a:r>
            <a:r>
              <a:rPr lang="es-MX" dirty="0"/>
              <a:t>="</a:t>
            </a:r>
            <a:r>
              <a:rPr lang="es-MX" dirty="0" err="1"/>
              <a:t>DireccionPagina</a:t>
            </a:r>
            <a:r>
              <a:rPr lang="es-MX" dirty="0"/>
              <a:t>"&gt; </a:t>
            </a:r>
            <a:r>
              <a:rPr lang="es-MX" dirty="0" err="1"/>
              <a:t>Item</a:t>
            </a:r>
            <a:r>
              <a:rPr lang="es-MX" dirty="0"/>
              <a:t> de Navegación 2 &lt;/li&gt;</a:t>
            </a:r>
          </a:p>
          <a:p>
            <a:r>
              <a:rPr lang="es-MX" dirty="0"/>
              <a:t>&lt;li&gt;&lt;a </a:t>
            </a:r>
            <a:r>
              <a:rPr lang="es-MX" dirty="0" err="1"/>
              <a:t>href</a:t>
            </a:r>
            <a:r>
              <a:rPr lang="es-MX" dirty="0"/>
              <a:t>="</a:t>
            </a:r>
            <a:r>
              <a:rPr lang="es-MX" dirty="0" err="1"/>
              <a:t>DireccionPagina</a:t>
            </a:r>
            <a:r>
              <a:rPr lang="es-MX" dirty="0"/>
              <a:t>"&gt; </a:t>
            </a:r>
            <a:r>
              <a:rPr lang="es-MX" dirty="0" err="1"/>
              <a:t>Item</a:t>
            </a:r>
            <a:r>
              <a:rPr lang="es-MX" dirty="0"/>
              <a:t> de Navegación </a:t>
            </a:r>
            <a:r>
              <a:rPr lang="es-MX" dirty="0" err="1"/>
              <a:t>Etc</a:t>
            </a:r>
            <a:r>
              <a:rPr lang="es-MX" dirty="0"/>
              <a:t> &lt;/li&gt;</a:t>
            </a:r>
          </a:p>
          <a:p>
            <a:r>
              <a:rPr lang="es-MX" dirty="0"/>
              <a:t>&lt;/</a:t>
            </a:r>
            <a:r>
              <a:rPr lang="es-MX" dirty="0" err="1"/>
              <a:t>ul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nav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04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elemento &lt;</a:t>
            </a:r>
            <a:r>
              <a:rPr lang="es-MX" dirty="0" err="1" smtClean="0"/>
              <a:t>aside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Este elemento representa </a:t>
            </a:r>
            <a:r>
              <a:rPr lang="es-MX" dirty="0"/>
              <a:t>una sección de una página que consiste en contenido que está </a:t>
            </a:r>
            <a:r>
              <a:rPr lang="es-MX" dirty="0" smtClean="0"/>
              <a:t>superficialmente relacionado </a:t>
            </a:r>
            <a:r>
              <a:rPr lang="es-MX" dirty="0"/>
              <a:t>con el contenido que le </a:t>
            </a:r>
            <a:r>
              <a:rPr lang="es-MX" dirty="0" smtClean="0"/>
              <a:t>rodea.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p&gt;My family and I visited The Epcot center this summer.&lt;/p&gt;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&lt;aside&gt;</a:t>
            </a:r>
            <a:br>
              <a:rPr lang="en-US" dirty="0"/>
            </a:br>
            <a:r>
              <a:rPr lang="en-US" dirty="0"/>
              <a:t>  &lt;h4&gt;Epcot Center&lt;/h4&gt;</a:t>
            </a:r>
            <a:br>
              <a:rPr lang="en-US" dirty="0"/>
            </a:br>
            <a:r>
              <a:rPr lang="en-US" dirty="0"/>
              <a:t>  &lt;p&gt;The Epcot Center is a theme park in Disney World, Florida.&lt;/p&gt;</a:t>
            </a:r>
            <a:br>
              <a:rPr lang="en-US" dirty="0"/>
            </a:br>
            <a:r>
              <a:rPr lang="en-US" dirty="0"/>
              <a:t>&lt;/aside&gt;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84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688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11500" dirty="0" smtClean="0"/>
              <a:t>Atributos 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3174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509" y="320387"/>
            <a:ext cx="10515600" cy="1325563"/>
          </a:xfrm>
        </p:spPr>
        <p:txBody>
          <a:bodyPr/>
          <a:lstStyle/>
          <a:p>
            <a:r>
              <a:rPr lang="es-MX" dirty="0" smtClean="0"/>
              <a:t>Idioma (</a:t>
            </a:r>
            <a:r>
              <a:rPr lang="es-MX" dirty="0" err="1" smtClean="0"/>
              <a:t>lang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7255" y="1908752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atributo  “</a:t>
            </a:r>
            <a:r>
              <a:rPr lang="es-MX" dirty="0" err="1" smtClean="0"/>
              <a:t>lang</a:t>
            </a:r>
            <a:r>
              <a:rPr lang="es-MX" dirty="0" smtClean="0"/>
              <a:t>” sirve para indicar a los motores de búsqueda en que lenguaje esta escrita la pagina. </a:t>
            </a:r>
          </a:p>
          <a:p>
            <a:pPr marL="0" indent="0">
              <a:buNone/>
            </a:pPr>
            <a:r>
              <a:rPr lang="es-MX" dirty="0" smtClean="0"/>
              <a:t>Se puede colocar como atributo de la etiqueta &lt;</a:t>
            </a:r>
            <a:r>
              <a:rPr lang="es-MX" dirty="0" err="1" smtClean="0"/>
              <a:t>html</a:t>
            </a:r>
            <a:r>
              <a:rPr lang="es-MX" dirty="0" smtClean="0"/>
              <a:t>&gt;.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900918" y="3244562"/>
            <a:ext cx="447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>
                <a:latin typeface="Consolas" panose="020B0609020204030204" pitchFamily="49" charset="0"/>
              </a:rPr>
              <a:t>&lt;</a:t>
            </a:r>
            <a:r>
              <a:rPr lang="es-MX" sz="3200" dirty="0" err="1">
                <a:latin typeface="Consolas" panose="020B0609020204030204" pitchFamily="49" charset="0"/>
              </a:rPr>
              <a:t>html</a:t>
            </a:r>
            <a:r>
              <a:rPr lang="es-MX" sz="3200" dirty="0">
                <a:latin typeface="Consolas" panose="020B0609020204030204" pitchFamily="49" charset="0"/>
              </a:rPr>
              <a:t> </a:t>
            </a:r>
            <a:r>
              <a:rPr lang="es-MX" sz="3200" dirty="0" err="1">
                <a:latin typeface="Consolas" panose="020B0609020204030204" pitchFamily="49" charset="0"/>
              </a:rPr>
              <a:t>lang</a:t>
            </a:r>
            <a:r>
              <a:rPr lang="es-MX" sz="3200" dirty="0">
                <a:latin typeface="Consolas" panose="020B0609020204030204" pitchFamily="49" charset="0"/>
              </a:rPr>
              <a:t>="es-mx"&gt;</a:t>
            </a:r>
          </a:p>
        </p:txBody>
      </p:sp>
    </p:spTree>
    <p:extLst>
      <p:ext uri="{BB962C8B-B14F-4D97-AF65-F5344CB8AC3E}">
        <p14:creationId xmlns:p14="http://schemas.microsoft.com/office/powerpoint/2010/main" val="19390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Titulo (</a:t>
            </a:r>
            <a:r>
              <a:rPr lang="es-MX" dirty="0" err="1" smtClean="0"/>
              <a:t>title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7362" y="1811771"/>
            <a:ext cx="10494819" cy="161722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Este atributo define un titulo para cualquier etiqueta.</a:t>
            </a:r>
          </a:p>
          <a:p>
            <a:pPr marL="0" indent="0">
              <a:buNone/>
            </a:pPr>
            <a:r>
              <a:rPr lang="es-MX" dirty="0" smtClean="0"/>
              <a:t>Cuando pasemos el mouse por encima nos desplegara el titulo en una viñeta.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023768" y="4107951"/>
            <a:ext cx="8071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&lt;p </a:t>
            </a:r>
            <a:r>
              <a:rPr lang="es-MX" sz="2800" dirty="0" err="1">
                <a:latin typeface="Consolas" panose="020B0609020204030204" pitchFamily="49" charset="0"/>
              </a:rPr>
              <a:t>title</a:t>
            </a:r>
            <a:r>
              <a:rPr lang="es-MX" sz="2800" dirty="0">
                <a:latin typeface="Consolas" panose="020B0609020204030204" pitchFamily="49" charset="0"/>
              </a:rPr>
              <a:t>="El </a:t>
            </a:r>
            <a:r>
              <a:rPr lang="es-MX" sz="2800" dirty="0" err="1">
                <a:latin typeface="Consolas" panose="020B0609020204030204" pitchFamily="49" charset="0"/>
              </a:rPr>
              <a:t>Parrafo</a:t>
            </a:r>
            <a:r>
              <a:rPr lang="es-MX" sz="2800" dirty="0">
                <a:latin typeface="Consolas" panose="020B0609020204030204" pitchFamily="49" charset="0"/>
              </a:rPr>
              <a:t>"&gt;Soy un </a:t>
            </a:r>
            <a:r>
              <a:rPr lang="es-MX" sz="2800" dirty="0" err="1">
                <a:latin typeface="Consolas" panose="020B0609020204030204" pitchFamily="49" charset="0"/>
              </a:rPr>
              <a:t>parrafo</a:t>
            </a:r>
            <a:r>
              <a:rPr lang="es-MX" sz="2800" dirty="0"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415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36094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-46" t="12305" r="74022" b="75201"/>
          <a:stretch/>
        </p:blipFill>
        <p:spPr>
          <a:xfrm>
            <a:off x="1666321" y="742443"/>
            <a:ext cx="3386070" cy="9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Hipertexto (</a:t>
            </a:r>
            <a:r>
              <a:rPr lang="es-MX" dirty="0" err="1" smtClean="0"/>
              <a:t>href</a:t>
            </a:r>
            <a:r>
              <a:rPr lang="es-MX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59951"/>
            <a:ext cx="10515600" cy="213884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Este es un atributo de la etiqueta link  &lt;a&gt; y nos sirve para especificar la ruta hacia donde queremos que nos lleve ese link.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228952" y="4267631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&lt;a </a:t>
            </a:r>
            <a:r>
              <a:rPr lang="es-MX" sz="2400" dirty="0" err="1">
                <a:latin typeface="Consolas" panose="020B0609020204030204" pitchFamily="49" charset="0"/>
              </a:rPr>
              <a:t>href</a:t>
            </a:r>
            <a:r>
              <a:rPr lang="es-MX" sz="2400" dirty="0">
                <a:latin typeface="Consolas" panose="020B0609020204030204" pitchFamily="49" charset="0"/>
              </a:rPr>
              <a:t>="</a:t>
            </a:r>
            <a:r>
              <a:rPr lang="es-MX" sz="2400" dirty="0" smtClean="0">
                <a:latin typeface="Consolas" panose="020B0609020204030204" pitchFamily="49" charset="0"/>
              </a:rPr>
              <a:t>www.cimor.org.mx"&gt;Llévame </a:t>
            </a:r>
            <a:r>
              <a:rPr lang="es-MX" sz="2400" dirty="0">
                <a:latin typeface="Consolas" panose="020B0609020204030204" pitchFamily="49" charset="0"/>
              </a:rPr>
              <a:t>lejos&lt;/a&gt;</a:t>
            </a:r>
          </a:p>
        </p:txBody>
      </p:sp>
    </p:spTree>
    <p:extLst>
      <p:ext uri="{BB962C8B-B14F-4D97-AF65-F5344CB8AC3E}">
        <p14:creationId xmlns:p14="http://schemas.microsoft.com/office/powerpoint/2010/main" val="1768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(</a:t>
            </a:r>
            <a:r>
              <a:rPr lang="es-MX" dirty="0" err="1" smtClean="0"/>
              <a:t>height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width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827166"/>
            <a:ext cx="10882745" cy="230810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Estos atributos sirven para especificar el tamaño de una imagen (&lt;</a:t>
            </a:r>
            <a:r>
              <a:rPr lang="es-MX" dirty="0" err="1" smtClean="0"/>
              <a:t>img</a:t>
            </a:r>
            <a:r>
              <a:rPr lang="es-MX" dirty="0" smtClean="0"/>
              <a:t>&gt;) en pixeles.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En el siguiente ejemplo se le da a la imagen una altura (</a:t>
            </a:r>
            <a:r>
              <a:rPr lang="es-MX" dirty="0" err="1" smtClean="0"/>
              <a:t>height</a:t>
            </a:r>
            <a:r>
              <a:rPr lang="es-MX" dirty="0" smtClean="0"/>
              <a:t>) de 100 </a:t>
            </a:r>
            <a:r>
              <a:rPr lang="es-MX" dirty="0" err="1" smtClean="0"/>
              <a:t>px</a:t>
            </a:r>
            <a:r>
              <a:rPr lang="es-MX" dirty="0" smtClean="0"/>
              <a:t> y un acho de 100px(</a:t>
            </a:r>
            <a:r>
              <a:rPr lang="es-MX" dirty="0" err="1" smtClean="0"/>
              <a:t>width</a:t>
            </a:r>
            <a:r>
              <a:rPr lang="es-MX" dirty="0" smtClean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1081" y="4324760"/>
            <a:ext cx="11169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onsolas" panose="020B0609020204030204" pitchFamily="49" charset="0"/>
              </a:rPr>
              <a:t>&lt;</a:t>
            </a:r>
            <a:r>
              <a:rPr lang="es-MX" sz="2000" dirty="0" err="1" smtClean="0">
                <a:latin typeface="Consolas" panose="020B0609020204030204" pitchFamily="49" charset="0"/>
              </a:rPr>
              <a:t>img</a:t>
            </a:r>
            <a:r>
              <a:rPr lang="es-MX" sz="2000" dirty="0" smtClean="0">
                <a:latin typeface="Consolas" panose="020B0609020204030204" pitchFamily="49" charset="0"/>
              </a:rPr>
              <a:t> </a:t>
            </a:r>
            <a:r>
              <a:rPr lang="es-MX" sz="2000" dirty="0" err="1" smtClean="0">
                <a:latin typeface="Consolas" panose="020B0609020204030204" pitchFamily="49" charset="0"/>
              </a:rPr>
              <a:t>src</a:t>
            </a:r>
            <a:r>
              <a:rPr lang="es-MX" sz="2000" dirty="0" smtClean="0">
                <a:latin typeface="Consolas" panose="020B0609020204030204" pitchFamily="49" charset="0"/>
              </a:rPr>
              <a:t>="http</a:t>
            </a:r>
            <a:r>
              <a:rPr lang="es-MX" sz="2000" dirty="0">
                <a:latin typeface="Consolas" panose="020B0609020204030204" pitchFamily="49" charset="0"/>
              </a:rPr>
              <a:t>://</a:t>
            </a:r>
            <a:r>
              <a:rPr lang="es-MX" sz="2000" dirty="0" smtClean="0">
                <a:latin typeface="Consolas" panose="020B0609020204030204" pitchFamily="49" charset="0"/>
              </a:rPr>
              <a:t>www.cimor.org.mx/images/logo3.png" </a:t>
            </a:r>
            <a:r>
              <a:rPr lang="es-MX" sz="2000" dirty="0" err="1" smtClean="0">
                <a:latin typeface="Consolas" panose="020B0609020204030204" pitchFamily="49" charset="0"/>
              </a:rPr>
              <a:t>width</a:t>
            </a:r>
            <a:r>
              <a:rPr lang="es-MX" sz="2000" dirty="0" smtClean="0">
                <a:latin typeface="Consolas" panose="020B0609020204030204" pitchFamily="49" charset="0"/>
              </a:rPr>
              <a:t>=“100” </a:t>
            </a:r>
            <a:r>
              <a:rPr lang="es-MX" sz="2000" dirty="0" err="1" smtClean="0">
                <a:latin typeface="Consolas" panose="020B0609020204030204" pitchFamily="49" charset="0"/>
              </a:rPr>
              <a:t>height</a:t>
            </a:r>
            <a:r>
              <a:rPr lang="es-MX" sz="2000" dirty="0" smtClean="0">
                <a:latin typeface="Consolas" panose="020B0609020204030204" pitchFamily="49" charset="0"/>
              </a:rPr>
              <a:t>=“100” &gt;</a:t>
            </a:r>
            <a:endParaRPr lang="es-MX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Texto alternativo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2309" cy="217566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atributo “</a:t>
            </a:r>
            <a:r>
              <a:rPr lang="es-MX" dirty="0" err="1" smtClean="0"/>
              <a:t>alt</a:t>
            </a:r>
            <a:r>
              <a:rPr lang="es-MX" dirty="0" smtClean="0"/>
              <a:t>” sirve para mostrar un texto alternativo en casos en los que el elemento no se pueda mostrar.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6252" y="4547204"/>
            <a:ext cx="10586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onsolas" panose="020B0609020204030204" pitchFamily="49" charset="0"/>
              </a:rPr>
              <a:t>&lt;</a:t>
            </a:r>
            <a:r>
              <a:rPr lang="es-MX" sz="2000" dirty="0" err="1" smtClean="0">
                <a:latin typeface="Consolas" panose="020B0609020204030204" pitchFamily="49" charset="0"/>
              </a:rPr>
              <a:t>img</a:t>
            </a:r>
            <a:r>
              <a:rPr lang="es-MX" sz="2000" dirty="0" smtClean="0">
                <a:latin typeface="Consolas" panose="020B0609020204030204" pitchFamily="49" charset="0"/>
              </a:rPr>
              <a:t> </a:t>
            </a:r>
            <a:r>
              <a:rPr lang="es-MX" sz="2000" dirty="0" err="1" smtClean="0">
                <a:latin typeface="Consolas" panose="020B0609020204030204" pitchFamily="49" charset="0"/>
              </a:rPr>
              <a:t>src</a:t>
            </a:r>
            <a:r>
              <a:rPr lang="es-MX" sz="2000" dirty="0" smtClean="0">
                <a:latin typeface="Consolas" panose="020B0609020204030204" pitchFamily="49" charset="0"/>
              </a:rPr>
              <a:t>="http</a:t>
            </a:r>
            <a:r>
              <a:rPr lang="es-MX" sz="2000" dirty="0">
                <a:latin typeface="Consolas" panose="020B0609020204030204" pitchFamily="49" charset="0"/>
              </a:rPr>
              <a:t>://</a:t>
            </a:r>
            <a:r>
              <a:rPr lang="es-MX" sz="2000" dirty="0" smtClean="0">
                <a:latin typeface="Consolas" panose="020B0609020204030204" pitchFamily="49" charset="0"/>
              </a:rPr>
              <a:t>www.cimor.org.mx/images/logo3.png" </a:t>
            </a:r>
            <a:r>
              <a:rPr lang="es-MX" sz="2000" dirty="0" err="1" smtClean="0">
                <a:latin typeface="Consolas" panose="020B0609020204030204" pitchFamily="49" charset="0"/>
              </a:rPr>
              <a:t>alt</a:t>
            </a:r>
            <a:r>
              <a:rPr lang="es-MX" sz="2000" dirty="0" smtClean="0">
                <a:latin typeface="Consolas" panose="020B0609020204030204" pitchFamily="49" charset="0"/>
              </a:rPr>
              <a:t>=“Logo del </a:t>
            </a:r>
            <a:r>
              <a:rPr lang="es-MX" sz="2000" dirty="0" err="1" smtClean="0">
                <a:latin typeface="Consolas" panose="020B0609020204030204" pitchFamily="49" charset="0"/>
              </a:rPr>
              <a:t>CIMor</a:t>
            </a:r>
            <a:r>
              <a:rPr lang="es-MX" sz="2000" dirty="0" smtClean="0">
                <a:latin typeface="Consolas" panose="020B0609020204030204" pitchFamily="49" charset="0"/>
              </a:rPr>
              <a:t>” &gt;</a:t>
            </a:r>
            <a:endParaRPr lang="es-MX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¿Quién es ese tal HTML?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289" y="2488948"/>
            <a:ext cx="5410199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/>
              <a:t>Es un lenguaje de etiquetas que sirve para indicar al navegador como se tiene que mostrar el contenido, mediante elementos predefinidos llamados etiquetas.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Estas etiquetas están encapsuladas entre los símbolos “&lt; &gt;” al inicio y con “&lt;/&gt;” al cierre.</a:t>
            </a:r>
          </a:p>
          <a:p>
            <a:endParaRPr lang="es-MX" dirty="0"/>
          </a:p>
        </p:txBody>
      </p:sp>
      <p:pic>
        <p:nvPicPr>
          <p:cNvPr id="4" name="Picture 2" descr="http://www.grupocodesi.com/images/lenguaje-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473" y="2488948"/>
            <a:ext cx="3331696" cy="33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Comentarios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En ocasiones puede que necesitemos dejar notas en nuestro código para futuras modificaciones, para lograr esto se usa la siguiente sintaxis 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 smtClean="0"/>
              <a:t>  </a:t>
            </a:r>
            <a:r>
              <a:rPr lang="es-MX" dirty="0" smtClean="0">
                <a:latin typeface="Consolas" panose="020B0609020204030204" pitchFamily="49" charset="0"/>
              </a:rPr>
              <a:t>&lt;!-- Hola soy un comentario --&gt;</a:t>
            </a:r>
            <a:endParaRPr lang="es-MX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Estos comentarios no afectan al código y solo son para ayudar al desarrollador a hacer mas entendible su código.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7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atributo “</a:t>
            </a:r>
            <a:r>
              <a:rPr lang="es-MX" dirty="0" err="1" smtClean="0"/>
              <a:t>style</a:t>
            </a:r>
            <a:r>
              <a:rPr lang="es-MX" dirty="0" smtClean="0"/>
              <a:t>”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Podemos definir una propiedad CSS como color de fondo, tamaño del texto, color de texto, etc. Utilizando la siguiente sintaxis.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200" dirty="0" err="1" smtClean="0">
                <a:latin typeface="Consolas" panose="020B0609020204030204" pitchFamily="49" charset="0"/>
              </a:rPr>
              <a:t>style</a:t>
            </a:r>
            <a:r>
              <a:rPr lang="es-MX" sz="3200" dirty="0" smtClean="0">
                <a:latin typeface="Consolas" panose="020B0609020204030204" pitchFamily="49" charset="0"/>
              </a:rPr>
              <a:t> = “propiedad: valor;”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6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Color de texto (color)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Si deseamos resaltar un texto en especial podemos utilizar la propiedad “color” para cambiar el color del texto de una etiqueta.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>
                <a:latin typeface="Consolas" panose="020B0609020204030204" pitchFamily="49" charset="0"/>
              </a:rPr>
              <a:t> &lt;p </a:t>
            </a:r>
            <a:r>
              <a:rPr lang="es-MX" dirty="0" err="1">
                <a:latin typeface="Consolas" panose="020B0609020204030204" pitchFamily="49" charset="0"/>
              </a:rPr>
              <a:t>style</a:t>
            </a:r>
            <a:r>
              <a:rPr lang="es-MX" dirty="0">
                <a:latin typeface="Consolas" panose="020B0609020204030204" pitchFamily="49" charset="0"/>
              </a:rPr>
              <a:t>="color: red;"&gt;¡Alto!&lt;/p&gt;</a:t>
            </a:r>
          </a:p>
          <a:p>
            <a:pPr marL="0" indent="0" algn="ctr">
              <a:buNone/>
            </a:pPr>
            <a:r>
              <a:rPr lang="es-MX" dirty="0">
                <a:latin typeface="Consolas" panose="020B0609020204030204" pitchFamily="49" charset="0"/>
              </a:rPr>
              <a:t> &lt;p </a:t>
            </a:r>
            <a:r>
              <a:rPr lang="es-MX" dirty="0" err="1">
                <a:latin typeface="Consolas" panose="020B0609020204030204" pitchFamily="49" charset="0"/>
              </a:rPr>
              <a:t>style</a:t>
            </a:r>
            <a:r>
              <a:rPr lang="es-MX" dirty="0">
                <a:latin typeface="Consolas" panose="020B0609020204030204" pitchFamily="49" charset="0"/>
              </a:rPr>
              <a:t>="color: </a:t>
            </a:r>
            <a:r>
              <a:rPr lang="es-MX" dirty="0" err="1">
                <a:latin typeface="Consolas" panose="020B0609020204030204" pitchFamily="49" charset="0"/>
              </a:rPr>
              <a:t>orange</a:t>
            </a:r>
            <a:r>
              <a:rPr lang="es-MX" dirty="0" smtClean="0">
                <a:latin typeface="Consolas" panose="020B0609020204030204" pitchFamily="49" charset="0"/>
              </a:rPr>
              <a:t>;"&gt;¡Córrele!&lt;/</a:t>
            </a:r>
            <a:r>
              <a:rPr lang="es-MX" dirty="0">
                <a:latin typeface="Consolas" panose="020B0609020204030204" pitchFamily="49" charset="0"/>
              </a:rPr>
              <a:t>p&gt;</a:t>
            </a:r>
          </a:p>
          <a:p>
            <a:pPr marL="0" indent="0" algn="ctr">
              <a:buNone/>
            </a:pPr>
            <a:r>
              <a:rPr lang="es-MX" dirty="0">
                <a:latin typeface="Consolas" panose="020B0609020204030204" pitchFamily="49" charset="0"/>
              </a:rPr>
              <a:t> &lt;p </a:t>
            </a:r>
            <a:r>
              <a:rPr lang="es-MX" dirty="0" err="1">
                <a:latin typeface="Consolas" panose="020B0609020204030204" pitchFamily="49" charset="0"/>
              </a:rPr>
              <a:t>style</a:t>
            </a:r>
            <a:r>
              <a:rPr lang="es-MX" dirty="0">
                <a:latin typeface="Consolas" panose="020B0609020204030204" pitchFamily="49" charset="0"/>
              </a:rPr>
              <a:t>="color: </a:t>
            </a:r>
            <a:r>
              <a:rPr lang="es-MX" dirty="0" err="1">
                <a:latin typeface="Consolas" panose="020B0609020204030204" pitchFamily="49" charset="0"/>
              </a:rPr>
              <a:t>green</a:t>
            </a:r>
            <a:r>
              <a:rPr lang="es-MX" dirty="0" smtClean="0">
                <a:latin typeface="Consolas" panose="020B0609020204030204" pitchFamily="49" charset="0"/>
              </a:rPr>
              <a:t>;"&gt;Pásale&lt;/</a:t>
            </a:r>
            <a:r>
              <a:rPr lang="es-MX" dirty="0">
                <a:latin typeface="Consolas" panose="020B0609020204030204" pitchFamily="49" charset="0"/>
              </a:rPr>
              <a:t>p</a:t>
            </a:r>
            <a:r>
              <a:rPr lang="es-MX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027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125997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9"/>
          <a:srcRect t="15364" r="73719" b="27604"/>
          <a:stretch/>
        </p:blipFill>
        <p:spPr>
          <a:xfrm>
            <a:off x="1666322" y="807548"/>
            <a:ext cx="3458128" cy="4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fuente (</a:t>
            </a:r>
            <a:r>
              <a:rPr lang="es-MX" dirty="0" err="1" smtClean="0"/>
              <a:t>font-family</a:t>
            </a:r>
            <a:r>
              <a:rPr lang="es-MX" dirty="0" smtClean="0"/>
              <a:t>)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Si no nos gusta el tipo de fuente que viene por defecto en HTML podemos cambiarlo por cualquier otro de nuestra preferencia con la propiedad “</a:t>
            </a:r>
            <a:r>
              <a:rPr lang="es-MX" dirty="0" err="1" smtClean="0"/>
              <a:t>font-family</a:t>
            </a:r>
            <a:r>
              <a:rPr lang="es-MX" dirty="0" smtClean="0"/>
              <a:t>” 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n-US" dirty="0"/>
              <a:t>&lt;h1 style="</a:t>
            </a:r>
            <a:r>
              <a:rPr lang="en-US" dirty="0" err="1"/>
              <a:t>font-family:verdana</a:t>
            </a:r>
            <a:r>
              <a:rPr lang="en-US" dirty="0" smtClean="0"/>
              <a:t>;"&gt;Me </a:t>
            </a:r>
            <a:r>
              <a:rPr lang="en-US" dirty="0" err="1" smtClean="0"/>
              <a:t>siento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&lt;/</a:t>
            </a:r>
            <a:r>
              <a:rPr lang="en-US" dirty="0"/>
              <a:t>h1</a:t>
            </a:r>
            <a:r>
              <a:rPr lang="en-US" dirty="0" smtClean="0"/>
              <a:t>&gt;</a:t>
            </a: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En el siguiente ejemplo cambiamos el tipo de fuente de una etiqueta &lt;h1&gt; a </a:t>
            </a:r>
            <a:r>
              <a:rPr lang="es-MX" dirty="0" err="1" smtClean="0"/>
              <a:t>verdana</a:t>
            </a:r>
            <a:r>
              <a:rPr lang="es-MX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6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4806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t="17448" r="24231" b="63802"/>
          <a:stretch/>
        </p:blipFill>
        <p:spPr>
          <a:xfrm>
            <a:off x="1666321" y="739631"/>
            <a:ext cx="6525179" cy="9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6242" y="0"/>
            <a:ext cx="10131425" cy="1456267"/>
          </a:xfrm>
        </p:spPr>
        <p:txBody>
          <a:bodyPr>
            <a:normAutofit/>
          </a:bodyPr>
          <a:lstStyle/>
          <a:p>
            <a:r>
              <a:rPr lang="es-MX" sz="6000" dirty="0" smtClean="0"/>
              <a:t>Formularios 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Los formularios son utilizados para recolectar información proporcionada por el usuario. </a:t>
            </a:r>
          </a:p>
          <a:p>
            <a:pPr marL="0" indent="0">
              <a:buNone/>
            </a:pPr>
            <a:r>
              <a:rPr lang="es-MX" dirty="0" smtClean="0"/>
              <a:t>Para definir formularios se utiliza la etiqueta &lt;</a:t>
            </a:r>
            <a:r>
              <a:rPr lang="es-MX" dirty="0" err="1" smtClean="0"/>
              <a:t>form</a:t>
            </a:r>
            <a:r>
              <a:rPr lang="es-MX" dirty="0" smtClean="0"/>
              <a:t>&gt;.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  <p:pic>
        <p:nvPicPr>
          <p:cNvPr id="1026" name="Picture 2" descr="http://i.imgur.com/b9n6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30920" r="54448" b="6434"/>
          <a:stretch/>
        </p:blipFill>
        <p:spPr bwMode="auto">
          <a:xfrm>
            <a:off x="6776917" y="2370039"/>
            <a:ext cx="4998316" cy="35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271" y="2874168"/>
            <a:ext cx="392205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Elementos de un </a:t>
            </a:r>
            <a:br>
              <a:rPr lang="es-MX" dirty="0" smtClean="0"/>
            </a:br>
            <a:r>
              <a:rPr lang="es-MX" dirty="0" smtClean="0"/>
              <a:t>formulario</a:t>
            </a:r>
            <a:endParaRPr lang="es-MX" dirty="0"/>
          </a:p>
        </p:txBody>
      </p:sp>
      <p:pic>
        <p:nvPicPr>
          <p:cNvPr id="9218" name="Picture 2" descr="https://achievement-images.teamtreehouse.com/HTML_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328" y="1867926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el elemento mas importante de un formulario pues se puede utilizar de muchas formas dependiendo del tipo de dato. Su sintaxis es la siguiente: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3200" dirty="0" smtClean="0"/>
              <a:t>&lt;input </a:t>
            </a:r>
            <a:r>
              <a:rPr lang="es-MX" sz="3200" dirty="0" err="1" smtClean="0"/>
              <a:t>type</a:t>
            </a:r>
            <a:r>
              <a:rPr lang="es-MX" sz="3200" dirty="0" smtClean="0"/>
              <a:t>=“tipo de dato"&gt;&lt;/input&gt;</a:t>
            </a:r>
            <a:endParaRPr lang="es-MX" sz="3200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74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Select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6364"/>
            <a:ext cx="10914529" cy="182263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elemento &lt;</a:t>
            </a:r>
            <a:r>
              <a:rPr lang="es-MX" dirty="0" err="1" smtClean="0"/>
              <a:t>select</a:t>
            </a:r>
            <a:r>
              <a:rPr lang="es-MX" dirty="0" smtClean="0"/>
              <a:t>&gt; define una lista de opciones para que el usuario seleccione una.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El elemento &lt;</a:t>
            </a:r>
            <a:r>
              <a:rPr lang="es-MX" dirty="0" err="1" smtClean="0"/>
              <a:t>option</a:t>
            </a:r>
            <a:r>
              <a:rPr lang="es-MX" dirty="0" smtClean="0"/>
              <a:t>&gt; es una opción de la lista de opciones definida por el &lt;</a:t>
            </a:r>
            <a:r>
              <a:rPr lang="es-MX" dirty="0" err="1" smtClean="0"/>
              <a:t>select</a:t>
            </a:r>
            <a:r>
              <a:rPr lang="es-MX" dirty="0" smtClean="0"/>
              <a:t>&gt;.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707341" y="3536950"/>
            <a:ext cx="6777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Consolas" panose="020B0609020204030204" pitchFamily="49" charset="0"/>
              </a:rPr>
              <a:t> &lt;</a:t>
            </a:r>
            <a:r>
              <a:rPr lang="es-MX" sz="2400" dirty="0" err="1">
                <a:latin typeface="Consolas" panose="020B0609020204030204" pitchFamily="49" charset="0"/>
              </a:rPr>
              <a:t>select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name</a:t>
            </a:r>
            <a:r>
              <a:rPr lang="es-MX" sz="2400" dirty="0">
                <a:latin typeface="Consolas" panose="020B0609020204030204" pitchFamily="49" charset="0"/>
              </a:rPr>
              <a:t>="coches</a:t>
            </a:r>
            <a:r>
              <a:rPr lang="es-MX" sz="2400" dirty="0" smtClean="0">
                <a:latin typeface="Consolas" panose="020B0609020204030204" pitchFamily="49" charset="0"/>
              </a:rPr>
              <a:t>"&gt;</a:t>
            </a:r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dirty="0">
                <a:latin typeface="Consolas" panose="020B0609020204030204" pitchFamily="49" charset="0"/>
              </a:rPr>
              <a:t>  &lt;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value</a:t>
            </a:r>
            <a:r>
              <a:rPr lang="es-MX" sz="2400" dirty="0">
                <a:latin typeface="Consolas" panose="020B0609020204030204" pitchFamily="49" charset="0"/>
              </a:rPr>
              <a:t>="volvo"&gt;Volvo&lt;/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  &lt;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value</a:t>
            </a:r>
            <a:r>
              <a:rPr lang="es-MX" sz="2400" dirty="0">
                <a:latin typeface="Consolas" panose="020B0609020204030204" pitchFamily="49" charset="0"/>
              </a:rPr>
              <a:t>="</a:t>
            </a:r>
            <a:r>
              <a:rPr lang="es-MX" sz="2400" dirty="0" err="1">
                <a:latin typeface="Consolas" panose="020B0609020204030204" pitchFamily="49" charset="0"/>
              </a:rPr>
              <a:t>fiat</a:t>
            </a:r>
            <a:r>
              <a:rPr lang="es-MX" sz="2400" dirty="0">
                <a:latin typeface="Consolas" panose="020B0609020204030204" pitchFamily="49" charset="0"/>
              </a:rPr>
              <a:t>"&gt;Fiat&lt;/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  &lt;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value</a:t>
            </a:r>
            <a:r>
              <a:rPr lang="es-MX" sz="2400" dirty="0">
                <a:latin typeface="Consolas" panose="020B0609020204030204" pitchFamily="49" charset="0"/>
              </a:rPr>
              <a:t>="</a:t>
            </a:r>
            <a:r>
              <a:rPr lang="es-MX" sz="2400" dirty="0" err="1">
                <a:latin typeface="Consolas" panose="020B0609020204030204" pitchFamily="49" charset="0"/>
              </a:rPr>
              <a:t>audi</a:t>
            </a:r>
            <a:r>
              <a:rPr lang="es-MX" sz="2400" dirty="0">
                <a:latin typeface="Consolas" panose="020B0609020204030204" pitchFamily="49" charset="0"/>
              </a:rPr>
              <a:t>"&gt;Audi&lt;/</a:t>
            </a:r>
            <a:r>
              <a:rPr lang="es-MX" sz="2400" dirty="0" err="1">
                <a:latin typeface="Consolas" panose="020B0609020204030204" pitchFamily="49" charset="0"/>
              </a:rPr>
              <a:t>option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&lt;/</a:t>
            </a:r>
            <a:r>
              <a:rPr lang="es-MX" sz="2400" dirty="0" err="1">
                <a:latin typeface="Consolas" panose="020B0609020204030204" pitchFamily="49" charset="0"/>
              </a:rPr>
              <a:t>select</a:t>
            </a:r>
            <a:r>
              <a:rPr lang="es-MX" sz="2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02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Estructura Básica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9469" y="2516244"/>
            <a:ext cx="10131425" cy="3649133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&lt;</a:t>
            </a:r>
            <a:r>
              <a:rPr lang="es-MX" altLang="es-MX" sz="2800" dirty="0" err="1">
                <a:latin typeface="Consolas" panose="020B0609020204030204" pitchFamily="49" charset="0"/>
              </a:rPr>
              <a:t>html</a:t>
            </a:r>
            <a:r>
              <a:rPr lang="es-MX" altLang="es-MX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&lt;head&gt;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  &lt;</a:t>
            </a:r>
            <a:r>
              <a:rPr lang="es-MX" altLang="es-MX" sz="2800" dirty="0" err="1">
                <a:latin typeface="Consolas" panose="020B0609020204030204" pitchFamily="49" charset="0"/>
              </a:rPr>
              <a:t>title</a:t>
            </a:r>
            <a:r>
              <a:rPr lang="es-MX" altLang="es-MX" sz="2800" dirty="0">
                <a:latin typeface="Consolas" panose="020B0609020204030204" pitchFamily="49" charset="0"/>
              </a:rPr>
              <a:t>&gt;Título de la página&lt;/</a:t>
            </a:r>
            <a:r>
              <a:rPr lang="es-MX" altLang="es-MX" sz="2800" dirty="0" err="1">
                <a:latin typeface="Consolas" panose="020B0609020204030204" pitchFamily="49" charset="0"/>
              </a:rPr>
              <a:t>title</a:t>
            </a:r>
            <a:r>
              <a:rPr lang="es-MX" altLang="es-MX" sz="2800" dirty="0">
                <a:latin typeface="Consolas" panose="020B0609020204030204" pitchFamily="49" charset="0"/>
              </a:rPr>
              <a:t>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 &lt;/head&gt;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 &lt;</a:t>
            </a:r>
            <a:r>
              <a:rPr lang="es-MX" altLang="es-MX" sz="2800" dirty="0" err="1">
                <a:latin typeface="Consolas" panose="020B0609020204030204" pitchFamily="49" charset="0"/>
              </a:rPr>
              <a:t>body</a:t>
            </a:r>
            <a:r>
              <a:rPr lang="es-MX" altLang="es-MX" sz="2800" dirty="0"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      Aquí iría el contenido de la página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    &lt;/</a:t>
            </a:r>
            <a:r>
              <a:rPr lang="es-MX" altLang="es-MX" sz="2800" dirty="0" err="1">
                <a:latin typeface="Consolas" panose="020B0609020204030204" pitchFamily="49" charset="0"/>
              </a:rPr>
              <a:t>body</a:t>
            </a:r>
            <a:r>
              <a:rPr lang="es-MX" altLang="es-MX" sz="2800" dirty="0">
                <a:latin typeface="Consolas" panose="020B0609020204030204" pitchFamily="49" charset="0"/>
              </a:rPr>
              <a:t>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800" dirty="0">
                <a:latin typeface="Consolas" panose="020B0609020204030204" pitchFamily="49" charset="0"/>
              </a:rPr>
              <a:t>&lt;/</a:t>
            </a:r>
            <a:r>
              <a:rPr lang="es-MX" altLang="es-MX" sz="2800" dirty="0" err="1">
                <a:latin typeface="Consolas" panose="020B0609020204030204" pitchFamily="49" charset="0"/>
              </a:rPr>
              <a:t>html</a:t>
            </a:r>
            <a:r>
              <a:rPr lang="es-MX" altLang="es-MX" sz="2800" dirty="0">
                <a:latin typeface="Consolas" panose="020B0609020204030204" pitchFamily="49" charset="0"/>
              </a:rPr>
              <a:t>&gt; </a:t>
            </a:r>
            <a:endParaRPr lang="es-MX" altLang="es-MX" sz="4000" dirty="0"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55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1907" t="13454" r="83003" b="77593"/>
          <a:stretch/>
        </p:blipFill>
        <p:spPr>
          <a:xfrm>
            <a:off x="1892012" y="885306"/>
            <a:ext cx="1963271" cy="654874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10"/>
          <a:srcRect l="1742" t="12885" r="83445" b="64534"/>
          <a:stretch/>
        </p:blipFill>
        <p:spPr>
          <a:xfrm>
            <a:off x="1892012" y="885306"/>
            <a:ext cx="1927274" cy="16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Textarea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elemento </a:t>
            </a:r>
            <a:r>
              <a:rPr lang="es-MX" dirty="0"/>
              <a:t>&lt;</a:t>
            </a:r>
            <a:r>
              <a:rPr lang="es-MX" dirty="0" err="1"/>
              <a:t>textarea</a:t>
            </a:r>
            <a:r>
              <a:rPr lang="es-MX" dirty="0" smtClean="0"/>
              <a:t>&gt; define un campo </a:t>
            </a:r>
            <a:r>
              <a:rPr lang="es-MX" dirty="0" err="1" smtClean="0"/>
              <a:t>multi</a:t>
            </a:r>
            <a:r>
              <a:rPr lang="es-MX" dirty="0" smtClean="0"/>
              <a:t>-línea para recibir texto, </a:t>
            </a:r>
          </a:p>
          <a:p>
            <a:pPr marL="0" indent="0">
              <a:buNone/>
            </a:pPr>
            <a:r>
              <a:rPr lang="es-MX" dirty="0"/>
              <a:t>s</a:t>
            </a:r>
            <a:r>
              <a:rPr lang="es-MX" dirty="0" smtClean="0"/>
              <a:t>u sintaxis es la siguiente: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latin typeface="Consolas" panose="020B0609020204030204" pitchFamily="49" charset="0"/>
              </a:rPr>
              <a:t>textarea</a:t>
            </a:r>
            <a:r>
              <a:rPr lang="en-US" sz="3200" dirty="0" smtClean="0">
                <a:latin typeface="Consolas" panose="020B0609020204030204" pitchFamily="49" charset="0"/>
              </a:rPr>
              <a:t> name="message" rows="10" cols="30"&gt;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El </a:t>
            </a:r>
            <a:r>
              <a:rPr lang="en-US" sz="3200" dirty="0" err="1" smtClean="0">
                <a:latin typeface="Consolas" panose="020B0609020204030204" pitchFamily="49" charset="0"/>
              </a:rPr>
              <a:t>gato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</a:rPr>
              <a:t>jugaba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err="1" smtClean="0">
                <a:latin typeface="Consolas" panose="020B0609020204030204" pitchFamily="49" charset="0"/>
              </a:rPr>
              <a:t>en</a:t>
            </a:r>
            <a:r>
              <a:rPr lang="en-US" sz="3200" dirty="0" smtClean="0">
                <a:latin typeface="Consolas" panose="020B0609020204030204" pitchFamily="49" charset="0"/>
              </a:rPr>
              <a:t> el </a:t>
            </a:r>
            <a:r>
              <a:rPr lang="en-US" sz="3200" dirty="0" err="1" smtClean="0">
                <a:latin typeface="Consolas" panose="020B0609020204030204" pitchFamily="49" charset="0"/>
              </a:rPr>
              <a:t>jardín</a:t>
            </a:r>
            <a:r>
              <a:rPr lang="en-US" sz="3200" dirty="0" smtClean="0">
                <a:latin typeface="Consolas" panose="020B0609020204030204" pitchFamily="49" charset="0"/>
              </a:rPr>
              <a:t/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&lt;/</a:t>
            </a:r>
            <a:r>
              <a:rPr lang="en-US" sz="3200" dirty="0" err="1" smtClean="0">
                <a:latin typeface="Consolas" panose="020B0609020204030204" pitchFamily="49" charset="0"/>
              </a:rPr>
              <a:t>textarea</a:t>
            </a:r>
            <a:r>
              <a:rPr lang="en-US" sz="32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6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l="1081" t="12980" r="37736" b="20632"/>
          <a:stretch/>
        </p:blipFill>
        <p:spPr>
          <a:xfrm>
            <a:off x="1985772" y="885306"/>
            <a:ext cx="5049379" cy="30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Botones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690688"/>
            <a:ext cx="10349753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elemento &lt;</a:t>
            </a:r>
            <a:r>
              <a:rPr lang="es-MX" dirty="0" err="1" smtClean="0"/>
              <a:t>button</a:t>
            </a:r>
            <a:r>
              <a:rPr lang="es-MX" dirty="0" smtClean="0"/>
              <a:t>&gt; define un botón que puede hacer la acción que se le indique.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2000" dirty="0">
                <a:latin typeface="Consolas" panose="020B0609020204030204" pitchFamily="49" charset="0"/>
              </a:rPr>
              <a:t>&lt;</a:t>
            </a:r>
            <a:r>
              <a:rPr lang="es-MX" sz="2000" dirty="0" err="1">
                <a:latin typeface="Consolas" panose="020B0609020204030204" pitchFamily="49" charset="0"/>
              </a:rPr>
              <a:t>button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onclick</a:t>
            </a:r>
            <a:r>
              <a:rPr lang="es-MX" sz="2000" dirty="0">
                <a:latin typeface="Consolas" panose="020B0609020204030204" pitchFamily="49" charset="0"/>
              </a:rPr>
              <a:t>="</a:t>
            </a:r>
            <a:r>
              <a:rPr lang="es-MX" sz="2000" dirty="0" err="1">
                <a:latin typeface="Consolas" panose="020B0609020204030204" pitchFamily="49" charset="0"/>
              </a:rPr>
              <a:t>alert</a:t>
            </a:r>
            <a:r>
              <a:rPr lang="es-MX" sz="2000" dirty="0">
                <a:latin typeface="Consolas" panose="020B0609020204030204" pitchFamily="49" charset="0"/>
              </a:rPr>
              <a:t>('Me diste </a:t>
            </a:r>
            <a:r>
              <a:rPr lang="es-MX" sz="2000" dirty="0" err="1">
                <a:latin typeface="Consolas" panose="020B0609020204030204" pitchFamily="49" charset="0"/>
              </a:rPr>
              <a:t>click</a:t>
            </a:r>
            <a:r>
              <a:rPr lang="es-MX" sz="2000" dirty="0">
                <a:latin typeface="Consolas" panose="020B0609020204030204" pitchFamily="49" charset="0"/>
              </a:rPr>
              <a:t>');"&gt;Dame </a:t>
            </a:r>
            <a:r>
              <a:rPr lang="es-MX" sz="2000" dirty="0" err="1">
                <a:latin typeface="Consolas" panose="020B0609020204030204" pitchFamily="49" charset="0"/>
              </a:rPr>
              <a:t>click</a:t>
            </a:r>
            <a:r>
              <a:rPr lang="es-MX" sz="2000" dirty="0">
                <a:latin typeface="Consolas" panose="020B0609020204030204" pitchFamily="49" charset="0"/>
              </a:rPr>
              <a:t>&lt;/</a:t>
            </a:r>
            <a:r>
              <a:rPr lang="es-MX" sz="2000" dirty="0" err="1">
                <a:latin typeface="Consolas" panose="020B0609020204030204" pitchFamily="49" charset="0"/>
              </a:rPr>
              <a:t>button</a:t>
            </a:r>
            <a:r>
              <a:rPr lang="es-MX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15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235" y="2874168"/>
            <a:ext cx="5647765" cy="1325563"/>
          </a:xfrm>
        </p:spPr>
        <p:txBody>
          <a:bodyPr/>
          <a:lstStyle/>
          <a:p>
            <a:pPr algn="ctr"/>
            <a:r>
              <a:rPr lang="es-MX" dirty="0" smtClean="0"/>
              <a:t>Tipos de entrada</a:t>
            </a:r>
            <a:endParaRPr lang="es-MX" dirty="0"/>
          </a:p>
        </p:txBody>
      </p:sp>
      <p:pic>
        <p:nvPicPr>
          <p:cNvPr id="10242" name="Picture 2" descr="http://2008.igem.org/wiki/images/a/a9/Pictogram_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15282" y="2206789"/>
            <a:ext cx="3571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texto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El tipo &lt;input </a:t>
            </a:r>
            <a:r>
              <a:rPr lang="es-MX" dirty="0" err="1" smtClean="0"/>
              <a:t>type</a:t>
            </a:r>
            <a:r>
              <a:rPr lang="es-MX" dirty="0" smtClean="0"/>
              <a:t>=“</a:t>
            </a:r>
            <a:r>
              <a:rPr lang="es-MX" dirty="0" err="1" smtClean="0"/>
              <a:t>text</a:t>
            </a:r>
            <a:r>
              <a:rPr lang="es-MX" dirty="0" smtClean="0"/>
              <a:t>”&gt; define un campo de una línea para recibir texto.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&lt;form&gt;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</a:t>
            </a:r>
            <a:r>
              <a:rPr lang="en-US" dirty="0" err="1" smtClean="0">
                <a:latin typeface="Consolas" panose="020B0609020204030204" pitchFamily="49" charset="0"/>
              </a:rPr>
              <a:t>Nombre</a:t>
            </a:r>
            <a:r>
              <a:rPr lang="en-US" dirty="0" smtClean="0">
                <a:latin typeface="Consolas" panose="020B0609020204030204" pitchFamily="49" charset="0"/>
              </a:rPr>
              <a:t>:&lt;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&lt;input type="text" name</a:t>
            </a:r>
            <a:r>
              <a:rPr lang="en-US" dirty="0" smtClean="0">
                <a:latin typeface="Consolas" panose="020B0609020204030204" pitchFamily="49" charset="0"/>
              </a:rPr>
              <a:t>=“</a:t>
            </a:r>
            <a:r>
              <a:rPr lang="en-US" dirty="0" err="1" smtClean="0">
                <a:latin typeface="Consolas" panose="020B0609020204030204" pitchFamily="49" charset="0"/>
              </a:rPr>
              <a:t>nombre</a:t>
            </a:r>
            <a:r>
              <a:rPr lang="en-US" dirty="0" smtClean="0">
                <a:latin typeface="Consolas" panose="020B0609020204030204" pitchFamily="49" charset="0"/>
              </a:rPr>
              <a:t>"&gt;&lt;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</a:t>
            </a:r>
            <a:r>
              <a:rPr lang="en-US" dirty="0" err="1" smtClean="0">
                <a:latin typeface="Consolas" panose="020B0609020204030204" pitchFamily="49" charset="0"/>
              </a:rPr>
              <a:t>Apellidos</a:t>
            </a:r>
            <a:r>
              <a:rPr lang="en-US" dirty="0" smtClean="0">
                <a:latin typeface="Consolas" panose="020B0609020204030204" pitchFamily="49" charset="0"/>
              </a:rPr>
              <a:t>:&lt;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&lt;input type="text" name</a:t>
            </a:r>
            <a:r>
              <a:rPr lang="en-US" dirty="0" smtClean="0">
                <a:latin typeface="Consolas" panose="020B0609020204030204" pitchFamily="49" charset="0"/>
              </a:rPr>
              <a:t>=“</a:t>
            </a:r>
            <a:r>
              <a:rPr lang="en-US" dirty="0" err="1" smtClean="0">
                <a:latin typeface="Consolas" panose="020B0609020204030204" pitchFamily="49" charset="0"/>
              </a:rPr>
              <a:t>apellidos</a:t>
            </a:r>
            <a:r>
              <a:rPr lang="en-US" dirty="0" smtClean="0">
                <a:latin typeface="Consolas" panose="020B0609020204030204" pitchFamily="49" charset="0"/>
              </a:rPr>
              <a:t>"&gt;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&lt;/form&gt;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9"/>
          <a:srcRect t="12177" r="71014" b="61543"/>
          <a:stretch/>
        </p:blipFill>
        <p:spPr>
          <a:xfrm>
            <a:off x="1799671" y="706349"/>
            <a:ext cx="3771340" cy="19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contraseña (</a:t>
            </a:r>
            <a:r>
              <a:rPr lang="es-MX" dirty="0" err="1" smtClean="0"/>
              <a:t>password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El &lt;input </a:t>
            </a:r>
            <a:r>
              <a:rPr lang="es-MX" dirty="0" err="1" smtClean="0"/>
              <a:t>type</a:t>
            </a:r>
            <a:r>
              <a:rPr lang="es-MX" dirty="0" smtClean="0"/>
              <a:t>=“</a:t>
            </a:r>
            <a:r>
              <a:rPr lang="es-MX" dirty="0" err="1" smtClean="0"/>
              <a:t>password</a:t>
            </a:r>
            <a:r>
              <a:rPr lang="es-MX" dirty="0" smtClean="0"/>
              <a:t>”&gt; define un campo de tipo contraseña en donde el texto que se teclee no se muestra.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form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Usuario:&lt;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&lt;input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>
                <a:latin typeface="Consolas" panose="020B0609020204030204" pitchFamily="49" charset="0"/>
              </a:rPr>
              <a:t>text</a:t>
            </a:r>
            <a:r>
              <a:rPr lang="es-MX" dirty="0">
                <a:latin typeface="Consolas" panose="020B0609020204030204" pitchFamily="49" charset="0"/>
              </a:rPr>
              <a:t>" </a:t>
            </a:r>
            <a:r>
              <a:rPr lang="es-MX" dirty="0" err="1"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="nombre"&gt;&lt;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Contraseña:&lt;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  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&lt;input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>
                <a:latin typeface="Consolas" panose="020B0609020204030204" pitchFamily="49" charset="0"/>
              </a:rPr>
              <a:t>password</a:t>
            </a:r>
            <a:r>
              <a:rPr lang="es-MX" dirty="0">
                <a:latin typeface="Consolas" panose="020B0609020204030204" pitchFamily="49" charset="0"/>
              </a:rPr>
              <a:t>" </a:t>
            </a:r>
            <a:r>
              <a:rPr lang="es-MX" dirty="0" err="1"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="apellidos"&gt;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&lt;/</a:t>
            </a:r>
            <a:r>
              <a:rPr lang="es-MX" dirty="0" err="1">
                <a:latin typeface="Consolas" panose="020B0609020204030204" pitchFamily="49" charset="0"/>
              </a:rPr>
              <a:t>form</a:t>
            </a:r>
            <a:r>
              <a:rPr lang="es-MX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61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9"/>
          <a:srcRect l="1081" t="10627" r="69830" b="60527"/>
          <a:stretch/>
        </p:blipFill>
        <p:spPr>
          <a:xfrm>
            <a:off x="1853894" y="706349"/>
            <a:ext cx="3784787" cy="21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enviar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El &lt;input </a:t>
            </a:r>
            <a:r>
              <a:rPr lang="es-MX" dirty="0" err="1" smtClean="0"/>
              <a:t>type</a:t>
            </a:r>
            <a:r>
              <a:rPr lang="es-MX" dirty="0" smtClean="0"/>
              <a:t>=“</a:t>
            </a:r>
            <a:r>
              <a:rPr lang="es-MX" dirty="0" err="1" smtClean="0"/>
              <a:t>submit</a:t>
            </a:r>
            <a:r>
              <a:rPr lang="es-MX" dirty="0" smtClean="0"/>
              <a:t>”&gt; define un que nos sirve para enviar los datos al servidor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</a:t>
            </a:r>
            <a:r>
              <a:rPr lang="es-MX" dirty="0" err="1">
                <a:latin typeface="Consolas" panose="020B0609020204030204" pitchFamily="49" charset="0"/>
              </a:rPr>
              <a:t>form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Usuario:&lt;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&lt;input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>
                <a:latin typeface="Consolas" panose="020B0609020204030204" pitchFamily="49" charset="0"/>
              </a:rPr>
              <a:t>text</a:t>
            </a:r>
            <a:r>
              <a:rPr lang="es-MX" dirty="0">
                <a:latin typeface="Consolas" panose="020B0609020204030204" pitchFamily="49" charset="0"/>
              </a:rPr>
              <a:t>" </a:t>
            </a:r>
            <a:r>
              <a:rPr lang="es-MX" dirty="0" err="1"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="nombre"&gt;&lt;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Contraseña:&lt;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  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&lt;input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>
                <a:latin typeface="Consolas" panose="020B0609020204030204" pitchFamily="49" charset="0"/>
              </a:rPr>
              <a:t>password</a:t>
            </a:r>
            <a:r>
              <a:rPr lang="es-MX" dirty="0">
                <a:latin typeface="Consolas" panose="020B0609020204030204" pitchFamily="49" charset="0"/>
              </a:rPr>
              <a:t>" </a:t>
            </a:r>
            <a:r>
              <a:rPr lang="es-MX" dirty="0" err="1"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="apellidos"&gt;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</a:t>
            </a:r>
            <a:r>
              <a:rPr lang="es-MX" dirty="0" err="1">
                <a:latin typeface="Consolas" panose="020B0609020204030204" pitchFamily="49" charset="0"/>
              </a:rPr>
              <a:t>br</a:t>
            </a:r>
            <a:r>
              <a:rPr lang="es-MX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&lt;input </a:t>
            </a:r>
            <a:r>
              <a:rPr lang="es-MX" dirty="0" err="1">
                <a:latin typeface="Consolas" panose="020B0609020204030204" pitchFamily="49" charset="0"/>
              </a:rPr>
              <a:t>type</a:t>
            </a:r>
            <a:r>
              <a:rPr lang="es-MX" dirty="0">
                <a:latin typeface="Consolas" panose="020B0609020204030204" pitchFamily="49" charset="0"/>
              </a:rPr>
              <a:t>="</a:t>
            </a:r>
            <a:r>
              <a:rPr lang="es-MX" dirty="0" err="1">
                <a:latin typeface="Consolas" panose="020B0609020204030204" pitchFamily="49" charset="0"/>
              </a:rPr>
              <a:t>submit</a:t>
            </a:r>
            <a:r>
              <a:rPr lang="es-MX" dirty="0">
                <a:latin typeface="Consolas" panose="020B0609020204030204" pitchFamily="49" charset="0"/>
              </a:rPr>
              <a:t>"&gt;&lt;/input&gt;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&lt;/</a:t>
            </a:r>
            <a:r>
              <a:rPr lang="es-MX" dirty="0" err="1">
                <a:latin typeface="Consolas" panose="020B0609020204030204" pitchFamily="49" charset="0"/>
              </a:rPr>
              <a:t>form</a:t>
            </a:r>
            <a:r>
              <a:rPr lang="es-MX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3437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2" name="Picture 8" descr="http://code.visualstudio.com/opengraphimg/opengraph-b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12" y="1086590"/>
            <a:ext cx="2768549" cy="142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e/e2/Atom_1.0_icon.png/200px-Atom_1.0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92" y="2512744"/>
            <a:ext cx="2021538" cy="202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12" y="40331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Resultado de imagen para bracket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0" name="Picture 16" descr="https://seeklogo.com/images/B/brackets-logo-56F0E499BE-seeklogo.co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61" y="26292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01688" y="2707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dirty="0" smtClean="0"/>
              <a:t>Editores de Texto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24676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-0.125 C -2.5E-6 -0.18102 0.06901 -0.25 0.125 -0.25 L 0.25 -0.2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5 C 0 0.181 0.069 0.25 0.125 0.25 L 0.25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6" dur="2000" spd="-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0" dur="2000" spd="-100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9"/>
          <a:srcRect t="10766" r="72591" b="54683"/>
          <a:stretch/>
        </p:blipFill>
        <p:spPr>
          <a:xfrm>
            <a:off x="1799671" y="714835"/>
            <a:ext cx="3566279" cy="25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radio </a:t>
            </a:r>
            <a:r>
              <a:rPr lang="es-MX" dirty="0" err="1" smtClean="0"/>
              <a:t>button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radio </a:t>
            </a:r>
            <a:r>
              <a:rPr lang="es-MX" dirty="0" err="1" smtClean="0"/>
              <a:t>button</a:t>
            </a:r>
            <a:r>
              <a:rPr lang="es-MX" dirty="0" smtClean="0"/>
              <a:t> nos sirven para que el usuario pueda seleccionar solo una opción de un limitado numero de opciones. </a:t>
            </a:r>
          </a:p>
          <a:p>
            <a:pPr marL="0" indent="0">
              <a:buNone/>
            </a:pPr>
            <a:r>
              <a:rPr lang="es-MX" dirty="0" smtClean="0"/>
              <a:t>Se definen con la sintaxis &lt;input </a:t>
            </a:r>
            <a:r>
              <a:rPr lang="es-MX" dirty="0" err="1" smtClean="0"/>
              <a:t>type</a:t>
            </a:r>
            <a:r>
              <a:rPr lang="es-MX" dirty="0" smtClean="0"/>
              <a:t>=radio&gt;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sz="2200" dirty="0">
                <a:latin typeface="Consolas" panose="020B0609020204030204" pitchFamily="49" charset="0"/>
              </a:rPr>
              <a:t> &lt;</a:t>
            </a:r>
            <a:r>
              <a:rPr lang="es-MX" sz="2200" dirty="0" err="1">
                <a:latin typeface="Consolas" panose="020B0609020204030204" pitchFamily="49" charset="0"/>
              </a:rPr>
              <a:t>form</a:t>
            </a:r>
            <a:r>
              <a:rPr lang="es-MX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200" dirty="0">
                <a:latin typeface="Consolas" panose="020B0609020204030204" pitchFamily="49" charset="0"/>
              </a:rPr>
              <a:t>  &lt;input </a:t>
            </a:r>
            <a:r>
              <a:rPr lang="es-MX" sz="2200" dirty="0" err="1">
                <a:latin typeface="Consolas" panose="020B0609020204030204" pitchFamily="49" charset="0"/>
              </a:rPr>
              <a:t>type</a:t>
            </a:r>
            <a:r>
              <a:rPr lang="es-MX" sz="2200" dirty="0">
                <a:latin typeface="Consolas" panose="020B0609020204030204" pitchFamily="49" charset="0"/>
              </a:rPr>
              <a:t>="radio" </a:t>
            </a:r>
            <a:r>
              <a:rPr lang="es-MX" sz="2200" dirty="0" err="1">
                <a:latin typeface="Consolas" panose="020B0609020204030204" pitchFamily="49" charset="0"/>
              </a:rPr>
              <a:t>name</a:t>
            </a:r>
            <a:r>
              <a:rPr lang="es-MX" sz="2200" dirty="0">
                <a:latin typeface="Consolas" panose="020B0609020204030204" pitchFamily="49" charset="0"/>
              </a:rPr>
              <a:t>="genero" </a:t>
            </a:r>
            <a:r>
              <a:rPr lang="es-MX" sz="2200" dirty="0" err="1">
                <a:latin typeface="Consolas" panose="020B0609020204030204" pitchFamily="49" charset="0"/>
              </a:rPr>
              <a:t>value</a:t>
            </a:r>
            <a:r>
              <a:rPr lang="es-MX" sz="2200" dirty="0">
                <a:latin typeface="Consolas" panose="020B0609020204030204" pitchFamily="49" charset="0"/>
              </a:rPr>
              <a:t>="masculino" </a:t>
            </a:r>
            <a:r>
              <a:rPr lang="es-MX" sz="2200" dirty="0" err="1">
                <a:latin typeface="Consolas" panose="020B0609020204030204" pitchFamily="49" charset="0"/>
              </a:rPr>
              <a:t>checked</a:t>
            </a:r>
            <a:r>
              <a:rPr lang="es-MX" sz="2200" dirty="0">
                <a:latin typeface="Consolas" panose="020B0609020204030204" pitchFamily="49" charset="0"/>
              </a:rPr>
              <a:t>&gt; Masculino&lt;</a:t>
            </a:r>
            <a:r>
              <a:rPr lang="es-MX" sz="2200" dirty="0" err="1">
                <a:latin typeface="Consolas" panose="020B0609020204030204" pitchFamily="49" charset="0"/>
              </a:rPr>
              <a:t>br</a:t>
            </a:r>
            <a:r>
              <a:rPr lang="es-MX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200" dirty="0">
                <a:latin typeface="Consolas" panose="020B0609020204030204" pitchFamily="49" charset="0"/>
              </a:rPr>
              <a:t>  &lt;input </a:t>
            </a:r>
            <a:r>
              <a:rPr lang="es-MX" sz="2200" dirty="0" err="1">
                <a:latin typeface="Consolas" panose="020B0609020204030204" pitchFamily="49" charset="0"/>
              </a:rPr>
              <a:t>type</a:t>
            </a:r>
            <a:r>
              <a:rPr lang="es-MX" sz="2200" dirty="0">
                <a:latin typeface="Consolas" panose="020B0609020204030204" pitchFamily="49" charset="0"/>
              </a:rPr>
              <a:t>="radio" </a:t>
            </a:r>
            <a:r>
              <a:rPr lang="es-MX" sz="2200" dirty="0" err="1">
                <a:latin typeface="Consolas" panose="020B0609020204030204" pitchFamily="49" charset="0"/>
              </a:rPr>
              <a:t>name</a:t>
            </a:r>
            <a:r>
              <a:rPr lang="es-MX" sz="2200" dirty="0">
                <a:latin typeface="Consolas" panose="020B0609020204030204" pitchFamily="49" charset="0"/>
              </a:rPr>
              <a:t>="genero" </a:t>
            </a:r>
            <a:r>
              <a:rPr lang="es-MX" sz="2200" dirty="0" err="1">
                <a:latin typeface="Consolas" panose="020B0609020204030204" pitchFamily="49" charset="0"/>
              </a:rPr>
              <a:t>value</a:t>
            </a:r>
            <a:r>
              <a:rPr lang="es-MX" sz="2200" dirty="0">
                <a:latin typeface="Consolas" panose="020B0609020204030204" pitchFamily="49" charset="0"/>
              </a:rPr>
              <a:t>="femenino"&gt; Femenino&lt;</a:t>
            </a:r>
            <a:r>
              <a:rPr lang="es-MX" sz="2200" dirty="0" err="1">
                <a:latin typeface="Consolas" panose="020B0609020204030204" pitchFamily="49" charset="0"/>
              </a:rPr>
              <a:t>br</a:t>
            </a:r>
            <a:r>
              <a:rPr lang="es-MX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MX" sz="2200" dirty="0">
                <a:latin typeface="Consolas" panose="020B0609020204030204" pitchFamily="49" charset="0"/>
              </a:rPr>
              <a:t>  &lt;input </a:t>
            </a:r>
            <a:r>
              <a:rPr lang="es-MX" sz="2200" dirty="0" err="1">
                <a:latin typeface="Consolas" panose="020B0609020204030204" pitchFamily="49" charset="0"/>
              </a:rPr>
              <a:t>type</a:t>
            </a:r>
            <a:r>
              <a:rPr lang="es-MX" sz="2200" dirty="0">
                <a:latin typeface="Consolas" panose="020B0609020204030204" pitchFamily="49" charset="0"/>
              </a:rPr>
              <a:t>="radio" </a:t>
            </a:r>
            <a:r>
              <a:rPr lang="es-MX" sz="2200" dirty="0" err="1">
                <a:latin typeface="Consolas" panose="020B0609020204030204" pitchFamily="49" charset="0"/>
              </a:rPr>
              <a:t>name</a:t>
            </a:r>
            <a:r>
              <a:rPr lang="es-MX" sz="2200" dirty="0">
                <a:latin typeface="Consolas" panose="020B0609020204030204" pitchFamily="49" charset="0"/>
              </a:rPr>
              <a:t>="genero" </a:t>
            </a:r>
            <a:r>
              <a:rPr lang="es-MX" sz="2200" dirty="0" err="1">
                <a:latin typeface="Consolas" panose="020B0609020204030204" pitchFamily="49" charset="0"/>
              </a:rPr>
              <a:t>value</a:t>
            </a:r>
            <a:r>
              <a:rPr lang="es-MX" sz="2200" dirty="0">
                <a:latin typeface="Consolas" panose="020B0609020204030204" pitchFamily="49" charset="0"/>
              </a:rPr>
              <a:t>="otro"&gt; Otro</a:t>
            </a:r>
          </a:p>
          <a:p>
            <a:pPr marL="0" indent="0">
              <a:buNone/>
            </a:pPr>
            <a:r>
              <a:rPr lang="es-MX" sz="2200" dirty="0">
                <a:latin typeface="Consolas" panose="020B0609020204030204" pitchFamily="49" charset="0"/>
              </a:rPr>
              <a:t>&lt;/</a:t>
            </a:r>
            <a:r>
              <a:rPr lang="es-MX" sz="2200" dirty="0" err="1">
                <a:latin typeface="Consolas" panose="020B0609020204030204" pitchFamily="49" charset="0"/>
              </a:rPr>
              <a:t>form</a:t>
            </a:r>
            <a:r>
              <a:rPr lang="es-MX" sz="22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815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ebBrowser"/>
          <p:cNvGrpSpPr/>
          <p:nvPr>
            <p:custDataLst>
              <p:custData r:id="rId1"/>
            </p:custDataLst>
          </p:nvPr>
        </p:nvGrpSpPr>
        <p:grpSpPr>
          <a:xfrm>
            <a:off x="1681413" y="0"/>
            <a:ext cx="9095874" cy="6821906"/>
            <a:chOff x="0" y="0"/>
            <a:chExt cx="9144000" cy="6858000"/>
          </a:xfrm>
        </p:grpSpPr>
        <p:sp>
          <p:nvSpPr>
            <p:cNvPr id="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9"/>
          <a:srcRect t="10881" r="82224" b="68285"/>
          <a:stretch/>
        </p:blipFill>
        <p:spPr>
          <a:xfrm>
            <a:off x="1799671" y="748619"/>
            <a:ext cx="2312894" cy="15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</a:t>
            </a:r>
            <a:r>
              <a:rPr lang="es-MX" dirty="0" err="1" smtClean="0"/>
              <a:t>checkbox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 err="1" smtClean="0"/>
              <a:t>checkbox</a:t>
            </a:r>
            <a:r>
              <a:rPr lang="es-MX" dirty="0" smtClean="0"/>
              <a:t> son similares a los radio </a:t>
            </a:r>
            <a:r>
              <a:rPr lang="es-MX" dirty="0" err="1" smtClean="0"/>
              <a:t>button</a:t>
            </a:r>
            <a:r>
              <a:rPr lang="es-MX" dirty="0" smtClean="0"/>
              <a:t> solo que se puede seleccionar una o mas opciones. </a:t>
            </a:r>
          </a:p>
          <a:p>
            <a:pPr marL="0" indent="0">
              <a:buNone/>
            </a:pPr>
            <a:r>
              <a:rPr lang="es-MX" dirty="0" smtClean="0"/>
              <a:t>La sintaxis es &lt;input </a:t>
            </a:r>
            <a:r>
              <a:rPr lang="es-MX" dirty="0" err="1" smtClean="0"/>
              <a:t>type</a:t>
            </a:r>
            <a:r>
              <a:rPr lang="es-MX" dirty="0" smtClean="0"/>
              <a:t>=“</a:t>
            </a:r>
            <a:r>
              <a:rPr lang="es-MX" dirty="0" err="1" smtClean="0"/>
              <a:t>checkbox</a:t>
            </a:r>
            <a:r>
              <a:rPr lang="es-MX" dirty="0" smtClean="0"/>
              <a:t>”&gt;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 &lt;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 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checkbox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="coche1" </a:t>
            </a:r>
            <a:r>
              <a:rPr lang="es-MX" dirty="0" err="1"/>
              <a:t>value</a:t>
            </a:r>
            <a:r>
              <a:rPr lang="es-MX" dirty="0"/>
              <a:t>="bici"&gt; Tengo una bici&lt;</a:t>
            </a:r>
            <a:r>
              <a:rPr lang="es-MX" dirty="0" err="1"/>
              <a:t>br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 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checkbox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="coche2" </a:t>
            </a:r>
            <a:r>
              <a:rPr lang="es-MX" dirty="0" err="1"/>
              <a:t>value</a:t>
            </a:r>
            <a:r>
              <a:rPr lang="es-MX" dirty="0"/>
              <a:t>="coche"&gt; Tengo un coche</a:t>
            </a:r>
          </a:p>
          <a:p>
            <a:pPr marL="0" indent="0">
              <a:buNone/>
            </a:pPr>
            <a:r>
              <a:rPr lang="es-MX" dirty="0"/>
              <a:t>&lt;/</a:t>
            </a:r>
            <a:r>
              <a:rPr lang="es-MX" dirty="0" err="1"/>
              <a:t>form</a:t>
            </a:r>
            <a:r>
              <a:rPr lang="es-MX" dirty="0"/>
              <a:t>&gt;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0383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721754" y="0"/>
            <a:ext cx="9095874" cy="682190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9"/>
          <a:srcRect t="10184" r="72875" b="73470"/>
          <a:stretch/>
        </p:blipFill>
        <p:spPr>
          <a:xfrm>
            <a:off x="1840012" y="743380"/>
            <a:ext cx="35292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atributos de entrada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b="1" dirty="0" err="1" smtClean="0"/>
              <a:t>Value</a:t>
            </a:r>
            <a:r>
              <a:rPr lang="es-MX" sz="2800" dirty="0" smtClean="0"/>
              <a:t>: Especifica un valor inicial para un campo (input).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b="1" dirty="0" err="1" smtClean="0"/>
              <a:t>Readonly</a:t>
            </a:r>
            <a:r>
              <a:rPr lang="es-MX" sz="2800" dirty="0" smtClean="0"/>
              <a:t>: Especifica que el contenido de ese campo no se pude modificar.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b="1" dirty="0" err="1" smtClean="0"/>
              <a:t>Disabled</a:t>
            </a:r>
            <a:r>
              <a:rPr lang="es-MX" sz="2800" dirty="0" smtClean="0"/>
              <a:t>: Especifica un campo inactivo.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30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atributos de entrada</a:t>
            </a:r>
            <a:endParaRPr lang="es-MX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66398" y="2726378"/>
            <a:ext cx="10515600" cy="2598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b="1" dirty="0" err="1" smtClean="0"/>
              <a:t>Size</a:t>
            </a:r>
            <a:r>
              <a:rPr lang="es-MX" sz="2800" dirty="0" smtClean="0"/>
              <a:t>: Especifica un tamaño en caracteres para el campo.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b="1" dirty="0" err="1" smtClean="0"/>
              <a:t>Maxlength</a:t>
            </a:r>
            <a:r>
              <a:rPr lang="es-MX" sz="2800" dirty="0"/>
              <a:t>: </a:t>
            </a:r>
            <a:r>
              <a:rPr lang="es-MX" sz="2800" dirty="0" smtClean="0"/>
              <a:t>Especifica el numero máximo de caracteres que recibirá ese campo.</a:t>
            </a:r>
          </a:p>
        </p:txBody>
      </p:sp>
    </p:spTree>
    <p:extLst>
      <p:ext uri="{BB962C8B-B14F-4D97-AF65-F5344CB8AC3E}">
        <p14:creationId xmlns:p14="http://schemas.microsoft.com/office/powerpoint/2010/main" val="3315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Visual Studio </a:t>
            </a:r>
            <a:r>
              <a:rPr lang="es-MX" sz="4400" dirty="0" err="1"/>
              <a:t>Code</a:t>
            </a:r>
            <a:r>
              <a:rPr lang="es-MX" sz="4400" dirty="0"/>
              <a:t> 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5676" y="2153170"/>
            <a:ext cx="31705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 smtClean="0"/>
              <a:t>Es un editor de código multiplataforma desarrollado por Microsoft.</a:t>
            </a:r>
          </a:p>
          <a:p>
            <a:pPr marL="0" indent="0" algn="just">
              <a:buNone/>
            </a:pPr>
            <a:r>
              <a:rPr lang="es-MX" sz="2400" dirty="0" smtClean="0"/>
              <a:t> Cuenta con herramientas como </a:t>
            </a:r>
            <a:r>
              <a:rPr lang="es-MX" sz="2400" dirty="0" err="1" smtClean="0"/>
              <a:t>snippets</a:t>
            </a:r>
            <a:r>
              <a:rPr lang="es-MX" sz="2400" dirty="0" smtClean="0"/>
              <a:t>, </a:t>
            </a:r>
            <a:r>
              <a:rPr lang="es-MX" sz="2400" dirty="0" err="1" smtClean="0"/>
              <a:t>bracket</a:t>
            </a:r>
            <a:r>
              <a:rPr lang="es-MX" sz="2400" dirty="0" smtClean="0"/>
              <a:t> </a:t>
            </a:r>
            <a:r>
              <a:rPr lang="es-MX" sz="2400" dirty="0" err="1" smtClean="0"/>
              <a:t>matching</a:t>
            </a:r>
            <a:r>
              <a:rPr lang="es-MX" sz="2400" dirty="0" smtClean="0"/>
              <a:t> y soporte para </a:t>
            </a:r>
            <a:r>
              <a:rPr lang="es-MX" sz="2400" dirty="0" err="1" smtClean="0"/>
              <a:t>git</a:t>
            </a:r>
            <a:endParaRPr lang="es-MX" sz="2400" dirty="0"/>
          </a:p>
        </p:txBody>
      </p:sp>
      <p:pic>
        <p:nvPicPr>
          <p:cNvPr id="5" name="Picture 2" descr="https://i.ytimg.com/vi/Fy9O96h4EBM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" t="4703" r="2958" b="1293"/>
          <a:stretch/>
        </p:blipFill>
        <p:spPr bwMode="auto">
          <a:xfrm>
            <a:off x="4188395" y="2280116"/>
            <a:ext cx="75813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800" dirty="0" smtClean="0"/>
              <a:t>Sublime Text</a:t>
            </a:r>
            <a:endParaRPr lang="es-MX" sz="48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74427" y="2235057"/>
            <a:ext cx="322100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800" dirty="0"/>
              <a:t>Desarrollado por Jon </a:t>
            </a:r>
            <a:r>
              <a:rPr lang="es-MX" sz="2800" dirty="0" err="1"/>
              <a:t>Skinner</a:t>
            </a:r>
            <a:r>
              <a:rPr lang="es-MX" sz="2800" dirty="0"/>
              <a:t> este editor de código multiplataforma cuenta con  soporte de </a:t>
            </a:r>
            <a:r>
              <a:rPr lang="es-MX" sz="2800" dirty="0" err="1"/>
              <a:t>snippets</a:t>
            </a:r>
            <a:r>
              <a:rPr lang="es-MX" sz="2800" dirty="0"/>
              <a:t> , pestañas, búsqueda dinámica y un interprete de Python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6" name="Picture 4" descr="http://i.imgur.com/B7cX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59" y="2235057"/>
            <a:ext cx="72945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95AB84A-7263-47C0-AEB1-E57A1B31703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6F043E6-5876-44CA-A493-7694F3CA25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BF050EF-D36D-47E7-A990-B66D5930A9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B17753C-CC07-4788-B133-71E0D700170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7930344-D745-47C7-ADC8-DE540004CF7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F0BD305-3D7B-40A1-B0E2-CA7C8922D83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9B38535-D16B-4766-947C-039297FE3B7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F2FE453-AA8C-4855-A71C-DCF6BD0EB54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FEED280-1A72-404B-9D83-4ED11AF6679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6702D5B-15D5-4B2B-8BC7-CC36ABE535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4A7E3E6-763A-4F15-8674-6A346AFE254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105401C-FFB2-4747-AF42-6267FD17078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93C00A2-F6FB-4996-9DC1-F902BA43904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282C943-F8D0-4C70-A0ED-E5553CBFA06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13BBBCF-3C4F-43D7-A050-30F66525AE3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A9D5687-2058-49CD-A583-0758F91D6AE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95A8C35-2AEE-4549-AF8C-DFAC323575F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D5E0041-4E1F-47AD-A766-AEAAE11C391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378</TotalTime>
  <Words>2242</Words>
  <Application>Microsoft Office PowerPoint</Application>
  <PresentationFormat>Panorámica</PresentationFormat>
  <Paragraphs>335</Paragraphs>
  <Slides>76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2" baseType="lpstr">
      <vt:lpstr>Century Gothic</vt:lpstr>
      <vt:lpstr>Consolas</vt:lpstr>
      <vt:lpstr>Segoe UI</vt:lpstr>
      <vt:lpstr>Wingdings</vt:lpstr>
      <vt:lpstr>Wingdings 2</vt:lpstr>
      <vt:lpstr>Citable</vt:lpstr>
      <vt:lpstr>Presentación de PowerPoint</vt:lpstr>
      <vt:lpstr>Java Script En el Front-end</vt:lpstr>
      <vt:lpstr>Presentación de PowerPoint</vt:lpstr>
      <vt:lpstr>Presentación de PowerPoint</vt:lpstr>
      <vt:lpstr>¿Quién es ese tal HTML?</vt:lpstr>
      <vt:lpstr>Estructura Básica </vt:lpstr>
      <vt:lpstr>Editores de Texto</vt:lpstr>
      <vt:lpstr>Visual Studio Code </vt:lpstr>
      <vt:lpstr>Sublime Text</vt:lpstr>
      <vt:lpstr>Atom</vt:lpstr>
      <vt:lpstr>Brackets</vt:lpstr>
      <vt:lpstr>ELEMENTOS</vt:lpstr>
      <vt:lpstr>Headings (títulos)</vt:lpstr>
      <vt:lpstr>Presentación de PowerPoint</vt:lpstr>
      <vt:lpstr>Párrafos</vt:lpstr>
      <vt:lpstr>Presentación de PowerPoint</vt:lpstr>
      <vt:lpstr>Links</vt:lpstr>
      <vt:lpstr>Tipos de rutas </vt:lpstr>
      <vt:lpstr>La ruta quedaría así</vt:lpstr>
      <vt:lpstr>Tipos de rutas </vt:lpstr>
      <vt:lpstr>Tipos de Rutas </vt:lpstr>
      <vt:lpstr>Imágenes</vt:lpstr>
      <vt:lpstr>Presentación de PowerPoint</vt:lpstr>
      <vt:lpstr>Listas</vt:lpstr>
      <vt:lpstr>Presentación de PowerPoint</vt:lpstr>
      <vt:lpstr>Listas</vt:lpstr>
      <vt:lpstr>Presentación de PowerPoint</vt:lpstr>
      <vt:lpstr>Div</vt:lpstr>
      <vt:lpstr>Presentación de PowerPoint</vt:lpstr>
      <vt:lpstr>Span</vt:lpstr>
      <vt:lpstr>Presentación de PowerPoint</vt:lpstr>
      <vt:lpstr>Tablas </vt:lpstr>
      <vt:lpstr>Presentación de PowerPoint</vt:lpstr>
      <vt:lpstr>Nuevos elementos semánticos </vt:lpstr>
      <vt:lpstr>El elemento &lt;section&gt; </vt:lpstr>
      <vt:lpstr>El elemento &lt;article&gt;</vt:lpstr>
      <vt:lpstr>El elemento &lt;article&gt;</vt:lpstr>
      <vt:lpstr>El elemento &lt;header&gt;</vt:lpstr>
      <vt:lpstr>El elemento &lt;footer&gt;</vt:lpstr>
      <vt:lpstr>El elemento &lt;footer&gt;</vt:lpstr>
      <vt:lpstr>El elemento &lt;nav&gt;</vt:lpstr>
      <vt:lpstr>El elemento &lt;aside&gt;</vt:lpstr>
      <vt:lpstr>Atributos </vt:lpstr>
      <vt:lpstr>Idioma (lang)</vt:lpstr>
      <vt:lpstr>Titulo (title)</vt:lpstr>
      <vt:lpstr>Presentación de PowerPoint</vt:lpstr>
      <vt:lpstr>Hipertexto (href)</vt:lpstr>
      <vt:lpstr>Tamaño (height y width)</vt:lpstr>
      <vt:lpstr>Texto alternativo</vt:lpstr>
      <vt:lpstr>Comentarios </vt:lpstr>
      <vt:lpstr>El atributo “style”</vt:lpstr>
      <vt:lpstr>Color de texto (color)</vt:lpstr>
      <vt:lpstr>Presentación de PowerPoint</vt:lpstr>
      <vt:lpstr>Tipo de fuente (font-family) </vt:lpstr>
      <vt:lpstr>Presentación de PowerPoint</vt:lpstr>
      <vt:lpstr>Formularios </vt:lpstr>
      <vt:lpstr>Elementos de un  formulario</vt:lpstr>
      <vt:lpstr>input</vt:lpstr>
      <vt:lpstr>Select </vt:lpstr>
      <vt:lpstr>Presentación de PowerPoint</vt:lpstr>
      <vt:lpstr>Textarea</vt:lpstr>
      <vt:lpstr>Presentación de PowerPoint</vt:lpstr>
      <vt:lpstr>Botones </vt:lpstr>
      <vt:lpstr>Tipos de entrada</vt:lpstr>
      <vt:lpstr>Tipo texto </vt:lpstr>
      <vt:lpstr>Presentación de PowerPoint</vt:lpstr>
      <vt:lpstr>Tipo contraseña (password)</vt:lpstr>
      <vt:lpstr>Presentación de PowerPoint</vt:lpstr>
      <vt:lpstr>Tipo enviar </vt:lpstr>
      <vt:lpstr>Presentación de PowerPoint</vt:lpstr>
      <vt:lpstr>Tipo radio button</vt:lpstr>
      <vt:lpstr>Presentación de PowerPoint</vt:lpstr>
      <vt:lpstr>Tipo checkbox</vt:lpstr>
      <vt:lpstr>Presentación de PowerPoint</vt:lpstr>
      <vt:lpstr>Tipos de atributos de entrada</vt:lpstr>
      <vt:lpstr>Tipos de atributos de entrada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En el Front-end</dc:title>
  <dc:creator>Jesus Ramirez Nieto</dc:creator>
  <cp:lastModifiedBy>ALUMNO</cp:lastModifiedBy>
  <cp:revision>17</cp:revision>
  <dcterms:created xsi:type="dcterms:W3CDTF">2017-06-25T04:38:11Z</dcterms:created>
  <dcterms:modified xsi:type="dcterms:W3CDTF">2017-06-26T17:49:30Z</dcterms:modified>
</cp:coreProperties>
</file>