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5" r:id="rId4"/>
    <p:sldId id="266" r:id="rId5"/>
    <p:sldId id="275" r:id="rId6"/>
    <p:sldId id="276" r:id="rId7"/>
    <p:sldId id="268" r:id="rId8"/>
    <p:sldId id="267" r:id="rId9"/>
    <p:sldId id="277" r:id="rId10"/>
    <p:sldId id="278" r:id="rId11"/>
    <p:sldId id="279" r:id="rId12"/>
    <p:sldId id="280" r:id="rId13"/>
    <p:sldId id="281" r:id="rId14"/>
    <p:sldId id="282" r:id="rId15"/>
    <p:sldId id="283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howGuides="1">
      <p:cViewPr varScale="1">
        <p:scale>
          <a:sx n="92" d="100"/>
          <a:sy n="92" d="100"/>
        </p:scale>
        <p:origin x="498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5/13/2015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5/13/2015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5/13/2015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5/13/2015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5/13/2015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5/13/2015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0" dirty="0" smtClean="0"/>
              <a:t>Projet LPSIL IDSE 2014-2015 - Ateliers RFID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778000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La Ronde des </a:t>
            </a:r>
            <a:r>
              <a:rPr lang="fr-FR" dirty="0" smtClean="0"/>
              <a:t>Facs</a:t>
            </a:r>
          </a:p>
          <a:p>
            <a:endParaRPr lang="fr-FR" dirty="0"/>
          </a:p>
          <a:p>
            <a:r>
              <a:rPr lang="fr-FR" dirty="0" smtClean="0"/>
              <a:t>BLAIN Antoine</a:t>
            </a:r>
          </a:p>
          <a:p>
            <a:r>
              <a:rPr lang="fr-FR" dirty="0" smtClean="0"/>
              <a:t>DENNE </a:t>
            </a:r>
            <a:r>
              <a:rPr lang="fr-FR" dirty="0" err="1" smtClean="0"/>
              <a:t>Djoé</a:t>
            </a:r>
            <a:endParaRPr lang="fr-FR" dirty="0" smtClean="0"/>
          </a:p>
          <a:p>
            <a:r>
              <a:rPr lang="fr-FR" dirty="0" smtClean="0"/>
              <a:t>LE MENACH Benjamin</a:t>
            </a:r>
          </a:p>
          <a:p>
            <a:r>
              <a:rPr lang="fr-FR" dirty="0" smtClean="0"/>
              <a:t>LIZARRALDE Dorian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Site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Inscription lié aux identifiants </a:t>
            </a:r>
            <a:r>
              <a:rPr lang="fr-FR" dirty="0" err="1" smtClean="0"/>
              <a:t>unice</a:t>
            </a:r>
            <a:endParaRPr lang="en-US" dirty="0"/>
          </a:p>
          <a:p>
            <a:r>
              <a:rPr lang="en-US" dirty="0" smtClean="0"/>
              <a:t>Consultation de </a:t>
            </a:r>
            <a:r>
              <a:rPr lang="en-US" dirty="0" err="1" smtClean="0"/>
              <a:t>données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21" y="1828800"/>
            <a:ext cx="3569621" cy="4191000"/>
          </a:xfrm>
        </p:spPr>
      </p:pic>
    </p:spTree>
    <p:extLst>
      <p:ext uri="{BB962C8B-B14F-4D97-AF65-F5344CB8AC3E}">
        <p14:creationId xmlns:p14="http://schemas.microsoft.com/office/powerpoint/2010/main" val="61463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Plannings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Un planning </a:t>
            </a:r>
            <a:r>
              <a:rPr lang="en-US" dirty="0" err="1" smtClean="0"/>
              <a:t>prévisionnel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2 sprints</a:t>
            </a:r>
            <a:endParaRPr lang="en-US" dirty="0"/>
          </a:p>
          <a:p>
            <a:r>
              <a:rPr lang="en-US" dirty="0" smtClean="0"/>
              <a:t>Du retard </a:t>
            </a:r>
            <a:r>
              <a:rPr lang="en-US" dirty="0" err="1" smtClean="0"/>
              <a:t>sur</a:t>
            </a:r>
            <a:r>
              <a:rPr lang="en-US" dirty="0" smtClean="0"/>
              <a:t> le client </a:t>
            </a:r>
            <a:r>
              <a:rPr lang="en-US" dirty="0" err="1" smtClean="0"/>
              <a:t>lourd</a:t>
            </a:r>
            <a:endParaRPr lang="en-US" dirty="0"/>
          </a:p>
          <a:p>
            <a:r>
              <a:rPr lang="fr-FR" dirty="0" smtClean="0"/>
              <a:t>Mauvaise évaluation de l’intégration</a:t>
            </a:r>
            <a:endParaRPr lang="en-US" dirty="0"/>
          </a:p>
        </p:txBody>
      </p:sp>
      <p:pic>
        <p:nvPicPr>
          <p:cNvPr id="8194" name="Picture 2" descr="http://www.google.fr/url?source=imglanding&amp;ct=img&amp;q=http://www.investir-actif.com/wp-content/uploads/2012/06/baisse.jpg&amp;sa=X&amp;ei=CyZTVZzhBYTTU-20gYAK&amp;ved=0CAkQ8wc&amp;usg=AFQjCNHjonp7seInSHhyl2dZXmjRy7Somw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175" y="2879678"/>
            <a:ext cx="4252913" cy="208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25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Difficultés</a:t>
            </a:r>
            <a:r>
              <a:rPr lang="en-US" dirty="0" smtClean="0"/>
              <a:t> </a:t>
            </a:r>
            <a:r>
              <a:rPr lang="en-US" dirty="0" err="1" smtClean="0"/>
              <a:t>rencontrés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CROS</a:t>
            </a:r>
            <a:endParaRPr lang="en-US" dirty="0"/>
          </a:p>
          <a:p>
            <a:r>
              <a:rPr lang="fr-FR" dirty="0" smtClean="0"/>
              <a:t>Langage </a:t>
            </a:r>
            <a:r>
              <a:rPr lang="fr-FR" dirty="0" err="1" smtClean="0"/>
              <a:t>MySql</a:t>
            </a:r>
            <a:endParaRPr lang="en-US" dirty="0"/>
          </a:p>
          <a:p>
            <a:r>
              <a:rPr lang="fr-FR" dirty="0" smtClean="0"/>
              <a:t>Balises RFID défectueuses</a:t>
            </a:r>
            <a:endParaRPr lang="en-US" dirty="0"/>
          </a:p>
        </p:txBody>
      </p:sp>
      <p:pic>
        <p:nvPicPr>
          <p:cNvPr id="9218" name="Picture 2" descr="http://www.google.fr/url?source=imglanding&amp;ct=img&amp;q=http://www.rlcintegration.net/images/system_integration.jpg&amp;sa=X&amp;ei=MiZTVYz0IoG5UKCYgdAD&amp;ved=0CAkQ8wc&amp;usg=AFQjCNHrnVLYGe-D0v7wLmdHVBIOBzYTOw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881" y="2852737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27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Affiner l’évaluation du planning</a:t>
            </a:r>
            <a:endParaRPr lang="en-US" dirty="0"/>
          </a:p>
          <a:p>
            <a:r>
              <a:rPr lang="fr-FR" dirty="0" smtClean="0"/>
              <a:t>Intégrer plus rapidement</a:t>
            </a:r>
          </a:p>
          <a:p>
            <a:r>
              <a:rPr lang="fr-FR" dirty="0" smtClean="0"/>
              <a:t>Découverte d’API facilitant la programmation</a:t>
            </a:r>
          </a:p>
          <a:p>
            <a:r>
              <a:rPr lang="fr-FR" dirty="0" smtClean="0"/>
              <a:t>Apprentissage des méthodes sur </a:t>
            </a:r>
            <a:r>
              <a:rPr lang="fr-FR" dirty="0" err="1" smtClean="0"/>
              <a:t>MySql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5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098" name="Picture 2" descr="http://www.google.fr/url?source=imglanding&amp;ct=img&amp;q=http://www.stjean-douai.org/fichs/101497.jpg&amp;sa=X&amp;ei=dCNTVYmsEsv4Uq_hgPgJ&amp;ved=0CAkQ8wc&amp;usg=AFQjCNHyQbDQbt57Gdn0qq3lFkC7QMN__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24003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97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Présentation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Qu’est-ce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la </a:t>
            </a:r>
            <a:r>
              <a:rPr lang="en-US" sz="2800" dirty="0" err="1" smtClean="0"/>
              <a:t>ronde</a:t>
            </a:r>
            <a:r>
              <a:rPr lang="en-US" sz="2800" dirty="0" smtClean="0"/>
              <a:t> des </a:t>
            </a:r>
            <a:r>
              <a:rPr lang="en-US" sz="2800" dirty="0" err="1" smtClean="0"/>
              <a:t>facs</a:t>
            </a:r>
            <a:r>
              <a:rPr lang="en-US" sz="2800" dirty="0" smtClean="0"/>
              <a:t> ?</a:t>
            </a:r>
            <a:endParaRPr lang="en-US" sz="2800" dirty="0" smtClean="0"/>
          </a:p>
          <a:p>
            <a:r>
              <a:rPr lang="en-US" sz="2800" dirty="0" smtClean="0"/>
              <a:t>Un </a:t>
            </a:r>
            <a:r>
              <a:rPr lang="en-US" sz="2800" dirty="0" err="1" smtClean="0"/>
              <a:t>événement</a:t>
            </a:r>
            <a:r>
              <a:rPr lang="en-US" sz="2800" dirty="0" smtClean="0"/>
              <a:t> </a:t>
            </a:r>
            <a:r>
              <a:rPr lang="en-US" sz="2800" dirty="0" err="1" smtClean="0"/>
              <a:t>en</a:t>
            </a:r>
            <a:r>
              <a:rPr lang="en-US" sz="2800" dirty="0" smtClean="0"/>
              <a:t> </a:t>
            </a:r>
            <a:r>
              <a:rPr lang="en-US" sz="2800" dirty="0" err="1" smtClean="0"/>
              <a:t>trois</a:t>
            </a:r>
            <a:r>
              <a:rPr lang="en-US" sz="2800" dirty="0" smtClean="0"/>
              <a:t> phases</a:t>
            </a:r>
            <a:endParaRPr lang="en-US" sz="2800" dirty="0" smtClean="0"/>
          </a:p>
          <a:p>
            <a:r>
              <a:rPr lang="en-US" sz="2800" dirty="0" err="1" smtClean="0"/>
              <a:t>Une</a:t>
            </a:r>
            <a:r>
              <a:rPr lang="en-US" sz="2800" dirty="0" smtClean="0"/>
              <a:t> solution </a:t>
            </a:r>
            <a:r>
              <a:rPr lang="en-US" sz="2800" dirty="0" err="1" smtClean="0"/>
              <a:t>informatique</a:t>
            </a:r>
            <a:r>
              <a:rPr lang="en-US" sz="2800" dirty="0" smtClean="0"/>
              <a:t> à la </a:t>
            </a:r>
            <a:r>
              <a:rPr lang="en-US" sz="2800" dirty="0" err="1" smtClean="0"/>
              <a:t>logistique</a:t>
            </a:r>
            <a:r>
              <a:rPr lang="en-US" sz="2800" dirty="0" smtClean="0"/>
              <a:t> de </a:t>
            </a:r>
            <a:r>
              <a:rPr lang="en-US" sz="2800" dirty="0" err="1" smtClean="0"/>
              <a:t>cet</a:t>
            </a:r>
            <a:r>
              <a:rPr lang="en-US" sz="2800" dirty="0" smtClean="0"/>
              <a:t> </a:t>
            </a:r>
            <a:r>
              <a:rPr lang="en-US" sz="2800" dirty="0" err="1" smtClean="0"/>
              <a:t>événement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</a:t>
            </a:r>
            <a:r>
              <a:rPr lang="en-US" dirty="0" err="1" smtClean="0"/>
              <a:t>proposée</a:t>
            </a:r>
            <a:r>
              <a:rPr lang="en-US" dirty="0" smtClean="0"/>
              <a:t> – Phase </a:t>
            </a:r>
            <a:r>
              <a:rPr lang="en-US" dirty="0" err="1" smtClean="0"/>
              <a:t>d’inscription</a:t>
            </a:r>
            <a:endParaRPr lang="en-US" dirty="0"/>
          </a:p>
        </p:txBody>
      </p:sp>
      <p:pic>
        <p:nvPicPr>
          <p:cNvPr id="1026" name="Picture 2" descr="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067" y="1828800"/>
            <a:ext cx="6427092" cy="419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</a:t>
            </a:r>
            <a:r>
              <a:rPr lang="en-US" dirty="0" err="1" smtClean="0"/>
              <a:t>proposée</a:t>
            </a:r>
            <a:r>
              <a:rPr lang="en-US" dirty="0" smtClean="0"/>
              <a:t> – Phase de course</a:t>
            </a:r>
            <a:endParaRPr lang="en-US" dirty="0"/>
          </a:p>
        </p:txBody>
      </p:sp>
      <p:pic>
        <p:nvPicPr>
          <p:cNvPr id="3074" name="Picture 2" descr="Untitled 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280" y="1828800"/>
            <a:ext cx="7450666" cy="419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17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</a:t>
            </a:r>
            <a:r>
              <a:rPr lang="en-US" dirty="0" err="1" smtClean="0"/>
              <a:t>proposée</a:t>
            </a:r>
            <a:r>
              <a:rPr lang="en-US" dirty="0" smtClean="0"/>
              <a:t> – Phase de </a:t>
            </a:r>
            <a:r>
              <a:rPr lang="en-US" dirty="0" err="1" smtClean="0"/>
              <a:t>résultat</a:t>
            </a:r>
            <a:endParaRPr lang="en-US" dirty="0"/>
          </a:p>
        </p:txBody>
      </p:sp>
      <p:pic>
        <p:nvPicPr>
          <p:cNvPr id="2050" name="Picture 2" descr="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880" y="1828800"/>
            <a:ext cx="8517466" cy="419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40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Fonctionnalités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5791200" cy="4191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92D050"/>
                </a:solidFill>
              </a:rPr>
              <a:t>Fonctionnalités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réalisées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Fonctionnalités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non </a:t>
            </a:r>
            <a:r>
              <a:rPr lang="en-US" dirty="0" err="1" smtClean="0">
                <a:solidFill>
                  <a:srgbClr val="FF0000"/>
                </a:solidFill>
              </a:rPr>
              <a:t>réalisées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Fonctionnalités partiellement réalisées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8" name="Content Placeholder 7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88295349"/>
              </p:ext>
            </p:extLst>
          </p:nvPr>
        </p:nvGraphicFramePr>
        <p:xfrm>
          <a:off x="1370012" y="3429000"/>
          <a:ext cx="9220200" cy="291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50"/>
                <a:gridCol w="2305050"/>
                <a:gridCol w="2305050"/>
                <a:gridCol w="2305050"/>
              </a:tblGrid>
              <a:tr h="495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Fonctionnalité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Fonctionnalité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Fonctionnalité</a:t>
                      </a:r>
                      <a:r>
                        <a:rPr lang="en-US" dirty="0" smtClean="0"/>
                        <a:t> 3</a:t>
                      </a:r>
                    </a:p>
                  </a:txBody>
                  <a:tcPr anchor="ctr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BLAIN Antoine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92D050"/>
                          </a:solidFill>
                        </a:rPr>
                        <a:t>Architecture</a:t>
                      </a:r>
                      <a:r>
                        <a:rPr lang="fr-FR" baseline="0" dirty="0" smtClean="0">
                          <a:solidFill>
                            <a:srgbClr val="92D050"/>
                          </a:solidFill>
                        </a:rPr>
                        <a:t> de la </a:t>
                      </a:r>
                      <a:r>
                        <a:rPr lang="fr-FR" baseline="0" dirty="0" err="1" smtClean="0">
                          <a:solidFill>
                            <a:srgbClr val="92D050"/>
                          </a:solidFill>
                        </a:rPr>
                        <a:t>BdD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C000"/>
                          </a:solidFill>
                        </a:rPr>
                        <a:t>Création</a:t>
                      </a:r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 des procedure </a:t>
                      </a:r>
                      <a:r>
                        <a:rPr lang="en-US" dirty="0" err="1" smtClean="0">
                          <a:solidFill>
                            <a:srgbClr val="FFC000"/>
                          </a:solidFill>
                        </a:rPr>
                        <a:t>stockées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DENNE </a:t>
                      </a:r>
                      <a:r>
                        <a:rPr lang="en-US" dirty="0" err="1" smtClean="0"/>
                        <a:t>Djoé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C000"/>
                          </a:solidFill>
                        </a:rPr>
                        <a:t>Gestion</a:t>
                      </a:r>
                      <a:r>
                        <a:rPr lang="fr-FR" baseline="0" dirty="0" smtClean="0">
                          <a:solidFill>
                            <a:srgbClr val="FFC000"/>
                          </a:solidFill>
                        </a:rPr>
                        <a:t> des KPI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Tag RFID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Croisement de données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LE MENACH Benjamin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92D050"/>
                          </a:solidFill>
                        </a:rPr>
                        <a:t>Inscriptions sur le site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92D050"/>
                          </a:solidFill>
                        </a:rPr>
                        <a:t>Connexion</a:t>
                      </a:r>
                      <a:r>
                        <a:rPr lang="fr-FR" baseline="0" dirty="0" smtClean="0">
                          <a:solidFill>
                            <a:srgbClr val="92D050"/>
                          </a:solidFill>
                        </a:rPr>
                        <a:t> au site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C000"/>
                          </a:solidFill>
                        </a:rPr>
                        <a:t>Consultation</a:t>
                      </a:r>
                      <a:r>
                        <a:rPr lang="fr-FR" baseline="0" dirty="0" smtClean="0">
                          <a:solidFill>
                            <a:srgbClr val="FFC000"/>
                          </a:solidFill>
                        </a:rPr>
                        <a:t> des données utilisateur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fr-FR" dirty="0" smtClean="0"/>
                        <a:t>LIZARRALDE</a:t>
                      </a:r>
                      <a:r>
                        <a:rPr lang="fr-FR" baseline="0" dirty="0" smtClean="0"/>
                        <a:t> Dorian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92D050"/>
                          </a:solidFill>
                        </a:rPr>
                        <a:t>Web Services (LDAP)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92D050"/>
                          </a:solidFill>
                        </a:rPr>
                        <a:t>Web Services (JDBC)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err="1" smtClean="0"/>
              <a:t>BdD</a:t>
            </a:r>
            <a:endParaRPr lang="en-US" dirty="0"/>
          </a:p>
        </p:txBody>
      </p:sp>
      <p:pic>
        <p:nvPicPr>
          <p:cNvPr id="7172" name="Picture 4" descr="https://lh6.googleusercontent.com/JhAgagswRk9z-F3BJ0wUdF_bVytMxCF4qU0Ub8uiEWxpT9wYVOUsa1VG6SxttoJyImwNTUQkG5EWU-Hz-9fSOpqeioDptYfU_452zmnUd-QvrFB1sSYviXeIiGcY5pz0u1jrizU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1828800"/>
            <a:ext cx="8686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KPI/RFID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Utilisation</a:t>
            </a:r>
            <a:r>
              <a:rPr lang="en-US" dirty="0" smtClean="0"/>
              <a:t> de </a:t>
            </a:r>
            <a:r>
              <a:rPr lang="en-US" dirty="0" err="1" smtClean="0"/>
              <a:t>HighChart</a:t>
            </a:r>
            <a:endParaRPr lang="en-US" dirty="0"/>
          </a:p>
          <a:p>
            <a:r>
              <a:rPr lang="fr-FR" dirty="0" smtClean="0"/>
              <a:t>Client lourd connecté à la base</a:t>
            </a:r>
            <a:endParaRPr lang="en-US" dirty="0"/>
          </a:p>
        </p:txBody>
      </p:sp>
      <p:pic>
        <p:nvPicPr>
          <p:cNvPr id="6150" name="Picture 6" descr="http://www.google.fr/url?source=imglanding&amp;ct=img&amp;q=http://www-dev.it-optics.com/labs/sites/default/files/RFID-Tag.jpg&amp;sa=X&amp;ei=DyVTVaH7DImsU5K_gLgH&amp;ved=0CAkQ8wc&amp;usg=AFQjCNHGXqpVEdRo5MsjMc9UZ2m-CCVk9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175" y="1837222"/>
            <a:ext cx="4252913" cy="417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76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Web Services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Utilisation</a:t>
            </a:r>
            <a:r>
              <a:rPr lang="en-US" dirty="0" smtClean="0"/>
              <a:t> de Maven/Jersey/JSON</a:t>
            </a:r>
            <a:endParaRPr lang="en-US" dirty="0"/>
          </a:p>
          <a:p>
            <a:r>
              <a:rPr lang="fr-FR" dirty="0" smtClean="0"/>
              <a:t>Support </a:t>
            </a:r>
            <a:r>
              <a:rPr lang="fr-FR" dirty="0" err="1" smtClean="0"/>
              <a:t>Tomcat</a:t>
            </a:r>
            <a:endParaRPr lang="en-US" dirty="0"/>
          </a:p>
          <a:p>
            <a:r>
              <a:rPr lang="en-US" dirty="0" smtClean="0"/>
              <a:t>Code </a:t>
            </a:r>
            <a:r>
              <a:rPr lang="en-US" dirty="0" err="1" smtClean="0"/>
              <a:t>documenté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Présence</a:t>
            </a:r>
            <a:r>
              <a:rPr lang="en-US" dirty="0" smtClean="0"/>
              <a:t> de logs </a:t>
            </a:r>
            <a:r>
              <a:rPr lang="en-US" dirty="0" err="1" smtClean="0"/>
              <a:t>en</a:t>
            </a:r>
            <a:r>
              <a:rPr lang="en-US" dirty="0" smtClean="0"/>
              <a:t> debug/</a:t>
            </a:r>
            <a:r>
              <a:rPr lang="en-US" dirty="0" err="1" smtClean="0"/>
              <a:t>erreur</a:t>
            </a:r>
            <a:endParaRPr lang="en-US" dirty="0" smtClean="0"/>
          </a:p>
          <a:p>
            <a:r>
              <a:rPr lang="fr-FR" dirty="0" smtClean="0"/>
              <a:t>Configurable via web.xml</a:t>
            </a:r>
            <a:endParaRPr lang="en-US" dirty="0"/>
          </a:p>
        </p:txBody>
      </p:sp>
      <p:pic>
        <p:nvPicPr>
          <p:cNvPr id="5122" name="Picture 2" descr="http://www.google.fr/url?source=imglanding&amp;ct=img&amp;q=http://www.journaldev.com/wp-content/uploads/2012/10/java-jersey-web-service.png&amp;sa=X&amp;ei=HyRTVd3TAcL7UrWjgSA&amp;ved=0CAkQ8wc&amp;usg=AFQjCNELv73nY0UUYjySU9WRNY3IxJQ1o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569" y="2662237"/>
            <a:ext cx="40481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75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210</Words>
  <Application>Microsoft Office PowerPoint</Application>
  <PresentationFormat>Custom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Franklin Gothic Medium</vt:lpstr>
      <vt:lpstr>Business Contrast 16x9</vt:lpstr>
      <vt:lpstr>Projet LPSIL IDSE 2014-2015 - Ateliers RFID</vt:lpstr>
      <vt:lpstr>Présentation du projet</vt:lpstr>
      <vt:lpstr>Architecture proposée – Phase d’inscription</vt:lpstr>
      <vt:lpstr>Architecture proposée – Phase de course</vt:lpstr>
      <vt:lpstr>Architecture proposée – Phase de résultat</vt:lpstr>
      <vt:lpstr>Fonctionnalités</vt:lpstr>
      <vt:lpstr>Module BdD</vt:lpstr>
      <vt:lpstr>Module KPI/RFID</vt:lpstr>
      <vt:lpstr>Module Web Services</vt:lpstr>
      <vt:lpstr>Module Site</vt:lpstr>
      <vt:lpstr>Plannings</vt:lpstr>
      <vt:lpstr>Difficultés rencontrés</vt:lpstr>
      <vt:lpstr>Experience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2015-05-13T06:54:01Z</dcterms:created>
  <dcterms:modified xsi:type="dcterms:W3CDTF">2015-05-13T10:40:23Z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