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  <p:sldMasterId id="2147483680" r:id="rId3"/>
    <p:sldMasterId id="2147483690" r:id="rId4"/>
    <p:sldMasterId id="2147483692" r:id="rId5"/>
    <p:sldMasterId id="2147483694" r:id="rId6"/>
    <p:sldMasterId id="2147483696" r:id="rId7"/>
    <p:sldMasterId id="2147483699" r:id="rId8"/>
    <p:sldMasterId id="2147483701" r:id="rId9"/>
    <p:sldMasterId id="2147483703" r:id="rId10"/>
    <p:sldMasterId id="2147483705" r:id="rId11"/>
    <p:sldMasterId id="2147483707" r:id="rId12"/>
    <p:sldMasterId id="2147483709" r:id="rId13"/>
    <p:sldMasterId id="2147483659" r:id="rId14"/>
    <p:sldMasterId id="2147483688" r:id="rId15"/>
    <p:sldMasterId id="2147483684" r:id="rId16"/>
    <p:sldMasterId id="2147483657" r:id="rId17"/>
  </p:sldMasterIdLst>
  <p:handoutMasterIdLst>
    <p:handoutMasterId r:id="rId38"/>
  </p:handoutMasterIdLst>
  <p:sldIdLst>
    <p:sldId id="263" r:id="rId18"/>
    <p:sldId id="264" r:id="rId19"/>
    <p:sldId id="265" r:id="rId20"/>
    <p:sldId id="270" r:id="rId21"/>
    <p:sldId id="271" r:id="rId22"/>
    <p:sldId id="272" r:id="rId23"/>
    <p:sldId id="267" r:id="rId24"/>
    <p:sldId id="273" r:id="rId25"/>
    <p:sldId id="274" r:id="rId26"/>
    <p:sldId id="283" r:id="rId27"/>
    <p:sldId id="282" r:id="rId28"/>
    <p:sldId id="275" r:id="rId29"/>
    <p:sldId id="268" r:id="rId30"/>
    <p:sldId id="276" r:id="rId31"/>
    <p:sldId id="277" r:id="rId32"/>
    <p:sldId id="278" r:id="rId33"/>
    <p:sldId id="269" r:id="rId34"/>
    <p:sldId id="279" r:id="rId35"/>
    <p:sldId id="280" r:id="rId36"/>
    <p:sldId id="266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7F4CFC2-8F10-44AF-889A-5C7B148A0639}">
          <p14:sldIdLst>
            <p14:sldId id="263"/>
            <p14:sldId id="264"/>
            <p14:sldId id="265"/>
            <p14:sldId id="270"/>
            <p14:sldId id="271"/>
            <p14:sldId id="272"/>
            <p14:sldId id="267"/>
            <p14:sldId id="273"/>
            <p14:sldId id="274"/>
            <p14:sldId id="283"/>
            <p14:sldId id="282"/>
            <p14:sldId id="275"/>
            <p14:sldId id="268"/>
            <p14:sldId id="276"/>
            <p14:sldId id="277"/>
            <p14:sldId id="278"/>
            <p14:sldId id="269"/>
            <p14:sldId id="279"/>
            <p14:sldId id="280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51B"/>
    <a:srgbClr val="F4FAF7"/>
    <a:srgbClr val="F8FCFA"/>
    <a:srgbClr val="F8FBF7"/>
    <a:srgbClr val="F9FBF5"/>
    <a:srgbClr val="F8F5F2"/>
    <a:srgbClr val="F6F4EE"/>
    <a:srgbClr val="FAF9F6"/>
    <a:srgbClr val="FCF9F6"/>
    <a:srgbClr val="FEFD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94622" autoAdjust="0"/>
  </p:normalViewPr>
  <p:slideViewPr>
    <p:cSldViewPr>
      <p:cViewPr varScale="1">
        <p:scale>
          <a:sx n="81" d="100"/>
          <a:sy n="81" d="100"/>
        </p:scale>
        <p:origin x="946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3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presProps" Target="presProps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3CEAE-C281-405A-80EE-7CF78E00A238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994-43DE-4FB2-AFBA-6E2FF7C1BB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11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558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186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56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1487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9087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849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4468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79512" y="692696"/>
            <a:ext cx="8712968" cy="604867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Arial" panose="020B0604020202020204" pitchFamily="34" charset="0"/>
              <a:buChar char="•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721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8"/>
          <p:cNvSpPr>
            <a:spLocks noGrp="1"/>
          </p:cNvSpPr>
          <p:nvPr>
            <p:ph type="pic" sz="quarter" idx="11" hasCustomPrompt="1"/>
          </p:nvPr>
        </p:nvSpPr>
        <p:spPr>
          <a:xfrm>
            <a:off x="7452320" y="6093296"/>
            <a:ext cx="575568" cy="396329"/>
          </a:xfrm>
          <a:prstGeom prst="rect">
            <a:avLst/>
          </a:prstGeom>
          <a:solidFill>
            <a:srgbClr val="92D050"/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r>
              <a:rPr lang="fr-FR" dirty="0" smtClean="0"/>
              <a:t>Logo</a:t>
            </a:r>
            <a:endParaRPr lang="fr-FR" dirty="0"/>
          </a:p>
        </p:txBody>
      </p:sp>
      <p:sp>
        <p:nvSpPr>
          <p:cNvPr id="3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6732240" y="5013176"/>
            <a:ext cx="2123727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1800" b="1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Aurélie Dardillac</a:t>
            </a:r>
          </a:p>
        </p:txBody>
      </p:sp>
      <p:sp>
        <p:nvSpPr>
          <p:cNvPr id="4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6732241" y="5373216"/>
            <a:ext cx="2411760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1800" b="1" i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a.dardillac@cbnbl.org</a:t>
            </a:r>
          </a:p>
        </p:txBody>
      </p:sp>
    </p:spTree>
    <p:extLst>
      <p:ext uri="{BB962C8B-B14F-4D97-AF65-F5344CB8AC3E}">
        <p14:creationId xmlns:p14="http://schemas.microsoft.com/office/powerpoint/2010/main" val="1058944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s génér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096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843808" y="1844824"/>
            <a:ext cx="6192688" cy="576064"/>
          </a:xfrm>
          <a:prstGeom prst="rect">
            <a:avLst/>
          </a:prstGeom>
        </p:spPr>
        <p:txBody>
          <a:bodyPr/>
          <a:lstStyle>
            <a:lvl1pPr algn="l">
              <a:defRPr lang="fr-FR" sz="3200" b="1" kern="1200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fr-FR" dirty="0" smtClean="0"/>
              <a:t>Contexte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 hasCustomPrompt="1"/>
          </p:nvPr>
        </p:nvSpPr>
        <p:spPr>
          <a:xfrm>
            <a:off x="2843808" y="2636912"/>
            <a:ext cx="6192688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3200" b="0" kern="1200" dirty="0" smtClean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20273" y="4581128"/>
            <a:ext cx="2123727" cy="43204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fr-FR" sz="18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Aurélie Dardillac</a:t>
            </a:r>
          </a:p>
        </p:txBody>
      </p:sp>
      <p:sp>
        <p:nvSpPr>
          <p:cNvPr id="8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3059833" y="6237312"/>
            <a:ext cx="2304255" cy="4320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1800" b="1" i="1" kern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Date de présentation</a:t>
            </a:r>
            <a:endParaRPr lang="fr-FR" dirty="0"/>
          </a:p>
        </p:txBody>
      </p:sp>
      <p:sp>
        <p:nvSpPr>
          <p:cNvPr id="6" name="Espace réservé du texte 9"/>
          <p:cNvSpPr>
            <a:spLocks noGrp="1"/>
          </p:cNvSpPr>
          <p:nvPr>
            <p:ph type="body" sz="quarter" idx="14" hasCustomPrompt="1"/>
          </p:nvPr>
        </p:nvSpPr>
        <p:spPr>
          <a:xfrm>
            <a:off x="2843808" y="3429000"/>
            <a:ext cx="6192688" cy="6480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fr-FR" sz="2400" b="0" i="1" kern="1200" dirty="0" smtClean="0">
                <a:solidFill>
                  <a:schemeClr val="tx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fr-FR" dirty="0" smtClean="0"/>
              <a:t>Titre suite / sous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912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96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5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1962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 hasCustomPrompt="1"/>
          </p:nvPr>
        </p:nvSpPr>
        <p:spPr>
          <a:xfrm>
            <a:off x="1763688" y="2636912"/>
            <a:ext cx="7272808" cy="792088"/>
          </a:xfrm>
          <a:prstGeom prst="rect">
            <a:avLst/>
          </a:prstGeom>
        </p:spPr>
        <p:txBody>
          <a:bodyPr/>
          <a:lstStyle>
            <a:lvl1pPr algn="l"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5511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s-Titre et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475656" y="692696"/>
            <a:ext cx="7416824" cy="5256584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1200"/>
              </a:spcBef>
              <a:buFont typeface="Wingdings" panose="05000000000000000000" pitchFamily="2" charset="2"/>
              <a:buChar char="v"/>
              <a:defRPr lang="fr-FR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buFont typeface="Wingdings" panose="05000000000000000000" pitchFamily="2" charset="2"/>
              <a:buChar char="Ø"/>
              <a:defRPr lang="fr-FR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buFont typeface="Wingdings" panose="05000000000000000000" pitchFamily="2" charset="2"/>
              <a:buChar char="ü"/>
              <a:defRPr lang="fr-FR" sz="16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fr-FR" dirty="0" smtClean="0"/>
              <a:t>Texte niveau 1</a:t>
            </a:r>
          </a:p>
          <a:p>
            <a:pPr lvl="1"/>
            <a:r>
              <a:rPr lang="fr-FR" dirty="0" smtClean="0"/>
              <a:t>Texte niveau 2</a:t>
            </a:r>
          </a:p>
          <a:p>
            <a:pPr lvl="2"/>
            <a:r>
              <a:rPr lang="fr-FR" dirty="0" smtClean="0"/>
              <a:t>Texte niveau 3</a:t>
            </a: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1656184" y="-27384"/>
            <a:ext cx="7452320" cy="57606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fr-FR" sz="3600" b="1" kern="1200" dirty="0" smtClean="0">
                <a:solidFill>
                  <a:srgbClr val="88187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fr-FR" dirty="0" smtClean="0"/>
              <a:t>Modifiez le 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472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Informations générales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552" y="185536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Procédure importation photo :</a:t>
            </a:r>
          </a:p>
          <a:p>
            <a:pPr lvl="1"/>
            <a:r>
              <a:rPr lang="fr-FR" dirty="0" smtClean="0"/>
              <a:t>Importer la photo souhaitée dans le masque de diapositive</a:t>
            </a:r>
          </a:p>
          <a:p>
            <a:pPr lvl="1"/>
            <a:r>
              <a:rPr lang="fr-FR" dirty="0" smtClean="0"/>
              <a:t>Clic sur la photo puis Onglet « Format »</a:t>
            </a:r>
          </a:p>
          <a:p>
            <a:pPr lvl="1"/>
            <a:r>
              <a:rPr lang="fr-FR" dirty="0" smtClean="0"/>
              <a:t>Rogner la photo selon la taille du carré dans le masque de diapositive</a:t>
            </a:r>
          </a:p>
          <a:p>
            <a:pPr lvl="1"/>
            <a:r>
              <a:rPr lang="fr-FR" dirty="0" smtClean="0"/>
              <a:t>Déplacer l’image dans la zone rognée pour la cadrer</a:t>
            </a:r>
          </a:p>
          <a:p>
            <a:pPr lvl="1"/>
            <a:r>
              <a:rPr lang="fr-FR" dirty="0" smtClean="0"/>
              <a:t>Mettre l’image par-dessus le cadre </a:t>
            </a:r>
          </a:p>
          <a:p>
            <a:pPr lvl="1"/>
            <a:endParaRPr lang="fr-FR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Autre possibilité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fr-FR" dirty="0" smtClean="0"/>
              <a:t>Si image déjà dimensionnée, cliquer sur le cadre  remplissage avec une image</a:t>
            </a:r>
          </a:p>
          <a:p>
            <a:pPr lvl="1"/>
            <a:endParaRPr lang="fr-FR" dirty="0" smtClean="0"/>
          </a:p>
          <a:p>
            <a:pPr lvl="0"/>
            <a:r>
              <a:rPr lang="fr-FR" dirty="0" smtClean="0"/>
              <a:t>Dimensions</a:t>
            </a:r>
          </a:p>
          <a:p>
            <a:pPr lvl="1"/>
            <a:r>
              <a:rPr lang="fr-FR" dirty="0" smtClean="0"/>
              <a:t>Diapo titre, photo 302*720 (7,99cm*19,05cm)</a:t>
            </a:r>
          </a:p>
          <a:p>
            <a:pPr lvl="1"/>
            <a:r>
              <a:rPr lang="fr-FR" dirty="0" smtClean="0"/>
              <a:t>Diapo texte, photo 146*720 (3,86cm*19,05cm)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fr-FR" dirty="0" smtClean="0"/>
              <a:t>Diapo fin, photo 302*720 (7,99cm*19,05cm)</a:t>
            </a:r>
          </a:p>
          <a:p>
            <a:pPr lvl="1"/>
            <a:endParaRPr lang="fr-FR" dirty="0" smtClean="0"/>
          </a:p>
          <a:p>
            <a:pPr lvl="0"/>
            <a:endParaRPr lang="fr-FR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fr-FR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4003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285978"/>
            <a:ext cx="22193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98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  <a:sym typeface="Wingdings" panose="05000000000000000000" pitchFamily="2" charset="2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6511" y="2492896"/>
            <a:ext cx="9183116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02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7" name="Picture 2" descr="C:\Users\dardillac-a\Pictures\photos_terrain\Collectif phyto estaire08062017\DSC_3173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1" r="35659" b="1"/>
          <a:stretch/>
        </p:blipFill>
        <p:spPr bwMode="auto">
          <a:xfrm>
            <a:off x="-36512" y="-1"/>
            <a:ext cx="1399154" cy="6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3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rdillac-a\Pictures\photos_terrain\Collectif phyto estaire08062017\DSC_3173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1" r="35659" b="1"/>
          <a:stretch/>
        </p:blipFill>
        <p:spPr bwMode="auto">
          <a:xfrm>
            <a:off x="-26958" y="0"/>
            <a:ext cx="13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PHYTOSOCIOLOGIE ET STATISTIQUES – Aide à la diagonalisation de grands tableaux</a:t>
            </a: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1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6511" y="2492896"/>
            <a:ext cx="9183116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02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2" name="Picture 2" descr="C:\Users\dardillac-a\Pictures\Iconographie_AD20171122\Taxons\Potamogetonacées\Groenlandia dens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1" r="37673"/>
          <a:stretch/>
        </p:blipFill>
        <p:spPr bwMode="auto">
          <a:xfrm>
            <a:off x="-38272" y="-99392"/>
            <a:ext cx="1448804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7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ardillac-a\Pictures\Iconographie_AD20171122\Taxons\Potamogetonacées\Groenlandia densa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1" r="37673"/>
          <a:stretch/>
        </p:blipFill>
        <p:spPr bwMode="auto">
          <a:xfrm>
            <a:off x="0" y="-91981"/>
            <a:ext cx="1448804" cy="69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PHYTOSOCIOLOGIE ET STATISTIQUES – Aide à la diagonalisation de grands tableaux</a:t>
            </a: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16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spc="5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PHYTOSOCIOLOGIE</a:t>
            </a:r>
            <a:r>
              <a:rPr lang="fr-FR" sz="1500" spc="50" baseline="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ET STATISTIQUES – Aide à la diagonalisation de grands tableaux</a:t>
            </a:r>
            <a:endParaRPr lang="fr-FR" sz="1500" spc="50" dirty="0" smtClean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7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PHYTOSOCIOLOGIE</a:t>
            </a:r>
            <a:r>
              <a:rPr lang="fr-FR" sz="1500" kern="1200" spc="50" baseline="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ET STATISTIQUES – Aide à la diagonalisation de grands tableaux</a:t>
            </a:r>
            <a:endParaRPr lang="fr-FR" sz="1500" kern="1200" spc="50" dirty="0" smtClean="0">
              <a:solidFill>
                <a:schemeClr val="tx1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2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813376"/>
          </a:xfrm>
          <a:prstGeom prst="rect">
            <a:avLst/>
          </a:prstGeom>
        </p:spPr>
      </p:pic>
      <p:pic>
        <p:nvPicPr>
          <p:cNvPr id="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572996"/>
            <a:ext cx="9144000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-2449" y="2492896"/>
            <a:ext cx="9149053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825880" y="2672886"/>
            <a:ext cx="637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i="1" dirty="0" smtClean="0">
                <a:solidFill>
                  <a:schemeClr val="bg1"/>
                </a:solidFill>
              </a:rPr>
              <a:t>Merci pour votre attention </a:t>
            </a:r>
            <a:endParaRPr lang="fr-FR" sz="3200" i="1" dirty="0">
              <a:solidFill>
                <a:schemeClr val="bg1"/>
              </a:solidFill>
            </a:endParaRPr>
          </a:p>
        </p:txBody>
      </p:sp>
      <p:sp>
        <p:nvSpPr>
          <p:cNvPr id="14" name="Text Box 31"/>
          <p:cNvSpPr txBox="1">
            <a:spLocks noChangeArrowheads="1"/>
          </p:cNvSpPr>
          <p:nvPr userDrawn="1"/>
        </p:nvSpPr>
        <p:spPr bwMode="auto">
          <a:xfrm>
            <a:off x="4499992" y="4077072"/>
            <a:ext cx="4576349" cy="92333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fr-FR" altLang="fr-FR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Conservatoire botanique national</a:t>
            </a:r>
            <a:r>
              <a:rPr lang="fr-FR" altLang="fr-FR" sz="1800" i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de Bailleul</a:t>
            </a:r>
          </a:p>
          <a:p>
            <a:pPr algn="l" eaLnBrk="1" hangingPunct="1">
              <a:defRPr/>
            </a:pPr>
            <a:r>
              <a:rPr lang="fr-FR" altLang="fr-FR" sz="1800" i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Hameau de </a:t>
            </a:r>
            <a:r>
              <a:rPr lang="fr-FR" altLang="fr-FR" sz="1800" i="1" baseline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Haendries</a:t>
            </a:r>
            <a:r>
              <a:rPr lang="fr-FR" altLang="fr-FR" sz="1800" i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</a:t>
            </a:r>
          </a:p>
          <a:p>
            <a:pPr algn="l" eaLnBrk="1" hangingPunct="1">
              <a:defRPr/>
            </a:pPr>
            <a:r>
              <a:rPr lang="fr-FR" altLang="fr-FR" sz="1800" i="1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59270 Bailleul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16632"/>
            <a:ext cx="986817" cy="1088900"/>
          </a:xfrm>
          <a:prstGeom prst="rect">
            <a:avLst/>
          </a:prstGeom>
        </p:spPr>
      </p:pic>
      <p:pic>
        <p:nvPicPr>
          <p:cNvPr id="7" name="Picture 2" descr="C:\Users\dardillac-a\Pictures\Iconographie_AD20171122\Syntaxons\cf7HyvuAnte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7" t="1" r="16054" b="-979"/>
          <a:stretch/>
        </p:blipFill>
        <p:spPr bwMode="auto">
          <a:xfrm>
            <a:off x="-45327" y="1"/>
            <a:ext cx="2919708" cy="702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5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701443"/>
            <a:ext cx="9139237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ZoneTexte 9"/>
          <p:cNvSpPr txBox="1"/>
          <p:nvPr userDrawn="1"/>
        </p:nvSpPr>
        <p:spPr>
          <a:xfrm>
            <a:off x="2483768" y="2664663"/>
            <a:ext cx="63721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dirty="0" smtClean="0"/>
              <a:t>Supprimer cette diapositive par la suite</a:t>
            </a:r>
          </a:p>
          <a:p>
            <a:pPr lvl="1"/>
            <a:endParaRPr lang="fr-FR" dirty="0" smtClean="0"/>
          </a:p>
          <a:p>
            <a:pPr lvl="0"/>
            <a:r>
              <a:rPr lang="fr-FR" dirty="0" smtClean="0"/>
              <a:t>Aller dans l’onglet « Affichage » et « Masque des diapositives » dans le but de paramétrer le diaporama (photos, titres…)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Paramétrages OK : Quitter le mode masque des diapositives. </a:t>
            </a:r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Pour ajouter des diapositives, onglet « Accueil » cliquer sur « Nouvelle Diapositive » et sélectionner les diapositives souhaitées</a:t>
            </a:r>
          </a:p>
          <a:p>
            <a:pPr lvl="0"/>
            <a:endParaRPr lang="fr-FR" dirty="0" smtClean="0"/>
          </a:p>
          <a:p>
            <a:pPr lvl="0"/>
            <a:r>
              <a:rPr lang="fr-FR" b="1" dirty="0" smtClean="0">
                <a:solidFill>
                  <a:srgbClr val="FF0000"/>
                </a:solidFill>
              </a:rPr>
              <a:t>Astuce</a:t>
            </a:r>
            <a:r>
              <a:rPr lang="fr-FR" dirty="0" smtClean="0"/>
              <a:t> : Pour les </a:t>
            </a:r>
            <a:r>
              <a:rPr lang="fr-FR" dirty="0" err="1" smtClean="0"/>
              <a:t>ppt</a:t>
            </a:r>
            <a:r>
              <a:rPr lang="fr-FR" dirty="0" smtClean="0"/>
              <a:t> longs, utilisez les « sections » ! (clic droit à l’emplacement des diapo et « ajouter une section »</a:t>
            </a:r>
          </a:p>
          <a:p>
            <a:endParaRPr lang="fr-FR" sz="2600" b="0" baseline="0" dirty="0" smtClean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16632"/>
            <a:ext cx="986817" cy="1088900"/>
          </a:xfrm>
          <a:prstGeom prst="rect">
            <a:avLst/>
          </a:prstGeom>
        </p:spPr>
      </p:pic>
      <p:sp>
        <p:nvSpPr>
          <p:cNvPr id="14" name="ZoneTexte 13"/>
          <p:cNvSpPr txBox="1"/>
          <p:nvPr userDrawn="1"/>
        </p:nvSpPr>
        <p:spPr>
          <a:xfrm>
            <a:off x="1475656" y="188640"/>
            <a:ext cx="637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/>
              <a:t>Informations générales</a:t>
            </a:r>
            <a:endParaRPr lang="fr-FR" sz="2400" b="0" i="1" dirty="0" smtClean="0">
              <a:solidFill>
                <a:schemeClr val="tx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7937" y="2492993"/>
            <a:ext cx="9149053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16632"/>
            <a:ext cx="986817" cy="1088900"/>
          </a:xfrm>
          <a:prstGeom prst="rect">
            <a:avLst/>
          </a:prstGeom>
        </p:spPr>
      </p:pic>
      <p:sp>
        <p:nvSpPr>
          <p:cNvPr id="7" name="Espace réservé du texte 16"/>
          <p:cNvSpPr txBox="1">
            <a:spLocks/>
          </p:cNvSpPr>
          <p:nvPr userDrawn="1"/>
        </p:nvSpPr>
        <p:spPr>
          <a:xfrm>
            <a:off x="2987824" y="5229200"/>
            <a:ext cx="4464495" cy="43204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fr-FR" sz="1800" b="1" i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Conservatoire botanique national de Bailleul</a:t>
            </a:r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851920" y="549505"/>
            <a:ext cx="5040561" cy="5039735"/>
          </a:xfrm>
          <a:prstGeom prst="rect">
            <a:avLst/>
          </a:prstGeom>
          <a:blipFill dpi="0" rotWithShape="1">
            <a:blip r:embed="rId4">
              <a:alphaModFix amt="3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dardillac-a\Pictures\Iconographie_AD20171122\Syntaxons\cf7HyvuAnte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7" t="1" r="16054" b="-979"/>
          <a:stretch/>
        </p:blipFill>
        <p:spPr bwMode="auto">
          <a:xfrm>
            <a:off x="-43115" y="0"/>
            <a:ext cx="2876400" cy="692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6511" y="2492896"/>
            <a:ext cx="9183116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2" descr="C:\Users\dardillac-a\Pictures\photos_terrain\Collectif phyto estaire08062017\DSC_3173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1" r="35659" b="1"/>
          <a:stretch/>
        </p:blipFill>
        <p:spPr bwMode="auto">
          <a:xfrm>
            <a:off x="-36512" y="-1"/>
            <a:ext cx="1399154" cy="6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rdillac-a\Pictures\photos_terrain\Collectif phyto estaire08062017\DSC_3173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8" t="1" r="35659" b="1"/>
          <a:stretch/>
        </p:blipFill>
        <p:spPr bwMode="auto">
          <a:xfrm>
            <a:off x="-26958" y="0"/>
            <a:ext cx="138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</a:t>
            </a:r>
            <a:r>
              <a:rPr lang="fr-FR" sz="1500" spc="50" dirty="0" smtClean="0">
                <a:solidFill>
                  <a:schemeClr val="tx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PHYTOSOCIOLOGIE ET STATISTIQUES – Aide à la diagonalisation de grands tableaux</a:t>
            </a: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6511" y="2492896"/>
            <a:ext cx="9183116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6512" y="0"/>
            <a:ext cx="13978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C:\Users\dardillac-a\Pictures\Iconographie_AD20171122\Taxons\Vaccinium oxyccocos_ADa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7" r="32021"/>
          <a:stretch/>
        </p:blipFill>
        <p:spPr bwMode="auto">
          <a:xfrm>
            <a:off x="-36512" y="0"/>
            <a:ext cx="1407560" cy="68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22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dardillac-a\Pictures\Iconographie_AD20171122\Taxons\Vaccinium oxyccocos_ADa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7" r="32021"/>
          <a:stretch/>
        </p:blipFill>
        <p:spPr bwMode="auto">
          <a:xfrm>
            <a:off x="-36512" y="0"/>
            <a:ext cx="1407560" cy="686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PHYTOSOCIOLOGIE ET STATISTIQUES – Aide à la diagonalisation de grands tableaux</a:t>
            </a: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21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-36511" y="2492896"/>
            <a:ext cx="9183116" cy="944563"/>
          </a:xfrm>
          <a:prstGeom prst="rect">
            <a:avLst/>
          </a:prstGeom>
          <a:solidFill>
            <a:srgbClr val="88B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026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  <p:pic>
        <p:nvPicPr>
          <p:cNvPr id="5123" name="Picture 3" descr="C:\Users\dardillac-a\Pictures\Iconographie_AD20171122\Taxons\Cypéracées\Carex rostrata-AD.JPG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r="58261"/>
          <a:stretch/>
        </p:blipFill>
        <p:spPr bwMode="auto">
          <a:xfrm>
            <a:off x="-5420" y="-27384"/>
            <a:ext cx="1403558" cy="6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4FA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C:\Users\dardillac-a\Pictures\Iconographie_AD20171122\Taxons\Cypéracées\Carex rostrata-AD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2" r="58261"/>
          <a:stretch/>
        </p:blipFill>
        <p:spPr bwMode="auto">
          <a:xfrm>
            <a:off x="-5420" y="-27384"/>
            <a:ext cx="1403558" cy="690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44624"/>
            <a:ext cx="4572000" cy="666363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1271016" y="572996"/>
            <a:ext cx="7872984" cy="47692"/>
          </a:xfrm>
          <a:prstGeom prst="rect">
            <a:avLst/>
          </a:prstGeom>
          <a:gradFill flip="none" rotWithShape="1">
            <a:gsLst>
              <a:gs pos="50000">
                <a:schemeClr val="accent3">
                  <a:lumMod val="60000"/>
                  <a:lumOff val="40000"/>
                </a:schemeClr>
              </a:gs>
              <a:gs pos="0">
                <a:srgbClr val="88B518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6132161"/>
            <a:ext cx="9199955" cy="465557"/>
          </a:xfrm>
          <a:prstGeom prst="rect">
            <a:avLst/>
          </a:prstGeom>
          <a:gradFill flip="none" rotWithShape="1">
            <a:gsLst>
              <a:gs pos="28000">
                <a:schemeClr val="accent3">
                  <a:lumMod val="60000"/>
                  <a:lumOff val="40000"/>
                </a:schemeClr>
              </a:gs>
              <a:gs pos="100000">
                <a:srgbClr val="88B518"/>
              </a:gs>
              <a:gs pos="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Titre 1"/>
          <p:cNvSpPr txBox="1">
            <a:spLocks/>
          </p:cNvSpPr>
          <p:nvPr userDrawn="1"/>
        </p:nvSpPr>
        <p:spPr>
          <a:xfrm>
            <a:off x="831460" y="6132161"/>
            <a:ext cx="8310390" cy="4655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kern="1200" spc="50" dirty="0" smtClean="0">
                <a:solidFill>
                  <a:schemeClr val="tx1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TD : PHYTOSOCIOLOGIE ET STATISTIQUES – Aide à la diagonalisation de grands tableaux</a:t>
            </a:r>
          </a:p>
        </p:txBody>
      </p:sp>
      <p:pic>
        <p:nvPicPr>
          <p:cNvPr id="10" name="Picture 2" descr="C:\Users\villejoubert-g\Desktop\Ppt_CBNBL\CBNBl_BD2 - feuille-vecteur_Vertclair_Bordur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181" y="6015793"/>
            <a:ext cx="627585" cy="7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492954" y="6226322"/>
            <a:ext cx="360040" cy="288032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fr-FR"/>
            </a:defPPr>
            <a:lvl1pPr marL="0" algn="ct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274728-8234-4CAB-BEDA-40C19FCD8488}" type="slidenum">
              <a:rPr lang="fr-FR" smtClean="0">
                <a:solidFill>
                  <a:prstClr val="black"/>
                </a:solidFill>
              </a:rPr>
              <a:pPr/>
              <a:t>‹N°›</a:t>
            </a:fld>
            <a:endParaRPr lang="fr-F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TD – Licence 3 EBO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Phytosociologie et statistiques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7020273" y="4581128"/>
            <a:ext cx="2123727" cy="720080"/>
          </a:xfrm>
        </p:spPr>
        <p:txBody>
          <a:bodyPr/>
          <a:lstStyle/>
          <a:p>
            <a:r>
              <a:rPr lang="fr-FR" dirty="0" smtClean="0"/>
              <a:t>Aurélie Dardillac</a:t>
            </a:r>
          </a:p>
          <a:p>
            <a:r>
              <a:rPr lang="fr-FR" sz="1600" dirty="0" smtClean="0"/>
              <a:t>      </a:t>
            </a:r>
            <a:r>
              <a:rPr lang="fr-FR" sz="1600" dirty="0" smtClean="0">
                <a:solidFill>
                  <a:schemeClr val="bg1">
                    <a:lumMod val="65000"/>
                  </a:schemeClr>
                </a:solidFill>
              </a:rPr>
              <a:t>Chargée de mission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dirty="0" smtClean="0"/>
              <a:t>2019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Aide à la diagonalisation de grands tableaux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020272" y="4005064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72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fr-FR" altLang="fr-FR" sz="3600" dirty="0" smtClean="0">
                <a:solidFill>
                  <a:srgbClr val="88B51B"/>
                </a:solidFill>
              </a:rPr>
              <a:t>Système </a:t>
            </a:r>
            <a:r>
              <a:rPr lang="fr-FR" altLang="fr-FR" sz="3600" dirty="0">
                <a:solidFill>
                  <a:srgbClr val="88B51B"/>
                </a:solidFill>
              </a:rPr>
              <a:t>hiérarchisé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Une ou deux espèces du cortège caractéristique  + suffixe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fr-FR" altLang="fr-FR" b="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fr-FR" altLang="fr-FR" b="0" dirty="0" smtClean="0"/>
              <a:t>CLASSES </a:t>
            </a:r>
            <a:r>
              <a:rPr lang="fr-FR" altLang="fr-FR" b="0" dirty="0"/>
              <a:t>			</a:t>
            </a:r>
            <a:r>
              <a:rPr lang="fr-FR" altLang="fr-FR" b="0" dirty="0">
                <a:solidFill>
                  <a:srgbClr val="88B51B"/>
                </a:solidFill>
              </a:rPr>
              <a:t>-</a:t>
            </a:r>
            <a:r>
              <a:rPr lang="fr-FR" altLang="fr-FR" b="0" i="1" dirty="0" err="1">
                <a:solidFill>
                  <a:srgbClr val="88B51B"/>
                </a:solidFill>
              </a:rPr>
              <a:t>etea</a:t>
            </a:r>
            <a:endParaRPr lang="fr-FR" altLang="fr-FR" b="0" dirty="0">
              <a:solidFill>
                <a:srgbClr val="88B51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b="0" dirty="0"/>
              <a:t>	   Ordres 				</a:t>
            </a:r>
            <a:r>
              <a:rPr lang="fr-FR" altLang="fr-FR" b="0" dirty="0">
                <a:solidFill>
                  <a:srgbClr val="88B51B"/>
                </a:solidFill>
              </a:rPr>
              <a:t>-</a:t>
            </a:r>
            <a:r>
              <a:rPr lang="fr-FR" altLang="fr-FR" b="0" i="1" dirty="0" err="1">
                <a:solidFill>
                  <a:srgbClr val="88B51B"/>
                </a:solidFill>
              </a:rPr>
              <a:t>etalia</a:t>
            </a:r>
            <a:endParaRPr lang="fr-FR" altLang="fr-FR" b="0" dirty="0">
              <a:solidFill>
                <a:srgbClr val="88B51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b="0" dirty="0"/>
              <a:t>	   	Alliances 				</a:t>
            </a:r>
            <a:r>
              <a:rPr lang="fr-FR" altLang="fr-FR" b="0" dirty="0">
                <a:solidFill>
                  <a:srgbClr val="88B51B"/>
                </a:solidFill>
              </a:rPr>
              <a:t>-</a:t>
            </a:r>
            <a:r>
              <a:rPr lang="fr-FR" altLang="fr-FR" b="0" i="1" dirty="0">
                <a:solidFill>
                  <a:srgbClr val="88B51B"/>
                </a:solidFill>
              </a:rPr>
              <a:t>ion</a:t>
            </a:r>
            <a:endParaRPr lang="fr-FR" altLang="fr-FR" b="0" dirty="0">
              <a:solidFill>
                <a:srgbClr val="88B51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b="0" dirty="0"/>
              <a:t>		      Associations 				</a:t>
            </a:r>
            <a:r>
              <a:rPr lang="fr-FR" altLang="fr-FR" b="0" dirty="0" smtClean="0"/>
              <a:t>	</a:t>
            </a:r>
            <a:r>
              <a:rPr lang="fr-FR" altLang="fr-FR" b="0" dirty="0" smtClean="0">
                <a:solidFill>
                  <a:srgbClr val="88B51B"/>
                </a:solidFill>
              </a:rPr>
              <a:t>-</a:t>
            </a:r>
            <a:r>
              <a:rPr lang="fr-FR" altLang="fr-FR" b="0" i="1" dirty="0" err="1">
                <a:solidFill>
                  <a:srgbClr val="88B51B"/>
                </a:solidFill>
              </a:rPr>
              <a:t>etum</a:t>
            </a:r>
            <a:endParaRPr lang="fr-FR" altLang="fr-FR" b="0" dirty="0">
              <a:solidFill>
                <a:srgbClr val="88B51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b="0" dirty="0"/>
              <a:t>		       Sous-associations  </a:t>
            </a:r>
            <a:r>
              <a:rPr lang="fr-FR" altLang="fr-FR" b="0" dirty="0" smtClean="0"/>
              <a:t>                                                   </a:t>
            </a:r>
            <a:r>
              <a:rPr lang="fr-FR" altLang="fr-FR" b="0" dirty="0" smtClean="0">
                <a:solidFill>
                  <a:srgbClr val="88B51B"/>
                </a:solidFill>
              </a:rPr>
              <a:t>-</a:t>
            </a:r>
            <a:r>
              <a:rPr lang="fr-FR" altLang="fr-FR" b="0" i="1" dirty="0" err="1" smtClean="0">
                <a:solidFill>
                  <a:srgbClr val="88B51B"/>
                </a:solidFill>
              </a:rPr>
              <a:t>etosum</a:t>
            </a:r>
            <a:endParaRPr lang="fr-FR" altLang="fr-FR" b="0" i="1" dirty="0">
              <a:solidFill>
                <a:srgbClr val="88B51B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fr-FR" altLang="fr-FR" b="0" dirty="0"/>
              <a:t>			Variantes (écologiques) </a:t>
            </a:r>
            <a:br>
              <a:rPr lang="fr-FR" altLang="fr-FR" b="0" dirty="0"/>
            </a:br>
            <a:r>
              <a:rPr lang="fr-FR" altLang="fr-FR" b="0" dirty="0"/>
              <a:t>		et faciès (physionomiques)</a:t>
            </a:r>
          </a:p>
          <a:p>
            <a:endParaRPr lang="fr-FR" altLang="fr-FR" b="0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Grands principes de la phytosociologie française</a:t>
            </a:r>
          </a:p>
        </p:txBody>
      </p:sp>
    </p:spTree>
    <p:extLst>
      <p:ext uri="{BB962C8B-B14F-4D97-AF65-F5344CB8AC3E}">
        <p14:creationId xmlns:p14="http://schemas.microsoft.com/office/powerpoint/2010/main" val="33423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3600" dirty="0" smtClean="0">
                <a:solidFill>
                  <a:srgbClr val="88B51B"/>
                </a:solidFill>
              </a:rPr>
              <a:t>Parallèle Flore / Végétation</a:t>
            </a:r>
            <a:endParaRPr lang="fr-FR" sz="3600" dirty="0">
              <a:solidFill>
                <a:srgbClr val="88B51B"/>
              </a:solidFill>
            </a:endParaRPr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Grands principes de la phytosociologie française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90303"/>
              </p:ext>
            </p:extLst>
          </p:nvPr>
        </p:nvGraphicFramePr>
        <p:xfrm>
          <a:off x="1619671" y="1801752"/>
          <a:ext cx="7200800" cy="1699256"/>
        </p:xfrm>
        <a:graphic>
          <a:graphicData uri="http://schemas.openxmlformats.org/drawingml/2006/table">
            <a:tbl>
              <a:tblPr/>
              <a:tblGrid>
                <a:gridCol w="239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29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Domaine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B51B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Botanique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B51B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Phytosociologie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8B51B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Concept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Taxon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Syntaxon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Fait concret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Individu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Com. </a:t>
                      </a:r>
                      <a:r>
                        <a:rPr kumimoji="0" lang="fr-FR" altLang="fr-F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vég</a:t>
                      </a: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Échantillon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Pars d’herbier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Aire échantillon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699689"/>
              </p:ext>
            </p:extLst>
          </p:nvPr>
        </p:nvGraphicFramePr>
        <p:xfrm>
          <a:off x="1619672" y="3894696"/>
          <a:ext cx="7200800" cy="398400"/>
        </p:xfrm>
        <a:graphic>
          <a:graphicData uri="http://schemas.openxmlformats.org/drawingml/2006/table">
            <a:tbl>
              <a:tblPr/>
              <a:tblGrid>
                <a:gridCol w="2399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9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Mesure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_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altLang="fr-F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Relevé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1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Grands principes de la phytosociologie française</a:t>
            </a:r>
          </a:p>
        </p:txBody>
      </p:sp>
      <p:pic>
        <p:nvPicPr>
          <p:cNvPr id="5" name="Picture 4" descr="Onopordion acanthii Gaillon 060704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96" y="1269231"/>
            <a:ext cx="8415357" cy="631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326"/>
          <p:cNvSpPr>
            <a:spLocks/>
          </p:cNvSpPr>
          <p:nvPr/>
        </p:nvSpPr>
        <p:spPr bwMode="auto">
          <a:xfrm>
            <a:off x="1229483" y="3160736"/>
            <a:ext cx="3216275" cy="3076575"/>
          </a:xfrm>
          <a:custGeom>
            <a:avLst/>
            <a:gdLst>
              <a:gd name="T0" fmla="*/ 116 w 2026"/>
              <a:gd name="T1" fmla="*/ 1779 h 1938"/>
              <a:gd name="T2" fmla="*/ 576 w 2026"/>
              <a:gd name="T3" fmla="*/ 1818 h 1938"/>
              <a:gd name="T4" fmla="*/ 884 w 2026"/>
              <a:gd name="T5" fmla="*/ 1856 h 1938"/>
              <a:gd name="T6" fmla="*/ 1968 w 2026"/>
              <a:gd name="T7" fmla="*/ 1904 h 1938"/>
              <a:gd name="T8" fmla="*/ 2007 w 2026"/>
              <a:gd name="T9" fmla="*/ 1645 h 1938"/>
              <a:gd name="T10" fmla="*/ 2026 w 2026"/>
              <a:gd name="T11" fmla="*/ 1501 h 1938"/>
              <a:gd name="T12" fmla="*/ 2007 w 2026"/>
              <a:gd name="T13" fmla="*/ 99 h 1938"/>
              <a:gd name="T14" fmla="*/ 1767 w 2026"/>
              <a:gd name="T15" fmla="*/ 13 h 1938"/>
              <a:gd name="T16" fmla="*/ 1258 w 2026"/>
              <a:gd name="T17" fmla="*/ 22 h 1938"/>
              <a:gd name="T18" fmla="*/ 836 w 2026"/>
              <a:gd name="T19" fmla="*/ 61 h 1938"/>
              <a:gd name="T20" fmla="*/ 644 w 2026"/>
              <a:gd name="T21" fmla="*/ 42 h 1938"/>
              <a:gd name="T22" fmla="*/ 500 w 2026"/>
              <a:gd name="T23" fmla="*/ 3 h 1938"/>
              <a:gd name="T24" fmla="*/ 317 w 2026"/>
              <a:gd name="T25" fmla="*/ 3 h 1938"/>
              <a:gd name="T26" fmla="*/ 192 w 2026"/>
              <a:gd name="T27" fmla="*/ 886 h 1938"/>
              <a:gd name="T28" fmla="*/ 68 w 2026"/>
              <a:gd name="T29" fmla="*/ 1107 h 1938"/>
              <a:gd name="T30" fmla="*/ 0 w 2026"/>
              <a:gd name="T31" fmla="*/ 1328 h 1938"/>
              <a:gd name="T32" fmla="*/ 10 w 2026"/>
              <a:gd name="T33" fmla="*/ 1702 h 1938"/>
              <a:gd name="T34" fmla="*/ 10 w 2026"/>
              <a:gd name="T35" fmla="*/ 1712 h 1938"/>
              <a:gd name="T36" fmla="*/ 48 w 2026"/>
              <a:gd name="T37" fmla="*/ 1731 h 1938"/>
              <a:gd name="T38" fmla="*/ 116 w 2026"/>
              <a:gd name="T39" fmla="*/ 1779 h 1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6" h="1938">
                <a:moveTo>
                  <a:pt x="116" y="1779"/>
                </a:moveTo>
                <a:cubicBezTo>
                  <a:pt x="269" y="1797"/>
                  <a:pt x="423" y="1805"/>
                  <a:pt x="576" y="1818"/>
                </a:cubicBezTo>
                <a:cubicBezTo>
                  <a:pt x="679" y="1827"/>
                  <a:pt x="780" y="1847"/>
                  <a:pt x="884" y="1856"/>
                </a:cubicBezTo>
                <a:cubicBezTo>
                  <a:pt x="1276" y="1938"/>
                  <a:pt x="1431" y="1904"/>
                  <a:pt x="1968" y="1904"/>
                </a:cubicBezTo>
                <a:cubicBezTo>
                  <a:pt x="1983" y="1817"/>
                  <a:pt x="1993" y="1731"/>
                  <a:pt x="2007" y="1645"/>
                </a:cubicBezTo>
                <a:cubicBezTo>
                  <a:pt x="2015" y="1597"/>
                  <a:pt x="2026" y="1501"/>
                  <a:pt x="2026" y="1501"/>
                </a:cubicBezTo>
                <a:cubicBezTo>
                  <a:pt x="2015" y="1034"/>
                  <a:pt x="2007" y="566"/>
                  <a:pt x="2007" y="99"/>
                </a:cubicBezTo>
                <a:cubicBezTo>
                  <a:pt x="1930" y="61"/>
                  <a:pt x="1846" y="44"/>
                  <a:pt x="1767" y="13"/>
                </a:cubicBezTo>
                <a:cubicBezTo>
                  <a:pt x="1597" y="16"/>
                  <a:pt x="1428" y="18"/>
                  <a:pt x="1258" y="22"/>
                </a:cubicBezTo>
                <a:cubicBezTo>
                  <a:pt x="1090" y="26"/>
                  <a:pt x="978" y="10"/>
                  <a:pt x="836" y="61"/>
                </a:cubicBezTo>
                <a:cubicBezTo>
                  <a:pt x="814" y="60"/>
                  <a:pt x="692" y="57"/>
                  <a:pt x="644" y="42"/>
                </a:cubicBezTo>
                <a:cubicBezTo>
                  <a:pt x="597" y="28"/>
                  <a:pt x="551" y="5"/>
                  <a:pt x="500" y="3"/>
                </a:cubicBezTo>
                <a:cubicBezTo>
                  <a:pt x="439" y="0"/>
                  <a:pt x="378" y="3"/>
                  <a:pt x="317" y="3"/>
                </a:cubicBezTo>
                <a:cubicBezTo>
                  <a:pt x="240" y="314"/>
                  <a:pt x="340" y="604"/>
                  <a:pt x="192" y="886"/>
                </a:cubicBezTo>
                <a:cubicBezTo>
                  <a:pt x="175" y="979"/>
                  <a:pt x="101" y="1013"/>
                  <a:pt x="68" y="1107"/>
                </a:cubicBezTo>
                <a:cubicBezTo>
                  <a:pt x="39" y="1190"/>
                  <a:pt x="21" y="1248"/>
                  <a:pt x="0" y="1328"/>
                </a:cubicBezTo>
                <a:cubicBezTo>
                  <a:pt x="3" y="1453"/>
                  <a:pt x="6" y="1577"/>
                  <a:pt x="10" y="1702"/>
                </a:cubicBezTo>
                <a:cubicBezTo>
                  <a:pt x="13" y="1779"/>
                  <a:pt x="4" y="1707"/>
                  <a:pt x="10" y="1712"/>
                </a:cubicBezTo>
                <a:cubicBezTo>
                  <a:pt x="16" y="1717"/>
                  <a:pt x="30" y="1720"/>
                  <a:pt x="48" y="1731"/>
                </a:cubicBezTo>
                <a:lnTo>
                  <a:pt x="116" y="1779"/>
                </a:ln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fr-FR"/>
          </a:p>
        </p:txBody>
      </p:sp>
      <p:graphicFrame>
        <p:nvGraphicFramePr>
          <p:cNvPr id="7" name="Group 3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574540"/>
              </p:ext>
            </p:extLst>
          </p:nvPr>
        </p:nvGraphicFramePr>
        <p:xfrm>
          <a:off x="5003800" y="1412875"/>
          <a:ext cx="3992563" cy="7223760"/>
        </p:xfrm>
        <a:graphic>
          <a:graphicData uri="http://schemas.openxmlformats.org/drawingml/2006/table">
            <a:tbl>
              <a:tblPr/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Surface</a:t>
                      </a:r>
                      <a:endParaRPr kumimoji="0" lang="fr-FR" alt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1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Recouvrement herbacé (%)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Recouvrement bryophytique (%)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 gridSpan="2"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Nombre d'espèces</a:t>
                      </a:r>
                      <a:endParaRPr kumimoji="0" lang="fr-FR" alt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Ranunculus bulbosus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fr-FR" alt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Anthriscus caucalis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Bieb.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Arenaria serpyllifolia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Cerastium fontanum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Baumg. 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Geranium pusillum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Reseda lutea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Veronica arvensis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Myosotis arvensis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Hill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Silene latifolia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Poiret subsp. </a:t>
                      </a: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alba 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(Mill.) Greuter et Burdet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Bromus hordeaceus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Urtica dioica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Arabidopsis thaliana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Heynh.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97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Capsella bursa-pastoris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Med.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Cirsium arvense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Scop.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Holcus lanatus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Hypericum perforatum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Lamium album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Onopordum acanthium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Poa trivialis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Rumex acetosella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Rumex crispus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Rumex thyrsiflorus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Fingerh.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Stellaria media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Vill.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Valerianella locusta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(L.) Laterr.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08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Verbascum pulverulentum</a:t>
                      </a:r>
                      <a:r>
                        <a:rPr kumimoji="0" lang="fr-FR" altLang="fr-F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Vill.</a:t>
                      </a:r>
                      <a:endParaRPr kumimoji="0" lang="fr-FR" altLang="fr-F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fr-F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+</a:t>
                      </a:r>
                      <a:endParaRPr kumimoji="0" lang="fr-FR" altLang="fr-F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 MT Extra Bold" pitchFamily="18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FR" sz="2800" dirty="0" smtClean="0"/>
              <a:t>Choix du protocole et mise en œuvre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19299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Méthode utilisée doit prendre être adaptée au concept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Comme manuellement plusieurs étapes et possibilité de répétition de l’analyse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 </a:t>
            </a:r>
            <a:r>
              <a:rPr lang="fr-FR" sz="2800" b="0" dirty="0" smtClean="0">
                <a:solidFill>
                  <a:srgbClr val="88B51B"/>
                </a:solidFill>
              </a:rPr>
              <a:t>Première question : </a:t>
            </a:r>
          </a:p>
          <a:p>
            <a:pPr lvl="2"/>
            <a:r>
              <a:rPr lang="fr-FR" sz="2400" dirty="0" smtClean="0"/>
              <a:t>Une analyse pour faire quoi ?</a:t>
            </a:r>
            <a:endParaRPr lang="fr-FR" sz="2400" b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Choix du protocole et mise en œuvre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050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75656" y="1052736"/>
            <a:ext cx="7416824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b="0" dirty="0" smtClean="0"/>
              <a:t>Ici on cherche à analyser les </a:t>
            </a:r>
            <a:r>
              <a:rPr lang="fr-FR" sz="2400" b="0" dirty="0" smtClean="0">
                <a:solidFill>
                  <a:srgbClr val="88B51B"/>
                </a:solidFill>
              </a:rPr>
              <a:t>similitudes</a:t>
            </a:r>
            <a:r>
              <a:rPr lang="fr-FR" sz="2400" b="0" dirty="0" smtClean="0"/>
              <a:t> entre les échantillons (relevés phytosociologiques)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b="0" dirty="0" smtClean="0"/>
              <a:t>On veut obtenir des </a:t>
            </a:r>
            <a:r>
              <a:rPr lang="fr-FR" sz="2400" b="0" dirty="0" smtClean="0">
                <a:solidFill>
                  <a:srgbClr val="88B51B"/>
                </a:solidFill>
              </a:rPr>
              <a:t>groupes</a:t>
            </a:r>
            <a:r>
              <a:rPr lang="fr-FR" sz="2400" b="0" dirty="0" smtClean="0"/>
              <a:t> définis par un </a:t>
            </a:r>
            <a:r>
              <a:rPr lang="fr-FR" sz="2400" b="0" dirty="0" smtClean="0">
                <a:solidFill>
                  <a:srgbClr val="88B51B"/>
                </a:solidFill>
              </a:rPr>
              <a:t>cortège floristique</a:t>
            </a:r>
            <a:r>
              <a:rPr lang="fr-FR" sz="2400" b="0" dirty="0" smtClean="0"/>
              <a:t> original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400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b="0" dirty="0" smtClean="0"/>
              <a:t>Analyse ne doit pas pondérer la double absence</a:t>
            </a:r>
            <a:endParaRPr lang="fr-FR" sz="2400" b="0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Choix du protocole et mise en œuvre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5950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75656" y="404664"/>
            <a:ext cx="7416824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fr-FR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dirty="0" smtClean="0"/>
              <a:t>La méthode la plus utilisée :</a:t>
            </a:r>
          </a:p>
          <a:p>
            <a:pPr lvl="2"/>
            <a:r>
              <a:rPr lang="fr-FR" sz="2000" dirty="0" smtClean="0"/>
              <a:t>Une analyse multivariée suivie d’une  classification ascendante hiérarchique</a:t>
            </a:r>
          </a:p>
          <a:p>
            <a:pPr lvl="2"/>
            <a:endParaRPr lang="fr-FR" sz="1200" dirty="0" smtClean="0"/>
          </a:p>
          <a:p>
            <a:pPr marL="914400" lvl="2" indent="0" algn="ctr">
              <a:buNone/>
            </a:pPr>
            <a:r>
              <a:rPr lang="fr-FR" sz="2000" dirty="0"/>
              <a:t> </a:t>
            </a:r>
            <a:r>
              <a:rPr lang="fr-FR" sz="3600" b="1" dirty="0" smtClean="0">
                <a:solidFill>
                  <a:srgbClr val="88B51B"/>
                </a:solidFill>
              </a:rPr>
              <a:t>AFC + CAH (méthode de WARD)</a:t>
            </a:r>
          </a:p>
          <a:p>
            <a:pPr marL="914400" lvl="2" indent="0" algn="ctr">
              <a:buNone/>
            </a:pPr>
            <a:endParaRPr lang="fr-FR" sz="1200" b="1" dirty="0" smtClean="0">
              <a:solidFill>
                <a:srgbClr val="88B51B"/>
              </a:solidFill>
            </a:endParaRPr>
          </a:p>
          <a:p>
            <a:pPr marL="0" lvl="2" indent="0" algn="ctr">
              <a:spcBef>
                <a:spcPts val="1200"/>
              </a:spcBef>
              <a:buNone/>
            </a:pPr>
            <a:r>
              <a:rPr lang="fr-FR" sz="2800" dirty="0" smtClean="0"/>
              <a:t>Peut </a:t>
            </a:r>
            <a:r>
              <a:rPr lang="fr-FR" sz="2800" dirty="0"/>
              <a:t>être répétée plusieurs </a:t>
            </a:r>
            <a:r>
              <a:rPr lang="fr-FR" sz="2800" dirty="0" smtClean="0"/>
              <a:t>fois </a:t>
            </a:r>
          </a:p>
          <a:p>
            <a:pPr marL="0" lvl="2" indent="0" algn="ctr">
              <a:spcBef>
                <a:spcPts val="1200"/>
              </a:spcBef>
              <a:buNone/>
            </a:pPr>
            <a:endParaRPr lang="fr-FR" sz="2800" dirty="0" smtClean="0"/>
          </a:p>
          <a:p>
            <a:pPr marL="0" lvl="2" indent="0" algn="ctr">
              <a:spcBef>
                <a:spcPts val="1200"/>
              </a:spcBef>
              <a:buNone/>
            </a:pPr>
            <a:endParaRPr lang="fr-FR" sz="2800" dirty="0"/>
          </a:p>
          <a:p>
            <a:pPr marL="0" lvl="2" indent="0" algn="ctr">
              <a:spcBef>
                <a:spcPts val="1200"/>
              </a:spcBef>
              <a:buNone/>
            </a:pPr>
            <a:r>
              <a:rPr lang="fr-FR" sz="2800" dirty="0"/>
              <a:t>Différentes unités </a:t>
            </a:r>
            <a:r>
              <a:rPr lang="fr-FR" sz="2800" dirty="0" err="1"/>
              <a:t>syntaxonomiques</a:t>
            </a:r>
            <a:endParaRPr lang="fr-FR" sz="2800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Choix du protocole et mise en œuvre</a:t>
            </a:r>
            <a:endParaRPr lang="fr-FR" sz="2400" dirty="0"/>
          </a:p>
        </p:txBody>
      </p:sp>
      <p:sp>
        <p:nvSpPr>
          <p:cNvPr id="5" name="Flèche droite 4"/>
          <p:cNvSpPr/>
          <p:nvPr/>
        </p:nvSpPr>
        <p:spPr>
          <a:xfrm rot="5400000">
            <a:off x="4499992" y="4293096"/>
            <a:ext cx="1368152" cy="360040"/>
          </a:xfrm>
          <a:prstGeom prst="rightArrow">
            <a:avLst/>
          </a:prstGeom>
          <a:solidFill>
            <a:srgbClr val="88B51B"/>
          </a:solidFill>
          <a:ln>
            <a:solidFill>
              <a:srgbClr val="88B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45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Limites dans l’utilisation des statistiques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1207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75656" y="980728"/>
            <a:ext cx="7416824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600" dirty="0" smtClean="0"/>
              <a:t>Un bon échantillonnage</a:t>
            </a:r>
          </a:p>
          <a:p>
            <a:pPr lvl="2"/>
            <a:r>
              <a:rPr lang="fr-FR" sz="2400" dirty="0" smtClean="0"/>
              <a:t>Homogénéité du relevé</a:t>
            </a:r>
          </a:p>
          <a:p>
            <a:pPr lvl="2"/>
            <a:r>
              <a:rPr lang="fr-FR" sz="2400" dirty="0" smtClean="0"/>
              <a:t>Assez d’échantillon</a:t>
            </a:r>
          </a:p>
          <a:p>
            <a:pPr lvl="2"/>
            <a:r>
              <a:rPr lang="fr-FR" sz="2400" dirty="0" smtClean="0"/>
              <a:t>Pas de nombreux échantillons d’un même individu</a:t>
            </a:r>
            <a:endParaRPr lang="fr-FR" sz="2400" dirty="0"/>
          </a:p>
          <a:p>
            <a:pPr lvl="2"/>
            <a:endParaRPr lang="fr-FR" sz="2400" dirty="0"/>
          </a:p>
          <a:p>
            <a:pPr marL="342900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2400" b="1" dirty="0"/>
              <a:t>Attention aux espèces identifiées</a:t>
            </a:r>
          </a:p>
          <a:p>
            <a:pPr marL="342900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2400" b="1" dirty="0"/>
              <a:t>Ne pas analyser des espèces « indéterminée »!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Limites dans l’utilisation des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337604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1475656" y="692696"/>
            <a:ext cx="7416824" cy="52565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Danger de la mauvaise interprétation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C’est une aide mais il faut toujours garder un regard critique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Ne pas être tenté pas la facilité, l’écologie est complexe !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2800" b="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800" b="0" dirty="0" smtClean="0"/>
              <a:t>Un phénomène important peut ne pas être décelé par l’analyse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Limites dans l’utilisation des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165567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 smtClean="0"/>
              <a:t>Le Conservatoire botanique national de Bailleul</a:t>
            </a:r>
          </a:p>
          <a:p>
            <a:endParaRPr lang="fr-F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Rappels : Grands principes de la phytosociologie française</a:t>
            </a:r>
          </a:p>
          <a:p>
            <a:pPr lvl="2"/>
            <a:r>
              <a:rPr lang="fr-FR" sz="1800" dirty="0" smtClean="0"/>
              <a:t>l’objet d’étude</a:t>
            </a:r>
          </a:p>
          <a:p>
            <a:pPr lvl="2"/>
            <a:r>
              <a:rPr lang="fr-FR" sz="1800" dirty="0"/>
              <a:t>u</a:t>
            </a:r>
            <a:r>
              <a:rPr lang="fr-FR" sz="1800" dirty="0" smtClean="0"/>
              <a:t>ne association</a:t>
            </a:r>
          </a:p>
          <a:p>
            <a:pPr lvl="2"/>
            <a:r>
              <a:rPr lang="fr-FR" sz="1800" dirty="0"/>
              <a:t>l</a:t>
            </a:r>
            <a:r>
              <a:rPr lang="fr-FR" sz="1800" dirty="0" smtClean="0"/>
              <a:t>a méthode de relevé</a:t>
            </a:r>
          </a:p>
          <a:p>
            <a:pPr lvl="2"/>
            <a:endParaRPr lang="fr-FR" dirty="0" smtClean="0"/>
          </a:p>
          <a:p>
            <a:pPr marL="342900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sz="2000" b="1" dirty="0"/>
              <a:t> </a:t>
            </a:r>
            <a:r>
              <a:rPr lang="fr-FR" sz="2000" b="1" dirty="0" smtClean="0"/>
              <a:t>Statistiques : choix du protocole et mise en œuvre</a:t>
            </a:r>
          </a:p>
          <a:p>
            <a:pPr lvl="2"/>
            <a:r>
              <a:rPr lang="fr-FR" sz="1800" dirty="0"/>
              <a:t>Quelles questions à se </a:t>
            </a:r>
            <a:r>
              <a:rPr lang="fr-FR" sz="1800" dirty="0" smtClean="0"/>
              <a:t>poser ?</a:t>
            </a:r>
            <a:endParaRPr lang="fr-FR" sz="1800" dirty="0"/>
          </a:p>
          <a:p>
            <a:pPr lvl="2"/>
            <a:r>
              <a:rPr lang="fr-FR" sz="1800" dirty="0"/>
              <a:t>Importance de la mise en forme</a:t>
            </a:r>
          </a:p>
          <a:p>
            <a:pPr marL="342900" lvl="2" indent="-3429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fr-FR" dirty="0" smtClean="0"/>
              <a:t> </a:t>
            </a:r>
            <a:r>
              <a:rPr lang="fr-FR" sz="2000" b="1" dirty="0"/>
              <a:t>Limites</a:t>
            </a:r>
          </a:p>
          <a:p>
            <a:pPr lvl="2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440160" y="-27384"/>
            <a:ext cx="7452320" cy="576064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6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732240" y="520073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Aurélie Dardillac</a:t>
            </a:r>
            <a:endParaRPr lang="fr-F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732240" y="5498060"/>
            <a:ext cx="2411760" cy="37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a.dardillac@cbnbl.org</a:t>
            </a:r>
            <a:endParaRPr lang="fr-FR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355976" y="177281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À vous de travailler !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315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Le Conservatoire botanique national de Bailleul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643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Le conservatoire botanique national de Bailleul</a:t>
            </a:r>
            <a:endParaRPr lang="fr-FR" sz="2400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fr-FR" sz="2200" b="1" dirty="0"/>
              <a:t>4 </a:t>
            </a:r>
            <a:r>
              <a:rPr lang="fr-FR" sz="2200" b="1" dirty="0" smtClean="0"/>
              <a:t>grandes missions </a:t>
            </a:r>
            <a:r>
              <a:rPr lang="fr-FR" sz="2200" dirty="0" smtClean="0"/>
              <a:t>relatives </a:t>
            </a:r>
            <a:r>
              <a:rPr lang="fr-FR" sz="2200" dirty="0"/>
              <a:t>à la flore sauvage et aux </a:t>
            </a:r>
            <a:r>
              <a:rPr lang="fr-FR" sz="2200" dirty="0" smtClean="0"/>
              <a:t>végétations </a:t>
            </a:r>
            <a:r>
              <a:rPr lang="fr-FR" sz="2200" dirty="0"/>
              <a:t>(art. L414-10 Code de l’Environnement</a:t>
            </a:r>
            <a:r>
              <a:rPr lang="fr-FR" sz="2200" dirty="0" smtClean="0"/>
              <a:t>) 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sz="1050" dirty="0"/>
          </a:p>
          <a:p>
            <a:pPr lvl="2"/>
            <a:r>
              <a:rPr lang="fr-FR" sz="2000" b="1" dirty="0" smtClean="0">
                <a:solidFill>
                  <a:srgbClr val="800080"/>
                </a:solidFill>
              </a:rPr>
              <a:t>Connaissance : </a:t>
            </a:r>
            <a:r>
              <a:rPr lang="fr-FR" sz="2000" dirty="0" smtClean="0"/>
              <a:t>participation </a:t>
            </a:r>
            <a:r>
              <a:rPr lang="fr-FR" sz="2000" dirty="0"/>
              <a:t>à l’élaboration et la mise en œuvre de l’inventaire du patrimoine naturel (inventaire de la flore, étude des habitats naturels et de leur dynamique, constitution d’un fonds documentaire </a:t>
            </a:r>
            <a:r>
              <a:rPr lang="fr-FR" sz="2000" dirty="0" smtClean="0"/>
              <a:t>…)</a:t>
            </a:r>
          </a:p>
          <a:p>
            <a:pPr lvl="2"/>
            <a:endParaRPr lang="fr-FR" sz="2000" b="1" dirty="0" smtClean="0">
              <a:solidFill>
                <a:srgbClr val="800080"/>
              </a:solidFill>
            </a:endParaRPr>
          </a:p>
          <a:p>
            <a:pPr lvl="2"/>
            <a:r>
              <a:rPr lang="fr-FR" sz="2000" b="1" dirty="0" smtClean="0">
                <a:solidFill>
                  <a:srgbClr val="800080"/>
                </a:solidFill>
              </a:rPr>
              <a:t>Conservation </a:t>
            </a:r>
            <a:r>
              <a:rPr lang="fr-FR" sz="2000" dirty="0" smtClean="0"/>
              <a:t>des </a:t>
            </a:r>
            <a:r>
              <a:rPr lang="fr-FR" sz="2000" dirty="0"/>
              <a:t>éléments rares et </a:t>
            </a:r>
            <a:r>
              <a:rPr lang="fr-FR" sz="2000" dirty="0" smtClean="0"/>
              <a:t>menacés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b="1" dirty="0">
                <a:solidFill>
                  <a:srgbClr val="800080"/>
                </a:solidFill>
              </a:rPr>
              <a:t>Appui  scientifique et technique </a:t>
            </a:r>
            <a:r>
              <a:rPr lang="fr-FR" sz="2000" dirty="0"/>
              <a:t>aux collectivités, aux services de l’État et aux gestionnaires d’espaces </a:t>
            </a:r>
            <a:r>
              <a:rPr lang="fr-FR" sz="2000" dirty="0" smtClean="0"/>
              <a:t>naturels</a:t>
            </a:r>
          </a:p>
          <a:p>
            <a:pPr lvl="2"/>
            <a:endParaRPr lang="fr-FR" sz="2000" dirty="0" smtClean="0"/>
          </a:p>
          <a:p>
            <a:pPr lvl="2"/>
            <a:r>
              <a:rPr lang="fr-FR" sz="2000" b="1" dirty="0" smtClean="0">
                <a:solidFill>
                  <a:srgbClr val="800080"/>
                </a:solidFill>
              </a:rPr>
              <a:t>Information : </a:t>
            </a:r>
            <a:r>
              <a:rPr lang="fr-FR" sz="2000" dirty="0"/>
              <a:t>p</a:t>
            </a:r>
            <a:r>
              <a:rPr lang="fr-FR" sz="2000" dirty="0" smtClean="0"/>
              <a:t>orter </a:t>
            </a:r>
            <a:r>
              <a:rPr lang="fr-FR" sz="2000" dirty="0"/>
              <a:t>à connaissance, information, éducation </a:t>
            </a:r>
            <a:r>
              <a:rPr lang="fr-FR" sz="2000" dirty="0" smtClean="0"/>
              <a:t>du </a:t>
            </a:r>
            <a:r>
              <a:rPr lang="fr-FR" sz="2000" dirty="0"/>
              <a:t>public</a:t>
            </a:r>
          </a:p>
          <a:p>
            <a:pPr marL="457200" lvl="1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6388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Un réseau national </a:t>
            </a:r>
            <a:r>
              <a:rPr lang="fr-FR" sz="2400" dirty="0" smtClean="0"/>
              <a:t>structuré</a:t>
            </a:r>
          </a:p>
          <a:p>
            <a:pPr lvl="2"/>
            <a:r>
              <a:rPr lang="fr-FR" sz="2000" dirty="0" smtClean="0"/>
              <a:t>11 </a:t>
            </a:r>
            <a:r>
              <a:rPr lang="fr-FR" sz="2000" dirty="0"/>
              <a:t>Conservatoires Botaniques Nationaux </a:t>
            </a:r>
          </a:p>
          <a:p>
            <a:pPr lvl="2"/>
            <a:r>
              <a:rPr lang="fr-FR" sz="2000" dirty="0"/>
              <a:t>1 Fédération (1999</a:t>
            </a:r>
            <a:r>
              <a:rPr lang="fr-FR" sz="2000" dirty="0" smtClean="0"/>
              <a:t>) dans AFB depuis 2018</a:t>
            </a:r>
            <a:endParaRPr lang="fr-FR" sz="2000" dirty="0"/>
          </a:p>
          <a:p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Le conservatoire botanique national de Bailleul</a:t>
            </a:r>
            <a:endParaRPr lang="fr-FR" sz="2400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5450" y="2033274"/>
            <a:ext cx="5476910" cy="4631998"/>
          </a:xfrm>
          <a:prstGeom prst="rect">
            <a:avLst/>
          </a:prstGeom>
          <a:noFill/>
          <a:ln w="9525">
            <a:solidFill>
              <a:srgbClr val="77933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5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 smtClean="0"/>
              <a:t>Historique</a:t>
            </a:r>
            <a:endParaRPr lang="fr-FR" sz="2400" dirty="0"/>
          </a:p>
          <a:p>
            <a:pPr lvl="2" indent="-342900">
              <a:lnSpc>
                <a:spcPct val="90000"/>
              </a:lnSpc>
              <a:defRPr/>
            </a:pPr>
            <a:r>
              <a:rPr lang="fr-FR" sz="2000" i="1" dirty="0"/>
              <a:t>1970 </a:t>
            </a:r>
            <a:r>
              <a:rPr lang="fr-FR" sz="2000" dirty="0"/>
              <a:t>: </a:t>
            </a:r>
            <a:r>
              <a:rPr lang="fr-FR" sz="2000" b="1" dirty="0">
                <a:solidFill>
                  <a:srgbClr val="008000"/>
                </a:solidFill>
              </a:rPr>
              <a:t>Station internationale de </a:t>
            </a:r>
            <a:r>
              <a:rPr lang="fr-FR" sz="2000" b="1" dirty="0">
                <a:solidFill>
                  <a:srgbClr val="800080"/>
                </a:solidFill>
              </a:rPr>
              <a:t>phytosociologie</a:t>
            </a:r>
          </a:p>
          <a:p>
            <a:pPr lvl="2" indent="-342900">
              <a:lnSpc>
                <a:spcPct val="90000"/>
              </a:lnSpc>
              <a:defRPr/>
            </a:pPr>
            <a:r>
              <a:rPr lang="fr-FR" sz="2000" i="1" dirty="0"/>
              <a:t>1987 </a:t>
            </a:r>
            <a:r>
              <a:rPr lang="fr-FR" sz="2000" dirty="0"/>
              <a:t>: </a:t>
            </a:r>
            <a:r>
              <a:rPr lang="fr-FR" sz="2000" b="1" dirty="0">
                <a:solidFill>
                  <a:srgbClr val="008000"/>
                </a:solidFill>
              </a:rPr>
              <a:t>Centre régional de </a:t>
            </a:r>
            <a:r>
              <a:rPr lang="fr-FR" sz="2000" b="1" dirty="0">
                <a:solidFill>
                  <a:srgbClr val="800080"/>
                </a:solidFill>
              </a:rPr>
              <a:t>phytosociologie</a:t>
            </a:r>
          </a:p>
          <a:p>
            <a:pPr lvl="2" indent="-342900">
              <a:lnSpc>
                <a:spcPct val="90000"/>
              </a:lnSpc>
              <a:defRPr/>
            </a:pPr>
            <a:r>
              <a:rPr lang="fr-FR" sz="2000" i="1" dirty="0"/>
              <a:t>1991 </a:t>
            </a:r>
            <a:r>
              <a:rPr lang="fr-FR" sz="2000" dirty="0"/>
              <a:t>: Agrément </a:t>
            </a:r>
            <a:r>
              <a:rPr lang="fr-FR" sz="2000" b="1" dirty="0">
                <a:solidFill>
                  <a:srgbClr val="800080"/>
                </a:solidFill>
              </a:rPr>
              <a:t>Conservatoire botanique national </a:t>
            </a:r>
            <a:r>
              <a:rPr lang="fr-FR" sz="2000" dirty="0"/>
              <a:t>(renouvelé tous les 5 ans)</a:t>
            </a:r>
            <a:endParaRPr lang="fr-FR" sz="2000" dirty="0">
              <a:solidFill>
                <a:srgbClr val="80008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fr-FR" sz="2400" dirty="0"/>
              <a:t>Territoire d’agrément</a:t>
            </a:r>
          </a:p>
          <a:p>
            <a:pPr lvl="2" indent="-342900">
              <a:lnSpc>
                <a:spcPct val="90000"/>
              </a:lnSpc>
              <a:defRPr/>
            </a:pPr>
            <a:r>
              <a:rPr lang="fr-FR" sz="2000" i="1" dirty="0"/>
              <a:t>3 régions : </a:t>
            </a:r>
            <a:r>
              <a:rPr lang="fr-FR" sz="2000" dirty="0"/>
              <a:t>Nord-Pas-de-Calais, Picardie et Haute-Normandie</a:t>
            </a:r>
          </a:p>
          <a:p>
            <a:pPr lvl="2" indent="-342900">
              <a:lnSpc>
                <a:spcPct val="90000"/>
              </a:lnSpc>
              <a:defRPr/>
            </a:pPr>
            <a:r>
              <a:rPr lang="fr-FR" sz="2000" dirty="0"/>
              <a:t>50 personnes, deux antennes dont Rouen (4 personnes)</a:t>
            </a:r>
            <a:endParaRPr lang="fr-FR" sz="2000" dirty="0">
              <a:solidFill>
                <a:srgbClr val="80008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 smtClean="0"/>
              <a:t>Le conservatoire botanique national de Bailleul</a:t>
            </a:r>
            <a:endParaRPr lang="fr-F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635896" y="3140968"/>
            <a:ext cx="1683597" cy="2397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2" descr="Catalogue flore 2012 cou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304" y="3140968"/>
            <a:ext cx="3382576" cy="2389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space réservé de l'image de la bibliothèqu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143" y="3140968"/>
            <a:ext cx="1695374" cy="2397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0320" y="3140969"/>
            <a:ext cx="1684892" cy="2397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6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Grands principes de la phytosociologie française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2891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fr-FR" altLang="fr-FR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fr-FR" altLang="fr-FR" sz="2400" b="0" dirty="0" smtClean="0"/>
              <a:t>La </a:t>
            </a:r>
            <a:r>
              <a:rPr lang="fr-FR" altLang="fr-FR" sz="2400" b="0" i="1" dirty="0">
                <a:solidFill>
                  <a:srgbClr val="88B51B"/>
                </a:solidFill>
              </a:rPr>
              <a:t>phytosociologie</a:t>
            </a:r>
            <a:r>
              <a:rPr lang="fr-FR" altLang="fr-FR" sz="2400" b="0" dirty="0"/>
              <a:t> étudie les relations des végétaux entre eux </a:t>
            </a:r>
            <a:r>
              <a:rPr lang="fr-FR" altLang="fr-FR" sz="2400" b="0" dirty="0" smtClean="0"/>
              <a:t>et </a:t>
            </a:r>
            <a:r>
              <a:rPr lang="fr-FR" altLang="fr-FR" sz="2400" b="0" dirty="0"/>
              <a:t>avec le </a:t>
            </a:r>
            <a:r>
              <a:rPr lang="fr-FR" altLang="fr-FR" sz="2400" b="0" dirty="0" smtClean="0"/>
              <a:t>milieu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fr-FR" altLang="fr-FR" sz="2400" b="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fr-FR" altLang="fr-FR" sz="2400" b="0" dirty="0" smtClean="0"/>
              <a:t>Les </a:t>
            </a:r>
            <a:r>
              <a:rPr lang="fr-FR" altLang="fr-FR" sz="2400" b="0" i="1" dirty="0" smtClean="0">
                <a:solidFill>
                  <a:srgbClr val="88B51B"/>
                </a:solidFill>
              </a:rPr>
              <a:t>Végétaux</a:t>
            </a:r>
            <a:r>
              <a:rPr lang="fr-FR" altLang="fr-FR" sz="2400" b="0" dirty="0" smtClean="0"/>
              <a:t> : cortèges définis qui se répètent dans le temps et </a:t>
            </a:r>
            <a:r>
              <a:rPr lang="fr-FR" altLang="fr-FR" sz="2400" b="0" dirty="0" smtClean="0"/>
              <a:t>l’espace</a:t>
            </a:r>
            <a:endParaRPr lang="fr-FR" altLang="fr-FR" sz="2400" b="0" dirty="0"/>
          </a:p>
          <a:p>
            <a:pPr>
              <a:lnSpc>
                <a:spcPct val="80000"/>
              </a:lnSpc>
              <a:buNone/>
            </a:pPr>
            <a:endParaRPr lang="fr-FR" altLang="fr-FR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fr-FR" altLang="fr-FR" sz="2400" b="0" dirty="0" smtClean="0"/>
              <a:t>Une </a:t>
            </a:r>
            <a:r>
              <a:rPr lang="fr-FR" altLang="fr-FR" sz="2400" b="0" i="1" dirty="0">
                <a:solidFill>
                  <a:srgbClr val="88B51B"/>
                </a:solidFill>
              </a:rPr>
              <a:t>communauté végétale </a:t>
            </a:r>
            <a:r>
              <a:rPr lang="fr-FR" altLang="fr-FR" sz="2400" b="0" dirty="0" smtClean="0"/>
              <a:t>: </a:t>
            </a:r>
            <a:r>
              <a:rPr lang="fr-FR" altLang="fr-FR" sz="2400" b="0" dirty="0"/>
              <a:t>est l’objet d’étude de la phytosociologie. Il s’agit de l’expression concrète des syntaxons.</a:t>
            </a:r>
            <a:endParaRPr lang="fr-FR" altLang="fr-FR" sz="2400" b="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fr-FR" altLang="fr-FR" sz="800" b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Grands principes de la phytosociologie française</a:t>
            </a:r>
          </a:p>
        </p:txBody>
      </p:sp>
    </p:spTree>
    <p:extLst>
      <p:ext uri="{BB962C8B-B14F-4D97-AF65-F5344CB8AC3E}">
        <p14:creationId xmlns:p14="http://schemas.microsoft.com/office/powerpoint/2010/main" val="13615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altLang="fr-FR" sz="2400" b="0" dirty="0"/>
              <a:t>communauté végétale 		 </a:t>
            </a:r>
            <a:r>
              <a:rPr lang="fr-FR" altLang="fr-FR" sz="2400" b="0" dirty="0" smtClean="0"/>
              <a:t>            syntaxon </a:t>
            </a:r>
            <a:endParaRPr lang="fr-FR" altLang="fr-FR" sz="2400" b="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b="0" dirty="0" smtClean="0"/>
              <a:t>Individu</a:t>
            </a:r>
            <a:r>
              <a:rPr lang="fr-FR" altLang="fr-FR" sz="2400" b="0" dirty="0"/>
              <a:t>			 taxon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b="0" dirty="0" smtClean="0"/>
              <a:t>Pour </a:t>
            </a:r>
            <a:r>
              <a:rPr lang="fr-FR" altLang="fr-FR" sz="2400" b="0" dirty="0"/>
              <a:t>cette raison, certains auteurs préfèrent le terme « individu </a:t>
            </a:r>
            <a:r>
              <a:rPr lang="fr-FR" altLang="fr-FR" sz="2400" b="0" dirty="0" smtClean="0"/>
              <a:t>d’association</a:t>
            </a:r>
            <a:r>
              <a:rPr lang="fr-FR" altLang="fr-FR" sz="2400" b="0" dirty="0"/>
              <a:t> » (GEHU, 2006</a:t>
            </a:r>
            <a:r>
              <a:rPr lang="fr-FR" altLang="fr-FR" sz="2400" b="0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altLang="fr-FR" sz="2400" dirty="0" smtClean="0">
                <a:solidFill>
                  <a:srgbClr val="88B51B"/>
                </a:solidFill>
              </a:rPr>
              <a:t>Association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400" b="0" dirty="0"/>
              <a:t>L’unité de base en phytosociologie est l’association végétale.</a:t>
            </a:r>
          </a:p>
          <a:p>
            <a:pPr>
              <a:lnSpc>
                <a:spcPct val="90000"/>
              </a:lnSpc>
              <a:buNone/>
            </a:pPr>
            <a:r>
              <a:rPr lang="fr-FR" altLang="fr-FR" sz="2400" b="0" dirty="0" smtClean="0"/>
              <a:t>Elle </a:t>
            </a:r>
            <a:r>
              <a:rPr lang="fr-FR" altLang="fr-FR" sz="2400" b="0" dirty="0"/>
              <a:t>se définit </a:t>
            </a:r>
            <a:r>
              <a:rPr lang="fr-FR" altLang="fr-FR" sz="2400" dirty="0">
                <a:solidFill>
                  <a:srgbClr val="88B51B"/>
                </a:solidFill>
              </a:rPr>
              <a:t>statistiquement </a:t>
            </a:r>
            <a:r>
              <a:rPr lang="fr-FR" altLang="fr-FR" sz="2400" b="0" dirty="0" smtClean="0"/>
              <a:t>(tableau de relevés) </a:t>
            </a:r>
            <a:r>
              <a:rPr lang="fr-FR" altLang="fr-FR" sz="2400" b="0" dirty="0"/>
              <a:t>par sa composition floristique. </a:t>
            </a:r>
            <a:r>
              <a:rPr lang="fr-FR" altLang="fr-FR" sz="2400" b="0" i="1" dirty="0" smtClean="0"/>
              <a:t>Relevés similaire par identique</a:t>
            </a:r>
            <a:endParaRPr lang="fr-FR" altLang="fr-FR" sz="2400" b="0" i="1" dirty="0"/>
          </a:p>
          <a:p>
            <a:pPr algn="ctr">
              <a:lnSpc>
                <a:spcPct val="90000"/>
              </a:lnSpc>
              <a:buNone/>
            </a:pPr>
            <a:r>
              <a:rPr lang="fr-FR" altLang="fr-FR" sz="2400" b="0" dirty="0" smtClean="0">
                <a:solidFill>
                  <a:srgbClr val="88B51B"/>
                </a:solidFill>
              </a:rPr>
              <a:t>Composition floristique homogène, </a:t>
            </a:r>
            <a:r>
              <a:rPr lang="fr-FR" altLang="fr-FR" sz="2400" b="0" dirty="0">
                <a:solidFill>
                  <a:srgbClr val="88B51B"/>
                </a:solidFill>
              </a:rPr>
              <a:t>une aire géographique, des conditions écologiques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altLang="fr-FR" sz="2400" b="0" dirty="0" smtClean="0"/>
          </a:p>
          <a:p>
            <a:endParaRPr lang="fr-FR" altLang="fr-FR" b="0" dirty="0"/>
          </a:p>
        </p:txBody>
      </p:sp>
      <p:sp>
        <p:nvSpPr>
          <p:cNvPr id="4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656184" y="188640"/>
            <a:ext cx="7452320" cy="576064"/>
          </a:xfrm>
        </p:spPr>
        <p:txBody>
          <a:bodyPr/>
          <a:lstStyle/>
          <a:p>
            <a:r>
              <a:rPr lang="fr-FR" sz="2400" dirty="0"/>
              <a:t>Grands principes de la phytosociologie française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5109212" y="850360"/>
            <a:ext cx="1224136" cy="195406"/>
          </a:xfrm>
          <a:prstGeom prst="rightArrow">
            <a:avLst/>
          </a:prstGeom>
          <a:solidFill>
            <a:srgbClr val="88B51B"/>
          </a:solidFill>
          <a:ln>
            <a:solidFill>
              <a:srgbClr val="88B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Flèche droite 5"/>
          <p:cNvSpPr/>
          <p:nvPr/>
        </p:nvSpPr>
        <p:spPr>
          <a:xfrm>
            <a:off x="3232568" y="1371266"/>
            <a:ext cx="1728192" cy="195406"/>
          </a:xfrm>
          <a:prstGeom prst="rightArrow">
            <a:avLst/>
          </a:prstGeom>
          <a:solidFill>
            <a:srgbClr val="88B51B"/>
          </a:solidFill>
          <a:ln>
            <a:solidFill>
              <a:srgbClr val="88B5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84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4_Diapositive Sous-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5_Diapositive Sous-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7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2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iapositive vier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iapositive FINa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ormations généra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iapositive 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Diapositive Sous-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Diapositive Sous-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Diapositive Sous-Tit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Diapositive Sous-Titre et Conten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734</Words>
  <Application>Microsoft Office PowerPoint</Application>
  <PresentationFormat>Affichage à l'écran (4:3)</PresentationFormat>
  <Paragraphs>215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17</vt:i4>
      </vt:variant>
      <vt:variant>
        <vt:lpstr>Titres des diapositives</vt:lpstr>
      </vt:variant>
      <vt:variant>
        <vt:i4>20</vt:i4>
      </vt:variant>
    </vt:vector>
  </HeadingPairs>
  <TitlesOfParts>
    <vt:vector size="43" baseType="lpstr">
      <vt:lpstr>Arial</vt:lpstr>
      <vt:lpstr>Arial Unicode MS</vt:lpstr>
      <vt:lpstr>Calibri</vt:lpstr>
      <vt:lpstr>Times New Roman MT Extra Bold</vt:lpstr>
      <vt:lpstr>Verdana</vt:lpstr>
      <vt:lpstr>Wingdings</vt:lpstr>
      <vt:lpstr>Conception personnalisée</vt:lpstr>
      <vt:lpstr>Informations générales</vt:lpstr>
      <vt:lpstr>Diapositive Titre</vt:lpstr>
      <vt:lpstr>2_Diapositive Sous-Titre</vt:lpstr>
      <vt:lpstr>3_Diapositive Sous-Titre et Contenu</vt:lpstr>
      <vt:lpstr>3_Diapositive Sous-Titre</vt:lpstr>
      <vt:lpstr>4_Diapositive Sous-Titre et Contenu</vt:lpstr>
      <vt:lpstr>1_Diapositive Sous-Titre</vt:lpstr>
      <vt:lpstr>5_Diapositive Sous-Titre et Contenu</vt:lpstr>
      <vt:lpstr>4_Diapositive Sous-Titre</vt:lpstr>
      <vt:lpstr>6_Diapositive Sous-Titre et Contenu</vt:lpstr>
      <vt:lpstr>5_Diapositive Sous-Titre</vt:lpstr>
      <vt:lpstr>7_Diapositive Sous-Titre et Contenu</vt:lpstr>
      <vt:lpstr>1_Diapositive Sous-Titre et Contenu</vt:lpstr>
      <vt:lpstr>2_Diapositive Sous-Titre et Contenu</vt:lpstr>
      <vt:lpstr>Diapositive vierge</vt:lpstr>
      <vt:lpstr>Diapositive FINale</vt:lpstr>
      <vt:lpstr>TD – Licence 3 EBO</vt:lpstr>
      <vt:lpstr>Présentation PowerPoint</vt:lpstr>
      <vt:lpstr>Le Conservatoire botanique national de Bailleul</vt:lpstr>
      <vt:lpstr>Présentation PowerPoint</vt:lpstr>
      <vt:lpstr>Présentation PowerPoint</vt:lpstr>
      <vt:lpstr>Présentation PowerPoint</vt:lpstr>
      <vt:lpstr>Grands principes de la phytosociologie française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Choix du protocole et mise en œuvre</vt:lpstr>
      <vt:lpstr>Présentation PowerPoint</vt:lpstr>
      <vt:lpstr>Présentation PowerPoint</vt:lpstr>
      <vt:lpstr>Présentation PowerPoint</vt:lpstr>
      <vt:lpstr>Limites dans l’utilisation des statistiques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Villejoubert</dc:creator>
  <cp:lastModifiedBy>HP</cp:lastModifiedBy>
  <cp:revision>79</cp:revision>
  <dcterms:created xsi:type="dcterms:W3CDTF">2017-10-03T15:08:33Z</dcterms:created>
  <dcterms:modified xsi:type="dcterms:W3CDTF">2019-01-29T21:09:48Z</dcterms:modified>
</cp:coreProperties>
</file>