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338" r:id="rId3"/>
    <p:sldId id="257" r:id="rId4"/>
    <p:sldId id="258" r:id="rId5"/>
    <p:sldId id="290" r:id="rId6"/>
    <p:sldId id="339" r:id="rId7"/>
    <p:sldId id="340" r:id="rId8"/>
    <p:sldId id="341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Barlow Condensed SemiBold" panose="020B0604020202020204" charset="0"/>
      <p:regular r:id="rId19"/>
      <p:bold r:id="rId20"/>
      <p:italic r:id="rId21"/>
      <p:boldItalic r:id="rId22"/>
    </p:embeddedFont>
    <p:embeddedFont>
      <p:font typeface="Barlow Condensed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Montserrat Light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4B595B-6408-477F-9259-C40A9E373766}">
  <a:tblStyle styleId="{0C4B595B-6408-477F-9259-C40A9E3737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17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18361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55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29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58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9d33ba936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9d33ba936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42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2069765" y="917438"/>
            <a:ext cx="5865044" cy="2716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Edad de las 100 personas más ricas del mundo</a:t>
            </a:r>
            <a:endParaRPr dirty="0"/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700"/>
                            </p:stCondLst>
                            <p:childTnLst>
                              <p:par>
                                <p:cTn id="1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900"/>
                            </p:stCondLst>
                            <p:childTnLst>
                              <p:par>
                                <p:cTn id="1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100"/>
                            </p:stCondLst>
                            <p:childTnLst>
                              <p:par>
                                <p:cTn id="1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300"/>
                            </p:stCondLst>
                            <p:childTnLst>
                              <p:par>
                                <p:cTn id="1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500"/>
                            </p:stCondLst>
                            <p:childTnLst>
                              <p:par>
                                <p:cTn id="1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700"/>
                            </p:stCondLst>
                            <p:childTnLst>
                              <p:par>
                                <p:cTn id="1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9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100"/>
                            </p:stCondLst>
                            <p:childTnLst>
                              <p:par>
                                <p:cTn id="1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8707" y="618405"/>
            <a:ext cx="4237007" cy="1334100"/>
          </a:xfrm>
        </p:spPr>
        <p:txBody>
          <a:bodyPr/>
          <a:lstStyle/>
          <a:p>
            <a:r>
              <a:rPr lang="es-MX" dirty="0" smtClean="0"/>
              <a:t>Base de datos</a:t>
            </a: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 idx="2"/>
          </p:nvPr>
        </p:nvSpPr>
        <p:spPr>
          <a:xfrm>
            <a:off x="3204963" y="1650251"/>
            <a:ext cx="3704493" cy="3302749"/>
          </a:xfrm>
        </p:spPr>
        <p:txBody>
          <a:bodyPr/>
          <a:lstStyle/>
          <a:p>
            <a:pPr algn="ctr"/>
            <a:r>
              <a:rPr lang="es-MX" sz="2400" dirty="0" smtClean="0"/>
              <a:t>-&gt; Nombre de la base de datos: </a:t>
            </a:r>
            <a:br>
              <a:rPr lang="es-MX" sz="2400" dirty="0" smtClean="0"/>
            </a:br>
            <a:r>
              <a:rPr lang="es-MX" sz="2400" dirty="0" smtClean="0"/>
              <a:t>Edad de las 100 personas más ricas del mundo</a:t>
            </a:r>
            <a:r>
              <a:rPr lang="es-MX" sz="2400" dirty="0" smtClean="0"/>
              <a:t/>
            </a:r>
            <a:br>
              <a:rPr lang="es-MX" sz="2400" dirty="0" smtClean="0"/>
            </a:br>
            <a:r>
              <a:rPr lang="es-MX" sz="2400" dirty="0" smtClean="0"/>
              <a:t/>
            </a:r>
            <a:br>
              <a:rPr lang="es-MX" sz="2400" dirty="0" smtClean="0"/>
            </a:br>
            <a:r>
              <a:rPr lang="es-MX" sz="2400" dirty="0" smtClean="0"/>
              <a:t>-&gt; Plataforma </a:t>
            </a:r>
            <a:r>
              <a:rPr lang="es-MX" sz="2400" dirty="0"/>
              <a:t>web: </a:t>
            </a:r>
            <a:r>
              <a:rPr lang="es-MX" sz="2400" dirty="0" smtClean="0"/>
              <a:t>KGGLE</a:t>
            </a:r>
            <a:br>
              <a:rPr lang="es-MX" sz="2400" dirty="0" smtClean="0"/>
            </a:b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 smtClean="0"/>
              <a:t>-&gt; Número de datos: </a:t>
            </a:r>
            <a:r>
              <a:rPr lang="es-MX" sz="2400" dirty="0" smtClean="0"/>
              <a:t>100</a:t>
            </a:r>
            <a:r>
              <a:rPr lang="es-MX" sz="2400" dirty="0" smtClean="0"/>
              <a:t/>
            </a:r>
            <a:br>
              <a:rPr lang="es-MX" sz="2400" dirty="0" smtClean="0"/>
            </a:br>
            <a:r>
              <a:rPr lang="es-MX" sz="2400" dirty="0" smtClean="0"/>
              <a:t/>
            </a:r>
            <a:br>
              <a:rPr lang="es-MX" sz="2400" dirty="0" smtClean="0"/>
            </a:br>
            <a:r>
              <a:rPr lang="es-MX" sz="2400" dirty="0" smtClean="0"/>
              <a:t>-&gt; </a:t>
            </a:r>
            <a:r>
              <a:rPr lang="es-MX" sz="2400" dirty="0" smtClean="0"/>
              <a:t>Autor: </a:t>
            </a:r>
            <a:r>
              <a:rPr lang="es-MX" sz="2400" dirty="0" err="1" smtClean="0"/>
              <a:t>Tarun</a:t>
            </a:r>
            <a:r>
              <a:rPr lang="es-MX" sz="2400" dirty="0" smtClean="0"/>
              <a:t> R </a:t>
            </a:r>
            <a:r>
              <a:rPr lang="es-MX" sz="2400" dirty="0" err="1" smtClean="0"/>
              <a:t>Jain</a:t>
            </a:r>
            <a:r>
              <a:rPr lang="es-MX" sz="1800" dirty="0"/>
              <a:t/>
            </a:r>
            <a:br>
              <a:rPr lang="es-MX" sz="1800" dirty="0"/>
            </a:b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7914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1007549" y="0"/>
            <a:ext cx="7051375" cy="974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Edad de las 100 personas más ricas del mundo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576" t="15410" r="9159" b="2294"/>
          <a:stretch/>
        </p:blipFill>
        <p:spPr>
          <a:xfrm>
            <a:off x="2620616" y="1280160"/>
            <a:ext cx="3256851" cy="328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8"/>
          <p:cNvSpPr txBox="1">
            <a:spLocks noGrp="1"/>
          </p:cNvSpPr>
          <p:nvPr>
            <p:ph type="ctrTitle"/>
          </p:nvPr>
        </p:nvSpPr>
        <p:spPr>
          <a:xfrm>
            <a:off x="4193224" y="1919716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Cuartil 1 (acumula 25%)</a:t>
            </a:r>
            <a:endParaRPr dirty="0"/>
          </a:p>
        </p:txBody>
      </p:sp>
      <p:sp>
        <p:nvSpPr>
          <p:cNvPr id="895" name="Google Shape;895;p28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57</a:t>
            </a:r>
            <a:endParaRPr dirty="0"/>
          </a:p>
        </p:txBody>
      </p:sp>
      <p:sp>
        <p:nvSpPr>
          <p:cNvPr id="896" name="Google Shape;896;p28"/>
          <p:cNvSpPr txBox="1">
            <a:spLocks noGrp="1"/>
          </p:cNvSpPr>
          <p:nvPr>
            <p:ph type="ctrTitle" idx="3"/>
          </p:nvPr>
        </p:nvSpPr>
        <p:spPr>
          <a:xfrm>
            <a:off x="4193224" y="2575684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Mediana (acumula 50%)</a:t>
            </a:r>
            <a:endParaRPr dirty="0"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67</a:t>
            </a:r>
            <a:endParaRPr dirty="0"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77</a:t>
            </a:r>
            <a:endParaRPr dirty="0"/>
          </a:p>
        </p:txBody>
      </p:sp>
      <p:sp>
        <p:nvSpPr>
          <p:cNvPr id="900" name="Google Shape;900;p28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94</a:t>
            </a:r>
            <a:endParaRPr dirty="0"/>
          </a:p>
        </p:txBody>
      </p:sp>
      <p:sp>
        <p:nvSpPr>
          <p:cNvPr id="901" name="Google Shape;901;p28"/>
          <p:cNvSpPr txBox="1">
            <a:spLocks noGrp="1"/>
          </p:cNvSpPr>
          <p:nvPr>
            <p:ph type="ctrTitle" idx="9"/>
          </p:nvPr>
        </p:nvSpPr>
        <p:spPr>
          <a:xfrm>
            <a:off x="1655383" y="359303"/>
            <a:ext cx="4794848" cy="623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Descripción de la muestra</a:t>
            </a:r>
            <a:endParaRPr dirty="0"/>
          </a:p>
        </p:txBody>
      </p:sp>
      <p:cxnSp>
        <p:nvCxnSpPr>
          <p:cNvPr id="902" name="Google Shape;902;p28"/>
          <p:cNvCxnSpPr/>
          <p:nvPr/>
        </p:nvCxnSpPr>
        <p:spPr>
          <a:xfrm>
            <a:off x="4052807" y="1199465"/>
            <a:ext cx="3761" cy="3691295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93;p28"/>
          <p:cNvSpPr txBox="1">
            <a:spLocks/>
          </p:cNvSpPr>
          <p:nvPr/>
        </p:nvSpPr>
        <p:spPr>
          <a:xfrm>
            <a:off x="4155425" y="3962638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 lang="es-MX" dirty="0"/>
          </a:p>
        </p:txBody>
      </p:sp>
      <p:sp>
        <p:nvSpPr>
          <p:cNvPr id="14" name="Google Shape;895;p28"/>
          <p:cNvSpPr txBox="1">
            <a:spLocks/>
          </p:cNvSpPr>
          <p:nvPr/>
        </p:nvSpPr>
        <p:spPr>
          <a:xfrm>
            <a:off x="2319727" y="1255956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30</a:t>
            </a:r>
            <a:endParaRPr lang="en" dirty="0"/>
          </a:p>
        </p:txBody>
      </p:sp>
      <p:sp>
        <p:nvSpPr>
          <p:cNvPr id="3" name="Título 2"/>
          <p:cNvSpPr>
            <a:spLocks noGrp="1"/>
          </p:cNvSpPr>
          <p:nvPr>
            <p:ph type="ctrTitle" idx="5"/>
          </p:nvPr>
        </p:nvSpPr>
        <p:spPr>
          <a:xfrm>
            <a:off x="4155425" y="3298921"/>
            <a:ext cx="4275300" cy="577800"/>
          </a:xfrm>
        </p:spPr>
        <p:txBody>
          <a:bodyPr/>
          <a:lstStyle/>
          <a:p>
            <a:r>
              <a:rPr lang="es-MX" dirty="0" smtClean="0"/>
              <a:t>Cuartil 3 (acumula 75%)</a:t>
            </a:r>
            <a:endParaRPr lang="es-MX" dirty="0"/>
          </a:p>
        </p:txBody>
      </p:sp>
      <p:sp>
        <p:nvSpPr>
          <p:cNvPr id="4" name="Título 3"/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s-MX" dirty="0" smtClean="0"/>
              <a:t>Máximo</a:t>
            </a:r>
            <a:endParaRPr lang="es-MX" dirty="0"/>
          </a:p>
        </p:txBody>
      </p:sp>
      <p:sp>
        <p:nvSpPr>
          <p:cNvPr id="17" name="Título 3"/>
          <p:cNvSpPr txBox="1">
            <a:spLocks/>
          </p:cNvSpPr>
          <p:nvPr/>
        </p:nvSpPr>
        <p:spPr>
          <a:xfrm>
            <a:off x="4155425" y="123821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s-MX" dirty="0" smtClean="0"/>
              <a:t>Mínimo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60"/>
          <p:cNvSpPr/>
          <p:nvPr/>
        </p:nvSpPr>
        <p:spPr>
          <a:xfrm>
            <a:off x="880456" y="3135238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60"/>
          <p:cNvSpPr/>
          <p:nvPr/>
        </p:nvSpPr>
        <p:spPr>
          <a:xfrm>
            <a:off x="832646" y="1602970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0"/>
          <p:cNvSpPr/>
          <p:nvPr/>
        </p:nvSpPr>
        <p:spPr>
          <a:xfrm>
            <a:off x="3497485" y="3066489"/>
            <a:ext cx="1577435" cy="82358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smtClean="0">
                <a:solidFill>
                  <a:srgbClr val="FFFFFF"/>
                </a:solidFill>
              </a:rPr>
              <a:t>67.1188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242" name="Google Shape;1242;p60"/>
          <p:cNvSpPr txBox="1"/>
          <p:nvPr/>
        </p:nvSpPr>
        <p:spPr>
          <a:xfrm>
            <a:off x="829606" y="3166135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Promedio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43" name="Google Shape;1243;p60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Datos obtenidos</a:t>
            </a:r>
            <a:endParaRPr sz="4000" dirty="0"/>
          </a:p>
        </p:txBody>
      </p:sp>
      <p:sp>
        <p:nvSpPr>
          <p:cNvPr id="1244" name="Google Shape;1244;p60"/>
          <p:cNvSpPr/>
          <p:nvPr/>
        </p:nvSpPr>
        <p:spPr>
          <a:xfrm>
            <a:off x="3497485" y="1523461"/>
            <a:ext cx="1407729" cy="853815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smtClean="0">
                <a:solidFill>
                  <a:srgbClr val="FFFFFF"/>
                </a:solidFill>
              </a:rPr>
              <a:t>67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253" name="Google Shape;1253;p60"/>
          <p:cNvSpPr txBox="1"/>
          <p:nvPr/>
        </p:nvSpPr>
        <p:spPr>
          <a:xfrm>
            <a:off x="831531" y="1662666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Mediana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5749871" y="147234"/>
            <a:ext cx="23248" cy="473473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flipH="1">
            <a:off x="770725" y="468450"/>
            <a:ext cx="5568082" cy="577800"/>
          </a:xfrm>
        </p:spPr>
        <p:txBody>
          <a:bodyPr/>
          <a:lstStyle/>
          <a:p>
            <a:r>
              <a:rPr lang="es-MX" sz="4000" dirty="0" smtClean="0"/>
              <a:t>Como se dispersan los datos</a:t>
            </a:r>
            <a:endParaRPr lang="es-MX" sz="4000" dirty="0"/>
          </a:p>
        </p:txBody>
      </p:sp>
      <p:sp>
        <p:nvSpPr>
          <p:cNvPr id="5" name="Google Shape;1234;p60"/>
          <p:cNvSpPr/>
          <p:nvPr/>
        </p:nvSpPr>
        <p:spPr>
          <a:xfrm>
            <a:off x="921748" y="3945384"/>
            <a:ext cx="2098567" cy="75340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35;p60"/>
          <p:cNvSpPr/>
          <p:nvPr/>
        </p:nvSpPr>
        <p:spPr>
          <a:xfrm>
            <a:off x="880456" y="2676582"/>
            <a:ext cx="2098567" cy="76536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36;p60"/>
          <p:cNvSpPr/>
          <p:nvPr/>
        </p:nvSpPr>
        <p:spPr>
          <a:xfrm>
            <a:off x="832646" y="1602970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7;p60"/>
          <p:cNvSpPr/>
          <p:nvPr/>
        </p:nvSpPr>
        <p:spPr>
          <a:xfrm>
            <a:off x="3574508" y="4045579"/>
            <a:ext cx="2221858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smtClean="0">
                <a:solidFill>
                  <a:srgbClr val="FFFFFF"/>
                </a:solidFill>
              </a:rPr>
              <a:t>14.826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9" name="Google Shape;1239;p60"/>
          <p:cNvSpPr txBox="1"/>
          <p:nvPr/>
        </p:nvSpPr>
        <p:spPr>
          <a:xfrm>
            <a:off x="880456" y="4146107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MAD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" name="Google Shape;1240;p60"/>
          <p:cNvSpPr/>
          <p:nvPr/>
        </p:nvSpPr>
        <p:spPr>
          <a:xfrm>
            <a:off x="3497485" y="2803023"/>
            <a:ext cx="2298881" cy="82358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smtClean="0">
                <a:solidFill>
                  <a:srgbClr val="FFFFFF"/>
                </a:solidFill>
              </a:rPr>
              <a:t>13.8926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1" name="Google Shape;1242;p60"/>
          <p:cNvSpPr txBox="1"/>
          <p:nvPr/>
        </p:nvSpPr>
        <p:spPr>
          <a:xfrm>
            <a:off x="829606" y="2604273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SD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" name="Google Shape;1244;p60"/>
          <p:cNvSpPr/>
          <p:nvPr/>
        </p:nvSpPr>
        <p:spPr>
          <a:xfrm>
            <a:off x="3497485" y="1523461"/>
            <a:ext cx="2229139" cy="853815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smtClean="0">
                <a:solidFill>
                  <a:srgbClr val="FFFFFF"/>
                </a:solidFill>
              </a:rPr>
              <a:t>193.0057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4" name="Google Shape;1253;p60"/>
          <p:cNvSpPr txBox="1"/>
          <p:nvPr/>
        </p:nvSpPr>
        <p:spPr>
          <a:xfrm>
            <a:off x="831531" y="1662666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Varianza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26" name="Conector recto 25"/>
          <p:cNvCxnSpPr/>
          <p:nvPr/>
        </p:nvCxnSpPr>
        <p:spPr>
          <a:xfrm flipH="1">
            <a:off x="6389657" y="216976"/>
            <a:ext cx="3394" cy="47502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Google Shape;1242;p60"/>
          <p:cNvSpPr txBox="1"/>
          <p:nvPr/>
        </p:nvSpPr>
        <p:spPr>
          <a:xfrm>
            <a:off x="624189" y="2881211"/>
            <a:ext cx="2515479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Desviación estándar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178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38" y="273065"/>
            <a:ext cx="4649189" cy="1176026"/>
          </a:xfrm>
        </p:spPr>
        <p:txBody>
          <a:bodyPr/>
          <a:lstStyle/>
          <a:p>
            <a:r>
              <a:rPr lang="es-MX" dirty="0" smtClean="0"/>
              <a:t>Comportamientos atípicos en los datos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6200" t="14555" b="22006"/>
          <a:stretch/>
        </p:blipFill>
        <p:spPr>
          <a:xfrm>
            <a:off x="409169" y="1716065"/>
            <a:ext cx="4094926" cy="28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400360"/>
            <a:ext cx="7271847" cy="1167652"/>
          </a:xfrm>
        </p:spPr>
        <p:txBody>
          <a:bodyPr/>
          <a:lstStyle/>
          <a:p>
            <a:r>
              <a:rPr lang="es-MX" dirty="0"/>
              <a:t>Función de distribución empírica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54985" y="937520"/>
            <a:ext cx="4036635" cy="5157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Edad de las 100 personas más ricas del mundo</a:t>
            </a:r>
            <a:endParaRPr lang="es-MX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7758"/>
          <a:stretch/>
        </p:blipFill>
        <p:spPr>
          <a:xfrm>
            <a:off x="454984" y="1453253"/>
            <a:ext cx="4036635" cy="34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94</Words>
  <Application>Microsoft Office PowerPoint</Application>
  <PresentationFormat>Presentación en pantalla (16:9)</PresentationFormat>
  <Paragraphs>31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Arvo</vt:lpstr>
      <vt:lpstr>Fira Sans Extra Condensed Medium</vt:lpstr>
      <vt:lpstr>Arial</vt:lpstr>
      <vt:lpstr>Barlow Condensed SemiBold</vt:lpstr>
      <vt:lpstr>Barlow Condensed</vt:lpstr>
      <vt:lpstr>Roboto Condensed</vt:lpstr>
      <vt:lpstr>Montserrat Light</vt:lpstr>
      <vt:lpstr>Calibri</vt:lpstr>
      <vt:lpstr>My Creative CV XL by Slidesgo</vt:lpstr>
      <vt:lpstr>Edad de las 100 personas más ricas del mundo</vt:lpstr>
      <vt:lpstr>Base de datos</vt:lpstr>
      <vt:lpstr>Edad de las 100 personas más ricas del mundo</vt:lpstr>
      <vt:lpstr>Cuartil 1 (acumula 25%)</vt:lpstr>
      <vt:lpstr>Datos obtenidos</vt:lpstr>
      <vt:lpstr>Como se dispersan los datos</vt:lpstr>
      <vt:lpstr>Comportamientos atípicos en los datos</vt:lpstr>
      <vt:lpstr>Función de distribución empírica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HORAS DE ESTUDIO DEL ESTUDIANTE</dc:title>
  <dc:creator>andre</dc:creator>
  <cp:lastModifiedBy>HP</cp:lastModifiedBy>
  <cp:revision>18</cp:revision>
  <dcterms:modified xsi:type="dcterms:W3CDTF">2022-08-22T05:00:45Z</dcterms:modified>
</cp:coreProperties>
</file>