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86CE-BEEE-FEC9-6F7D-7B3ED4AB1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5FEEA-070E-4925-EA6A-4C854BE1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15153-8104-8ABB-1A61-F9E12F21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26C91-1FC7-5CA8-EC2A-D7A7472F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46224-8391-9FFF-804D-654438DD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0213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A003-C48F-4685-013E-A271189B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A5029E-F96F-B40D-3D66-0F3FB0B13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9FB38-0EB2-4963-FA5D-2072BBBB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8C80B-E55E-E41F-B933-3B5224BC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0339C-D562-C414-670D-D04511AE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4376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7CDB65-8901-3E1C-D314-219656871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4A2E58-4902-2743-B422-9666A7B8B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A0BD7E-34C5-E6EC-D88B-1EBB04C0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CE8F9-1F99-2C36-1F93-1D4D4FB7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36DA8-DB1E-866A-0810-B7E058D8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6015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331C9-2789-50C6-7E74-C5D36A16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ADA50-5DD3-7E8E-A7F9-7250050A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650FE5-36FD-320B-B406-321B4E26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0643E-34EA-EE67-0435-1AFBAC69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D20BF-ABE5-2AE8-1D20-3B88DAA6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6535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E48E6-4484-6657-CC27-33E6F649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9BE5B8-6B3F-7C34-8068-C2540A01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D4ED99-9276-639B-2A1F-2FCAB7D3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4FCF3-4B40-3628-49BA-685A0A56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B2AC5-D927-DCBD-94AD-E81F238F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384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0A710-8358-3B21-18AE-33DD85AF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131E4-09DB-1642-60C0-AAEAD31B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CB3F1-1AF8-2FCA-8617-D0B9CCF0D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383E9-FF23-A4BE-43EC-ABBF2B2F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FC7C40-1B20-E295-9593-11695947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E1B1F6-875A-E77F-F7B7-A64D4346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1006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19C1E-614B-FC80-CE90-1A429343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930C5E-0A09-5E6F-E8E5-194CFD2E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B6BE52-E33B-40DD-CA6F-3E83DCEB8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EB5425-F006-BD35-5C74-98ECBD7BC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33674A-EB41-F8C0-56FC-9109714E3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FA74C0-68C1-E886-359F-7BA96B73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740D7C-7EC1-9E58-E6E4-20FD3270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B14F4D-5174-C211-82A3-F34E5B6A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88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0E814-4F0B-96EE-E9C5-DB795703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B4B735-F677-713D-0974-2FCEF3E9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A88E53-EE24-7035-99DF-BECFE6C3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67651E-CC51-E19D-F9B9-AD754C18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04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4972C0-8DB4-11C4-C06F-8FF77888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B45C22-F960-4E57-803B-94EE401D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5665C5-BD42-B539-A3C4-4E5167EB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1127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4719-3F6A-21CD-46B2-97879893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15A04-FDE6-BEB1-86EA-8B374B0A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031AD-6192-BBF4-63AD-845EED50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223719-0EB5-1997-C578-8897E67B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E897B2-6E7A-F594-8563-21D5C002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B29AC8-13BA-F822-05CA-AF542405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0047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B8EA1-96DB-BEB0-BAE8-E3E3E16C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B56D82-C7D7-8A77-0971-F34543C63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603DD-EFF7-CE92-8E47-27581F4FC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308139-57F7-7E6F-13D6-6BAD1315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C23ED1-791E-6100-D85D-673E1327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2964A-C28C-8E55-A9F2-2E59BBD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541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5596D2-AE49-3B9C-46EF-3AFA6044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729E12-FEB8-0F27-9A8D-33A5358FF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6DE0B-E6C9-9687-DB64-BC7178E20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A882-8EBB-4CD6-AC35-55821902A628}" type="datetimeFigureOut">
              <a:rPr lang="es-BO" smtClean="0"/>
              <a:t>25/1/2024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217D70-62B9-E105-BB68-C9701BB95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A39DD-2E96-403D-B33B-DD4F1CC7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6ADD-54E7-4F07-B42E-14C8C2EA095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368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1D9EBF-85F1-1DF4-4D6B-171CA078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620" y="1471351"/>
            <a:ext cx="7108911" cy="4016621"/>
          </a:xfrm>
        </p:spPr>
        <p:txBody>
          <a:bodyPr anchor="ctr">
            <a:normAutofit/>
          </a:bodyPr>
          <a:lstStyle/>
          <a:p>
            <a:pPr algn="l"/>
            <a:r>
              <a:rPr lang="es-ES" sz="6600"/>
              <a:t>CAJERO MULTI MONEDA</a:t>
            </a:r>
            <a:endParaRPr lang="es-BO" sz="66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454908-22EE-32BF-0387-B5F7165DE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3178" y="1845264"/>
            <a:ext cx="3000907" cy="3268794"/>
          </a:xfrm>
        </p:spPr>
        <p:txBody>
          <a:bodyPr anchor="ctr">
            <a:normAutofit/>
          </a:bodyPr>
          <a:lstStyle/>
          <a:p>
            <a:pPr algn="l"/>
            <a:r>
              <a:rPr lang="es-ES" sz="2200"/>
              <a:t>ENERO 2024</a:t>
            </a:r>
            <a:endParaRPr lang="es-BO" sz="2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0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Vista casos de uso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AFFE4D-B7AA-7913-EB7D-8DEA633D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2195057"/>
            <a:ext cx="5608830" cy="24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Vista de Desarrollo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B9C3BD-D4E3-0F1C-BBB2-6F2FD6AF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185224"/>
            <a:ext cx="5536001" cy="44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Vista de Despliegue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4081D7-16E5-38C8-FDE6-D2006A399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045247"/>
            <a:ext cx="5608830" cy="47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7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s-BO" sz="5200" b="1" i="0">
                <a:effectLst/>
                <a:latin typeface="-apple-system"/>
              </a:rPr>
              <a:t>Visión de Arquitectura</a:t>
            </a:r>
            <a:endParaRPr lang="es-BO" sz="52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67AB7-60D0-8823-0B6E-AF121126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b="0" i="0">
                <a:effectLst/>
                <a:latin typeface="-apple-system"/>
              </a:rPr>
              <a:t>Implementar una solución tecnológica orientada a la satisfacción de los clientes y el crecimiento de la cartera de clientes ahorristas basado en brindar transacciones de rápidas, integras y seguras a través del empoderamiento del area de TI</a:t>
            </a:r>
            <a:endParaRPr lang="es-BO" sz="2000"/>
          </a:p>
        </p:txBody>
      </p:sp>
    </p:spTree>
    <p:extLst>
      <p:ext uri="{BB962C8B-B14F-4D97-AF65-F5344CB8AC3E}">
        <p14:creationId xmlns:p14="http://schemas.microsoft.com/office/powerpoint/2010/main" val="65301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Atributos de Calidad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6CA0F00-24C1-F00F-CAFC-003B3B18A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539621"/>
              </p:ext>
            </p:extLst>
          </p:nvPr>
        </p:nvGraphicFramePr>
        <p:xfrm>
          <a:off x="5922492" y="1426002"/>
          <a:ext cx="5536002" cy="39472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93696">
                  <a:extLst>
                    <a:ext uri="{9D8B030D-6E8A-4147-A177-3AD203B41FA5}">
                      <a16:colId xmlns:a16="http://schemas.microsoft.com/office/drawing/2014/main" val="2585469691"/>
                    </a:ext>
                  </a:extLst>
                </a:gridCol>
                <a:gridCol w="4442306">
                  <a:extLst>
                    <a:ext uri="{9D8B030D-6E8A-4147-A177-3AD203B41FA5}">
                      <a16:colId xmlns:a16="http://schemas.microsoft.com/office/drawing/2014/main" val="2768393558"/>
                    </a:ext>
                  </a:extLst>
                </a:gridCol>
              </a:tblGrid>
              <a:tr h="269897">
                <a:tc>
                  <a:txBody>
                    <a:bodyPr/>
                    <a:lstStyle/>
                    <a:p>
                      <a:r>
                        <a:rPr lang="es-BO" sz="1100" b="1" u="none" strike="noStrike" kern="1200" baseline="0" dirty="0">
                          <a:solidFill>
                            <a:schemeClr val="lt1"/>
                          </a:solidFill>
                        </a:rPr>
                        <a:t>Atributo</a:t>
                      </a:r>
                      <a:endParaRPr lang="es-BO" sz="1100" dirty="0"/>
                    </a:p>
                  </a:txBody>
                  <a:tcPr marL="72294" marR="72294" marT="36147" marB="36147"/>
                </a:tc>
                <a:tc>
                  <a:txBody>
                    <a:bodyPr/>
                    <a:lstStyle/>
                    <a:p>
                      <a:r>
                        <a:rPr lang="es-BO" sz="1100" b="1" u="none" strike="noStrike" kern="1200" baseline="0" dirty="0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lang="es-BO" sz="1100" dirty="0"/>
                    </a:p>
                  </a:txBody>
                  <a:tcPr marL="72294" marR="72294" marT="36147" marB="36147"/>
                </a:tc>
                <a:extLst>
                  <a:ext uri="{0D108BD9-81ED-4DB2-BD59-A6C34878D82A}">
                    <a16:rowId xmlns:a16="http://schemas.microsoft.com/office/drawing/2014/main" val="2772016268"/>
                  </a:ext>
                </a:extLst>
              </a:tr>
              <a:tr h="1282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100" b="1" kern="1200">
                          <a:solidFill>
                            <a:schemeClr val="dk1"/>
                          </a:solidFill>
                          <a:effectLst/>
                        </a:rPr>
                        <a:t>Adecuación Funcional</a:t>
                      </a:r>
                    </a:p>
                    <a:p>
                      <a:endParaRPr lang="es-BO" sz="1100"/>
                    </a:p>
                  </a:txBody>
                  <a:tcPr marL="72294" marR="72294" marT="36147" marB="36147"/>
                </a:tc>
                <a:tc>
                  <a:txBody>
                    <a:bodyPr/>
                    <a:lstStyle/>
                    <a:p>
                      <a:r>
                        <a:rPr lang="es-ES" sz="1100" b="1" kern="1200" dirty="0">
                          <a:solidFill>
                            <a:schemeClr val="dk1"/>
                          </a:solidFill>
                          <a:effectLst/>
                        </a:rPr>
                        <a:t>Corrección Funcional</a:t>
                      </a:r>
                    </a:p>
                    <a:p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Por la naturaleza de las operaciones transaccionales que se llevarán a cabo dentro de la plataforma es necesario que el sistema cumpla con las funciones para las que fue desarrollado. Considerando un plan de </a:t>
                      </a:r>
                      <a:r>
                        <a:rPr lang="es-ES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conciliation</a:t>
                      </a:r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 de transacciones automático que garanticen el balance perfecto de las operaciones realizadas.</a:t>
                      </a:r>
                    </a:p>
                    <a:p>
                      <a:endParaRPr lang="es-BO" sz="1100" dirty="0"/>
                    </a:p>
                  </a:txBody>
                  <a:tcPr marL="72294" marR="72294" marT="36147" marB="36147"/>
                </a:tc>
                <a:extLst>
                  <a:ext uri="{0D108BD9-81ED-4DB2-BD59-A6C34878D82A}">
                    <a16:rowId xmlns:a16="http://schemas.microsoft.com/office/drawing/2014/main" val="4124807414"/>
                  </a:ext>
                </a:extLst>
              </a:tr>
              <a:tr h="775954">
                <a:tc>
                  <a:txBody>
                    <a:bodyPr/>
                    <a:lstStyle/>
                    <a:p>
                      <a:r>
                        <a:rPr lang="es-BO" sz="1100" b="1" kern="1200">
                          <a:solidFill>
                            <a:schemeClr val="dk1"/>
                          </a:solidFill>
                          <a:effectLst/>
                        </a:rPr>
                        <a:t>Eficiencia de desempeño</a:t>
                      </a:r>
                      <a:endParaRPr lang="es-BO" sz="11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294" marR="72294" marT="36147" marB="36147"/>
                </a:tc>
                <a:tc>
                  <a:txBody>
                    <a:bodyPr/>
                    <a:lstStyle/>
                    <a:p>
                      <a:r>
                        <a:rPr lang="es-ES" sz="1100" b="1" kern="1200" dirty="0">
                          <a:solidFill>
                            <a:schemeClr val="dk1"/>
                          </a:solidFill>
                          <a:effectLst/>
                        </a:rPr>
                        <a:t>Tiempos de respuesta</a:t>
                      </a:r>
                    </a:p>
                    <a:p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La solución debe considerar que el tiempo de respuesta en consultas y consolidación de transacciones deben ser superiores a los de la competencia.</a:t>
                      </a:r>
                      <a:endParaRPr lang="es-E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294" marR="72294" marT="36147" marB="36147"/>
                </a:tc>
                <a:extLst>
                  <a:ext uri="{0D108BD9-81ED-4DB2-BD59-A6C34878D82A}">
                    <a16:rowId xmlns:a16="http://schemas.microsoft.com/office/drawing/2014/main" val="2378700423"/>
                  </a:ext>
                </a:extLst>
              </a:tr>
              <a:tr h="1619382">
                <a:tc>
                  <a:txBody>
                    <a:bodyPr/>
                    <a:lstStyle/>
                    <a:p>
                      <a:r>
                        <a:rPr lang="es-BO" sz="1100" b="1" kern="1200">
                          <a:solidFill>
                            <a:schemeClr val="dk1"/>
                          </a:solidFill>
                          <a:effectLst/>
                        </a:rPr>
                        <a:t>Fiabilidad</a:t>
                      </a:r>
                      <a:endParaRPr lang="es-BO" sz="11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294" marR="72294" marT="36147" marB="36147"/>
                </a:tc>
                <a:tc>
                  <a:txBody>
                    <a:bodyPr/>
                    <a:lstStyle/>
                    <a:p>
                      <a:r>
                        <a:rPr lang="es-ES" sz="1100" b="1" kern="1200" dirty="0">
                          <a:solidFill>
                            <a:schemeClr val="dk1"/>
                          </a:solidFill>
                          <a:effectLst/>
                        </a:rPr>
                        <a:t>Disponibilidad</a:t>
                      </a:r>
                    </a:p>
                    <a:p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Con el fin de mantener un alto índice de disponibilidad del sistema se </a:t>
                      </a:r>
                      <a:r>
                        <a:rPr lang="es-ES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debera</a:t>
                      </a:r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 considerar en la implementación un proceso de </a:t>
                      </a:r>
                      <a:r>
                        <a:rPr lang="es-ES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autoescalamiento</a:t>
                      </a:r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 de contenedores que presenten una carga superior en sus recursos por encima de 70%</a:t>
                      </a:r>
                    </a:p>
                    <a:p>
                      <a:r>
                        <a:rPr lang="es-ES" sz="1100" b="1" kern="1200" dirty="0">
                          <a:solidFill>
                            <a:schemeClr val="dk1"/>
                          </a:solidFill>
                          <a:effectLst/>
                        </a:rPr>
                        <a:t>Tolerancia a Fallos</a:t>
                      </a:r>
                    </a:p>
                    <a:p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Con el fin de garantizar la continuidad y </a:t>
                      </a:r>
                      <a:r>
                        <a:rPr lang="es-ES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consitencia</a:t>
                      </a:r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 de las transacciones la plataforma de contenedores </a:t>
                      </a:r>
                      <a:r>
                        <a:rPr lang="es-ES" sz="1100" b="0" kern="1200" dirty="0" err="1">
                          <a:solidFill>
                            <a:schemeClr val="dk1"/>
                          </a:solidFill>
                          <a:effectLst/>
                        </a:rPr>
                        <a:t>debera</a:t>
                      </a:r>
                      <a:r>
                        <a:rPr lang="es-ES" sz="1100" b="0" kern="1200" dirty="0">
                          <a:solidFill>
                            <a:schemeClr val="dk1"/>
                          </a:solidFill>
                          <a:effectLst/>
                        </a:rPr>
                        <a:t> contar con mecanismos de balanceo de carga y conmutación por error</a:t>
                      </a:r>
                      <a:endParaRPr lang="es-ES" sz="11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294" marR="72294" marT="36147" marB="36147"/>
                </a:tc>
                <a:extLst>
                  <a:ext uri="{0D108BD9-81ED-4DB2-BD59-A6C34878D82A}">
                    <a16:rowId xmlns:a16="http://schemas.microsoft.com/office/drawing/2014/main" val="62325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82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Atributos de Calidad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6CA0F00-24C1-F00F-CAFC-003B3B18A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573119"/>
              </p:ext>
            </p:extLst>
          </p:nvPr>
        </p:nvGraphicFramePr>
        <p:xfrm>
          <a:off x="5922492" y="1248556"/>
          <a:ext cx="5536002" cy="43135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2338">
                  <a:extLst>
                    <a:ext uri="{9D8B030D-6E8A-4147-A177-3AD203B41FA5}">
                      <a16:colId xmlns:a16="http://schemas.microsoft.com/office/drawing/2014/main" val="2585469691"/>
                    </a:ext>
                  </a:extLst>
                </a:gridCol>
                <a:gridCol w="4363664">
                  <a:extLst>
                    <a:ext uri="{9D8B030D-6E8A-4147-A177-3AD203B41FA5}">
                      <a16:colId xmlns:a16="http://schemas.microsoft.com/office/drawing/2014/main" val="2768393558"/>
                    </a:ext>
                  </a:extLst>
                </a:gridCol>
              </a:tblGrid>
              <a:tr h="272235">
                <a:tc>
                  <a:txBody>
                    <a:bodyPr/>
                    <a:lstStyle/>
                    <a:p>
                      <a:r>
                        <a:rPr lang="es-BO" sz="800" b="1" u="none" strike="noStrike" kern="1200" cap="all" spc="60" baseline="0" dirty="0">
                          <a:solidFill>
                            <a:schemeClr val="bg1"/>
                          </a:solidFill>
                        </a:rPr>
                        <a:t>Atributo</a:t>
                      </a:r>
                      <a:endParaRPr lang="es-BO" sz="800" b="1" cap="all" spc="60" dirty="0">
                        <a:solidFill>
                          <a:schemeClr val="bg1"/>
                        </a:solidFill>
                      </a:endParaRPr>
                    </a:p>
                  </a:txBody>
                  <a:tcPr marL="61872" marR="61872" marT="61872" marB="61872" anchor="b"/>
                </a:tc>
                <a:tc>
                  <a:txBody>
                    <a:bodyPr/>
                    <a:lstStyle/>
                    <a:p>
                      <a:r>
                        <a:rPr lang="es-BO" sz="800" b="1" u="none" strike="noStrike" kern="1200" cap="all" spc="60" baseline="0" dirty="0">
                          <a:solidFill>
                            <a:schemeClr val="bg1"/>
                          </a:solidFill>
                        </a:rPr>
                        <a:t>Descripción</a:t>
                      </a:r>
                      <a:endParaRPr lang="es-BO" sz="800" b="1" cap="all" spc="60" dirty="0">
                        <a:solidFill>
                          <a:schemeClr val="bg1"/>
                        </a:solidFill>
                      </a:endParaRPr>
                    </a:p>
                  </a:txBody>
                  <a:tcPr marL="61872" marR="61872" marT="61872" marB="61872" anchor="b"/>
                </a:tc>
                <a:extLst>
                  <a:ext uri="{0D108BD9-81ED-4DB2-BD59-A6C34878D82A}">
                    <a16:rowId xmlns:a16="http://schemas.microsoft.com/office/drawing/2014/main" val="2772016268"/>
                  </a:ext>
                </a:extLst>
              </a:tr>
              <a:tr h="2262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Seguridad</a:t>
                      </a:r>
                    </a:p>
                    <a:p>
                      <a:endParaRPr lang="es-BO" sz="1100" b="1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endParaRPr lang="es-BO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1872" marR="61872" marT="30936" marB="61872"/>
                </a:tc>
                <a:tc>
                  <a:txBody>
                    <a:bodyPr/>
                    <a:lstStyle/>
                    <a:p>
                      <a:r>
                        <a:rPr lang="es-E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Integridad</a:t>
                      </a:r>
                    </a:p>
                    <a:p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Para garantizar la integridad de las transacciones realizadas mediante la prevención de accesos o modificaciones no autorizados a datos o programas de ordenador</a:t>
                      </a:r>
                    </a:p>
                    <a:p>
                      <a:r>
                        <a:rPr lang="es-E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No Repudio</a:t>
                      </a:r>
                    </a:p>
                    <a:p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Un servicio de utilidades de </a:t>
                      </a:r>
                      <a:r>
                        <a:rPr lang="es-ES" sz="11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logging</a:t>
                      </a:r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será el encargado de registrar todas las transacciones. Los logs estarán protegidos a su vez por </a:t>
                      </a:r>
                      <a:r>
                        <a:rPr lang="es-ES" sz="11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Exception</a:t>
                      </a:r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1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Shielding</a:t>
                      </a:r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, evitando mostrar información confidencial.</a:t>
                      </a:r>
                    </a:p>
                    <a:p>
                      <a:r>
                        <a:rPr lang="es-E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Autenticidad</a:t>
                      </a:r>
                    </a:p>
                    <a:p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Se debe garantizar que el 100% de las comunicaciones fuera de las fronteras del sistema sean mediante el protocolo cifrado HTTPS. Dentro del entorno del sistema (zona desmilitarizada) se usarán comunicaciones seguras en base a </a:t>
                      </a:r>
                      <a:r>
                        <a:rPr lang="es-ES" sz="11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Trusted</a:t>
                      </a:r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100" b="0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Subsystem</a:t>
                      </a:r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s-E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872" marR="61872" marT="30936" marB="61872"/>
                </a:tc>
                <a:extLst>
                  <a:ext uri="{0D108BD9-81ED-4DB2-BD59-A6C34878D82A}">
                    <a16:rowId xmlns:a16="http://schemas.microsoft.com/office/drawing/2014/main" val="4124807414"/>
                  </a:ext>
                </a:extLst>
              </a:tr>
              <a:tr h="1767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100" b="1" kern="1200" cap="none" spc="0">
                          <a:solidFill>
                            <a:schemeClr val="tx1"/>
                          </a:solidFill>
                          <a:effectLst/>
                        </a:rPr>
                        <a:t>Mantenibilidad</a:t>
                      </a:r>
                    </a:p>
                    <a:p>
                      <a:endParaRPr lang="es-BO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1872" marR="61872" marT="30936" marB="61872"/>
                </a:tc>
                <a:tc>
                  <a:txBody>
                    <a:bodyPr/>
                    <a:lstStyle/>
                    <a:p>
                      <a:r>
                        <a:rPr lang="es-ES" sz="11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Modularidad</a:t>
                      </a:r>
                    </a:p>
                    <a:p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La solución debe permitir que sea modificado de forma efectiva y eficiente para atender a necesidades de mejoras sin introducir afectaciones a otros módulos</a:t>
                      </a:r>
                    </a:p>
                    <a:p>
                      <a:r>
                        <a:rPr lang="es-ES" sz="1100" b="1" kern="1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Analizabilidad</a:t>
                      </a:r>
                      <a:endParaRPr lang="es-ES" sz="1100" b="1" kern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s-ES" sz="11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La solución debe facilitar la evaluación el impacto de un determinado cambio sobre el resto del los componentes, diagnosticar las deficiencias o causas de fallos en el componente, o identificar las partes a modificar para nuevas funcionalidades.</a:t>
                      </a:r>
                    </a:p>
                    <a:p>
                      <a:endParaRPr lang="es-ES" sz="1100" b="0" i="0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872" marR="61872" marT="30936" marB="61872"/>
                </a:tc>
                <a:extLst>
                  <a:ext uri="{0D108BD9-81ED-4DB2-BD59-A6C34878D82A}">
                    <a16:rowId xmlns:a16="http://schemas.microsoft.com/office/drawing/2014/main" val="77818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3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BO" b="1" i="0">
                <a:solidFill>
                  <a:srgbClr val="1F2328"/>
                </a:solidFill>
                <a:effectLst/>
                <a:latin typeface="-apple-system"/>
              </a:rPr>
              <a:t>Escenarios</a:t>
            </a:r>
            <a:endParaRPr lang="es-BO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1475590-9354-4BD4-9EC8-61A6D9871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294" y="1690688"/>
            <a:ext cx="10427506" cy="4014929"/>
          </a:xfrm>
        </p:spPr>
      </p:pic>
    </p:spTree>
    <p:extLst>
      <p:ext uri="{BB962C8B-B14F-4D97-AF65-F5344CB8AC3E}">
        <p14:creationId xmlns:p14="http://schemas.microsoft.com/office/powerpoint/2010/main" val="361913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Escenarios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D7DE29-A24A-E752-C166-37D41BD0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277552"/>
            <a:ext cx="5536001" cy="22282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1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Escenarios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75D685-731C-53C4-BB7F-B890C25C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403144"/>
            <a:ext cx="5536001" cy="1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Escenarios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1FB83C-1DCF-B1B2-0EF7-356E0A41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443632"/>
            <a:ext cx="5536001" cy="18960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3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63F741-5E88-ACAA-235A-F0EFC164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Escenarios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9F36C0-D4D9-51D2-21C0-A3970A4F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451583"/>
            <a:ext cx="5536001" cy="189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392</Words>
  <Application>Microsoft Office PowerPoint</Application>
  <PresentationFormat>Panorámica</PresentationFormat>
  <Paragraphs>41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Tema de Office</vt:lpstr>
      <vt:lpstr>CAJERO MULTI MONEDA</vt:lpstr>
      <vt:lpstr>Visión de Arquitectura</vt:lpstr>
      <vt:lpstr>Atributos de Calidad</vt:lpstr>
      <vt:lpstr>Atributos de Calidad</vt:lpstr>
      <vt:lpstr>Escenarios</vt:lpstr>
      <vt:lpstr>Escenarios</vt:lpstr>
      <vt:lpstr>Escenarios</vt:lpstr>
      <vt:lpstr>Escenarios</vt:lpstr>
      <vt:lpstr>Escenarios</vt:lpstr>
      <vt:lpstr>Vista casos de uso</vt:lpstr>
      <vt:lpstr>Vista de Desarrollo</vt:lpstr>
      <vt:lpstr>Vista de Despliegue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CAJERO MULTI MONEDA</dc:title>
  <dc:creator>Lizeth Ovando</dc:creator>
  <cp:lastModifiedBy>Lizeth Ovando</cp:lastModifiedBy>
  <cp:revision>2</cp:revision>
  <dcterms:created xsi:type="dcterms:W3CDTF">2024-01-25T20:23:52Z</dcterms:created>
  <dcterms:modified xsi:type="dcterms:W3CDTF">2024-01-25T20:58:39Z</dcterms:modified>
</cp:coreProperties>
</file>