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5" r:id="rId4"/>
    <p:sldId id="276" r:id="rId5"/>
    <p:sldId id="302" r:id="rId6"/>
    <p:sldId id="258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270" r:id="rId20"/>
    <p:sldId id="313" r:id="rId21"/>
    <p:sldId id="279" r:id="rId22"/>
    <p:sldId id="291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A8A4-D436-46B0-B7F9-149310B95C00}" v="3204" dt="2020-05-27T16:53:25.021"/>
    <p1510:client id="{0697CD2A-1203-42C1-919C-1149DCF2B967}" v="241" dt="2020-06-02T12:17:43.177"/>
    <p1510:client id="{148815C6-E6CB-4C27-B0A0-6A79A96475BE}" v="51" dt="2020-06-02T14:09:12.195"/>
    <p1510:client id="{1686EAFE-3F7D-40E6-8104-A7B8D803EE78}" v="1" dt="2020-06-01T23:19:59.701"/>
    <p1510:client id="{1899C53C-BBD7-4BD6-83A5-F59E549A83E2}" v="319" dt="2020-05-26T12:58:27.960"/>
    <p1510:client id="{22AAB855-1256-418E-BE5C-47679A217D20}" v="40" dt="2020-06-02T17:05:26.185"/>
    <p1510:client id="{2E549D2F-C9FA-4243-A681-B563A5CCF00B}" v="34" dt="2020-06-02T10:16:23.166"/>
    <p1510:client id="{49770AA9-EE7D-4185-A1E4-6D9C8793BAC7}" v="179" dt="2020-07-24T09:30:30.426"/>
    <p1510:client id="{49FDB38F-47FA-4804-9688-BBEF258FCA7E}" v="313" dt="2020-07-22T10:28:52.765"/>
    <p1510:client id="{53F2028B-338F-487B-AF21-895798557C0D}" v="15" dt="2020-06-02T16:06:42.810"/>
    <p1510:client id="{5FB49D71-B2B8-47FB-AAC6-AB8159075365}" v="104" dt="2020-07-24T08:58:41.553"/>
    <p1510:client id="{6149836D-15E2-4AA7-A42D-F63FCE49F0A4}" v="824" dt="2020-06-02T04:24:01.997"/>
    <p1510:client id="{6CE8274E-CC31-4385-8BC9-E133593A8F8D}" v="714" dt="2020-06-01T10:42:25.287"/>
    <p1510:client id="{6D70F9A8-53A4-41BD-B196-2306906781A4}" v="706" dt="2020-07-21T19:00:34.696"/>
    <p1510:client id="{7D661930-115D-4228-A4D8-64B3A5D0907E}" v="421" dt="2020-06-02T11:35:30.643"/>
    <p1510:client id="{8FBD62EE-27A9-4E12-9D8A-B525F28DE959}" v="415" dt="2020-06-01T15:49:30.280"/>
    <p1510:client id="{93557EC0-A2C3-4B67-A930-1C6CBD852E8D}" v="309" dt="2020-06-02T01:24:43.873"/>
    <p1510:client id="{969B4B62-911E-4456-AF69-146973EC0703}" v="593" dt="2020-06-01T21:59:32.586"/>
    <p1510:client id="{994BAAC6-BB9F-4840-9BC4-59F48EA834D9}" v="46" dt="2020-06-01T13:33:21.384"/>
    <p1510:client id="{9FCFABD5-574A-4747-BF50-8BAEA0D4C210}" v="343" dt="2020-06-02T12:54:38.503"/>
    <p1510:client id="{A33F65D8-6D63-41A5-974E-F0AF6D658C84}" v="520" dt="2020-06-02T14:21:56.656"/>
    <p1510:client id="{A3A362F4-1A2C-4292-8604-35C23EDE3A11}" v="53" dt="2020-05-27T20:44:42.312"/>
    <p1510:client id="{A455E39C-9024-42D2-B07C-553CCD603B1F}" v="1133" dt="2020-06-02T04:59:56.317"/>
    <p1510:client id="{A5ACF57C-EAE7-4DC4-BDEF-118397FEF378}" v="134" dt="2020-06-02T05:22:38.020"/>
    <p1510:client id="{B52F3D8E-93CA-4CB4-AF61-0D26D06A4319}" v="11" dt="2020-06-02T12:57:41.018"/>
    <p1510:client id="{C7964AC0-2770-4C96-827B-550D030FE86B}" v="88" dt="2020-06-02T08:28:42.424"/>
    <p1510:client id="{D189C590-B0C9-4518-A509-E4D2D6C5FEEB}" v="10" dt="2020-06-02T05:21:14.823"/>
    <p1510:client id="{F0676D73-D762-4A9F-A60B-36CBB8D0482A}" v="55" dt="2020-06-02T12:16:35.794"/>
    <p1510:client id="{F22C7B78-D3CA-4CB6-B772-3926EFECBAFF}" v="309" dt="2020-05-27T22:22:32.908"/>
    <p1510:client id="{F822F017-BD70-4A5C-ACFE-AADC6DA71DC3}" v="161" dt="2020-05-31T19:00:32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E4A03-8CC3-4EC0-B1C6-95C08783E9D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A193A-9391-4CDE-9E3C-F29D2E5028E7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65D60432-8569-4C2D-973D-FFA946F2B0CE}" type="parTrans" cxnId="{7474B630-6F95-4C61-8699-FC57CED1D6D0}">
      <dgm:prSet/>
      <dgm:spPr/>
      <dgm:t>
        <a:bodyPr/>
        <a:lstStyle/>
        <a:p>
          <a:endParaRPr lang="en-US"/>
        </a:p>
      </dgm:t>
    </dgm:pt>
    <dgm:pt modelId="{311CF6F0-1DA9-4DB6-B9CD-4D950D6B2606}" type="sibTrans" cxnId="{7474B630-6F95-4C61-8699-FC57CED1D6D0}">
      <dgm:prSet/>
      <dgm:spPr/>
      <dgm:t>
        <a:bodyPr/>
        <a:lstStyle/>
        <a:p>
          <a:endParaRPr lang="en-US"/>
        </a:p>
      </dgm:t>
    </dgm:pt>
    <dgm:pt modelId="{43C15541-920A-4ADB-B512-D354E812D58B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0DEFE454-6440-4EDE-9F62-6D6704B8A862}" type="parTrans" cxnId="{6332C410-5623-45B1-BF9B-E22CAEB5D30F}">
      <dgm:prSet/>
      <dgm:spPr/>
      <dgm:t>
        <a:bodyPr/>
        <a:lstStyle/>
        <a:p>
          <a:endParaRPr lang="en-US"/>
        </a:p>
      </dgm:t>
    </dgm:pt>
    <dgm:pt modelId="{88525EFC-9800-45BE-B7C5-EF490901903E}" type="sibTrans" cxnId="{6332C410-5623-45B1-BF9B-E22CAEB5D30F}">
      <dgm:prSet/>
      <dgm:spPr/>
      <dgm:t>
        <a:bodyPr/>
        <a:lstStyle/>
        <a:p>
          <a:endParaRPr lang="en-US"/>
        </a:p>
      </dgm:t>
    </dgm:pt>
    <dgm:pt modelId="{EF4DBC2A-B605-4069-85F3-4C99B117CBC0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5466FCB1-028A-4147-8CBE-96A168D80A12}" type="parTrans" cxnId="{6A19107D-50F4-43B2-A2D7-823180782752}">
      <dgm:prSet/>
      <dgm:spPr/>
      <dgm:t>
        <a:bodyPr/>
        <a:lstStyle/>
        <a:p>
          <a:endParaRPr lang="en-US"/>
        </a:p>
      </dgm:t>
    </dgm:pt>
    <dgm:pt modelId="{AE6816B1-8C04-48CC-BB2A-A2303B4F0569}" type="sibTrans" cxnId="{6A19107D-50F4-43B2-A2D7-823180782752}">
      <dgm:prSet/>
      <dgm:spPr/>
      <dgm:t>
        <a:bodyPr/>
        <a:lstStyle/>
        <a:p>
          <a:endParaRPr lang="en-US"/>
        </a:p>
      </dgm:t>
    </dgm:pt>
    <dgm:pt modelId="{6FB0F871-12E3-4271-88BD-D9002644718D}">
      <dgm:prSet phldr="0"/>
      <dgm:spPr/>
      <dgm:t>
        <a:bodyPr/>
        <a:lstStyle/>
        <a:p>
          <a:pPr rtl="0"/>
          <a:r>
            <a:rPr lang="en-US" dirty="0"/>
            <a:t>Checking summary statistics of all data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1464A1AC-78AA-426A-A4EB-D7F55D8ACA4A}" type="parTrans" cxnId="{B0657D7C-47E3-4D5F-A28D-A9F1D2301592}">
      <dgm:prSet/>
      <dgm:spPr/>
    </dgm:pt>
    <dgm:pt modelId="{167EBE1B-1B52-4393-827F-20C7CB7E2F4C}" type="sibTrans" cxnId="{B0657D7C-47E3-4D5F-A28D-A9F1D2301592}">
      <dgm:prSet/>
      <dgm:spPr/>
      <dgm:t>
        <a:bodyPr/>
        <a:lstStyle/>
        <a:p>
          <a:endParaRPr lang="en-US"/>
        </a:p>
      </dgm:t>
    </dgm:pt>
    <dgm:pt modelId="{E5D99AFE-5A80-47FC-A852-8B006DA88CA9}">
      <dgm:prSet phldr="0"/>
      <dgm:spPr/>
      <dgm:t>
        <a:bodyPr/>
        <a:lstStyle/>
        <a:p>
          <a:pPr rtl="0"/>
          <a:r>
            <a:rPr lang="en-US" dirty="0"/>
            <a:t>Checking the percentage of the missing data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F2AD2B2B-7F9D-4B4F-8569-72DF3D8D6B5F}" type="parTrans" cxnId="{F09FF939-03A4-452A-A854-6DB667331FCE}">
      <dgm:prSet/>
      <dgm:spPr/>
    </dgm:pt>
    <dgm:pt modelId="{4E4FEBB2-76FB-4A35-AAD6-5ACC033C2134}" type="sibTrans" cxnId="{F09FF939-03A4-452A-A854-6DB667331FCE}">
      <dgm:prSet/>
      <dgm:spPr/>
      <dgm:t>
        <a:bodyPr/>
        <a:lstStyle/>
        <a:p>
          <a:endParaRPr lang="en-US"/>
        </a:p>
      </dgm:t>
    </dgm:pt>
    <dgm:pt modelId="{9EBE843E-A907-4DEC-BA3F-008B7C56C277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Ratings of all the movies.</a:t>
          </a:r>
        </a:p>
      </dgm:t>
    </dgm:pt>
    <dgm:pt modelId="{27B7AC95-A2DD-4CFC-9579-EC3B1ECB5B48}" type="parTrans" cxnId="{2A6D06A6-ADFC-4C8D-9ED4-4221BF5A1B72}">
      <dgm:prSet/>
      <dgm:spPr/>
    </dgm:pt>
    <dgm:pt modelId="{7B316E58-6B10-4A35-8276-FB82AD0A2D8A}" type="sibTrans" cxnId="{2A6D06A6-ADFC-4C8D-9ED4-4221BF5A1B72}">
      <dgm:prSet/>
      <dgm:spPr/>
      <dgm:t>
        <a:bodyPr/>
        <a:lstStyle/>
        <a:p>
          <a:endParaRPr lang="en-US"/>
        </a:p>
      </dgm:t>
    </dgm:pt>
    <dgm:pt modelId="{53780494-9B0A-444B-B55E-291A1D22D4E4}" type="pres">
      <dgm:prSet presAssocID="{B6AE4A03-8CC3-4EC0-B1C6-95C08783E9D4}" presName="Name0" presStyleCnt="0">
        <dgm:presLayoutVars>
          <dgm:chMax/>
          <dgm:chPref/>
          <dgm:dir/>
          <dgm:animLvl val="lvl"/>
        </dgm:presLayoutVars>
      </dgm:prSet>
      <dgm:spPr/>
    </dgm:pt>
    <dgm:pt modelId="{5752CA2F-82C8-463E-8492-D88A45393F0F}" type="pres">
      <dgm:prSet presAssocID="{59FA193A-9391-4CDE-9E3C-F29D2E5028E7}" presName="composite" presStyleCnt="0"/>
      <dgm:spPr/>
    </dgm:pt>
    <dgm:pt modelId="{06B6EEEB-C426-4163-8010-82E3D1273306}" type="pres">
      <dgm:prSet presAssocID="{59FA193A-9391-4CDE-9E3C-F29D2E5028E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07741B-821A-4648-AFAC-0562544603CC}" type="pres">
      <dgm:prSet presAssocID="{59FA193A-9391-4CDE-9E3C-F29D2E5028E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C28C009-ED47-478D-A7A1-9F89E122526E}" type="pres">
      <dgm:prSet presAssocID="{59FA193A-9391-4CDE-9E3C-F29D2E5028E7}" presName="BalanceSpacing" presStyleCnt="0"/>
      <dgm:spPr/>
    </dgm:pt>
    <dgm:pt modelId="{9A92CE5B-2DF2-4050-AD33-76007343411A}" type="pres">
      <dgm:prSet presAssocID="{59FA193A-9391-4CDE-9E3C-F29D2E5028E7}" presName="BalanceSpacing1" presStyleCnt="0"/>
      <dgm:spPr/>
    </dgm:pt>
    <dgm:pt modelId="{A95047ED-E274-4E77-BE46-1AACD415C02B}" type="pres">
      <dgm:prSet presAssocID="{311CF6F0-1DA9-4DB6-B9CD-4D950D6B2606}" presName="Accent1Text" presStyleLbl="node1" presStyleIdx="1" presStyleCnt="6"/>
      <dgm:spPr/>
    </dgm:pt>
    <dgm:pt modelId="{FFFE0101-9A22-40B5-8EB1-271E79C41B66}" type="pres">
      <dgm:prSet presAssocID="{311CF6F0-1DA9-4DB6-B9CD-4D950D6B2606}" presName="spaceBetweenRectangles" presStyleCnt="0"/>
      <dgm:spPr/>
    </dgm:pt>
    <dgm:pt modelId="{3D8099F3-4C79-48A7-BB0E-67E20241938F}" type="pres">
      <dgm:prSet presAssocID="{43C15541-920A-4ADB-B512-D354E812D58B}" presName="composite" presStyleCnt="0"/>
      <dgm:spPr/>
    </dgm:pt>
    <dgm:pt modelId="{09AFE46F-C019-4E7A-98A4-81A085D5AAD5}" type="pres">
      <dgm:prSet presAssocID="{43C15541-920A-4ADB-B512-D354E812D58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C654E14-6594-4F66-ACC3-939760E5EFCB}" type="pres">
      <dgm:prSet presAssocID="{43C15541-920A-4ADB-B512-D354E812D58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222E305-2575-4040-8CF9-2A7CB4A6C528}" type="pres">
      <dgm:prSet presAssocID="{43C15541-920A-4ADB-B512-D354E812D58B}" presName="BalanceSpacing" presStyleCnt="0"/>
      <dgm:spPr/>
    </dgm:pt>
    <dgm:pt modelId="{9316F42B-1313-47B4-98FA-4614408451DB}" type="pres">
      <dgm:prSet presAssocID="{43C15541-920A-4ADB-B512-D354E812D58B}" presName="BalanceSpacing1" presStyleCnt="0"/>
      <dgm:spPr/>
    </dgm:pt>
    <dgm:pt modelId="{010F7560-201C-4858-9339-07F05BDA3805}" type="pres">
      <dgm:prSet presAssocID="{88525EFC-9800-45BE-B7C5-EF490901903E}" presName="Accent1Text" presStyleLbl="node1" presStyleIdx="3" presStyleCnt="6"/>
      <dgm:spPr/>
    </dgm:pt>
    <dgm:pt modelId="{849F9F07-922F-44BA-BA91-13285EC78419}" type="pres">
      <dgm:prSet presAssocID="{88525EFC-9800-45BE-B7C5-EF490901903E}" presName="spaceBetweenRectangles" presStyleCnt="0"/>
      <dgm:spPr/>
    </dgm:pt>
    <dgm:pt modelId="{43F2EFE7-3B9C-42E4-BDA6-509FF0BC9806}" type="pres">
      <dgm:prSet presAssocID="{EF4DBC2A-B605-4069-85F3-4C99B117CBC0}" presName="composite" presStyleCnt="0"/>
      <dgm:spPr/>
    </dgm:pt>
    <dgm:pt modelId="{BD779BDB-D636-4D4A-962B-33B10C45F0F4}" type="pres">
      <dgm:prSet presAssocID="{EF4DBC2A-B605-4069-85F3-4C99B117CB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99C6E4-47A9-428B-8754-001F918F3347}" type="pres">
      <dgm:prSet presAssocID="{EF4DBC2A-B605-4069-85F3-4C99B117CB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7F0E6B4-40D7-4E3F-9980-7E8607E20D57}" type="pres">
      <dgm:prSet presAssocID="{EF4DBC2A-B605-4069-85F3-4C99B117CBC0}" presName="BalanceSpacing" presStyleCnt="0"/>
      <dgm:spPr/>
    </dgm:pt>
    <dgm:pt modelId="{162473A9-23F2-4F54-929E-B4B1835D7FC5}" type="pres">
      <dgm:prSet presAssocID="{EF4DBC2A-B605-4069-85F3-4C99B117CBC0}" presName="BalanceSpacing1" presStyleCnt="0"/>
      <dgm:spPr/>
    </dgm:pt>
    <dgm:pt modelId="{D20FAFC0-1FE0-45C1-9926-1E1514AF5CF1}" type="pres">
      <dgm:prSet presAssocID="{AE6816B1-8C04-48CC-BB2A-A2303B4F0569}" presName="Accent1Text" presStyleLbl="node1" presStyleIdx="5" presStyleCnt="6"/>
      <dgm:spPr/>
    </dgm:pt>
  </dgm:ptLst>
  <dgm:cxnLst>
    <dgm:cxn modelId="{22EC020B-9F20-49EF-82A1-376464D1A178}" type="presOf" srcId="{88525EFC-9800-45BE-B7C5-EF490901903E}" destId="{010F7560-201C-4858-9339-07F05BDA3805}" srcOrd="0" destOrd="0" presId="urn:microsoft.com/office/officeart/2008/layout/AlternatingHexagons"/>
    <dgm:cxn modelId="{6332C410-5623-45B1-BF9B-E22CAEB5D30F}" srcId="{B6AE4A03-8CC3-4EC0-B1C6-95C08783E9D4}" destId="{43C15541-920A-4ADB-B512-D354E812D58B}" srcOrd="1" destOrd="0" parTransId="{0DEFE454-6440-4EDE-9F62-6D6704B8A862}" sibTransId="{88525EFC-9800-45BE-B7C5-EF490901903E}"/>
    <dgm:cxn modelId="{46E08B1A-3B49-42D0-A49B-2888CCE84FA9}" type="presOf" srcId="{6FB0F871-12E3-4271-88BD-D9002644718D}" destId="{5107741B-821A-4648-AFAC-0562544603CC}" srcOrd="0" destOrd="0" presId="urn:microsoft.com/office/officeart/2008/layout/AlternatingHexagons"/>
    <dgm:cxn modelId="{878AC31B-7D4B-497E-B9F5-15687220A74A}" type="presOf" srcId="{B6AE4A03-8CC3-4EC0-B1C6-95C08783E9D4}" destId="{53780494-9B0A-444B-B55E-291A1D22D4E4}" srcOrd="0" destOrd="0" presId="urn:microsoft.com/office/officeart/2008/layout/AlternatingHexagons"/>
    <dgm:cxn modelId="{A13FD625-CB66-43DD-A359-662E6F8E8B9B}" type="presOf" srcId="{E5D99AFE-5A80-47FC-A852-8B006DA88CA9}" destId="{DC654E14-6594-4F66-ACC3-939760E5EFCB}" srcOrd="0" destOrd="0" presId="urn:microsoft.com/office/officeart/2008/layout/AlternatingHexagons"/>
    <dgm:cxn modelId="{37E1F22F-5AE2-436B-AAEC-7CFCDE6107F3}" type="presOf" srcId="{EF4DBC2A-B605-4069-85F3-4C99B117CBC0}" destId="{BD779BDB-D636-4D4A-962B-33B10C45F0F4}" srcOrd="0" destOrd="0" presId="urn:microsoft.com/office/officeart/2008/layout/AlternatingHexagons"/>
    <dgm:cxn modelId="{7474B630-6F95-4C61-8699-FC57CED1D6D0}" srcId="{B6AE4A03-8CC3-4EC0-B1C6-95C08783E9D4}" destId="{59FA193A-9391-4CDE-9E3C-F29D2E5028E7}" srcOrd="0" destOrd="0" parTransId="{65D60432-8569-4C2D-973D-FFA946F2B0CE}" sibTransId="{311CF6F0-1DA9-4DB6-B9CD-4D950D6B2606}"/>
    <dgm:cxn modelId="{4253CF37-442F-401D-ABE4-A3D5BC75BF1A}" type="presOf" srcId="{59FA193A-9391-4CDE-9E3C-F29D2E5028E7}" destId="{06B6EEEB-C426-4163-8010-82E3D1273306}" srcOrd="0" destOrd="0" presId="urn:microsoft.com/office/officeart/2008/layout/AlternatingHexagons"/>
    <dgm:cxn modelId="{F09FF939-03A4-452A-A854-6DB667331FCE}" srcId="{43C15541-920A-4ADB-B512-D354E812D58B}" destId="{E5D99AFE-5A80-47FC-A852-8B006DA88CA9}" srcOrd="0" destOrd="0" parTransId="{F2AD2B2B-7F9D-4B4F-8569-72DF3D8D6B5F}" sibTransId="{4E4FEBB2-76FB-4A35-AAD6-5ACC033C2134}"/>
    <dgm:cxn modelId="{92443643-58B7-4463-938F-FDAF30B4C007}" type="presOf" srcId="{AE6816B1-8C04-48CC-BB2A-A2303B4F0569}" destId="{D20FAFC0-1FE0-45C1-9926-1E1514AF5CF1}" srcOrd="0" destOrd="0" presId="urn:microsoft.com/office/officeart/2008/layout/AlternatingHexagons"/>
    <dgm:cxn modelId="{B0657D7C-47E3-4D5F-A28D-A9F1D2301592}" srcId="{59FA193A-9391-4CDE-9E3C-F29D2E5028E7}" destId="{6FB0F871-12E3-4271-88BD-D9002644718D}" srcOrd="0" destOrd="0" parTransId="{1464A1AC-78AA-426A-A4EB-D7F55D8ACA4A}" sibTransId="{167EBE1B-1B52-4393-827F-20C7CB7E2F4C}"/>
    <dgm:cxn modelId="{6A19107D-50F4-43B2-A2D7-823180782752}" srcId="{B6AE4A03-8CC3-4EC0-B1C6-95C08783E9D4}" destId="{EF4DBC2A-B605-4069-85F3-4C99B117CBC0}" srcOrd="2" destOrd="0" parTransId="{5466FCB1-028A-4147-8CBE-96A168D80A12}" sibTransId="{AE6816B1-8C04-48CC-BB2A-A2303B4F0569}"/>
    <dgm:cxn modelId="{2A6D06A6-ADFC-4C8D-9ED4-4221BF5A1B72}" srcId="{EF4DBC2A-B605-4069-85F3-4C99B117CBC0}" destId="{9EBE843E-A907-4DEC-BA3F-008B7C56C277}" srcOrd="0" destOrd="0" parTransId="{27B7AC95-A2DD-4CFC-9579-EC3B1ECB5B48}" sibTransId="{7B316E58-6B10-4A35-8276-FB82AD0A2D8A}"/>
    <dgm:cxn modelId="{B22E8CAE-79F4-4FE4-A6F1-B5C1F698C634}" type="presOf" srcId="{311CF6F0-1DA9-4DB6-B9CD-4D950D6B2606}" destId="{A95047ED-E274-4E77-BE46-1AACD415C02B}" srcOrd="0" destOrd="0" presId="urn:microsoft.com/office/officeart/2008/layout/AlternatingHexagons"/>
    <dgm:cxn modelId="{FA2F2CDB-6FAE-4B37-8649-A9DC22449C2D}" type="presOf" srcId="{9EBE843E-A907-4DEC-BA3F-008B7C56C277}" destId="{4A99C6E4-47A9-428B-8754-001F918F3347}" srcOrd="0" destOrd="0" presId="urn:microsoft.com/office/officeart/2008/layout/AlternatingHexagons"/>
    <dgm:cxn modelId="{CA102EE0-59EB-4B60-B7F6-1340D2AD8D7F}" type="presOf" srcId="{43C15541-920A-4ADB-B512-D354E812D58B}" destId="{09AFE46F-C019-4E7A-98A4-81A085D5AAD5}" srcOrd="0" destOrd="0" presId="urn:microsoft.com/office/officeart/2008/layout/AlternatingHexagons"/>
    <dgm:cxn modelId="{35DEF178-5774-43E2-BA3F-DB8D56C5EF17}" type="presParOf" srcId="{53780494-9B0A-444B-B55E-291A1D22D4E4}" destId="{5752CA2F-82C8-463E-8492-D88A45393F0F}" srcOrd="0" destOrd="0" presId="urn:microsoft.com/office/officeart/2008/layout/AlternatingHexagons"/>
    <dgm:cxn modelId="{8B521F50-DD22-4461-B219-BB5C7A381763}" type="presParOf" srcId="{5752CA2F-82C8-463E-8492-D88A45393F0F}" destId="{06B6EEEB-C426-4163-8010-82E3D1273306}" srcOrd="0" destOrd="0" presId="urn:microsoft.com/office/officeart/2008/layout/AlternatingHexagons"/>
    <dgm:cxn modelId="{8FCE5881-127B-4A33-8DF8-F0F638F0613B}" type="presParOf" srcId="{5752CA2F-82C8-463E-8492-D88A45393F0F}" destId="{5107741B-821A-4648-AFAC-0562544603CC}" srcOrd="1" destOrd="0" presId="urn:microsoft.com/office/officeart/2008/layout/AlternatingHexagons"/>
    <dgm:cxn modelId="{9413D641-6E1A-46E2-A9C5-D63CC0133754}" type="presParOf" srcId="{5752CA2F-82C8-463E-8492-D88A45393F0F}" destId="{5C28C009-ED47-478D-A7A1-9F89E122526E}" srcOrd="2" destOrd="0" presId="urn:microsoft.com/office/officeart/2008/layout/AlternatingHexagons"/>
    <dgm:cxn modelId="{2E9B4423-9D99-4957-9964-396C54703349}" type="presParOf" srcId="{5752CA2F-82C8-463E-8492-D88A45393F0F}" destId="{9A92CE5B-2DF2-4050-AD33-76007343411A}" srcOrd="3" destOrd="0" presId="urn:microsoft.com/office/officeart/2008/layout/AlternatingHexagons"/>
    <dgm:cxn modelId="{C639E80B-4CD0-4F66-8298-6DC39EE24D09}" type="presParOf" srcId="{5752CA2F-82C8-463E-8492-D88A45393F0F}" destId="{A95047ED-E274-4E77-BE46-1AACD415C02B}" srcOrd="4" destOrd="0" presId="urn:microsoft.com/office/officeart/2008/layout/AlternatingHexagons"/>
    <dgm:cxn modelId="{DCD583EB-50FE-41F9-ABC1-EC2F938BD846}" type="presParOf" srcId="{53780494-9B0A-444B-B55E-291A1D22D4E4}" destId="{FFFE0101-9A22-40B5-8EB1-271E79C41B66}" srcOrd="1" destOrd="0" presId="urn:microsoft.com/office/officeart/2008/layout/AlternatingHexagons"/>
    <dgm:cxn modelId="{C53E7B13-36EE-4804-8945-12626199D73C}" type="presParOf" srcId="{53780494-9B0A-444B-B55E-291A1D22D4E4}" destId="{3D8099F3-4C79-48A7-BB0E-67E20241938F}" srcOrd="2" destOrd="0" presId="urn:microsoft.com/office/officeart/2008/layout/AlternatingHexagons"/>
    <dgm:cxn modelId="{9402A76C-37E6-41D3-B884-9BDDB0BDEF08}" type="presParOf" srcId="{3D8099F3-4C79-48A7-BB0E-67E20241938F}" destId="{09AFE46F-C019-4E7A-98A4-81A085D5AAD5}" srcOrd="0" destOrd="0" presId="urn:microsoft.com/office/officeart/2008/layout/AlternatingHexagons"/>
    <dgm:cxn modelId="{C2DEA5A4-9A57-43A4-9B33-1AD77D5BE992}" type="presParOf" srcId="{3D8099F3-4C79-48A7-BB0E-67E20241938F}" destId="{DC654E14-6594-4F66-ACC3-939760E5EFCB}" srcOrd="1" destOrd="0" presId="urn:microsoft.com/office/officeart/2008/layout/AlternatingHexagons"/>
    <dgm:cxn modelId="{82C3B3CC-2038-48EB-87E1-C30127D5E0D3}" type="presParOf" srcId="{3D8099F3-4C79-48A7-BB0E-67E20241938F}" destId="{C222E305-2575-4040-8CF9-2A7CB4A6C528}" srcOrd="2" destOrd="0" presId="urn:microsoft.com/office/officeart/2008/layout/AlternatingHexagons"/>
    <dgm:cxn modelId="{D27684DE-8059-4379-BD03-6826E831E201}" type="presParOf" srcId="{3D8099F3-4C79-48A7-BB0E-67E20241938F}" destId="{9316F42B-1313-47B4-98FA-4614408451DB}" srcOrd="3" destOrd="0" presId="urn:microsoft.com/office/officeart/2008/layout/AlternatingHexagons"/>
    <dgm:cxn modelId="{C8B96AF3-4CBB-420A-B69C-FF5F5927398D}" type="presParOf" srcId="{3D8099F3-4C79-48A7-BB0E-67E20241938F}" destId="{010F7560-201C-4858-9339-07F05BDA3805}" srcOrd="4" destOrd="0" presId="urn:microsoft.com/office/officeart/2008/layout/AlternatingHexagons"/>
    <dgm:cxn modelId="{F89F4F8C-47AC-46B8-B9F9-1D1CD1CDA7BF}" type="presParOf" srcId="{53780494-9B0A-444B-B55E-291A1D22D4E4}" destId="{849F9F07-922F-44BA-BA91-13285EC78419}" srcOrd="3" destOrd="0" presId="urn:microsoft.com/office/officeart/2008/layout/AlternatingHexagons"/>
    <dgm:cxn modelId="{1A3D5574-387C-4E90-8058-A6881FD8657E}" type="presParOf" srcId="{53780494-9B0A-444B-B55E-291A1D22D4E4}" destId="{43F2EFE7-3B9C-42E4-BDA6-509FF0BC9806}" srcOrd="4" destOrd="0" presId="urn:microsoft.com/office/officeart/2008/layout/AlternatingHexagons"/>
    <dgm:cxn modelId="{11A86050-DFCD-4ED0-AC0C-3B71FFB91B1A}" type="presParOf" srcId="{43F2EFE7-3B9C-42E4-BDA6-509FF0BC9806}" destId="{BD779BDB-D636-4D4A-962B-33B10C45F0F4}" srcOrd="0" destOrd="0" presId="urn:microsoft.com/office/officeart/2008/layout/AlternatingHexagons"/>
    <dgm:cxn modelId="{48617D9D-50E8-4CB5-AFCE-F5A440DB978C}" type="presParOf" srcId="{43F2EFE7-3B9C-42E4-BDA6-509FF0BC9806}" destId="{4A99C6E4-47A9-428B-8754-001F918F3347}" srcOrd="1" destOrd="0" presId="urn:microsoft.com/office/officeart/2008/layout/AlternatingHexagons"/>
    <dgm:cxn modelId="{79596279-C20D-46A0-94FD-ABA4804478AC}" type="presParOf" srcId="{43F2EFE7-3B9C-42E4-BDA6-509FF0BC9806}" destId="{07F0E6B4-40D7-4E3F-9980-7E8607E20D57}" srcOrd="2" destOrd="0" presId="urn:microsoft.com/office/officeart/2008/layout/AlternatingHexagons"/>
    <dgm:cxn modelId="{97EC21E9-8A10-4706-8BAC-37239DB33720}" type="presParOf" srcId="{43F2EFE7-3B9C-42E4-BDA6-509FF0BC9806}" destId="{162473A9-23F2-4F54-929E-B4B1835D7FC5}" srcOrd="3" destOrd="0" presId="urn:microsoft.com/office/officeart/2008/layout/AlternatingHexagons"/>
    <dgm:cxn modelId="{DD5D63E0-830E-4165-A745-8CDC1ED8F63D}" type="presParOf" srcId="{43F2EFE7-3B9C-42E4-BDA6-509FF0BC9806}" destId="{D20FAFC0-1FE0-45C1-9926-1E1514AF5CF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6EEEB-C426-4163-8010-82E3D1273306}">
      <dsp:nvSpPr>
        <dsp:cNvPr id="0" name=""/>
        <dsp:cNvSpPr/>
      </dsp:nvSpPr>
      <dsp:spPr>
        <a:xfrm rot="5400000">
          <a:off x="4777657" y="82244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5030702" y="196839"/>
        <a:ext cx="755508" cy="868400"/>
      </dsp:txXfrm>
    </dsp:sp>
    <dsp:sp modelId="{5107741B-821A-4648-AFAC-0562544603CC}">
      <dsp:nvSpPr>
        <dsp:cNvPr id="0" name=""/>
        <dsp:cNvSpPr/>
      </dsp:nvSpPr>
      <dsp:spPr>
        <a:xfrm>
          <a:off x="5990558" y="252559"/>
          <a:ext cx="1407943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 summary statistics of all data</a:t>
          </a:r>
          <a:r>
            <a:rPr lang="en-US" sz="1100" kern="1200" dirty="0">
              <a:latin typeface="Century Gothic" panose="020B0502020202020204"/>
            </a:rPr>
            <a:t>.</a:t>
          </a:r>
          <a:endParaRPr lang="en-US" sz="1100" kern="1200" dirty="0"/>
        </a:p>
      </dsp:txBody>
      <dsp:txXfrm>
        <a:off x="5990558" y="252559"/>
        <a:ext cx="1407943" cy="756958"/>
      </dsp:txXfrm>
    </dsp:sp>
    <dsp:sp modelId="{A95047ED-E274-4E77-BE46-1AACD415C02B}">
      <dsp:nvSpPr>
        <dsp:cNvPr id="0" name=""/>
        <dsp:cNvSpPr/>
      </dsp:nvSpPr>
      <dsp:spPr>
        <a:xfrm rot="5400000">
          <a:off x="3592259" y="82244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45304" y="196839"/>
        <a:ext cx="755508" cy="868400"/>
      </dsp:txXfrm>
    </dsp:sp>
    <dsp:sp modelId="{09AFE46F-C019-4E7A-98A4-81A085D5AAD5}">
      <dsp:nvSpPr>
        <dsp:cNvPr id="0" name=""/>
        <dsp:cNvSpPr/>
      </dsp:nvSpPr>
      <dsp:spPr>
        <a:xfrm rot="5400000">
          <a:off x="4182687" y="1153088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4435732" y="1267683"/>
        <a:ext cx="755508" cy="868400"/>
      </dsp:txXfrm>
    </dsp:sp>
    <dsp:sp modelId="{DC654E14-6594-4F66-ACC3-939760E5EFCB}">
      <dsp:nvSpPr>
        <dsp:cNvPr id="0" name=""/>
        <dsp:cNvSpPr/>
      </dsp:nvSpPr>
      <dsp:spPr>
        <a:xfrm>
          <a:off x="2856748" y="1323404"/>
          <a:ext cx="1362526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 the percentage of the missing data</a:t>
          </a:r>
          <a:r>
            <a:rPr lang="en-US" sz="1100" kern="1200" dirty="0">
              <a:latin typeface="Century Gothic" panose="020B0502020202020204"/>
            </a:rPr>
            <a:t>.</a:t>
          </a:r>
          <a:endParaRPr lang="en-US" sz="1100" kern="1200" dirty="0"/>
        </a:p>
      </dsp:txBody>
      <dsp:txXfrm>
        <a:off x="2856748" y="1323404"/>
        <a:ext cx="1362526" cy="756958"/>
      </dsp:txXfrm>
    </dsp:sp>
    <dsp:sp modelId="{010F7560-201C-4858-9339-07F05BDA3805}">
      <dsp:nvSpPr>
        <dsp:cNvPr id="0" name=""/>
        <dsp:cNvSpPr/>
      </dsp:nvSpPr>
      <dsp:spPr>
        <a:xfrm rot="5400000">
          <a:off x="5368085" y="1153088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621130" y="1267683"/>
        <a:ext cx="755508" cy="868400"/>
      </dsp:txXfrm>
    </dsp:sp>
    <dsp:sp modelId="{BD779BDB-D636-4D4A-962B-33B10C45F0F4}">
      <dsp:nvSpPr>
        <dsp:cNvPr id="0" name=""/>
        <dsp:cNvSpPr/>
      </dsp:nvSpPr>
      <dsp:spPr>
        <a:xfrm rot="5400000">
          <a:off x="4777657" y="2223933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5030702" y="2338528"/>
        <a:ext cx="755508" cy="868400"/>
      </dsp:txXfrm>
    </dsp:sp>
    <dsp:sp modelId="{4A99C6E4-47A9-428B-8754-001F918F3347}">
      <dsp:nvSpPr>
        <dsp:cNvPr id="0" name=""/>
        <dsp:cNvSpPr/>
      </dsp:nvSpPr>
      <dsp:spPr>
        <a:xfrm>
          <a:off x="5990558" y="2394249"/>
          <a:ext cx="1407943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Ratings of all the movies.</a:t>
          </a:r>
        </a:p>
      </dsp:txBody>
      <dsp:txXfrm>
        <a:off x="5990558" y="2394249"/>
        <a:ext cx="1407943" cy="756958"/>
      </dsp:txXfrm>
    </dsp:sp>
    <dsp:sp modelId="{D20FAFC0-1FE0-45C1-9926-1E1514AF5CF1}">
      <dsp:nvSpPr>
        <dsp:cNvPr id="0" name=""/>
        <dsp:cNvSpPr/>
      </dsp:nvSpPr>
      <dsp:spPr>
        <a:xfrm rot="5400000">
          <a:off x="3592259" y="2223933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45304" y="2338528"/>
        <a:ext cx="755508" cy="86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8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9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4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student-works/yelp-recommender-part-1/" TargetMode="External"/><Relationship Id="rId2" Type="http://schemas.openxmlformats.org/officeDocument/2006/relationships/hyperlink" Target="https://www0.gsb.columbia.edu/mygsb/faculty/research/pubfiles/385/Inter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ifter.org/simon/journal/2006121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645" y="1030855"/>
            <a:ext cx="8001000" cy="7001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UNSUPERVISED LEARNING Predict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249" y="2046697"/>
            <a:ext cx="7062158" cy="32269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20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Team_JHB_RM4_TheFlixters</a:t>
            </a:r>
            <a:endParaRPr lang="en-US" b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Lizette Loubser</a:t>
            </a:r>
            <a:endParaRPr lang="en-US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Bulelani</a:t>
            </a:r>
            <a:r>
              <a:rPr lang="en-US" sz="2000" dirty="0">
                <a:solidFill>
                  <a:schemeClr val="tx1"/>
                </a:solidFill>
              </a:rPr>
              <a:t> Nkosi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Noluthando</a:t>
            </a:r>
            <a:r>
              <a:rPr lang="en-US" sz="2000" dirty="0">
                <a:solidFill>
                  <a:schemeClr val="tx1"/>
                </a:solidFill>
              </a:rPr>
              <a:t> Khumalo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Nompilo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Nhlabathi</a:t>
            </a: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Sizwe </a:t>
            </a:r>
            <a:r>
              <a:rPr lang="en-US" sz="2000" dirty="0" err="1">
                <a:solidFill>
                  <a:schemeClr val="tx1"/>
                </a:solidFill>
              </a:rPr>
              <a:t>Bhembe</a:t>
            </a: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Nelisiwe </a:t>
            </a:r>
            <a:r>
              <a:rPr lang="en-US" sz="2000" dirty="0" err="1">
                <a:solidFill>
                  <a:schemeClr val="tx1"/>
                </a:solidFill>
              </a:rPr>
              <a:t>Phiwe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Mabanga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b="1"/>
          </a:p>
        </p:txBody>
      </p:sp>
      <p:pic>
        <p:nvPicPr>
          <p:cNvPr id="5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D20298D-972D-486C-9C4B-319A7A12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4B9C-D69C-4B58-8DF7-FCD9CD4B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relationship between the number of movies a user has rated and the rating that they give.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F42D3-60B3-4138-B98B-FEC03D15C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328343"/>
            <a:ext cx="5450437" cy="387159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54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3D675-973E-4F9F-8687-00443985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relationship between the number of ratings a movie has and how highly it is rated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760685-D490-420E-80D3-C9FFD233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357164"/>
            <a:ext cx="5450437" cy="38139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3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1652-423F-4E2D-B6DE-111A7DB6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60501"/>
            <a:ext cx="8534400" cy="12338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best and worst rated movies.</a:t>
            </a:r>
            <a:endParaRPr lang="en-US" dirty="0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29B69-7A69-40B6-AFBF-63177340C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1" y="686865"/>
            <a:ext cx="5081428" cy="3900683"/>
          </a:xfr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4DB99-C9E5-4779-89F9-FFDE20C34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133" y="683208"/>
            <a:ext cx="5078252" cy="3907998"/>
          </a:xfrm>
        </p:spPr>
      </p:pic>
    </p:spTree>
    <p:extLst>
      <p:ext uri="{BB962C8B-B14F-4D97-AF65-F5344CB8AC3E}">
        <p14:creationId xmlns:p14="http://schemas.microsoft.com/office/powerpoint/2010/main" val="35739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827E-972F-489C-BA08-13CFCD8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Percentage of users per rating, most movies get a rating of 4.0.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16B64B-E021-4CAF-A3FC-5AC7336F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61" r="2" b="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ECB1C-B140-4899-A844-93A19298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most commonly observed genres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0F2E5-4AE6-4570-A09F-F3098DB2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2" r="26069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55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2422-DF3A-4661-9B28-BFE0CE04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rating per genres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7F2990-4D97-43D1-A7D1-1507F8952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865" y="730202"/>
            <a:ext cx="3765254" cy="4014762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56506-9AF2-4519-8E30-1D5C0E5A6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4850" y="734244"/>
            <a:ext cx="5897762" cy="4007210"/>
          </a:xfrm>
        </p:spPr>
      </p:pic>
    </p:spTree>
    <p:extLst>
      <p:ext uri="{BB962C8B-B14F-4D97-AF65-F5344CB8AC3E}">
        <p14:creationId xmlns:p14="http://schemas.microsoft.com/office/powerpoint/2010/main" val="26292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8B79-818C-4B65-81EB-CD4D5DC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the most common directors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65598-E40A-45E2-B28B-A6397EA6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738019"/>
            <a:ext cx="5450437" cy="30522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76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6DB1-D927-4A42-958A-B1F60504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Mean rating per directors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9AAB0-0B00-4364-8DE0-47E93532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205732"/>
            <a:ext cx="5450437" cy="41168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CF0F-0506-4008-AB50-42B1B4DB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A207E-05ED-4FCB-BFA6-A8A8181DD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1" y="747342"/>
            <a:ext cx="4937655" cy="4886786"/>
          </a:xfrm>
        </p:spPr>
      </p:pic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AD6E0-23BD-43EE-AF41-3637AFE64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133" y="754285"/>
            <a:ext cx="4934479" cy="4815391"/>
          </a:xfrm>
        </p:spPr>
      </p:pic>
    </p:spTree>
    <p:extLst>
      <p:ext uri="{BB962C8B-B14F-4D97-AF65-F5344CB8AC3E}">
        <p14:creationId xmlns:p14="http://schemas.microsoft.com/office/powerpoint/2010/main" val="752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69BF-9595-4B34-A41C-41BD1FE51A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DATA PREPROCESSING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DFA1BB4C-8875-4DC3-982C-8C29F803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63" r="1990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9" name="Group 19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40" name="Straight Connector 20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1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2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E80B-612E-48DB-BB4B-18DB71E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38" y="481348"/>
            <a:ext cx="3557267" cy="162397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6ED2-2A30-41FE-AE7D-76E48B68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457" y="941426"/>
            <a:ext cx="6261337" cy="42557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Introduction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Exploratory Data Analysis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Data Preprocessing and Feature Engineering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Performance Evaluation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Model Analysis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Conclusion 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FF8EAE3-E781-4C2E-B622-E94AD42B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ACEF-FA6A-4408-8134-9B2BD988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8335-D254-4F4F-BFC0-310AEAA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5F0F-BDBE-4414-9732-A1973EA9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3AAC-F0AF-4BBA-B0E3-2C4005E8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5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9F9C20F-65A4-42ED-AF04-ABCDAE4D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373-0F4F-4246-989C-8CEBF386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A786-A96F-4F37-BBE6-C4C39280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>
              <a:ea typeface="+mn-lt"/>
              <a:cs typeface="+mn-lt"/>
            </a:endParaRPr>
          </a:p>
        </p:txBody>
      </p:sp>
      <p:pic>
        <p:nvPicPr>
          <p:cNvPr id="5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DE928F-77BD-48F1-BAED-4BA20F23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66A6-9C7D-4096-B447-A86D9718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34954"/>
            <a:ext cx="8534400" cy="759445"/>
          </a:xfrm>
        </p:spPr>
        <p:txBody>
          <a:bodyPr>
            <a:normAutofit/>
          </a:bodyPr>
          <a:lstStyle/>
          <a:p>
            <a:r>
              <a:rPr lang="en-US" sz="2800" dirty="0"/>
              <a:t>Acknowledgements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3C1-A43E-4977-98B6-96940756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64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EXPLORE DS Academy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Project supervisor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US" sz="2000" dirty="0" err="1">
                <a:ea typeface="+mn-lt"/>
                <a:cs typeface="+mn-lt"/>
              </a:rPr>
              <a:t>Ridha</a:t>
            </a:r>
            <a:endParaRPr lang="en-US" sz="2000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Pod leaders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US" sz="2000" dirty="0"/>
              <a:t>Ebrahim </a:t>
            </a:r>
            <a:r>
              <a:rPr lang="en-US" sz="2000" dirty="0" err="1"/>
              <a:t>Noormahomed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https://www0.gsb.columbia.edu/mygsb/faculty/research/pubfiles/385/Internet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https://nycdatascience.com/blog/student-works/yelp-recommender-part-1/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https://sifter.org/simon/journal/20061211.html</a:t>
            </a:r>
            <a:endParaRPr lang="en-US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9A0443F-BF89-48D0-92AE-52564555D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11C13B-BD95-4F6C-B288-972B76AB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3C1-A43E-4977-98B6-9694075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FE5102-98F6-4553-9D8A-BCF4CA63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  <p:pic>
        <p:nvPicPr>
          <p:cNvPr id="10" name="Picture 10" descr="A picture containing red, sitting, toy&#10;&#10;Description generated with very high confidence">
            <a:extLst>
              <a:ext uri="{FF2B5EF4-FFF2-40B4-BE49-F238E27FC236}">
                <a16:creationId xmlns:a16="http://schemas.microsoft.com/office/drawing/2014/main" id="{02E0556D-AAED-4143-AC2B-CB2B12EE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425" y="524573"/>
            <a:ext cx="4739832" cy="40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6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499FA-B390-460E-B52E-909BCC5E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Introduction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3038-3C76-45C8-9702-B3A5685C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 today’s technology driven world, recommenders stems are socially and economically critical for ensuring that individuals can make appropriate choices surrounding the content they engage with on a daily basis.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 Providing an accurate and robust solution to this challenge has immense economic potential, with users of the system being exposed to content they would like to view or purchase - generating revenue and platform affinity.</a:t>
            </a:r>
          </a:p>
        </p:txBody>
      </p:sp>
    </p:spTree>
    <p:extLst>
      <p:ext uri="{BB962C8B-B14F-4D97-AF65-F5344CB8AC3E}">
        <p14:creationId xmlns:p14="http://schemas.microsoft.com/office/powerpoint/2010/main" val="447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D80C8-AC08-4DE2-B87D-115B77CF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Problem statement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AAC-71D1-4C11-BAB2-A2956962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Construct a recommendation algorithm based on content or collaborative filtering, capable of accurately predicting how a user will rate a movie they have not yet viewed, based on their historical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315075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DEC3-6B5E-44FF-9EBA-867727CC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A370-55A8-4E27-A380-09812AD86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0" r="19425" b="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9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F0CDAAB-83BA-4B2A-B748-563C4899F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690096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9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D0110-590D-4461-9487-F75D9BC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COUNTS of ratings for top 8 users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6D79D4F-9856-4A81-B73E-7672A54E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92975"/>
            <a:ext cx="5450437" cy="41423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592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F1142-59CD-410B-A738-131E12B8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To make interpretation easier REMOVE user that HAS RATED AN EXTREME  NUMBER OF MOVIES RELATIVE TO OTHER USERS. 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DB247-FE22-43B1-887C-5A67D677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65723"/>
            <a:ext cx="5450437" cy="41968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26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87B05-6D01-44CA-A4A7-3D264E1C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This is how users tend to rate the movies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B9D956-FCB7-47D3-A920-12AF9BD09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65723"/>
            <a:ext cx="5450437" cy="41968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55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Slice</vt:lpstr>
      <vt:lpstr>UNSUPERVISED LEARNING Predict</vt:lpstr>
      <vt:lpstr>Table of contents</vt:lpstr>
      <vt:lpstr>Introduction </vt:lpstr>
      <vt:lpstr>Problem statement</vt:lpstr>
      <vt:lpstr>EXPLORATORY DATA ANALYSIS</vt:lpstr>
      <vt:lpstr>PowerPoint Presentation</vt:lpstr>
      <vt:lpstr>COUNTS of ratings for top 8 users</vt:lpstr>
      <vt:lpstr>To make interpretation easier REMOVE user that HAS RATED AN EXTREME  NUMBER OF MOVIES RELATIVE TO OTHER USERS. </vt:lpstr>
      <vt:lpstr>This is how users tend to rate the movies</vt:lpstr>
      <vt:lpstr>relationship between the number of movies a user has rated and the rating that they give.</vt:lpstr>
      <vt:lpstr>relationship between the number of ratings a movie has and how highly it is rated</vt:lpstr>
      <vt:lpstr>the best and worst rated movies.</vt:lpstr>
      <vt:lpstr>Percentage of users per rating, most movies get a rating of 4.0.</vt:lpstr>
      <vt:lpstr>the most commonly observed genres</vt:lpstr>
      <vt:lpstr>Mean rating per genres</vt:lpstr>
      <vt:lpstr>the most common directors</vt:lpstr>
      <vt:lpstr>Mean rating per directors</vt:lpstr>
      <vt:lpstr>PowerPoint Presentation</vt:lpstr>
      <vt:lpstr>DATA PREPROCESSING</vt:lpstr>
      <vt:lpstr>PowerPoint Presentation</vt:lpstr>
      <vt:lpstr>Conclusions</vt:lpstr>
      <vt:lpstr>Future work and improvements</vt:lpstr>
      <vt:lpstr>Acknowledgements and 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515</cp:revision>
  <dcterms:created xsi:type="dcterms:W3CDTF">2020-05-25T22:40:04Z</dcterms:created>
  <dcterms:modified xsi:type="dcterms:W3CDTF">2020-07-24T09:46:30Z</dcterms:modified>
</cp:coreProperties>
</file>