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83" r:id="rId4"/>
    <p:sldId id="262" r:id="rId5"/>
    <p:sldId id="267" r:id="rId6"/>
    <p:sldId id="278" r:id="rId7"/>
    <p:sldId id="298" r:id="rId8"/>
    <p:sldId id="299" r:id="rId9"/>
    <p:sldId id="306" r:id="rId10"/>
    <p:sldId id="302" r:id="rId11"/>
    <p:sldId id="303" r:id="rId12"/>
    <p:sldId id="300" r:id="rId13"/>
    <p:sldId id="304" r:id="rId14"/>
    <p:sldId id="301" r:id="rId15"/>
    <p:sldId id="305" r:id="rId16"/>
    <p:sldId id="297" r:id="rId17"/>
    <p:sldId id="294" r:id="rId18"/>
  </p:sldIdLst>
  <p:sldSz cx="9144000" cy="5143500" type="screen16x9"/>
  <p:notesSz cx="6858000" cy="9144000"/>
  <p:embeddedFontLst>
    <p:embeddedFont>
      <p:font typeface="Dosis ExtraLight" panose="020B0604020202020204" charset="0"/>
      <p:regular r:id="rId20"/>
      <p:bold r:id="rId21"/>
    </p:embeddedFont>
    <p:embeddedFont>
      <p:font typeface="Titillium Web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87A1"/>
    <a:srgbClr val="D3EBD5"/>
    <a:srgbClr val="015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9F172-37F0-4712-8EED-9E6E5FC21F25}">
  <a:tblStyle styleId="{30E9F172-37F0-4712-8EED-9E6E5FC21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2" autoAdjust="0"/>
  </p:normalViewPr>
  <p:slideViewPr>
    <p:cSldViewPr snapToGrid="0">
      <p:cViewPr varScale="1">
        <p:scale>
          <a:sx n="94" d="100"/>
          <a:sy n="94" d="100"/>
        </p:scale>
        <p:origin x="10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90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48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57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34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96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94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430" y="2698759"/>
            <a:ext cx="571878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8000" b="1" spc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FLIXTERS</a:t>
            </a:r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F315394A-13CF-4B58-8BD9-6A828D2A75A6}"/>
              </a:ext>
            </a:extLst>
          </p:cNvPr>
          <p:cNvSpPr txBox="1">
            <a:spLocks/>
          </p:cNvSpPr>
          <p:nvPr/>
        </p:nvSpPr>
        <p:spPr>
          <a:xfrm>
            <a:off x="404429" y="4000968"/>
            <a:ext cx="5359555" cy="65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Z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Recommender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66725" y="2526031"/>
            <a:ext cx="6553200" cy="158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ZA" sz="4800" dirty="0">
                <a:solidFill>
                  <a:srgbClr val="0B87A1"/>
                </a:solidFill>
              </a:rPr>
              <a:t>EDA</a:t>
            </a: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466725" y="4005917"/>
            <a:ext cx="6810375" cy="953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ZA" dirty="0">
                <a:solidFill>
                  <a:srgbClr val="80BFB7"/>
                </a:solidFill>
              </a:rPr>
              <a:t>Insights On Movie Data</a:t>
            </a:r>
          </a:p>
        </p:txBody>
      </p:sp>
      <p:sp>
        <p:nvSpPr>
          <p:cNvPr id="3879" name="Google Shape;3879;p19"/>
          <p:cNvSpPr/>
          <p:nvPr/>
        </p:nvSpPr>
        <p:spPr>
          <a:xfrm>
            <a:off x="2181531" y="2430091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845493" y="978060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726701" y="1890768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813086" y="1202763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363450" y="1428835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005481" y="163369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1969309" y="6689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4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11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66725" y="2526031"/>
            <a:ext cx="6553200" cy="158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ZA" sz="4800" dirty="0">
                <a:solidFill>
                  <a:srgbClr val="0B87A1"/>
                </a:solidFill>
              </a:rPr>
              <a:t>RECOMMENDERS</a:t>
            </a: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466725" y="4005917"/>
            <a:ext cx="6810375" cy="953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ZA" dirty="0">
                <a:solidFill>
                  <a:srgbClr val="80BFB7"/>
                </a:solidFill>
              </a:rPr>
              <a:t>Content-based &amp; Collaborative</a:t>
            </a:r>
          </a:p>
        </p:txBody>
      </p:sp>
      <p:sp>
        <p:nvSpPr>
          <p:cNvPr id="3879" name="Google Shape;3879;p19"/>
          <p:cNvSpPr/>
          <p:nvPr/>
        </p:nvSpPr>
        <p:spPr>
          <a:xfrm>
            <a:off x="2181531" y="2430091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845493" y="978060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726701" y="1890768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813086" y="1202763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363450" y="1428835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005481" y="163369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1969309" y="6689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16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96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66725" y="2526031"/>
            <a:ext cx="6553200" cy="158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ZA" sz="4800" dirty="0">
                <a:solidFill>
                  <a:srgbClr val="0B87A1"/>
                </a:solidFill>
              </a:rPr>
              <a:t>SOLUTION</a:t>
            </a: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466725" y="4005917"/>
            <a:ext cx="6810375" cy="953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ZA" dirty="0">
                <a:solidFill>
                  <a:srgbClr val="80BFB7"/>
                </a:solidFill>
              </a:rPr>
              <a:t>Model Overview</a:t>
            </a:r>
          </a:p>
        </p:txBody>
      </p:sp>
      <p:sp>
        <p:nvSpPr>
          <p:cNvPr id="3879" name="Google Shape;3879;p19"/>
          <p:cNvSpPr/>
          <p:nvPr/>
        </p:nvSpPr>
        <p:spPr>
          <a:xfrm>
            <a:off x="2181531" y="2430091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845493" y="978060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726701" y="1890768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813086" y="1202763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363450" y="1428835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005481" y="163369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1969309" y="6689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2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9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66725" y="2526031"/>
            <a:ext cx="6553200" cy="158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ZA" sz="4800" dirty="0">
                <a:solidFill>
                  <a:srgbClr val="0B87A1"/>
                </a:solidFill>
              </a:rPr>
              <a:t>COMET</a:t>
            </a: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466725" y="4005917"/>
            <a:ext cx="6810375" cy="953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ZA" dirty="0">
                <a:solidFill>
                  <a:srgbClr val="80BFB7"/>
                </a:solidFill>
              </a:rPr>
              <a:t>Experiment Logs</a:t>
            </a:r>
          </a:p>
        </p:txBody>
      </p:sp>
      <p:sp>
        <p:nvSpPr>
          <p:cNvPr id="3879" name="Google Shape;3879;p19"/>
          <p:cNvSpPr/>
          <p:nvPr/>
        </p:nvSpPr>
        <p:spPr>
          <a:xfrm>
            <a:off x="2181531" y="2430091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845493" y="978060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726701" y="1890768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813086" y="1202763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363450" y="1428835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005481" y="163369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1969309" y="6689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29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6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69421" y="146015"/>
            <a:ext cx="71944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6000" dirty="0"/>
              <a:t>MEET</a:t>
            </a:r>
            <a:r>
              <a:rPr lang="en-ZA" sz="6000" spc="600" dirty="0"/>
              <a:t> </a:t>
            </a:r>
            <a:r>
              <a:rPr lang="en-ZA" sz="6000" dirty="0"/>
              <a:t>THE</a:t>
            </a:r>
            <a:r>
              <a:rPr lang="en-ZA" sz="6000" spc="600" dirty="0"/>
              <a:t> </a:t>
            </a:r>
            <a:r>
              <a:rPr lang="en-ZA" sz="6000" dirty="0"/>
              <a:t>TEAM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32951" y="1407942"/>
            <a:ext cx="1224508" cy="691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ZA" sz="2000" b="1" dirty="0" err="1"/>
              <a:t>Bulelani</a:t>
            </a:r>
            <a:endParaRPr sz="2000" b="1" dirty="0"/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44470FF9-09AE-4FC2-A80D-71CA3AF09061}"/>
              </a:ext>
            </a:extLst>
          </p:cNvPr>
          <p:cNvSpPr txBox="1">
            <a:spLocks/>
          </p:cNvSpPr>
          <p:nvPr/>
        </p:nvSpPr>
        <p:spPr>
          <a:xfrm>
            <a:off x="2208875" y="1409929"/>
            <a:ext cx="1224508" cy="6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en-ZA" sz="2000" b="1" dirty="0"/>
              <a:t>Lizette</a:t>
            </a:r>
          </a:p>
        </p:txBody>
      </p:sp>
      <p:sp>
        <p:nvSpPr>
          <p:cNvPr id="6" name="Google Shape;3851;p15">
            <a:extLst>
              <a:ext uri="{FF2B5EF4-FFF2-40B4-BE49-F238E27FC236}">
                <a16:creationId xmlns:a16="http://schemas.microsoft.com/office/drawing/2014/main" id="{DEF054B0-5641-43F7-9710-30005DD4DFA9}"/>
              </a:ext>
            </a:extLst>
          </p:cNvPr>
          <p:cNvSpPr txBox="1">
            <a:spLocks/>
          </p:cNvSpPr>
          <p:nvPr/>
        </p:nvSpPr>
        <p:spPr>
          <a:xfrm>
            <a:off x="4172032" y="1407942"/>
            <a:ext cx="1290092" cy="6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en-ZA" sz="2000" b="1" dirty="0"/>
              <a:t>Nelisiwe</a:t>
            </a: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C70B7C3A-7B21-4990-88C4-22DF7D414597}"/>
              </a:ext>
            </a:extLst>
          </p:cNvPr>
          <p:cNvSpPr txBox="1">
            <a:spLocks/>
          </p:cNvSpPr>
          <p:nvPr/>
        </p:nvSpPr>
        <p:spPr>
          <a:xfrm>
            <a:off x="-8098" y="3112891"/>
            <a:ext cx="1706606" cy="6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en-ZA" sz="2000" b="1" dirty="0" err="1"/>
              <a:t>Noluthando</a:t>
            </a:r>
            <a:endParaRPr lang="en-ZA" sz="2000" b="1" dirty="0"/>
          </a:p>
        </p:txBody>
      </p:sp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7CF1A148-B959-4067-A8FB-6F322023BE39}"/>
              </a:ext>
            </a:extLst>
          </p:cNvPr>
          <p:cNvSpPr txBox="1">
            <a:spLocks/>
          </p:cNvSpPr>
          <p:nvPr/>
        </p:nvSpPr>
        <p:spPr>
          <a:xfrm>
            <a:off x="2171712" y="3112891"/>
            <a:ext cx="1290092" cy="6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en-ZA" sz="2000" b="1" dirty="0" err="1"/>
              <a:t>Nompilo</a:t>
            </a:r>
            <a:endParaRPr lang="en-ZA" sz="2000" b="1" dirty="0"/>
          </a:p>
        </p:txBody>
      </p:sp>
      <p:sp>
        <p:nvSpPr>
          <p:cNvPr id="9" name="Google Shape;3851;p15">
            <a:extLst>
              <a:ext uri="{FF2B5EF4-FFF2-40B4-BE49-F238E27FC236}">
                <a16:creationId xmlns:a16="http://schemas.microsoft.com/office/drawing/2014/main" id="{302E4602-5EFB-48CE-BE02-87EE8CB2BC74}"/>
              </a:ext>
            </a:extLst>
          </p:cNvPr>
          <p:cNvSpPr txBox="1">
            <a:spLocks/>
          </p:cNvSpPr>
          <p:nvPr/>
        </p:nvSpPr>
        <p:spPr>
          <a:xfrm>
            <a:off x="4200453" y="3112891"/>
            <a:ext cx="1224508" cy="6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en-ZA" sz="2000" b="1" dirty="0"/>
              <a:t>Sizwe</a:t>
            </a:r>
          </a:p>
        </p:txBody>
      </p:sp>
      <p:pic>
        <p:nvPicPr>
          <p:cNvPr id="3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7F655D2-7B93-4320-B6D6-5B15052B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5" y="1981805"/>
            <a:ext cx="882000" cy="882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0" name="Picture 9" descr="A person posing for a picture&#10;&#10;Description automatically generated">
            <a:extLst>
              <a:ext uri="{FF2B5EF4-FFF2-40B4-BE49-F238E27FC236}">
                <a16:creationId xmlns:a16="http://schemas.microsoft.com/office/drawing/2014/main" id="{DE7EE005-345A-4F43-9AD9-7C80F150E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758" y="1983793"/>
            <a:ext cx="882000" cy="882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Picture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A02AEEB-78A9-4CDC-8828-C170DD18AB03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18413" b="18254"/>
          <a:stretch/>
        </p:blipFill>
        <p:spPr>
          <a:xfrm>
            <a:off x="4376078" y="1983793"/>
            <a:ext cx="882000" cy="882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A5440389-5484-4ADF-B159-535A8DE8F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5" y="3688741"/>
            <a:ext cx="882000" cy="882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Picture 15" descr="A boy smiling for the camera&#10;&#10;Description automatically generated">
            <a:extLst>
              <a:ext uri="{FF2B5EF4-FFF2-40B4-BE49-F238E27FC236}">
                <a16:creationId xmlns:a16="http://schemas.microsoft.com/office/drawing/2014/main" id="{373A0E1B-9A9B-4847-892A-005C525EC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758" y="3690729"/>
            <a:ext cx="882000" cy="882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8" name="Picture 1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07345E24-8D1F-4ED7-816A-C019E7401AB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376078" y="3690729"/>
            <a:ext cx="882000" cy="882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3EFA3-0E0A-4289-9334-4C597718C027}"/>
              </a:ext>
            </a:extLst>
          </p:cNvPr>
          <p:cNvPicPr>
            <a:picLocks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7" t="3967" r="35074" b="66236"/>
          <a:stretch/>
        </p:blipFill>
        <p:spPr bwMode="auto">
          <a:xfrm>
            <a:off x="6200773" y="2671891"/>
            <a:ext cx="882000" cy="88200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3851;p15">
            <a:extLst>
              <a:ext uri="{FF2B5EF4-FFF2-40B4-BE49-F238E27FC236}">
                <a16:creationId xmlns:a16="http://schemas.microsoft.com/office/drawing/2014/main" id="{14535021-B7DA-4468-81FA-0F0BCDD85C91}"/>
              </a:ext>
            </a:extLst>
          </p:cNvPr>
          <p:cNvSpPr txBox="1">
            <a:spLocks/>
          </p:cNvSpPr>
          <p:nvPr/>
        </p:nvSpPr>
        <p:spPr>
          <a:xfrm>
            <a:off x="6029519" y="2099808"/>
            <a:ext cx="1224508" cy="6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en-ZA" sz="2000" b="1" dirty="0" err="1"/>
              <a:t>Ridha</a:t>
            </a:r>
            <a:endParaRPr lang="en-ZA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12271" y="146015"/>
            <a:ext cx="725161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6000" dirty="0"/>
              <a:t>THE PROBLEM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69421" y="1404664"/>
            <a:ext cx="7194462" cy="326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ZA" sz="2000" dirty="0"/>
              <a:t>In today’s technology driven world, recommender systems are socially and economically critical for ensuring that individuals can make appropriate choices surrounding the content they engage with on a daily basis.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ZA" sz="20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ZA" sz="2000" dirty="0"/>
              <a:t>Providing an accurate and robust solution to this challenge has immense economic potential, with users of the system being exposed to content they would like to view or purchase - generating revenue and platform affinity.</a:t>
            </a:r>
          </a:p>
        </p:txBody>
      </p:sp>
    </p:spTree>
    <p:extLst>
      <p:ext uri="{BB962C8B-B14F-4D97-AF65-F5344CB8AC3E}">
        <p14:creationId xmlns:p14="http://schemas.microsoft.com/office/powerpoint/2010/main" val="13149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383720" y="2335193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6000" dirty="0">
                <a:solidFill>
                  <a:srgbClr val="D3EBD5"/>
                </a:solidFill>
              </a:rPr>
              <a:t>THE SOLUTION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383721" y="3280724"/>
            <a:ext cx="712742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ZA" dirty="0">
                <a:solidFill>
                  <a:srgbClr val="80BFB7"/>
                </a:solidFill>
              </a:rPr>
              <a:t>We developed a movie recommendation algorithm that is capable of accurately predicting how a user will rate a movie, based on their historical preferences.</a:t>
            </a:r>
          </a:p>
        </p:txBody>
      </p:sp>
      <p:sp>
        <p:nvSpPr>
          <p:cNvPr id="3879" name="Google Shape;3879;p19"/>
          <p:cNvSpPr/>
          <p:nvPr/>
        </p:nvSpPr>
        <p:spPr>
          <a:xfrm>
            <a:off x="1936602" y="2009724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600564" y="557693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481772" y="1470401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568157" y="782396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118521" y="1008468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2760552" y="1213324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1724380" y="248568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194480" y="323849"/>
            <a:ext cx="6761100" cy="878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800" dirty="0"/>
              <a:t>FEATURES</a:t>
            </a:r>
            <a:endParaRPr sz="4800" dirty="0"/>
          </a:p>
        </p:txBody>
      </p:sp>
      <p:sp>
        <p:nvSpPr>
          <p:cNvPr id="3929" name="Google Shape;3929;p24"/>
          <p:cNvSpPr>
            <a:spLocks noChangeAspect="1"/>
          </p:cNvSpPr>
          <p:nvPr/>
        </p:nvSpPr>
        <p:spPr>
          <a:xfrm>
            <a:off x="2102330" y="1675175"/>
            <a:ext cx="1982425" cy="1982425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Content-based</a:t>
            </a:r>
          </a:p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Filtering</a:t>
            </a:r>
          </a:p>
        </p:txBody>
      </p:sp>
      <p:sp>
        <p:nvSpPr>
          <p:cNvPr id="3930" name="Google Shape;3930;p24"/>
          <p:cNvSpPr>
            <a:spLocks noChangeAspect="1"/>
          </p:cNvSpPr>
          <p:nvPr/>
        </p:nvSpPr>
        <p:spPr>
          <a:xfrm>
            <a:off x="280205" y="1675175"/>
            <a:ext cx="1982425" cy="1982425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Exploratory</a:t>
            </a:r>
          </a:p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</a:t>
            </a:r>
          </a:p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Analysis</a:t>
            </a:r>
          </a:p>
        </p:txBody>
      </p:sp>
      <p:sp>
        <p:nvSpPr>
          <p:cNvPr id="3931" name="Google Shape;3931;p24"/>
          <p:cNvSpPr>
            <a:spLocks noChangeAspect="1"/>
          </p:cNvSpPr>
          <p:nvPr/>
        </p:nvSpPr>
        <p:spPr>
          <a:xfrm>
            <a:off x="3924455" y="1675175"/>
            <a:ext cx="1982425" cy="1982425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Collaborative</a:t>
            </a:r>
          </a:p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Filtering</a:t>
            </a:r>
          </a:p>
        </p:txBody>
      </p:sp>
      <p:sp>
        <p:nvSpPr>
          <p:cNvPr id="7" name="Google Shape;3931;p24">
            <a:extLst>
              <a:ext uri="{FF2B5EF4-FFF2-40B4-BE49-F238E27FC236}">
                <a16:creationId xmlns:a16="http://schemas.microsoft.com/office/drawing/2014/main" id="{FBC91C69-B6D3-495F-8DB9-28855118060A}"/>
              </a:ext>
            </a:extLst>
          </p:cNvPr>
          <p:cNvSpPr>
            <a:spLocks noChangeAspect="1"/>
          </p:cNvSpPr>
          <p:nvPr/>
        </p:nvSpPr>
        <p:spPr>
          <a:xfrm>
            <a:off x="5746580" y="1675175"/>
            <a:ext cx="1982425" cy="1982425"/>
          </a:xfrm>
          <a:prstGeom prst="ellipse">
            <a:avLst/>
          </a:prstGeom>
          <a:noFill/>
          <a:ln w="76200" cap="flat" cmpd="sng">
            <a:solidFill>
              <a:srgbClr val="0159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Top Picks</a:t>
            </a:r>
          </a:p>
          <a:p>
            <a:pPr lvl="0" algn="ctr"/>
            <a:r>
              <a:rPr lang="en-ZA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9" grpId="0" animBg="1"/>
      <p:bldP spid="3930" grpId="0" animBg="1"/>
      <p:bldP spid="3931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APP FRONT PAGE SCREENSHOT</a:t>
            </a:r>
            <a:endParaRPr sz="1000" dirty="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479378" y="89370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STREAMLIT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 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1800" dirty="0"/>
              <a:t>Recommend movies and explore data insights with our user-friendly app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216BB-8259-4C35-9045-DDE9706ECA08}"/>
              </a:ext>
            </a:extLst>
          </p:cNvPr>
          <p:cNvSpPr txBox="1"/>
          <p:nvPr/>
        </p:nvSpPr>
        <p:spPr>
          <a:xfrm>
            <a:off x="3049361" y="4751615"/>
            <a:ext cx="304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Add app screenshots as backup</a:t>
            </a:r>
          </a:p>
        </p:txBody>
      </p:sp>
    </p:spTree>
    <p:extLst>
      <p:ext uri="{BB962C8B-B14F-4D97-AF65-F5344CB8AC3E}">
        <p14:creationId xmlns:p14="http://schemas.microsoft.com/office/powerpoint/2010/main" val="248376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66725" y="2526031"/>
            <a:ext cx="6553200" cy="158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ZA" sz="4800" dirty="0">
                <a:solidFill>
                  <a:srgbClr val="0B87A1"/>
                </a:solidFill>
              </a:rPr>
              <a:t>INTRODUCTION</a:t>
            </a: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466725" y="4005917"/>
            <a:ext cx="6810375" cy="953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ZA" dirty="0">
                <a:solidFill>
                  <a:srgbClr val="80BFB7"/>
                </a:solidFill>
              </a:rPr>
              <a:t>Project Overview | Contributors</a:t>
            </a:r>
          </a:p>
        </p:txBody>
      </p:sp>
      <p:sp>
        <p:nvSpPr>
          <p:cNvPr id="3879" name="Google Shape;3879;p19"/>
          <p:cNvSpPr/>
          <p:nvPr/>
        </p:nvSpPr>
        <p:spPr>
          <a:xfrm>
            <a:off x="2181531" y="2430091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845493" y="978060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726701" y="1890768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813086" y="1202763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363450" y="1428835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005481" y="163369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1969309" y="6689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69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93082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167</Words>
  <Application>Microsoft Office PowerPoint</Application>
  <PresentationFormat>On-screen Show (16:9)</PresentationFormat>
  <Paragraphs>41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Dosis ExtraLight</vt:lpstr>
      <vt:lpstr>Arial</vt:lpstr>
      <vt:lpstr>Titillium Web Light</vt:lpstr>
      <vt:lpstr>Mowbray template</vt:lpstr>
      <vt:lpstr>FLIXTERS</vt:lpstr>
      <vt:lpstr>MEET THE TEAM</vt:lpstr>
      <vt:lpstr>THE PROBLEM</vt:lpstr>
      <vt:lpstr>THE SOLUTION</vt:lpstr>
      <vt:lpstr>FEATURES</vt:lpstr>
      <vt:lpstr>PowerPoint Presentation</vt:lpstr>
      <vt:lpstr>PowerPoint Presentation</vt:lpstr>
      <vt:lpstr>INTRODUCTION</vt:lpstr>
      <vt:lpstr>PowerPoint Presentation</vt:lpstr>
      <vt:lpstr>EDA</vt:lpstr>
      <vt:lpstr>PowerPoint Presentation</vt:lpstr>
      <vt:lpstr>RECOMMENDERS</vt:lpstr>
      <vt:lpstr>PowerPoint Presentation</vt:lpstr>
      <vt:lpstr>SOLUTION</vt:lpstr>
      <vt:lpstr>PowerPoint Presentation</vt:lpstr>
      <vt:lpstr>COMET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SigMoid</dc:title>
  <cp:lastModifiedBy>Lizette Loubser</cp:lastModifiedBy>
  <cp:revision>21</cp:revision>
  <dcterms:modified xsi:type="dcterms:W3CDTF">2020-07-28T00:19:06Z</dcterms:modified>
</cp:coreProperties>
</file>