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建设现代化人民城市的蓝图与实践</a:t>
            </a:r>
          </a:p>
        </p:txBody>
      </p:sp>
      <p:sp>
        <p:nvSpPr>
          <p:cNvPr id="3" name="Subtitle 2"/>
          <p:cNvSpPr>
            <a:spLocks noGrp="1"/>
          </p:cNvSpPr>
          <p:nvPr>
            <p:ph type="subTitle" idx="1"/>
          </p:nvPr>
        </p:nvSpPr>
        <p:spPr/>
        <p:txBody>
          <a:bodyPr/>
          <a:lstStyle/>
          <a:p>
            <a:r>
              <a:t>中央城市工作会议纪要</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目录</a:t>
            </a:r>
          </a:p>
        </p:txBody>
      </p:sp>
      <p:sp>
        <p:nvSpPr>
          <p:cNvPr id="3" name="Content Placeholder 2"/>
          <p:cNvSpPr>
            <a:spLocks noGrp="1"/>
          </p:cNvSpPr>
          <p:nvPr>
            <p:ph idx="1"/>
          </p:nvPr>
        </p:nvSpPr>
        <p:spPr/>
        <p:txBody>
          <a:bodyPr/>
          <a:lstStyle/>
          <a:p>
            <a:pPr/>
            <a:r>
              <a:t>1. 会议背景与核心议题</a:t>
            </a:r>
          </a:p>
          <a:p>
            <a:pPr/>
            <a:r>
              <a:t>2. 建设现代化人民城市的六大内涵</a:t>
            </a:r>
          </a:p>
          <a:p>
            <a:pPr/>
            <a:r>
              <a:t>3. 实施策略与发展方向</a:t>
            </a:r>
          </a:p>
          <a:p>
            <a:pPr/>
            <a:r>
              <a:t>4. 具体成果与展望</a:t>
            </a:r>
          </a:p>
          <a:p>
            <a:pPr/>
            <a:r>
              <a:t>5. 未来展望</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会议背景与核心议题</a:t>
            </a:r>
          </a:p>
        </p:txBody>
      </p:sp>
      <p:sp>
        <p:nvSpPr>
          <p:cNvPr id="3" name="Picture Placeholder 2"/>
          <p:cNvSpPr>
            <a:spLocks noGrp="1"/>
          </p:cNvSpPr>
          <p:nvPr>
            <p:ph type="pic" idx="1"/>
          </p:nvPr>
        </p:nvSpPr>
        <p:spPr/>
        <p:txBody>
          <a:bodyPr/>
          <a:p>
            <a:r>
              <a:t>7月14日至15日，中央城市工作会议在北京举行。这是时隔10年，党中央再次召开的城市工作会议。习近平总书记出席会议并发表重要讲话，科学回答了做好新时代新征程城市工作的重大理论和实践问题，擘画了建设现代化人民城市的新蓝图。</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建设现代化人民城市的六大内涵</a:t>
            </a:r>
          </a:p>
        </p:txBody>
      </p:sp>
      <p:sp>
        <p:nvSpPr>
          <p:cNvPr id="3" name="Text Placeholder 2"/>
          <p:cNvSpPr>
            <a:spLocks noGrp="1"/>
          </p:cNvSpPr>
          <p:nvPr>
            <p:ph type="body" idx="1"/>
          </p:nvPr>
        </p:nvSpPr>
        <p:spPr/>
        <p:txBody>
          <a:bodyPr/>
          <a:lstStyle/>
          <a:p>
            <a:pPr/>
            <a:r>
              <a:t>创新</a:t>
            </a:r>
          </a:p>
          <a:p>
            <a:pPr/>
            <a:r>
              <a:t>宜居</a:t>
            </a:r>
          </a:p>
          <a:p>
            <a:pPr/>
            <a:r>
              <a:t>美丽</a:t>
            </a:r>
          </a:p>
          <a:p>
            <a:pPr/>
            <a:r>
              <a:t>韧性</a:t>
            </a:r>
          </a:p>
          <a:p>
            <a:pPr/>
            <a:r>
              <a:t>文明</a:t>
            </a:r>
          </a:p>
          <a:p>
            <a:pPr/>
            <a:r>
              <a:t>智慧</a:t>
            </a:r>
          </a:p>
        </p:txBody>
      </p:sp>
      <p:sp>
        <p:nvSpPr>
          <p:cNvPr id="4" name="Content Placeholder 3"/>
          <p:cNvSpPr>
            <a:spLocks noGrp="1"/>
          </p:cNvSpPr>
          <p:nvPr>
            <p:ph idx="2" sz="half"/>
          </p:nvPr>
        </p:nvSpPr>
        <p:spPr/>
        <p:txBody>
          <a:bodyPr/>
          <a:lstStyle/>
          <a:p/>
        </p:txBody>
      </p:sp>
      <p:sp>
        <p:nvSpPr>
          <p:cNvPr id="5" name="Text Placeholder 4"/>
          <p:cNvSpPr>
            <a:spLocks noGrp="1"/>
          </p:cNvSpPr>
          <p:nvPr>
            <p:ph type="body" idx="3" sz="quarter"/>
          </p:nvPr>
        </p:nvSpPr>
        <p:spPr/>
        <p:txBody>
          <a:bodyPr/>
          <a:lstStyle/>
          <a:p/>
        </p:txBody>
      </p:sp>
      <p:sp>
        <p:nvSpPr>
          <p:cNvPr id="6" name="Content Placeholder 5"/>
          <p:cNvSpPr>
            <a:spLocks noGrp="1"/>
          </p:cNvSpPr>
          <p:nvPr>
            <p:ph idx="4"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实施策略与发展方向</a:t>
            </a:r>
          </a:p>
        </p:txBody>
      </p:sp>
      <p:sp>
        <p:nvSpPr>
          <p:cNvPr id="3" name="Content Placeholder 2"/>
          <p:cNvSpPr>
            <a:spLocks noGrp="1"/>
          </p:cNvSpPr>
          <p:nvPr>
            <p:ph idx="1"/>
          </p:nvPr>
        </p:nvSpPr>
        <p:spPr/>
        <p:txBody>
          <a:bodyPr/>
          <a:lstStyle/>
          <a:p>
            <a:r>
              <a:t>聚焦群众关心的问题</a:t>
            </a:r>
          </a:p>
          <a:p>
            <a:r>
              <a:t>所部署的7个方面重点任务，紧扣这一目标定位，抓住了群众最为关心、最为期盼的问题，为我们走出一条中国特色城市现代化新路子提供了重要认识论和方法论。</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具体成果与展望</a:t>
            </a:r>
          </a:p>
        </p:txBody>
      </p:sp>
      <p:sp>
        <p:nvSpPr>
          <p:cNvPr id="3" name="Content Placeholder 2"/>
          <p:cNvSpPr>
            <a:spLocks noGrp="1"/>
          </p:cNvSpPr>
          <p:nvPr>
            <p:ph idx="1" sz="half"/>
          </p:nvPr>
        </p:nvSpPr>
        <p:spPr/>
        <p:txBody>
          <a:bodyPr/>
          <a:lstStyle/>
          <a:p>
            <a:r>
              <a:t>新时代以来，我国城市发展实现新型城镇化水平和城市发展能级、宜居宜业水平等5个方面的大幅提升。从稳步提升城镇化率，到有效破解‘大城市病’、盲目扩张‘摊大饼’等问题，再到升级完善城市基础设施、逐步完善公共服务功能……正是因为始终践行人民城市理念，城市在我国经济社会发展、文化传承、民生改善中的重要作用得到发挥，为推进中国式现代化提供有力支撑和强大引擎。</a:t>
            </a:r>
          </a:p>
        </p:txBody>
      </p:sp>
      <p:sp>
        <p:nvSpPr>
          <p:cNvPr id="4" name="Content Placeholder 3"/>
          <p:cNvSpPr>
            <a:spLocks noGrp="1"/>
          </p:cNvSpPr>
          <p:nvPr>
            <p:ph idx="2" sz="half"/>
          </p:nvPr>
        </p:nvSpPr>
        <p:spPr/>
        <p:txBody>
          <a:bodyPr/>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未来展望</a:t>
            </a:r>
          </a:p>
        </p:txBody>
      </p:sp>
      <p:sp>
        <p:nvSpPr>
          <p:cNvPr id="3" name="Picture Placeholder 2"/>
          <p:cNvSpPr>
            <a:spLocks noGrp="1"/>
          </p:cNvSpPr>
          <p:nvPr>
            <p:ph type="pic" idx="1"/>
          </p:nvPr>
        </p:nvSpPr>
        <p:spPr/>
        <p:txBody>
          <a:bodyPr/>
          <a:p>
            <a:r>
              <a:t>中国式现代化是前无古人的开创性事业，做好城市工作至关重要、责任重大。我们要把思想和行动统一到习近平总书记重要讲话精神和中央城市工作会议部署上来，进一步增强使命感，树立和践行正确政绩观，持续推进中国式现代化的城市建设与发展。</a:t>
            </a:r>
          </a:p>
        </p:txBody>
      </p:sp>
      <p:sp>
        <p:nvSpPr>
          <p:cNvPr id="4" name="Text Placeholder 3"/>
          <p:cNvSpPr>
            <a:spLocks noGrp="1"/>
          </p:cNvSpPr>
          <p:nvPr>
            <p:ph type="body" idx="2" sz="half"/>
          </p:nvPr>
        </p:nvSpPr>
        <p:spPr/>
        <p:txBody>
          <a:bodyPr/>
          <a:lstStyle/>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