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61" r:id="rId3"/>
    <p:sldId id="260" r:id="rId4"/>
    <p:sldId id="313" r:id="rId5"/>
    <p:sldId id="314" r:id="rId6"/>
    <p:sldId id="315" r:id="rId7"/>
    <p:sldId id="319" r:id="rId8"/>
    <p:sldId id="316" r:id="rId9"/>
    <p:sldId id="317" r:id="rId10"/>
    <p:sldId id="320" r:id="rId11"/>
    <p:sldId id="31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Montserrat ExtraBold" panose="00000900000000000000" pitchFamily="2" charset="0"/>
      <p:bold r:id="rId15"/>
      <p:boldItalic r:id="rId16"/>
    </p:embeddedFont>
    <p:embeddedFont>
      <p:font typeface="Montserrat Medium" panose="00000600000000000000" pitchFamily="2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2565277-EA98-4737-BC79-C6FEC3046E4D}">
          <p14:sldIdLst>
            <p14:sldId id="256"/>
          </p14:sldIdLst>
        </p14:section>
        <p14:section name="Ultimos 365 días" id="{4C84C3B1-9CBE-4911-95D2-8B1DC6075EB9}">
          <p14:sldIdLst>
            <p14:sldId id="261"/>
            <p14:sldId id="260"/>
            <p14:sldId id="313"/>
            <p14:sldId id="314"/>
            <p14:sldId id="315"/>
          </p14:sldIdLst>
        </p14:section>
        <p14:section name="General" id="{0CE00E6A-B13D-422B-82EF-11B6484FDE07}">
          <p14:sldIdLst>
            <p14:sldId id="319"/>
            <p14:sldId id="316"/>
            <p14:sldId id="317"/>
          </p14:sldIdLst>
        </p14:section>
        <p14:section name="Inflación vs Dolar" id="{E161D711-0641-44A3-8D37-8343A554BBEA}">
          <p14:sldIdLst>
            <p14:sldId id="320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5D1D4C-A551-4BB0-B73D-EBF8D9479D68}">
  <a:tblStyle styleId="{3D5D1D4C-A551-4BB0-B73D-EBF8D9479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2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6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5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63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40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8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3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83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4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4490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89857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Informe del Dolar Argentino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Dolar oficial vs Dolar blue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77" name="Grupo 476">
            <a:extLst>
              <a:ext uri="{FF2B5EF4-FFF2-40B4-BE49-F238E27FC236}">
                <a16:creationId xmlns:a16="http://schemas.microsoft.com/office/drawing/2014/main" id="{34D59282-CBF2-0AEF-8E11-EC600A5E4D16}"/>
              </a:ext>
            </a:extLst>
          </p:cNvPr>
          <p:cNvGrpSpPr/>
          <p:nvPr/>
        </p:nvGrpSpPr>
        <p:grpSpPr>
          <a:xfrm>
            <a:off x="259970" y="360140"/>
            <a:ext cx="6332886" cy="4256555"/>
            <a:chOff x="654258" y="422956"/>
            <a:chExt cx="6332886" cy="4256555"/>
          </a:xfrm>
        </p:grpSpPr>
        <p:pic>
          <p:nvPicPr>
            <p:cNvPr id="478" name="Gráfico 477">
              <a:extLst>
                <a:ext uri="{FF2B5EF4-FFF2-40B4-BE49-F238E27FC236}">
                  <a16:creationId xmlns:a16="http://schemas.microsoft.com/office/drawing/2014/main" id="{62457F7A-C3BD-9D1A-DC4C-726B442A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754596" flipV="1">
              <a:off x="1617936" y="3788284"/>
              <a:ext cx="822458" cy="891227"/>
            </a:xfrm>
            <a:prstGeom prst="rect">
              <a:avLst/>
            </a:prstGeom>
          </p:spPr>
        </p:pic>
        <p:pic>
          <p:nvPicPr>
            <p:cNvPr id="479" name="Imagen 478" descr="Icono&#10;&#10;Descripción generada automáticamente">
              <a:extLst>
                <a:ext uri="{FF2B5EF4-FFF2-40B4-BE49-F238E27FC236}">
                  <a16:creationId xmlns:a16="http://schemas.microsoft.com/office/drawing/2014/main" id="{16FCA3A0-6BBB-0F5E-EF8C-A74B365E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4258" y="422956"/>
              <a:ext cx="506406" cy="528073"/>
            </a:xfrm>
            <a:prstGeom prst="rect">
              <a:avLst/>
            </a:prstGeom>
          </p:spPr>
        </p:pic>
        <p:pic>
          <p:nvPicPr>
            <p:cNvPr id="480" name="Imagen 479" descr="Imagen que contiene Patrón de fondo&#10;&#10;Descripción generada automáticamente">
              <a:extLst>
                <a:ext uri="{FF2B5EF4-FFF2-40B4-BE49-F238E27FC236}">
                  <a16:creationId xmlns:a16="http://schemas.microsoft.com/office/drawing/2014/main" id="{4D78D6E8-20DA-A870-B2FE-AE68F1F3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97" flipH="1">
              <a:off x="6432280" y="782491"/>
              <a:ext cx="554864" cy="401322"/>
            </a:xfrm>
            <a:prstGeom prst="rect">
              <a:avLst/>
            </a:prstGeom>
          </p:spPr>
        </p:pic>
        <p:pic>
          <p:nvPicPr>
            <p:cNvPr id="481" name="Imagen 480" descr="Dibujo de la tierra desde el espacio&#10;&#10;Descripción generada automáticamente con confianza baja">
              <a:extLst>
                <a:ext uri="{FF2B5EF4-FFF2-40B4-BE49-F238E27FC236}">
                  <a16:creationId xmlns:a16="http://schemas.microsoft.com/office/drawing/2014/main" id="{152A4C0E-14F6-CFB5-1E46-08A558AB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5261" y="2411818"/>
              <a:ext cx="566410" cy="385071"/>
            </a:xfrm>
            <a:prstGeom prst="rect">
              <a:avLst/>
            </a:prstGeom>
          </p:spPr>
        </p:pic>
        <p:pic>
          <p:nvPicPr>
            <p:cNvPr id="482" name="Imagen 481" descr="Logotipo, Icono&#10;&#10;Descripción generada automáticamente">
              <a:extLst>
                <a:ext uri="{FF2B5EF4-FFF2-40B4-BE49-F238E27FC236}">
                  <a16:creationId xmlns:a16="http://schemas.microsoft.com/office/drawing/2014/main" id="{2E34D4E0-1F88-C5CF-A613-8AE2C57DB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9518" y="3620152"/>
              <a:ext cx="482291" cy="473072"/>
            </a:xfrm>
            <a:prstGeom prst="rect">
              <a:avLst/>
            </a:prstGeom>
          </p:spPr>
        </p:pic>
      </p:grpSp>
      <p:grpSp>
        <p:nvGrpSpPr>
          <p:cNvPr id="230" name="Google Shape;230;p38"/>
          <p:cNvGrpSpPr/>
          <p:nvPr/>
        </p:nvGrpSpPr>
        <p:grpSpPr>
          <a:xfrm>
            <a:off x="4949686" y="1335962"/>
            <a:ext cx="3313719" cy="3759286"/>
            <a:chOff x="5200643" y="793126"/>
            <a:chExt cx="3313719" cy="3759286"/>
          </a:xfrm>
        </p:grpSpPr>
        <p:sp>
          <p:nvSpPr>
            <p:cNvPr id="231" name="Google Shape;231;p38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38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234" name="Google Shape;234;p38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8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38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241" name="Google Shape;241;p38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38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245" name="Google Shape;245;p38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38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Banco Central de la República Argentina - Wikipedia, la enciclopedia libre">
            <a:extLst>
              <a:ext uri="{FF2B5EF4-FFF2-40B4-BE49-F238E27FC236}">
                <a16:creationId xmlns:a16="http://schemas.microsoft.com/office/drawing/2014/main" id="{D1C5A6D8-C17F-F8D7-CECE-DAC70F2F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33" y="-9908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3" name="Grupo 482">
            <a:extLst>
              <a:ext uri="{FF2B5EF4-FFF2-40B4-BE49-F238E27FC236}">
                <a16:creationId xmlns:a16="http://schemas.microsoft.com/office/drawing/2014/main" id="{AA814A40-806B-FA32-C644-89591A08626E}"/>
              </a:ext>
            </a:extLst>
          </p:cNvPr>
          <p:cNvGrpSpPr/>
          <p:nvPr/>
        </p:nvGrpSpPr>
        <p:grpSpPr>
          <a:xfrm>
            <a:off x="2722011" y="64359"/>
            <a:ext cx="6124017" cy="4090968"/>
            <a:chOff x="2345529" y="468906"/>
            <a:chExt cx="6124017" cy="4090968"/>
          </a:xfrm>
        </p:grpSpPr>
        <p:pic>
          <p:nvPicPr>
            <p:cNvPr id="484" name="Gráfico 483">
              <a:extLst>
                <a:ext uri="{FF2B5EF4-FFF2-40B4-BE49-F238E27FC236}">
                  <a16:creationId xmlns:a16="http://schemas.microsoft.com/office/drawing/2014/main" id="{6A0E6A07-1120-16AD-1E03-63AB43154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540516">
              <a:off x="2384941" y="429494"/>
              <a:ext cx="942715" cy="1021539"/>
            </a:xfrm>
            <a:prstGeom prst="rect">
              <a:avLst/>
            </a:prstGeom>
          </p:spPr>
        </p:pic>
        <p:pic>
          <p:nvPicPr>
            <p:cNvPr id="485" name="Gráfico 484">
              <a:extLst>
                <a:ext uri="{FF2B5EF4-FFF2-40B4-BE49-F238E27FC236}">
                  <a16:creationId xmlns:a16="http://schemas.microsoft.com/office/drawing/2014/main" id="{180CF9F0-133B-439B-BDE8-399F14AF9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24016">
              <a:off x="6982962" y="1324070"/>
              <a:ext cx="684043" cy="986860"/>
            </a:xfrm>
            <a:prstGeom prst="rect">
              <a:avLst/>
            </a:prstGeom>
          </p:spPr>
        </p:pic>
        <p:pic>
          <p:nvPicPr>
            <p:cNvPr id="486" name="Gráfico 485">
              <a:extLst>
                <a:ext uri="{FF2B5EF4-FFF2-40B4-BE49-F238E27FC236}">
                  <a16:creationId xmlns:a16="http://schemas.microsoft.com/office/drawing/2014/main" id="{BC26C22C-EFDD-434D-7F44-5875FF650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6901628" y="3561738"/>
              <a:ext cx="846709" cy="998136"/>
            </a:xfrm>
            <a:prstGeom prst="rect">
              <a:avLst/>
            </a:prstGeom>
          </p:spPr>
        </p:pic>
        <p:pic>
          <p:nvPicPr>
            <p:cNvPr id="487" name="Imagen 486" descr="Un globo de colores&#10;&#10;Descripción generada automáticamente con confianza baja">
              <a:extLst>
                <a:ext uri="{FF2B5EF4-FFF2-40B4-BE49-F238E27FC236}">
                  <a16:creationId xmlns:a16="http://schemas.microsoft.com/office/drawing/2014/main" id="{8C55E7B9-0DE8-67BA-0B95-85551602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9386" flipH="1">
              <a:off x="7913252" y="2540515"/>
              <a:ext cx="497096" cy="379081"/>
            </a:xfrm>
            <a:prstGeom prst="rect">
              <a:avLst/>
            </a:prstGeom>
          </p:spPr>
        </p:pic>
        <p:pic>
          <p:nvPicPr>
            <p:cNvPr id="488" name="Imagen 487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B67A76A7-7D8F-3747-AF87-31FBFD3CF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48766" y="3163432"/>
              <a:ext cx="420780" cy="4567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2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2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29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9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28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100" y="3367391"/>
            <a:ext cx="517343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Inflación vs Dólar</a:t>
            </a:r>
            <a:endParaRPr dirty="0"/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42" name="Google Shape;842;p43"/>
          <p:cNvSpPr txBox="1">
            <a:spLocks noGrp="1"/>
          </p:cNvSpPr>
          <p:nvPr>
            <p:ph type="subTitle" idx="1"/>
          </p:nvPr>
        </p:nvSpPr>
        <p:spPr>
          <a:xfrm>
            <a:off x="768440" y="4344041"/>
            <a:ext cx="45081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Últimos 4 años</a:t>
            </a:r>
          </a:p>
        </p:txBody>
      </p:sp>
      <p:sp>
        <p:nvSpPr>
          <p:cNvPr id="843" name="Google Shape;843;p43"/>
          <p:cNvSpPr/>
          <p:nvPr/>
        </p:nvSpPr>
        <p:spPr>
          <a:xfrm>
            <a:off x="5735687" y="2777381"/>
            <a:ext cx="31624" cy="148957"/>
          </a:xfrm>
          <a:custGeom>
            <a:avLst/>
            <a:gdLst/>
            <a:ahLst/>
            <a:cxnLst/>
            <a:rect l="l" t="t" r="r" b="b"/>
            <a:pathLst>
              <a:path w="1636" h="7706" extrusionOk="0">
                <a:moveTo>
                  <a:pt x="1" y="0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3"/>
          <p:cNvSpPr/>
          <p:nvPr/>
        </p:nvSpPr>
        <p:spPr>
          <a:xfrm>
            <a:off x="5703464" y="2628424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5680886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"/>
          <p:cNvSpPr/>
          <p:nvPr/>
        </p:nvSpPr>
        <p:spPr>
          <a:xfrm>
            <a:off x="5752465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5716357" y="2330530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5753741" y="2181592"/>
            <a:ext cx="30986" cy="148957"/>
          </a:xfrm>
          <a:custGeom>
            <a:avLst/>
            <a:gdLst/>
            <a:ahLst/>
            <a:cxnLst/>
            <a:rect l="l" t="t" r="r" b="b"/>
            <a:pathLst>
              <a:path w="1603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3"/>
          <p:cNvSpPr/>
          <p:nvPr/>
        </p:nvSpPr>
        <p:spPr>
          <a:xfrm>
            <a:off x="5682181" y="2181592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3"/>
          <p:cNvSpPr/>
          <p:nvPr/>
        </p:nvSpPr>
        <p:spPr>
          <a:xfrm>
            <a:off x="5713767" y="2032635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5736982" y="188369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3"/>
          <p:cNvSpPr/>
          <p:nvPr/>
        </p:nvSpPr>
        <p:spPr>
          <a:xfrm>
            <a:off x="5700873" y="1734741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3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854" name="Google Shape;854;p43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635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615922" y="259173"/>
            <a:ext cx="7427824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Mejor momento para comprar dólar oficial y venderlo a dólar blue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3A3D116-189E-CA7C-14B4-AB4B45C74246}"/>
              </a:ext>
            </a:extLst>
          </p:cNvPr>
          <p:cNvSpPr txBox="1"/>
          <p:nvPr/>
        </p:nvSpPr>
        <p:spPr>
          <a:xfrm>
            <a:off x="637495" y="1282577"/>
            <a:ext cx="422630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La </a:t>
            </a:r>
            <a:r>
              <a:rPr lang="es-ES" sz="1050" b="1" dirty="0">
                <a:solidFill>
                  <a:schemeClr val="accent3">
                    <a:lumMod val="50000"/>
                  </a:schemeClr>
                </a:solidFill>
              </a:rPr>
              <a:t>mejor fecha para comprar dólar oficial y vender a dólar blue </a:t>
            </a:r>
            <a:r>
              <a:rPr lang="es-ES" sz="1050" dirty="0"/>
              <a:t>es el </a:t>
            </a:r>
            <a:r>
              <a:rPr lang="es-ES" sz="1050" b="1" dirty="0"/>
              <a:t>22 de julio del 2022</a:t>
            </a:r>
            <a:r>
              <a:rPr lang="es-ES" sz="1050" dirty="0"/>
              <a:t>, donde hay mayor brecha entre ambos dólares.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Se resalta el </a:t>
            </a:r>
            <a:r>
              <a:rPr lang="es-ES" sz="1050" b="1" dirty="0"/>
              <a:t>mes de julio del 2022 </a:t>
            </a:r>
            <a:r>
              <a:rPr lang="es-ES" sz="1050" dirty="0"/>
              <a:t>como </a:t>
            </a:r>
            <a:r>
              <a:rPr lang="es-ES" sz="1050" b="1" dirty="0">
                <a:solidFill>
                  <a:schemeClr val="accent3">
                    <a:lumMod val="50000"/>
                  </a:schemeClr>
                </a:solidFill>
              </a:rPr>
              <a:t>mes indicado para la compra del dólar oficial y venta a dólar </a:t>
            </a:r>
            <a:r>
              <a:rPr lang="es-ES" sz="1050" dirty="0"/>
              <a:t>blue debido a la alta brecha, pero a la vez según lo observado era </a:t>
            </a:r>
            <a:r>
              <a:rPr lang="es-ES" sz="1050" b="1" dirty="0"/>
              <a:t>mayor la volatilidad por lo que se tendría que tener cuidado</a:t>
            </a:r>
            <a:r>
              <a:rPr lang="es-ES" sz="1050" dirty="0"/>
              <a:t> </a:t>
            </a:r>
            <a:endParaRPr lang="es-PE" sz="105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D46493-A5D0-17D0-4B9D-97DC51C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556" y="2534596"/>
            <a:ext cx="4044888" cy="25802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4A62AF-DA72-B6BC-5245-D61A1B49E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45" y="2571750"/>
            <a:ext cx="4395852" cy="26375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CA43F6-AFF5-F3B5-CB71-3C2EDD06A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111" y="1503235"/>
            <a:ext cx="3901778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099" y="3316350"/>
            <a:ext cx="52520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Últimos 365 días </a:t>
            </a:r>
            <a:endParaRPr dirty="0"/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2" name="Google Shape;842;p4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5081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 la variación de la brecha</a:t>
            </a:r>
            <a:endParaRPr dirty="0"/>
          </a:p>
        </p:txBody>
      </p:sp>
      <p:sp>
        <p:nvSpPr>
          <p:cNvPr id="843" name="Google Shape;843;p43"/>
          <p:cNvSpPr/>
          <p:nvPr/>
        </p:nvSpPr>
        <p:spPr>
          <a:xfrm>
            <a:off x="5735687" y="2777381"/>
            <a:ext cx="31624" cy="148957"/>
          </a:xfrm>
          <a:custGeom>
            <a:avLst/>
            <a:gdLst/>
            <a:ahLst/>
            <a:cxnLst/>
            <a:rect l="l" t="t" r="r" b="b"/>
            <a:pathLst>
              <a:path w="1636" h="7706" extrusionOk="0">
                <a:moveTo>
                  <a:pt x="1" y="0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3"/>
          <p:cNvSpPr/>
          <p:nvPr/>
        </p:nvSpPr>
        <p:spPr>
          <a:xfrm>
            <a:off x="5703464" y="2628424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5680886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"/>
          <p:cNvSpPr/>
          <p:nvPr/>
        </p:nvSpPr>
        <p:spPr>
          <a:xfrm>
            <a:off x="5752465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5716357" y="2330530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5753741" y="2181592"/>
            <a:ext cx="30986" cy="148957"/>
          </a:xfrm>
          <a:custGeom>
            <a:avLst/>
            <a:gdLst/>
            <a:ahLst/>
            <a:cxnLst/>
            <a:rect l="l" t="t" r="r" b="b"/>
            <a:pathLst>
              <a:path w="1603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3"/>
          <p:cNvSpPr/>
          <p:nvPr/>
        </p:nvSpPr>
        <p:spPr>
          <a:xfrm>
            <a:off x="5682181" y="2181592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3"/>
          <p:cNvSpPr/>
          <p:nvPr/>
        </p:nvSpPr>
        <p:spPr>
          <a:xfrm>
            <a:off x="5713767" y="2032635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5736982" y="188369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3"/>
          <p:cNvSpPr/>
          <p:nvPr/>
        </p:nvSpPr>
        <p:spPr>
          <a:xfrm>
            <a:off x="5700873" y="1734741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3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854" name="Google Shape;854;p43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615922" y="259173"/>
            <a:ext cx="4870478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Día con mayor variación en la brecha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837BE710-E345-54D6-EABF-F6D222E3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53" y="259173"/>
            <a:ext cx="3375740" cy="2020928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512D155-7107-EDBE-956E-C5C1D759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253" y="2658243"/>
            <a:ext cx="3375740" cy="201419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89369CDD-9646-31BA-C587-7423972D5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25" y="2587855"/>
            <a:ext cx="3448386" cy="2054113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43A3D116-189E-CA7C-14B4-AB4B45C74246}"/>
              </a:ext>
            </a:extLst>
          </p:cNvPr>
          <p:cNvSpPr txBox="1"/>
          <p:nvPr/>
        </p:nvSpPr>
        <p:spPr>
          <a:xfrm>
            <a:off x="615922" y="1125200"/>
            <a:ext cx="451996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dirty="0"/>
              <a:t>El día de </a:t>
            </a:r>
            <a:r>
              <a:rPr lang="es-PE" sz="1100" b="1" dirty="0">
                <a:solidFill>
                  <a:schemeClr val="accent2">
                    <a:lumMod val="75000"/>
                  </a:schemeClr>
                </a:solidFill>
              </a:rPr>
              <a:t>mayor diferencia o brecha </a:t>
            </a:r>
            <a:r>
              <a:rPr lang="es-PE" sz="1100" dirty="0"/>
              <a:t>es el </a:t>
            </a:r>
            <a:r>
              <a:rPr lang="es-PE" sz="1100" b="1" dirty="0"/>
              <a:t>22 de julio del 2022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dirty="0"/>
              <a:t>El día de </a:t>
            </a:r>
            <a:r>
              <a:rPr lang="es-PE" sz="1100" b="1" dirty="0">
                <a:solidFill>
                  <a:schemeClr val="accent2">
                    <a:lumMod val="75000"/>
                  </a:schemeClr>
                </a:solidFill>
              </a:rPr>
              <a:t>mayor variación entre la brecha </a:t>
            </a:r>
            <a:r>
              <a:rPr lang="es-ES" sz="1100" dirty="0"/>
              <a:t>(variación con respecto al día anterior)  es el </a:t>
            </a:r>
            <a:r>
              <a:rPr lang="es-PE" sz="1100" b="1" dirty="0"/>
              <a:t>04 de julio del 2022- </a:t>
            </a:r>
            <a:r>
              <a:rPr lang="es-PE" sz="1100" b="1" i="1" dirty="0"/>
              <a:t>Día de la independencia de Argentina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dirty="0"/>
              <a:t>Es probable que en el mes de julio exista un evento externo o interno en el país que haya provocado una mayor volatilidad ese mes.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520390" y="259581"/>
            <a:ext cx="6699278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Top 5 días con mayor variación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F8567E-A999-A9DF-9E92-B89AD486B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6" r="853"/>
          <a:stretch/>
        </p:blipFill>
        <p:spPr>
          <a:xfrm>
            <a:off x="3101150" y="1626762"/>
            <a:ext cx="5887844" cy="14481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F82F22-1557-22BC-270D-AF2A0E3311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8"/>
          <a:stretch/>
        </p:blipFill>
        <p:spPr>
          <a:xfrm>
            <a:off x="3101150" y="3591080"/>
            <a:ext cx="5917580" cy="145519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A4997-4F4B-AAB0-EFA1-742B8A71D96C}"/>
              </a:ext>
            </a:extLst>
          </p:cNvPr>
          <p:cNvSpPr txBox="1"/>
          <p:nvPr/>
        </p:nvSpPr>
        <p:spPr>
          <a:xfrm>
            <a:off x="3002284" y="1250967"/>
            <a:ext cx="544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lang="es-ES" sz="180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Top 5 mayor brecha o diferencia </a:t>
            </a:r>
            <a:endParaRPr kumimoji="0" lang="es-PE" sz="180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24A8D78-754E-D33C-D356-59EA5BDEEC54}"/>
              </a:ext>
            </a:extLst>
          </p:cNvPr>
          <p:cNvSpPr txBox="1"/>
          <p:nvPr/>
        </p:nvSpPr>
        <p:spPr>
          <a:xfrm>
            <a:off x="3002284" y="3199318"/>
            <a:ext cx="544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lang="es-ES" sz="180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Top 5 mayor  variación brecha o diferencia </a:t>
            </a:r>
            <a:endParaRPr kumimoji="0" lang="es-PE" sz="180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7376B5-B179-C3B6-4A7B-475E2981AEB4}"/>
              </a:ext>
            </a:extLst>
          </p:cNvPr>
          <p:cNvSpPr txBox="1"/>
          <p:nvPr/>
        </p:nvSpPr>
        <p:spPr>
          <a:xfrm>
            <a:off x="520390" y="1435633"/>
            <a:ext cx="24818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Se observa que </a:t>
            </a:r>
            <a:r>
              <a:rPr lang="es-ES" sz="1100" b="1" dirty="0">
                <a:solidFill>
                  <a:schemeClr val="accent2">
                    <a:lumMod val="75000"/>
                  </a:schemeClr>
                </a:solidFill>
              </a:rPr>
              <a:t>en ambos casos el top 5 </a:t>
            </a:r>
            <a:r>
              <a:rPr lang="es-ES" sz="1100" dirty="0"/>
              <a:t>de los valores se encuentran en el </a:t>
            </a:r>
            <a:r>
              <a:rPr lang="es-ES" sz="1100" b="1" dirty="0"/>
              <a:t>mes de julio.</a:t>
            </a:r>
          </a:p>
          <a:p>
            <a:endParaRPr lang="es-E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Se observa</a:t>
            </a:r>
            <a:r>
              <a:rPr lang="es-ES" sz="1100" b="1" dirty="0">
                <a:solidFill>
                  <a:schemeClr val="accent2">
                    <a:lumMod val="75000"/>
                  </a:schemeClr>
                </a:solidFill>
              </a:rPr>
              <a:t> una mayor diferencia o brecha </a:t>
            </a:r>
            <a:r>
              <a:rPr lang="es-ES" sz="1100" dirty="0"/>
              <a:t>los </a:t>
            </a:r>
            <a:r>
              <a:rPr lang="es-ES" sz="1100" b="1" dirty="0"/>
              <a:t>últimos días de julio</a:t>
            </a:r>
            <a:r>
              <a:rPr lang="es-ES" sz="1100" dirty="0"/>
              <a:t>. A partir del </a:t>
            </a:r>
            <a:r>
              <a:rPr lang="es-ES" sz="1100" b="1" dirty="0"/>
              <a:t>día 21</a:t>
            </a:r>
            <a:r>
              <a:rPr lang="es-ES" sz="1100" dirty="0"/>
              <a:t>.</a:t>
            </a:r>
          </a:p>
          <a:p>
            <a:endParaRPr lang="es-E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Analizando la </a:t>
            </a:r>
            <a:r>
              <a:rPr lang="es-ES" sz="1100" b="1" dirty="0">
                <a:solidFill>
                  <a:schemeClr val="accent2">
                    <a:lumMod val="75000"/>
                  </a:schemeClr>
                </a:solidFill>
              </a:rPr>
              <a:t>variación de la brecha </a:t>
            </a:r>
            <a:r>
              <a:rPr lang="es-ES" sz="1100" dirty="0"/>
              <a:t>se observó que en </a:t>
            </a:r>
            <a:r>
              <a:rPr lang="es-ES" sz="1100" b="1" dirty="0"/>
              <a:t>Top 2</a:t>
            </a:r>
            <a:r>
              <a:rPr lang="es-ES" sz="1100" dirty="0"/>
              <a:t>, se encuentra </a:t>
            </a:r>
            <a:r>
              <a:rPr lang="es-ES" sz="1100" b="1" dirty="0"/>
              <a:t>el 21 </a:t>
            </a:r>
            <a:r>
              <a:rPr lang="es-ES" sz="1100" dirty="0"/>
              <a:t>al igual que en el top variación. </a:t>
            </a:r>
          </a:p>
          <a:p>
            <a:endParaRPr lang="es-E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/>
              <a:t>El Mercosur rechaza la petición del presidente </a:t>
            </a:r>
            <a:r>
              <a:rPr lang="es-ES" sz="1100" b="1" dirty="0" err="1"/>
              <a:t>Zelenski</a:t>
            </a:r>
            <a:r>
              <a:rPr lang="es-ES" sz="1100" b="1" dirty="0"/>
              <a:t> de intervenir en su cumbre </a:t>
            </a:r>
            <a:r>
              <a:rPr lang="es-ES" sz="1100" i="1" dirty="0"/>
              <a:t>– 20 de julio 2022 </a:t>
            </a:r>
            <a:r>
              <a:rPr lang="es-ES" sz="1100" dirty="0"/>
              <a:t>(Posible evento catalizador)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34498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615922" y="259173"/>
            <a:ext cx="4870478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Semana con mayor variación en la brecha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3A3D116-189E-CA7C-14B4-AB4B45C74246}"/>
              </a:ext>
            </a:extLst>
          </p:cNvPr>
          <p:cNvSpPr txBox="1"/>
          <p:nvPr/>
        </p:nvSpPr>
        <p:spPr>
          <a:xfrm>
            <a:off x="897862" y="1551962"/>
            <a:ext cx="32795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 </a:t>
            </a:r>
            <a:r>
              <a:rPr lang="es-ES" sz="1200" b="1" dirty="0"/>
              <a:t>semana 29 </a:t>
            </a:r>
            <a:r>
              <a:rPr lang="es-ES" sz="1200" dirty="0"/>
              <a:t>tiene </a:t>
            </a:r>
            <a:r>
              <a:rPr lang="es-ES" sz="1200" b="1" dirty="0">
                <a:solidFill>
                  <a:schemeClr val="accent2">
                    <a:lumMod val="75000"/>
                  </a:schemeClr>
                </a:solidFill>
              </a:rPr>
              <a:t>la mayor brecha o diferencia porcentual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 </a:t>
            </a:r>
            <a:r>
              <a:rPr lang="es-ES" sz="1200" b="1" dirty="0"/>
              <a:t>semana 30 </a:t>
            </a:r>
            <a:r>
              <a:rPr lang="es-ES" sz="1200" dirty="0"/>
              <a:t>tiene la </a:t>
            </a:r>
            <a:r>
              <a:rPr lang="es-ES" sz="1200" b="1" dirty="0">
                <a:solidFill>
                  <a:schemeClr val="accent2">
                    <a:lumMod val="75000"/>
                  </a:schemeClr>
                </a:solidFill>
              </a:rPr>
              <a:t>mayor  variación de brecha o diferencia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Iniciando la </a:t>
            </a:r>
            <a:r>
              <a:rPr lang="es-ES" sz="1200" b="1" dirty="0"/>
              <a:t>semana 29 el 19 de Julio  </a:t>
            </a:r>
            <a:r>
              <a:rPr lang="es-ES" sz="1200" dirty="0"/>
              <a:t>y la </a:t>
            </a:r>
            <a:r>
              <a:rPr lang="es-ES" sz="1200" b="1" dirty="0"/>
              <a:t>semana 30 el 26 de julio</a:t>
            </a:r>
            <a:r>
              <a:rPr lang="es-ES" sz="1200" dirty="0"/>
              <a:t>, esto coincide con los puntos anteriores.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Donde se observó una mayor brecha y variación en los </a:t>
            </a:r>
            <a:r>
              <a:rPr lang="es-ES" sz="1200" b="1" dirty="0"/>
              <a:t>últimos días de julio </a:t>
            </a:r>
            <a:r>
              <a:rPr lang="es-ES" sz="1200" dirty="0"/>
              <a:t>del 2022 a partir del día 20. Siendo esta la razón por la que aumento la media esas semanas. </a:t>
            </a:r>
            <a:endParaRPr lang="es-PE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19F0A5-B9B1-DE09-90DB-21473DAF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97" y="341609"/>
            <a:ext cx="3862690" cy="24207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76D8B8-56C3-EEB8-3138-B2C0F9E3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98" y="2823850"/>
            <a:ext cx="3829888" cy="23872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FA9285C-6259-B08A-0F77-DB55A606B49F}"/>
              </a:ext>
            </a:extLst>
          </p:cNvPr>
          <p:cNvSpPr txBox="1"/>
          <p:nvPr/>
        </p:nvSpPr>
        <p:spPr>
          <a:xfrm>
            <a:off x="5159298" y="2666125"/>
            <a:ext cx="23841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lang="es-ES" sz="105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Brecha o diferencia porcentual </a:t>
            </a:r>
            <a:endParaRPr kumimoji="0" lang="es-PE" sz="105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DEBD2-921C-109B-0603-7D8C748DCAFF}"/>
              </a:ext>
            </a:extLst>
          </p:cNvPr>
          <p:cNvSpPr txBox="1"/>
          <p:nvPr/>
        </p:nvSpPr>
        <p:spPr>
          <a:xfrm>
            <a:off x="5075478" y="149270"/>
            <a:ext cx="5449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lang="es-ES" sz="105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Variación  de brecha o diferencia </a:t>
            </a:r>
            <a:endParaRPr kumimoji="0" lang="es-PE" sz="105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185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669262" y="556353"/>
            <a:ext cx="4382798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Día de la semana donde hay mayor variación en la brecha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3A3D116-189E-CA7C-14B4-AB4B45C74246}"/>
              </a:ext>
            </a:extLst>
          </p:cNvPr>
          <p:cNvSpPr txBox="1"/>
          <p:nvPr/>
        </p:nvSpPr>
        <p:spPr>
          <a:xfrm>
            <a:off x="829283" y="2092940"/>
            <a:ext cx="39027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brecha o diferencia porcentual</a:t>
            </a:r>
            <a:r>
              <a:rPr lang="es-ES" dirty="0"/>
              <a:t>, se  observar que este porcentaje es similar a los largo de la semana con una pequeña subía  mayor de 1% el </a:t>
            </a:r>
            <a:r>
              <a:rPr lang="es-ES" b="1" dirty="0"/>
              <a:t>día miércoles</a:t>
            </a:r>
            <a:r>
              <a:rPr lang="es-E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observa una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mayor variación de la brecha o diferencia </a:t>
            </a:r>
            <a:r>
              <a:rPr lang="es-ES" dirty="0"/>
              <a:t>los días </a:t>
            </a:r>
            <a:r>
              <a:rPr lang="es-ES" b="1" dirty="0"/>
              <a:t>lunes</a:t>
            </a:r>
            <a:r>
              <a:rPr lang="es-ES" dirty="0"/>
              <a:t>, que son los inicios de semana, según la gráfica también se observa una mayor variación los días </a:t>
            </a:r>
            <a:r>
              <a:rPr lang="es-ES" b="1" dirty="0"/>
              <a:t>miércoles y viernes</a:t>
            </a:r>
            <a:endParaRPr lang="es-PE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558710-7CBA-9793-8782-73578937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225" y="423567"/>
            <a:ext cx="3622803" cy="22345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4350D1-2D53-D472-EB6D-DC86F5176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25" y="2919746"/>
            <a:ext cx="3622802" cy="224589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4364E31-F670-6798-3A85-C5447E6B3C7D}"/>
              </a:ext>
            </a:extLst>
          </p:cNvPr>
          <p:cNvSpPr txBox="1"/>
          <p:nvPr/>
        </p:nvSpPr>
        <p:spPr>
          <a:xfrm>
            <a:off x="5105958" y="161957"/>
            <a:ext cx="5449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lang="es-ES" sz="105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Variación  de brecha o diferencia </a:t>
            </a:r>
            <a:endParaRPr kumimoji="0" lang="es-PE" sz="105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F1FB24-1B41-2224-278E-AB395BB539A1}"/>
              </a:ext>
            </a:extLst>
          </p:cNvPr>
          <p:cNvSpPr txBox="1"/>
          <p:nvPr/>
        </p:nvSpPr>
        <p:spPr>
          <a:xfrm>
            <a:off x="5189225" y="2665830"/>
            <a:ext cx="23841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lang="es-ES" sz="105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Brecha o diferencia porcentual </a:t>
            </a:r>
            <a:endParaRPr kumimoji="0" lang="es-PE" sz="105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0114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099" y="3316350"/>
            <a:ext cx="52520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42" name="Google Shape;842;p4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5081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Eventos importantes  y predicciones </a:t>
            </a:r>
            <a:endParaRPr dirty="0"/>
          </a:p>
        </p:txBody>
      </p:sp>
      <p:sp>
        <p:nvSpPr>
          <p:cNvPr id="843" name="Google Shape;843;p43"/>
          <p:cNvSpPr/>
          <p:nvPr/>
        </p:nvSpPr>
        <p:spPr>
          <a:xfrm>
            <a:off x="5735687" y="2777381"/>
            <a:ext cx="31624" cy="148957"/>
          </a:xfrm>
          <a:custGeom>
            <a:avLst/>
            <a:gdLst/>
            <a:ahLst/>
            <a:cxnLst/>
            <a:rect l="l" t="t" r="r" b="b"/>
            <a:pathLst>
              <a:path w="1636" h="7706" extrusionOk="0">
                <a:moveTo>
                  <a:pt x="1" y="0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3"/>
          <p:cNvSpPr/>
          <p:nvPr/>
        </p:nvSpPr>
        <p:spPr>
          <a:xfrm>
            <a:off x="5703464" y="2628424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5680886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"/>
          <p:cNvSpPr/>
          <p:nvPr/>
        </p:nvSpPr>
        <p:spPr>
          <a:xfrm>
            <a:off x="5752465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5716357" y="2330530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5753741" y="2181592"/>
            <a:ext cx="30986" cy="148957"/>
          </a:xfrm>
          <a:custGeom>
            <a:avLst/>
            <a:gdLst/>
            <a:ahLst/>
            <a:cxnLst/>
            <a:rect l="l" t="t" r="r" b="b"/>
            <a:pathLst>
              <a:path w="1603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3"/>
          <p:cNvSpPr/>
          <p:nvPr/>
        </p:nvSpPr>
        <p:spPr>
          <a:xfrm>
            <a:off x="5682181" y="2181592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3"/>
          <p:cNvSpPr/>
          <p:nvPr/>
        </p:nvSpPr>
        <p:spPr>
          <a:xfrm>
            <a:off x="5713767" y="2032635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5736982" y="188369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3"/>
          <p:cNvSpPr/>
          <p:nvPr/>
        </p:nvSpPr>
        <p:spPr>
          <a:xfrm>
            <a:off x="5700873" y="1734741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3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854" name="Google Shape;854;p43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440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366322" y="497066"/>
            <a:ext cx="4335219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Sucesos importantes a nivel político-económico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3A3D116-189E-CA7C-14B4-AB4B45C74246}"/>
              </a:ext>
            </a:extLst>
          </p:cNvPr>
          <p:cNvSpPr txBox="1"/>
          <p:nvPr/>
        </p:nvSpPr>
        <p:spPr>
          <a:xfrm>
            <a:off x="434435" y="1845667"/>
            <a:ext cx="41989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Se observa puntos de quiebre en los </a:t>
            </a:r>
            <a:r>
              <a:rPr lang="es-ES" sz="1100" b="1" dirty="0">
                <a:solidFill>
                  <a:schemeClr val="accent2">
                    <a:lumMod val="75000"/>
                  </a:schemeClr>
                </a:solidFill>
              </a:rPr>
              <a:t>cambio de presidencia</a:t>
            </a:r>
            <a:r>
              <a:rPr lang="es-ES" sz="1100" dirty="0"/>
              <a:t>, siendo el primero a </a:t>
            </a:r>
            <a:r>
              <a:rPr lang="es-ES" sz="1100" b="1" dirty="0"/>
              <a:t>finales del 2015 </a:t>
            </a:r>
            <a:r>
              <a:rPr lang="es-ES" sz="1100" dirty="0"/>
              <a:t>a </a:t>
            </a:r>
            <a:r>
              <a:rPr lang="es-ES" sz="1100" b="1" dirty="0"/>
              <a:t>finales del 2019</a:t>
            </a:r>
            <a:r>
              <a:rPr lang="es-ES" sz="1100" dirty="0"/>
              <a:t>, periodo donde se observa un punto de estabilidad momentánea.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 partir del </a:t>
            </a:r>
            <a:r>
              <a:rPr lang="es-ES" sz="1100" b="1" dirty="0">
                <a:solidFill>
                  <a:schemeClr val="accent2">
                    <a:lumMod val="75000"/>
                  </a:schemeClr>
                </a:solidFill>
              </a:rPr>
              <a:t>cambio de presidencia </a:t>
            </a:r>
            <a:r>
              <a:rPr lang="es-ES" sz="1100" dirty="0"/>
              <a:t>de </a:t>
            </a:r>
            <a:r>
              <a:rPr lang="es-ES" sz="1100" b="1" dirty="0"/>
              <a:t>finales del 2019 </a:t>
            </a:r>
            <a:r>
              <a:rPr lang="es-ES" sz="1100" dirty="0"/>
              <a:t>se observa un </a:t>
            </a:r>
            <a:r>
              <a:rPr lang="es-ES" sz="1100" b="1" dirty="0">
                <a:solidFill>
                  <a:schemeClr val="tx1"/>
                </a:solidFill>
              </a:rPr>
              <a:t>crecimiento exponencial de la diferencia y al varianza.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Desde el cambio de presidencia no se observo ningún otro evento además de los </a:t>
            </a: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</a:rPr>
              <a:t>cambios cercanos del ministro de economía </a:t>
            </a:r>
            <a:r>
              <a:rPr lang="es-ES" sz="1100" dirty="0"/>
              <a:t>que </a:t>
            </a:r>
            <a:r>
              <a:rPr lang="es-ES" sz="1100" b="1" dirty="0"/>
              <a:t>coinciden con la variación excesiva en los últimos días de julio</a:t>
            </a:r>
            <a:r>
              <a:rPr lang="es-ES" sz="1100" dirty="0"/>
              <a:t>. Siendo esta probablemente la razón de esa variabilidad.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El </a:t>
            </a: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</a:rPr>
              <a:t>cepo al dólar </a:t>
            </a:r>
            <a:r>
              <a:rPr lang="es-ES" sz="1100" dirty="0"/>
              <a:t>a </a:t>
            </a:r>
            <a:r>
              <a:rPr lang="es-ES" sz="1100" b="1" dirty="0"/>
              <a:t>finales del 2015 </a:t>
            </a:r>
            <a:r>
              <a:rPr lang="es-ES" sz="1100" dirty="0"/>
              <a:t>es un punto </a:t>
            </a:r>
            <a:r>
              <a:rPr lang="es-ES" sz="1100" b="1" dirty="0"/>
              <a:t>donde se observa mayor variación de la brecha de  entre esos años</a:t>
            </a:r>
            <a:r>
              <a:rPr lang="es-ES" sz="1100" dirty="0"/>
              <a:t>, se observa que </a:t>
            </a:r>
            <a:r>
              <a:rPr lang="es-ES" sz="1100" b="1" dirty="0"/>
              <a:t>los cepos coinciden con el cambio de presidencia</a:t>
            </a:r>
            <a:r>
              <a:rPr lang="es-ES" sz="1100" dirty="0"/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076E09-E293-DD65-3418-0C09EB7E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210" y="2924598"/>
            <a:ext cx="3585468" cy="21524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5FAAF6-C02F-09AB-1CCC-EA49637E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565" y="497066"/>
            <a:ext cx="3694113" cy="22070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72846-1319-6995-5862-98EA46E46F7D}"/>
              </a:ext>
            </a:extLst>
          </p:cNvPr>
          <p:cNvSpPr txBox="1"/>
          <p:nvPr/>
        </p:nvSpPr>
        <p:spPr>
          <a:xfrm>
            <a:off x="5083565" y="270484"/>
            <a:ext cx="5449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lang="es-ES" sz="105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Variación  de brecha o diferencia </a:t>
            </a:r>
            <a:endParaRPr kumimoji="0" lang="es-PE" sz="105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99DD32-7B24-7CFA-E065-7CB10D57D181}"/>
              </a:ext>
            </a:extLst>
          </p:cNvPr>
          <p:cNvSpPr txBox="1"/>
          <p:nvPr/>
        </p:nvSpPr>
        <p:spPr>
          <a:xfrm>
            <a:off x="5083565" y="2668209"/>
            <a:ext cx="23841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lang="es-ES" sz="105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Brecha o diferencia porcentual </a:t>
            </a:r>
            <a:endParaRPr kumimoji="0" lang="es-PE" sz="105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9676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615922" y="259173"/>
            <a:ext cx="4870478" cy="9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Predicción del dólar blue y dólar oficial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5E9C81-EDBE-BDB3-2325-5779348B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86" y="600618"/>
            <a:ext cx="3494692" cy="21286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921724-3A9C-5DFA-82D9-D89D045F2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386" y="2886694"/>
            <a:ext cx="3494692" cy="21286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FDB2E-1397-4C4C-CD44-5956986318CB}"/>
              </a:ext>
            </a:extLst>
          </p:cNvPr>
          <p:cNvSpPr txBox="1"/>
          <p:nvPr/>
        </p:nvSpPr>
        <p:spPr>
          <a:xfrm>
            <a:off x="5091185" y="339008"/>
            <a:ext cx="5449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kumimoji="0" lang="es-ES" sz="1050" i="0" u="none" strike="noStrike" kern="0" cap="none" spc="0" normalizeH="0" baseline="0" noProof="0" dirty="0">
                <a:ln>
                  <a:noFill/>
                </a:ln>
                <a:solidFill>
                  <a:srgbClr val="0C2054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Dólar </a:t>
            </a:r>
            <a:r>
              <a:rPr kumimoji="0" lang="es-ES" sz="1050" i="0" u="none" strike="noStrike" kern="0" cap="none" spc="0" normalizeH="0" baseline="0" noProof="0" dirty="0" err="1">
                <a:ln>
                  <a:noFill/>
                </a:ln>
                <a:solidFill>
                  <a:srgbClr val="0C2054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blu</a:t>
            </a:r>
            <a:r>
              <a:rPr lang="es-ES" sz="105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e- 2021 a la Actualidad</a:t>
            </a:r>
            <a:endParaRPr kumimoji="0" lang="es-PE" sz="105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2D5394F-8399-E2BC-B220-D23282001734}"/>
              </a:ext>
            </a:extLst>
          </p:cNvPr>
          <p:cNvSpPr txBox="1"/>
          <p:nvPr/>
        </p:nvSpPr>
        <p:spPr>
          <a:xfrm>
            <a:off x="5091185" y="2650520"/>
            <a:ext cx="5449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Font typeface="Montserrat ExtraBold"/>
              <a:buNone/>
              <a:tabLst/>
              <a:defRPr/>
            </a:pPr>
            <a:r>
              <a:rPr kumimoji="0" lang="es-ES" sz="1050" i="0" u="none" strike="noStrike" kern="0" cap="none" spc="0" normalizeH="0" baseline="0" noProof="0" dirty="0">
                <a:ln>
                  <a:noFill/>
                </a:ln>
                <a:solidFill>
                  <a:srgbClr val="0C2054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Dólar oficial</a:t>
            </a:r>
            <a:r>
              <a:rPr lang="es-ES" sz="1050" dirty="0">
                <a:solidFill>
                  <a:srgbClr val="0C2054"/>
                </a:solidFill>
                <a:latin typeface="Poppins"/>
                <a:cs typeface="Poppins"/>
                <a:sym typeface="Poppins"/>
              </a:rPr>
              <a:t>- 2021 a la Actualidad</a:t>
            </a:r>
            <a:endParaRPr kumimoji="0" lang="es-PE" sz="1050" i="0" u="none" strike="noStrike" kern="0" cap="none" spc="0" normalizeH="0" baseline="0" noProof="0" dirty="0">
              <a:ln>
                <a:noFill/>
              </a:ln>
              <a:solidFill>
                <a:srgbClr val="0C2054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4FA6194-96A4-6CE3-043E-B9775471F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3477"/>
              </p:ext>
            </p:extLst>
          </p:nvPr>
        </p:nvGraphicFramePr>
        <p:xfrm>
          <a:off x="872871" y="1510107"/>
          <a:ext cx="3237744" cy="1219200"/>
        </p:xfrm>
        <a:graphic>
          <a:graphicData uri="http://schemas.openxmlformats.org/drawingml/2006/table">
            <a:tbl>
              <a:tblPr firstRow="1" bandRow="1">
                <a:tableStyleId>{3D5D1D4C-A551-4BB0-B73D-EBF8D9479D68}</a:tableStyleId>
              </a:tblPr>
              <a:tblGrid>
                <a:gridCol w="1079248">
                  <a:extLst>
                    <a:ext uri="{9D8B030D-6E8A-4147-A177-3AD203B41FA5}">
                      <a16:colId xmlns:a16="http://schemas.microsoft.com/office/drawing/2014/main" val="2155353566"/>
                    </a:ext>
                  </a:extLst>
                </a:gridCol>
                <a:gridCol w="1079248">
                  <a:extLst>
                    <a:ext uri="{9D8B030D-6E8A-4147-A177-3AD203B41FA5}">
                      <a16:colId xmlns:a16="http://schemas.microsoft.com/office/drawing/2014/main" val="1471620364"/>
                    </a:ext>
                  </a:extLst>
                </a:gridCol>
                <a:gridCol w="1079248">
                  <a:extLst>
                    <a:ext uri="{9D8B030D-6E8A-4147-A177-3AD203B41FA5}">
                      <a16:colId xmlns:a16="http://schemas.microsoft.com/office/drawing/2014/main" val="254049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Blue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Oficial 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34524"/>
                  </a:ext>
                </a:extLst>
              </a:tr>
              <a:tr h="276312">
                <a:tc>
                  <a:txBody>
                    <a:bodyPr/>
                    <a:lstStyle/>
                    <a:p>
                      <a:r>
                        <a:rPr lang="es-ES" dirty="0"/>
                        <a:t>3 meses 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270.345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130.189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094073"/>
                  </a:ext>
                </a:extLst>
              </a:tr>
              <a:tr h="276312">
                <a:tc>
                  <a:txBody>
                    <a:bodyPr/>
                    <a:lstStyle/>
                    <a:p>
                      <a:r>
                        <a:rPr lang="es-ES" dirty="0"/>
                        <a:t>6 meses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288.702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136.528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498692"/>
                  </a:ext>
                </a:extLst>
              </a:tr>
              <a:tr h="276312">
                <a:tc>
                  <a:txBody>
                    <a:bodyPr/>
                    <a:lstStyle/>
                    <a:p>
                      <a:r>
                        <a:rPr lang="es-ES" dirty="0"/>
                        <a:t>12 meses 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325.4116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149.207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23762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8CEBC3F6-D666-2686-1633-E4F365AE88E6}"/>
              </a:ext>
            </a:extLst>
          </p:cNvPr>
          <p:cNvSpPr txBox="1"/>
          <p:nvPr/>
        </p:nvSpPr>
        <p:spPr>
          <a:xfrm>
            <a:off x="744396" y="2912130"/>
            <a:ext cx="3494693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Se vio prudente tomar </a:t>
            </a: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</a:rPr>
              <a:t>datos desde el 2021 </a:t>
            </a:r>
            <a:r>
              <a:rPr lang="es-ES" sz="1100" dirty="0"/>
              <a:t>para tener una lista mas actualizada, según las gráficas se observa que tiene un </a:t>
            </a:r>
            <a:r>
              <a:rPr lang="es-ES" sz="1100" b="1" dirty="0"/>
              <a:t>comportamiento mas lineal, principalmente el dólar oficial</a:t>
            </a:r>
            <a:r>
              <a:rPr lang="es-ES" sz="11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El </a:t>
            </a: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</a:rPr>
              <a:t>dólar blue este es muy poco probable</a:t>
            </a:r>
            <a:r>
              <a:rPr lang="es-ES" sz="1100" dirty="0"/>
              <a:t>, siendo posible que este sea por los </a:t>
            </a:r>
            <a:r>
              <a:rPr lang="es-ES" sz="1100" b="1" dirty="0"/>
              <a:t>eventos del mes de julio</a:t>
            </a:r>
            <a:r>
              <a:rPr lang="es-ES" sz="1100" dirty="0"/>
              <a:t>, que a los largo del análisis observamos  </a:t>
            </a:r>
            <a:r>
              <a:rPr lang="es-ES" sz="1100" b="1" dirty="0"/>
              <a:t>tuvo un aumento y variación  anormal. </a:t>
            </a:r>
            <a:endParaRPr lang="es-PE" sz="1100" b="1" dirty="0"/>
          </a:p>
        </p:txBody>
      </p:sp>
    </p:spTree>
    <p:extLst>
      <p:ext uri="{BB962C8B-B14F-4D97-AF65-F5344CB8AC3E}">
        <p14:creationId xmlns:p14="http://schemas.microsoft.com/office/powerpoint/2010/main" val="271982663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731</Words>
  <Application>Microsoft Office PowerPoint</Application>
  <PresentationFormat>Presentación en pantalla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Montserrat ExtraBold</vt:lpstr>
      <vt:lpstr>Bebas Neue</vt:lpstr>
      <vt:lpstr>Poppins</vt:lpstr>
      <vt:lpstr>Montserrat Medium</vt:lpstr>
      <vt:lpstr>International Banking Day by Slidesgo</vt:lpstr>
      <vt:lpstr>Informe del Dolar Argentino</vt:lpstr>
      <vt:lpstr>Últimos 365 días </vt:lpstr>
      <vt:lpstr>Día con mayor variación en la brecha</vt:lpstr>
      <vt:lpstr>Top 5 días con mayor variación</vt:lpstr>
      <vt:lpstr>Semana con mayor variación en la brecha</vt:lpstr>
      <vt:lpstr>Día de la semana donde hay mayor variación en la brecha</vt:lpstr>
      <vt:lpstr>General</vt:lpstr>
      <vt:lpstr>Sucesos importantes a nivel político-económico</vt:lpstr>
      <vt:lpstr>Predicción del dólar blue y dólar oficial </vt:lpstr>
      <vt:lpstr>Inflación vs Dólar</vt:lpstr>
      <vt:lpstr>Mejor momento para comprar dólar oficial y venderlo a dólar blue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del Dolar Argentino</dc:title>
  <dc:creator>Lizeht Orosco</dc:creator>
  <cp:lastModifiedBy>OROSCO MARAZA LIZEHT INGRIT</cp:lastModifiedBy>
  <cp:revision>2</cp:revision>
  <dcterms:modified xsi:type="dcterms:W3CDTF">2022-08-05T08:29:26Z</dcterms:modified>
</cp:coreProperties>
</file>