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45"/>
  </p:notesMasterIdLst>
  <p:sldIdLst>
    <p:sldId id="256" r:id="rId2"/>
    <p:sldId id="283" r:id="rId3"/>
    <p:sldId id="311" r:id="rId4"/>
    <p:sldId id="332" r:id="rId5"/>
    <p:sldId id="333" r:id="rId6"/>
    <p:sldId id="314" r:id="rId7"/>
    <p:sldId id="329" r:id="rId8"/>
    <p:sldId id="327" r:id="rId9"/>
    <p:sldId id="328" r:id="rId10"/>
    <p:sldId id="322" r:id="rId11"/>
    <p:sldId id="318" r:id="rId12"/>
    <p:sldId id="317" r:id="rId13"/>
    <p:sldId id="319" r:id="rId14"/>
    <p:sldId id="334" r:id="rId15"/>
    <p:sldId id="320" r:id="rId16"/>
    <p:sldId id="312" r:id="rId17"/>
    <p:sldId id="313" r:id="rId18"/>
    <p:sldId id="330" r:id="rId19"/>
    <p:sldId id="295" r:id="rId20"/>
    <p:sldId id="331" r:id="rId21"/>
    <p:sldId id="323" r:id="rId22"/>
    <p:sldId id="296" r:id="rId23"/>
    <p:sldId id="304" r:id="rId24"/>
    <p:sldId id="298" r:id="rId25"/>
    <p:sldId id="300" r:id="rId26"/>
    <p:sldId id="301" r:id="rId27"/>
    <p:sldId id="302" r:id="rId28"/>
    <p:sldId id="284" r:id="rId29"/>
    <p:sldId id="287" r:id="rId30"/>
    <p:sldId id="285" r:id="rId31"/>
    <p:sldId id="286" r:id="rId32"/>
    <p:sldId id="288" r:id="rId33"/>
    <p:sldId id="289" r:id="rId34"/>
    <p:sldId id="291" r:id="rId35"/>
    <p:sldId id="293" r:id="rId36"/>
    <p:sldId id="309" r:id="rId37"/>
    <p:sldId id="294" r:id="rId38"/>
    <p:sldId id="315" r:id="rId39"/>
    <p:sldId id="316" r:id="rId40"/>
    <p:sldId id="321" r:id="rId41"/>
    <p:sldId id="324" r:id="rId42"/>
    <p:sldId id="325" r:id="rId43"/>
    <p:sldId id="326" r:id="rId44"/>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0688" autoAdjust="0"/>
  </p:normalViewPr>
  <p:slideViewPr>
    <p:cSldViewPr>
      <p:cViewPr varScale="1">
        <p:scale>
          <a:sx n="52" d="100"/>
          <a:sy n="52" d="100"/>
        </p:scale>
        <p:origin x="1648" y="2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C4842D5-2E86-4A98-8689-4985A74BE66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2628F3AA-ED35-404D-B702-22E212734E4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28676" name="Rectangle 4">
            <a:extLst>
              <a:ext uri="{FF2B5EF4-FFF2-40B4-BE49-F238E27FC236}">
                <a16:creationId xmlns:a16="http://schemas.microsoft.com/office/drawing/2014/main" id="{8802781E-9AA7-4449-8DBC-3D0F646235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868EE40-F2F8-48CA-98B4-59FEB05E2F7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017C4D6F-C4A4-4138-B85B-3DB385E4727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5BD2A62C-0A0C-4CAC-857B-E57A0DD61F7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F3CCCF-7BCE-46FB-B177-931EC6BEE3E5}" type="slidenum">
              <a:rPr lang="en-US" altLang="he-IL"/>
              <a:pPr/>
              <a:t>‹#›</a:t>
            </a:fld>
            <a:endParaRPr lang="en-US" altLang="he-I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B6DA99B-FB59-4BC7-A577-319F9B4A60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A4E2E2-6BC6-415F-B182-439151DE1C78}" type="slidenum">
              <a:rPr lang="en-US" altLang="he-IL"/>
              <a:pPr eaLnBrk="1" hangingPunct="1"/>
              <a:t>1</a:t>
            </a:fld>
            <a:endParaRPr lang="en-US" altLang="he-IL"/>
          </a:p>
        </p:txBody>
      </p:sp>
      <p:sp>
        <p:nvSpPr>
          <p:cNvPr id="29699" name="Rectangle 2">
            <a:extLst>
              <a:ext uri="{FF2B5EF4-FFF2-40B4-BE49-F238E27FC236}">
                <a16:creationId xmlns:a16="http://schemas.microsoft.com/office/drawing/2014/main" id="{EDC275FB-C543-42DB-93CE-C7349D55B9B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4877949-700C-44B0-B43B-ED22FC0758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he-IL" dirty="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E2031FE-2C6B-4675-96CF-D5F50B873C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30D5F9-2612-419F-B22F-F2DA2C7949D7}" type="slidenum">
              <a:rPr lang="en-US" altLang="he-IL"/>
              <a:pPr eaLnBrk="1" hangingPunct="1"/>
              <a:t>24</a:t>
            </a:fld>
            <a:endParaRPr lang="en-US" altLang="he-IL"/>
          </a:p>
        </p:txBody>
      </p:sp>
      <p:sp>
        <p:nvSpPr>
          <p:cNvPr id="48131" name="Rectangle 2">
            <a:extLst>
              <a:ext uri="{FF2B5EF4-FFF2-40B4-BE49-F238E27FC236}">
                <a16:creationId xmlns:a16="http://schemas.microsoft.com/office/drawing/2014/main" id="{B2A359CF-F380-4773-A270-09364EB3E49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343A274-0259-4B47-8F50-9990A1DF7F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Measures are the “what” people want to see. They are almost always numeric. They are often additive, but not always. Measures may be KPIs or serve as the basis of KPIs. Unlike in a relational schema, in a cube you would typically want to store calculated values in order to make retrieval faster, and most cubes include the concept of calculated measures.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A4A452C-7CD1-4F55-A353-C5E5B6D576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F9E7F2-B8AB-4A6F-AD60-1284581BB099}" type="slidenum">
              <a:rPr lang="en-US" altLang="he-IL"/>
              <a:pPr eaLnBrk="1" hangingPunct="1"/>
              <a:t>25</a:t>
            </a:fld>
            <a:endParaRPr lang="en-US" altLang="he-IL"/>
          </a:p>
        </p:txBody>
      </p:sp>
      <p:sp>
        <p:nvSpPr>
          <p:cNvPr id="49155" name="Rectangle 2">
            <a:extLst>
              <a:ext uri="{FF2B5EF4-FFF2-40B4-BE49-F238E27FC236}">
                <a16:creationId xmlns:a16="http://schemas.microsoft.com/office/drawing/2014/main" id="{51E35FC6-679D-434D-A9C4-E5ECF50CC5BA}"/>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0432178-706F-4B9A-9B1B-32D2C70A32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Dimensions are how people like to segment, or slice, the data. Almost anytime someone asks a question, they describe how they want to see it. For example, sales </a:t>
            </a:r>
            <a:r>
              <a:rPr lang="en-US" altLang="he-IL" i="1">
                <a:latin typeface="Arial" panose="020B0604020202020204" pitchFamily="34" charset="0"/>
                <a:cs typeface="Arial" panose="020B0604020202020204" pitchFamily="34" charset="0"/>
              </a:rPr>
              <a:t>by</a:t>
            </a:r>
            <a:r>
              <a:rPr lang="en-US" altLang="he-IL">
                <a:latin typeface="Arial" panose="020B0604020202020204" pitchFamily="34" charset="0"/>
                <a:cs typeface="Arial" panose="020B0604020202020204" pitchFamily="34" charset="0"/>
              </a:rPr>
              <a:t> store </a:t>
            </a:r>
            <a:r>
              <a:rPr lang="en-US" altLang="he-IL" i="1">
                <a:latin typeface="Arial" panose="020B0604020202020204" pitchFamily="34" charset="0"/>
                <a:cs typeface="Arial" panose="020B0604020202020204" pitchFamily="34" charset="0"/>
              </a:rPr>
              <a:t>by</a:t>
            </a:r>
            <a:r>
              <a:rPr lang="en-US" altLang="he-IL">
                <a:latin typeface="Arial" panose="020B0604020202020204" pitchFamily="34" charset="0"/>
                <a:cs typeface="Arial" panose="020B0604020202020204" pitchFamily="34" charset="0"/>
              </a:rPr>
              <a:t> month. Cubes may contain many dimensions, but the more dimensions that are available, the more challenging it is for non-technical users to explore.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63AA94A-53D5-43B4-8B67-4A210758EA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6C30B0-885F-4236-8263-5E0002F6725C}" type="slidenum">
              <a:rPr lang="en-US" altLang="he-IL"/>
              <a:pPr eaLnBrk="1" hangingPunct="1"/>
              <a:t>26</a:t>
            </a:fld>
            <a:endParaRPr lang="en-US" altLang="he-IL"/>
          </a:p>
        </p:txBody>
      </p:sp>
      <p:sp>
        <p:nvSpPr>
          <p:cNvPr id="50179" name="Rectangle 2">
            <a:extLst>
              <a:ext uri="{FF2B5EF4-FFF2-40B4-BE49-F238E27FC236}">
                <a16:creationId xmlns:a16="http://schemas.microsoft.com/office/drawing/2014/main" id="{A9F8DA0B-AF74-468B-9389-F66BEB00775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4DADB03-C8D9-4110-BECB-FA234C3022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Attributes represent different ways of looking at something in a dimension. For example, in a product dimension, a user might want to compare the sales of a product by color; is the red product selling better than the blue? Does it depend on which area of the country is examined? Many of the columns in a relational table can become attributes in a warehouse. When looking at employees, attributes such as age, sex, race, postal code, and more, all make sense for performing analysis.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2736EA6-FA15-42A2-BE66-8A12B55585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B1F55D-34A5-45C1-BE07-9C246D1EB3FA}" type="slidenum">
              <a:rPr lang="en-US" altLang="he-IL"/>
              <a:pPr eaLnBrk="1" hangingPunct="1"/>
              <a:t>27</a:t>
            </a:fld>
            <a:endParaRPr lang="en-US" altLang="he-IL"/>
          </a:p>
        </p:txBody>
      </p:sp>
      <p:sp>
        <p:nvSpPr>
          <p:cNvPr id="51203" name="Rectangle 2">
            <a:extLst>
              <a:ext uri="{FF2B5EF4-FFF2-40B4-BE49-F238E27FC236}">
                <a16:creationId xmlns:a16="http://schemas.microsoft.com/office/drawing/2014/main" id="{DF80D328-270C-45FE-BBD0-E6CDE6A128B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12FDE16-360C-4D7A-B7D4-F816F6DCF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Most dimensions contain hierarchies which allow users to drill down on data. For example, a Time dimension often has a Year level which can then be broken down into Quarters. Quarters can then be broken into Months, and finally Days. Values in the cube are physically stored at the lowest level of granularity but summarized values are stored at each higher level of the dimension, so when a user asks to see Quarterly data, the value is already stored and retrieval is nearly instantaneous.</a:t>
            </a:r>
          </a:p>
          <a:p>
            <a:pPr eaLnBrk="1" hangingPunct="1"/>
            <a:endParaRPr lang="en-US" altLang="he-IL">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4793C83-5C3E-4457-8F34-A264285131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7194FA-612D-458A-93CD-16CB3CEF562F}" type="slidenum">
              <a:rPr lang="en-US" altLang="he-IL"/>
              <a:pPr eaLnBrk="1" hangingPunct="1"/>
              <a:t>28</a:t>
            </a:fld>
            <a:endParaRPr lang="en-US" altLang="he-IL"/>
          </a:p>
        </p:txBody>
      </p:sp>
      <p:sp>
        <p:nvSpPr>
          <p:cNvPr id="32771" name="Rectangle 2">
            <a:extLst>
              <a:ext uri="{FF2B5EF4-FFF2-40B4-BE49-F238E27FC236}">
                <a16:creationId xmlns:a16="http://schemas.microsoft.com/office/drawing/2014/main" id="{62EFA75E-3180-4CDC-B774-EE1C8CB3387D}"/>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75194D9-EB21-4624-B414-F420F40EFE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There are a number of challenges with BI. </a:t>
            </a:r>
          </a:p>
          <a:p>
            <a:pPr eaLnBrk="1" hangingPunct="1"/>
            <a:r>
              <a:rPr lang="en-US" altLang="he-IL" dirty="0">
                <a:latin typeface="Arial" panose="020B0604020202020204" pitchFamily="34" charset="0"/>
                <a:cs typeface="Arial" panose="020B0604020202020204" pitchFamily="34" charset="0"/>
              </a:rPr>
              <a:t>1/ First, there are technical issues: </a:t>
            </a:r>
          </a:p>
          <a:p>
            <a:pPr eaLnBrk="1" hangingPunct="1"/>
            <a:r>
              <a:rPr lang="en-US" altLang="he-IL" dirty="0">
                <a:latin typeface="Arial" panose="020B0604020202020204" pitchFamily="34" charset="0"/>
                <a:cs typeface="Arial" panose="020B0604020202020204" pitchFamily="34" charset="0"/>
              </a:rPr>
              <a:t>a/ disparate data, </a:t>
            </a:r>
          </a:p>
          <a:p>
            <a:pPr eaLnBrk="1" hangingPunct="1"/>
            <a:r>
              <a:rPr lang="en-US" altLang="he-IL" dirty="0">
                <a:latin typeface="Arial" panose="020B0604020202020204" pitchFamily="34" charset="0"/>
                <a:cs typeface="Arial" panose="020B0604020202020204" pitchFamily="34" charset="0"/>
              </a:rPr>
              <a:t>b/ different operating systems, </a:t>
            </a:r>
          </a:p>
          <a:p>
            <a:pPr eaLnBrk="1" hangingPunct="1"/>
            <a:r>
              <a:rPr lang="en-US" altLang="he-IL" dirty="0">
                <a:latin typeface="Arial" panose="020B0604020202020204" pitchFamily="34" charset="0"/>
                <a:cs typeface="Arial" panose="020B0604020202020204" pitchFamily="34" charset="0"/>
              </a:rPr>
              <a:t>c/ different database platforms, and more. </a:t>
            </a:r>
          </a:p>
          <a:p>
            <a:pPr eaLnBrk="1" hangingPunct="1"/>
            <a:r>
              <a:rPr lang="en-US" altLang="he-IL" dirty="0">
                <a:latin typeface="Arial" panose="020B0604020202020204" pitchFamily="34" charset="0"/>
                <a:cs typeface="Arial" panose="020B0604020202020204" pitchFamily="34" charset="0"/>
              </a:rPr>
              <a:t>This data is usually stored in an OLTP format designed for fast inserts, updates, and deletes, not analysis. </a:t>
            </a:r>
          </a:p>
          <a:p>
            <a:pPr eaLnBrk="1" hangingPunct="1"/>
            <a:endParaRPr lang="en-US" altLang="he-IL" dirty="0">
              <a:latin typeface="Arial" panose="020B0604020202020204" pitchFamily="34" charset="0"/>
              <a:cs typeface="Arial" panose="020B0604020202020204" pitchFamily="34" charset="0"/>
            </a:endParaRPr>
          </a:p>
          <a:p>
            <a:pPr eaLnBrk="1" hangingPunct="1"/>
            <a:r>
              <a:rPr lang="en-US" altLang="he-IL" dirty="0">
                <a:latin typeface="Arial" panose="020B0604020202020204" pitchFamily="34" charset="0"/>
                <a:cs typeface="Arial" panose="020B0604020202020204" pitchFamily="34" charset="0"/>
              </a:rPr>
              <a:t>2. Some challenges are human issues: different workers have different levels of expertise for working with data and therefore need different tools. </a:t>
            </a:r>
          </a:p>
          <a:p>
            <a:pPr eaLnBrk="1" hangingPunct="1"/>
            <a:r>
              <a:rPr lang="en-US" altLang="he-IL" dirty="0">
                <a:latin typeface="Arial" panose="020B0604020202020204" pitchFamily="34" charset="0"/>
                <a:cs typeface="Arial" panose="020B0604020202020204" pitchFamily="34" charset="0"/>
              </a:rPr>
              <a:t>3. Other challenges are business challenges: what data should be available and to whom and what level. </a:t>
            </a:r>
          </a:p>
        </p:txBody>
      </p:sp>
    </p:spTree>
    <p:extLst>
      <p:ext uri="{BB962C8B-B14F-4D97-AF65-F5344CB8AC3E}">
        <p14:creationId xmlns:p14="http://schemas.microsoft.com/office/powerpoint/2010/main" val="4087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24BEB57-9FD3-4041-A4CB-8BE7BE4B16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34495D-79F1-4D7A-8912-C0D11A717039}" type="slidenum">
              <a:rPr lang="en-US" altLang="he-IL"/>
              <a:pPr eaLnBrk="1" hangingPunct="1"/>
              <a:t>29</a:t>
            </a:fld>
            <a:endParaRPr lang="en-US" altLang="he-IL"/>
          </a:p>
        </p:txBody>
      </p:sp>
      <p:sp>
        <p:nvSpPr>
          <p:cNvPr id="33795" name="Rectangle 2">
            <a:extLst>
              <a:ext uri="{FF2B5EF4-FFF2-40B4-BE49-F238E27FC236}">
                <a16:creationId xmlns:a16="http://schemas.microsoft.com/office/drawing/2014/main" id="{B38B1DC7-8E45-4334-933F-6432ECCD85D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DCAB690-F702-4056-B4F3-3C81331804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first step in building a BI solution is to consolidate data. There are many challenges here, such as distributed data being inconsistent. Data is often “dirty” which means bad data has crept into the system. These data challenges are covered on the next three slides.</a:t>
            </a:r>
          </a:p>
        </p:txBody>
      </p:sp>
    </p:spTree>
    <p:extLst>
      <p:ext uri="{BB962C8B-B14F-4D97-AF65-F5344CB8AC3E}">
        <p14:creationId xmlns:p14="http://schemas.microsoft.com/office/powerpoint/2010/main" val="256846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55DE9BA-426C-4C35-9E24-3AC53998A5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AD742B-1EA2-4E3A-8D58-09B6E99E04AF}" type="slidenum">
              <a:rPr lang="en-US" altLang="he-IL"/>
              <a:pPr eaLnBrk="1" hangingPunct="1"/>
              <a:t>30</a:t>
            </a:fld>
            <a:endParaRPr lang="en-US" altLang="he-IL"/>
          </a:p>
        </p:txBody>
      </p:sp>
      <p:sp>
        <p:nvSpPr>
          <p:cNvPr id="34819" name="Rectangle 2">
            <a:extLst>
              <a:ext uri="{FF2B5EF4-FFF2-40B4-BE49-F238E27FC236}">
                <a16:creationId xmlns:a16="http://schemas.microsoft.com/office/drawing/2014/main" id="{3A6E980A-1677-43FA-8AE3-DB28EDDFD70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661455E-BE15-4B26-A4DA-58C0F05B8B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data is often distributed throughout an organization. A company might have custom applications that use Microsoft SQL Server, purchased applications that use Oracle, employees storing data in Microsoft Excel, and data arriving in XML format. In addition, SQL Server may be running on Windows Server 2003 while Oracle may be running on a Unix server. In order to perform any analysis, data must be consolidated. In the vast majority of cases, the data is physically consolidated on a single server; however, in some rare cases, it is accessed directly where it is. This is rarely done because accessing the data where it resides has an adverse impact on the performance of those OLTP system.</a:t>
            </a:r>
          </a:p>
        </p:txBody>
      </p:sp>
    </p:spTree>
    <p:extLst>
      <p:ext uri="{BB962C8B-B14F-4D97-AF65-F5344CB8AC3E}">
        <p14:creationId xmlns:p14="http://schemas.microsoft.com/office/powerpoint/2010/main" val="2725580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CBA9516-FD89-439A-BBD7-55B846B34D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2BA92D-6C82-4992-BBEA-DA3B34963E1D}" type="slidenum">
              <a:rPr lang="en-US" altLang="he-IL"/>
              <a:pPr eaLnBrk="1" hangingPunct="1"/>
              <a:t>31</a:t>
            </a:fld>
            <a:endParaRPr lang="en-US" altLang="he-IL"/>
          </a:p>
        </p:txBody>
      </p:sp>
      <p:sp>
        <p:nvSpPr>
          <p:cNvPr id="35843" name="Rectangle 2">
            <a:extLst>
              <a:ext uri="{FF2B5EF4-FFF2-40B4-BE49-F238E27FC236}">
                <a16:creationId xmlns:a16="http://schemas.microsoft.com/office/drawing/2014/main" id="{423FF57A-9081-43B3-9DFD-D0301A08A88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6A6ABDD-8D94-4C94-8118-ABDCFDC5A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Data is often stored in inconsistent formats. True and False are often represented differently in different systems; True may be 1, 0, T, True, or some binary value that means “true.” Revenues and expenses are often recorded in the local currency, creating a challenge for multinational corporations. Different systems may have different part number or employee IDs. In order to do any sort of analysis, all of these issues must be corrected; data must be made consistent before analysis can be performed.</a:t>
            </a:r>
          </a:p>
        </p:txBody>
      </p:sp>
    </p:spTree>
    <p:extLst>
      <p:ext uri="{BB962C8B-B14F-4D97-AF65-F5344CB8AC3E}">
        <p14:creationId xmlns:p14="http://schemas.microsoft.com/office/powerpoint/2010/main" val="3299017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5BE1A70-EC86-4B81-A036-D780BF2E7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DE67F8-3200-47A2-91D4-C0D9DCB82D59}" type="slidenum">
              <a:rPr lang="en-US" altLang="he-IL"/>
              <a:pPr eaLnBrk="1" hangingPunct="1"/>
              <a:t>32</a:t>
            </a:fld>
            <a:endParaRPr lang="en-US" altLang="he-IL"/>
          </a:p>
        </p:txBody>
      </p:sp>
      <p:sp>
        <p:nvSpPr>
          <p:cNvPr id="36867" name="Rectangle 2">
            <a:extLst>
              <a:ext uri="{FF2B5EF4-FFF2-40B4-BE49-F238E27FC236}">
                <a16:creationId xmlns:a16="http://schemas.microsoft.com/office/drawing/2014/main" id="{44BE144E-77CC-4506-9E82-F56CE3F3250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9EF869A0-88FC-4B6A-8A91-AC3707F06C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Virtually all companies have dirty data. Dirty data are bad values that enter a system. It can be a simple typo when entering a number, but it is often a bad value entered into a free-form text field. For example, sales may be attributed to employee IDs that don’t exist in the Employees system, city names might be spelled many different ways, and so forth. Cleaning up bad data can require extensive routines that require updating each time a new bad value is encountered. Organizations can also use data mining algorithms to help clean up data; for example, a fuzzy lookup can be used to help match text values that are similar.</a:t>
            </a:r>
          </a:p>
        </p:txBody>
      </p:sp>
    </p:spTree>
    <p:extLst>
      <p:ext uri="{BB962C8B-B14F-4D97-AF65-F5344CB8AC3E}">
        <p14:creationId xmlns:p14="http://schemas.microsoft.com/office/powerpoint/2010/main" val="3524949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B0C9B92-27D6-451C-ACE6-694C4FEF77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D6B8BD-7435-47BA-99C9-663176470D08}" type="slidenum">
              <a:rPr lang="en-US" altLang="he-IL"/>
              <a:pPr eaLnBrk="1" hangingPunct="1"/>
              <a:t>33</a:t>
            </a:fld>
            <a:endParaRPr lang="en-US" altLang="he-IL"/>
          </a:p>
        </p:txBody>
      </p:sp>
      <p:sp>
        <p:nvSpPr>
          <p:cNvPr id="37891" name="Rectangle 2">
            <a:extLst>
              <a:ext uri="{FF2B5EF4-FFF2-40B4-BE49-F238E27FC236}">
                <a16:creationId xmlns:a16="http://schemas.microsoft.com/office/drawing/2014/main" id="{9C333D49-D0BD-4F86-955D-8EBD0CCF0A8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FC8ED0E-E867-47D0-AB6A-E9548C4908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process of moving data from its source systems, consolidating it in a central location, and fixing data inconsistencies is called Extraction, Transformation, and Loading, or ETL. The extraction step is pulling the data from various source systems. It is then transformed, or made consistent (“True” values are all set to the same, currencies are converted, and so forth.) Finally, it is loaded into a data repository (often called a data factory or data warehouse.)</a:t>
            </a:r>
          </a:p>
        </p:txBody>
      </p:sp>
    </p:spTree>
    <p:extLst>
      <p:ext uri="{BB962C8B-B14F-4D97-AF65-F5344CB8AC3E}">
        <p14:creationId xmlns:p14="http://schemas.microsoft.com/office/powerpoint/2010/main" val="383321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A26870D-04E9-4DF1-8A0C-DDCB6C2011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ECEBCA-B967-43F3-92E0-9DE7135E6766}" type="slidenum">
              <a:rPr lang="en-US" altLang="he-IL"/>
              <a:pPr eaLnBrk="1" hangingPunct="1"/>
              <a:t>2</a:t>
            </a:fld>
            <a:endParaRPr lang="en-US" altLang="he-IL"/>
          </a:p>
        </p:txBody>
      </p:sp>
      <p:sp>
        <p:nvSpPr>
          <p:cNvPr id="30723" name="Rectangle 2">
            <a:extLst>
              <a:ext uri="{FF2B5EF4-FFF2-40B4-BE49-F238E27FC236}">
                <a16:creationId xmlns:a16="http://schemas.microsoft.com/office/drawing/2014/main" id="{7208CA6D-3C23-4A1B-B8ED-F92C6406B526}"/>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C029C64-4AB7-4797-A5A4-0B4ADA5C92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section, though somewhat technical, it avoids a deep technical discussion as it's aimed at both technology and business students. It seeks to prepare the technology students for the concepts in the session about the technical aspects of BI, while providing business students with an understanding of the challenges and steps necessary to create a BI solution that delivers business value.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5B05814-3E0F-46B9-8F8A-A5CD12C06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611EA0-6228-420E-9611-3769028FE22C}" type="slidenum">
              <a:rPr lang="en-US" altLang="he-IL"/>
              <a:pPr eaLnBrk="1" hangingPunct="1"/>
              <a:t>34</a:t>
            </a:fld>
            <a:endParaRPr lang="en-US" altLang="he-IL"/>
          </a:p>
        </p:txBody>
      </p:sp>
      <p:sp>
        <p:nvSpPr>
          <p:cNvPr id="39939" name="Rectangle 2">
            <a:extLst>
              <a:ext uri="{FF2B5EF4-FFF2-40B4-BE49-F238E27FC236}">
                <a16:creationId xmlns:a16="http://schemas.microsoft.com/office/drawing/2014/main" id="{BED5A132-5A49-4AED-9204-E4FA66FC20B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4A4F5EE4-C430-40F3-817A-82D6890775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There are a number of business issues with data consolidation, and unfortunately politics can come into play. Different groups always want to argue that “their” data is correct and no one else’s is. The business must decide what values to use when different systems store the same value differently, and this is especially contentious if different systems store the same product or part with different values. Currency conversions must be made to a common currency, and the format of this currency is another business decision.</a:t>
            </a:r>
          </a:p>
        </p:txBody>
      </p:sp>
    </p:spTree>
    <p:extLst>
      <p:ext uri="{BB962C8B-B14F-4D97-AF65-F5344CB8AC3E}">
        <p14:creationId xmlns:p14="http://schemas.microsoft.com/office/powerpoint/2010/main" val="2827568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C462179-E59C-460A-ABFF-CBE23F345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C7973E-353E-485B-B52D-97AF89873A91}" type="slidenum">
              <a:rPr lang="en-US" altLang="he-IL"/>
              <a:pPr eaLnBrk="1" hangingPunct="1"/>
              <a:t>35</a:t>
            </a:fld>
            <a:endParaRPr lang="en-US" altLang="he-IL"/>
          </a:p>
        </p:txBody>
      </p:sp>
      <p:sp>
        <p:nvSpPr>
          <p:cNvPr id="40963" name="Rectangle 2">
            <a:extLst>
              <a:ext uri="{FF2B5EF4-FFF2-40B4-BE49-F238E27FC236}">
                <a16:creationId xmlns:a16="http://schemas.microsoft.com/office/drawing/2014/main" id="{00A8794A-DFAD-4746-8B13-319CAF5C32A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DCDF6F4-9EB3-4159-8DE2-9B56488EBD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There are many different tools that can be used against a common BI database. These different tools support a wide variety of users with different needs when working with data.</a:t>
            </a:r>
          </a:p>
        </p:txBody>
      </p:sp>
    </p:spTree>
    <p:extLst>
      <p:ext uri="{BB962C8B-B14F-4D97-AF65-F5344CB8AC3E}">
        <p14:creationId xmlns:p14="http://schemas.microsoft.com/office/powerpoint/2010/main" val="112101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9533CAD-3419-4F4D-9C2C-6047348ED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781B1E-DF01-4AB8-AE5D-05C02F0614CD}" type="slidenum">
              <a:rPr lang="en-US" altLang="he-IL"/>
              <a:pPr eaLnBrk="1" hangingPunct="1"/>
              <a:t>36</a:t>
            </a:fld>
            <a:endParaRPr lang="en-US" altLang="he-IL"/>
          </a:p>
        </p:txBody>
      </p:sp>
      <p:sp>
        <p:nvSpPr>
          <p:cNvPr id="43011" name="Rectangle 2">
            <a:extLst>
              <a:ext uri="{FF2B5EF4-FFF2-40B4-BE49-F238E27FC236}">
                <a16:creationId xmlns:a16="http://schemas.microsoft.com/office/drawing/2014/main" id="{AEF8E564-831A-42AC-8D84-9C94B80F4A2D}"/>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7D71FBDF-D453-4123-99F0-BDC29655A7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users of BI can be broken down into:</a:t>
            </a:r>
          </a:p>
          <a:p>
            <a:pPr eaLnBrk="1" hangingPunct="1">
              <a:buFontTx/>
              <a:buChar char="-"/>
            </a:pPr>
            <a:r>
              <a:rPr lang="en-US" altLang="he-IL">
                <a:latin typeface="Arial" panose="020B0604020202020204" pitchFamily="34" charset="0"/>
                <a:cs typeface="Arial" panose="020B0604020202020204" pitchFamily="34" charset="0"/>
              </a:rPr>
              <a:t>High-level users with the need for a broad view and limited analytics capabilities</a:t>
            </a:r>
          </a:p>
          <a:p>
            <a:pPr eaLnBrk="1" hangingPunct="1">
              <a:buFontTx/>
              <a:buChar char="-"/>
            </a:pPr>
            <a:r>
              <a:rPr lang="en-US" altLang="he-IL">
                <a:latin typeface="Arial" panose="020B0604020202020204" pitchFamily="34" charset="0"/>
                <a:cs typeface="Arial" panose="020B0604020202020204" pitchFamily="34" charset="0"/>
              </a:rPr>
              <a:t>Those specialized users who perform detailed data analysis and need powerful tools</a:t>
            </a:r>
          </a:p>
          <a:p>
            <a:pPr eaLnBrk="1" hangingPunct="1">
              <a:buFontTx/>
              <a:buChar char="-"/>
            </a:pPr>
            <a:r>
              <a:rPr lang="en-US" altLang="he-IL">
                <a:latin typeface="Arial" panose="020B0604020202020204" pitchFamily="34" charset="0"/>
                <a:cs typeface="Arial" panose="020B0604020202020204" pitchFamily="34" charset="0"/>
              </a:rPr>
              <a:t>Workers who need basic reports with possible analytic features</a:t>
            </a:r>
          </a:p>
          <a:p>
            <a:pPr eaLnBrk="1" hangingPunct="1">
              <a:buFontTx/>
              <a:buChar char="-"/>
            </a:pPr>
            <a:r>
              <a:rPr lang="en-US" altLang="he-IL">
                <a:latin typeface="Arial" panose="020B0604020202020204" pitchFamily="34" charset="0"/>
                <a:cs typeface="Arial" panose="020B0604020202020204" pitchFamily="34" charset="0"/>
              </a:rPr>
              <a:t>Workers who have BI built into the systems they use without realizing it is BI</a:t>
            </a:r>
          </a:p>
          <a:p>
            <a:pPr eaLnBrk="1" hangingPunct="1">
              <a:buFontTx/>
              <a:buChar char="-"/>
            </a:pPr>
            <a:endParaRPr lang="en-US" altLang="he-IL">
              <a:latin typeface="Arial" panose="020B0604020202020204" pitchFamily="34" charset="0"/>
              <a:cs typeface="Arial" panose="020B0604020202020204" pitchFamily="34" charset="0"/>
            </a:endParaRPr>
          </a:p>
          <a:p>
            <a:pPr eaLnBrk="1" hangingPunct="1"/>
            <a:endParaRPr lang="en-US" altLang="he-I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80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3BE0A1D-F505-4A28-BF8A-990E1E86D1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1F26E9-30EC-44B4-B7C9-19585922A103}" type="slidenum">
              <a:rPr lang="en-US" altLang="he-IL"/>
              <a:pPr eaLnBrk="1" hangingPunct="1"/>
              <a:t>37</a:t>
            </a:fld>
            <a:endParaRPr lang="en-US" altLang="he-IL"/>
          </a:p>
        </p:txBody>
      </p:sp>
      <p:sp>
        <p:nvSpPr>
          <p:cNvPr id="41987" name="Rectangle 2">
            <a:extLst>
              <a:ext uri="{FF2B5EF4-FFF2-40B4-BE49-F238E27FC236}">
                <a16:creationId xmlns:a16="http://schemas.microsoft.com/office/drawing/2014/main" id="{949E2725-8094-4310-879E-BB004D9253D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7FAEFE6-C211-4F27-B29F-5BB9FC0F7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 users of BI can be broken down into:</a:t>
            </a:r>
          </a:p>
          <a:p>
            <a:pPr eaLnBrk="1" hangingPunct="1">
              <a:buFontTx/>
              <a:buChar char="-"/>
            </a:pPr>
            <a:r>
              <a:rPr lang="en-US" altLang="he-IL">
                <a:latin typeface="Arial" panose="020B0604020202020204" pitchFamily="34" charset="0"/>
                <a:cs typeface="Arial" panose="020B0604020202020204" pitchFamily="34" charset="0"/>
              </a:rPr>
              <a:t>High-level users with the need for a broad view and limited analytics capabilities</a:t>
            </a:r>
          </a:p>
          <a:p>
            <a:pPr eaLnBrk="1" hangingPunct="1">
              <a:buFontTx/>
              <a:buChar char="-"/>
            </a:pPr>
            <a:r>
              <a:rPr lang="en-US" altLang="he-IL">
                <a:latin typeface="Arial" panose="020B0604020202020204" pitchFamily="34" charset="0"/>
                <a:cs typeface="Arial" panose="020B0604020202020204" pitchFamily="34" charset="0"/>
              </a:rPr>
              <a:t>Those specialized users who perform detailed data analysis and need powerful tools</a:t>
            </a:r>
          </a:p>
          <a:p>
            <a:pPr eaLnBrk="1" hangingPunct="1">
              <a:buFontTx/>
              <a:buChar char="-"/>
            </a:pPr>
            <a:r>
              <a:rPr lang="en-US" altLang="he-IL">
                <a:latin typeface="Arial" panose="020B0604020202020204" pitchFamily="34" charset="0"/>
                <a:cs typeface="Arial" panose="020B0604020202020204" pitchFamily="34" charset="0"/>
              </a:rPr>
              <a:t>Workers who need basic reports with possible analytic features</a:t>
            </a:r>
          </a:p>
          <a:p>
            <a:pPr eaLnBrk="1" hangingPunct="1">
              <a:buFontTx/>
              <a:buChar char="-"/>
            </a:pPr>
            <a:r>
              <a:rPr lang="en-US" altLang="he-IL">
                <a:latin typeface="Arial" panose="020B0604020202020204" pitchFamily="34" charset="0"/>
                <a:cs typeface="Arial" panose="020B0604020202020204" pitchFamily="34" charset="0"/>
              </a:rPr>
              <a:t>Workers who have BI built into the systems they use without realizing it is BI</a:t>
            </a:r>
          </a:p>
          <a:p>
            <a:pPr eaLnBrk="1" hangingPunct="1">
              <a:buFontTx/>
              <a:buChar char="-"/>
            </a:pPr>
            <a:endParaRPr lang="en-US" altLang="he-IL">
              <a:latin typeface="Arial" panose="020B0604020202020204" pitchFamily="34" charset="0"/>
              <a:cs typeface="Arial" panose="020B0604020202020204" pitchFamily="34" charset="0"/>
            </a:endParaRPr>
          </a:p>
          <a:p>
            <a:pPr eaLnBrk="1" hangingPunct="1"/>
            <a:endParaRPr lang="en-US" altLang="he-I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1896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C462179-E59C-460A-ABFF-CBE23F345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C7973E-353E-485B-B52D-97AF89873A91}" type="slidenum">
              <a:rPr lang="en-US" altLang="he-IL"/>
              <a:pPr eaLnBrk="1" hangingPunct="1"/>
              <a:t>38</a:t>
            </a:fld>
            <a:endParaRPr lang="en-US" altLang="he-IL"/>
          </a:p>
        </p:txBody>
      </p:sp>
      <p:sp>
        <p:nvSpPr>
          <p:cNvPr id="40963" name="Rectangle 2">
            <a:extLst>
              <a:ext uri="{FF2B5EF4-FFF2-40B4-BE49-F238E27FC236}">
                <a16:creationId xmlns:a16="http://schemas.microsoft.com/office/drawing/2014/main" id="{00A8794A-DFAD-4746-8B13-319CAF5C32A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DCDF6F4-9EB3-4159-8DE2-9B56488EBD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There are many different tools that can be used against a common BI database. These different tools support a wide variety of users with different needs when working with data.</a:t>
            </a:r>
          </a:p>
        </p:txBody>
      </p:sp>
    </p:spTree>
    <p:extLst>
      <p:ext uri="{BB962C8B-B14F-4D97-AF65-F5344CB8AC3E}">
        <p14:creationId xmlns:p14="http://schemas.microsoft.com/office/powerpoint/2010/main" val="15952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C462179-E59C-460A-ABFF-CBE23F345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C7973E-353E-485B-B52D-97AF89873A91}" type="slidenum">
              <a:rPr lang="en-US" altLang="he-IL"/>
              <a:pPr eaLnBrk="1" hangingPunct="1"/>
              <a:t>39</a:t>
            </a:fld>
            <a:endParaRPr lang="en-US" altLang="he-IL"/>
          </a:p>
        </p:txBody>
      </p:sp>
      <p:sp>
        <p:nvSpPr>
          <p:cNvPr id="40963" name="Rectangle 2">
            <a:extLst>
              <a:ext uri="{FF2B5EF4-FFF2-40B4-BE49-F238E27FC236}">
                <a16:creationId xmlns:a16="http://schemas.microsoft.com/office/drawing/2014/main" id="{00A8794A-DFAD-4746-8B13-319CAF5C32A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DCDF6F4-9EB3-4159-8DE2-9B56488EBD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290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40</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There are many different approaches to consuming BI. Different approaches can map to multiple groups of users. </a:t>
            </a:r>
          </a:p>
        </p:txBody>
      </p:sp>
    </p:spTree>
    <p:extLst>
      <p:ext uri="{BB962C8B-B14F-4D97-AF65-F5344CB8AC3E}">
        <p14:creationId xmlns:p14="http://schemas.microsoft.com/office/powerpoint/2010/main" val="1062564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41</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095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42</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635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43</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3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Sales Trends: </a:t>
            </a:r>
            <a:endParaRPr lang="he-IL" dirty="0"/>
          </a:p>
        </p:txBody>
      </p:sp>
      <p:sp>
        <p:nvSpPr>
          <p:cNvPr id="4" name="מציין מיקום של מספר שקופית 3"/>
          <p:cNvSpPr>
            <a:spLocks noGrp="1"/>
          </p:cNvSpPr>
          <p:nvPr>
            <p:ph type="sldNum" sz="quarter" idx="10"/>
          </p:nvPr>
        </p:nvSpPr>
        <p:spPr/>
        <p:txBody>
          <a:bodyPr/>
          <a:lstStyle/>
          <a:p>
            <a:fld id="{75F3CCCF-7BCE-46FB-B177-931EC6BEE3E5}" type="slidenum">
              <a:rPr lang="en-US" altLang="he-IL" smtClean="0"/>
              <a:pPr/>
              <a:t>14</a:t>
            </a:fld>
            <a:endParaRPr lang="en-US" altLang="he-IL"/>
          </a:p>
        </p:txBody>
      </p:sp>
    </p:spTree>
    <p:extLst>
      <p:ext uri="{BB962C8B-B14F-4D97-AF65-F5344CB8AC3E}">
        <p14:creationId xmlns:p14="http://schemas.microsoft.com/office/powerpoint/2010/main" val="291983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18</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There are a number of components that make up a “data warehouse.” </a:t>
            </a:r>
          </a:p>
          <a:p>
            <a:pPr eaLnBrk="1" hangingPunct="1"/>
            <a:r>
              <a:rPr lang="en-US" altLang="he-IL" dirty="0">
                <a:latin typeface="Arial" panose="020B0604020202020204" pitchFamily="34" charset="0"/>
                <a:cs typeface="Arial" panose="020B0604020202020204" pitchFamily="34" charset="0"/>
              </a:rPr>
              <a:t>A “data warehouse” and “data mart” are built exactly the same way;</a:t>
            </a:r>
          </a:p>
          <a:p>
            <a:pPr eaLnBrk="1" hangingPunct="1"/>
            <a:r>
              <a:rPr lang="en-US" altLang="he-IL" dirty="0">
                <a:latin typeface="Arial" panose="020B0604020202020204" pitchFamily="34" charset="0"/>
                <a:cs typeface="Arial" panose="020B0604020202020204" pitchFamily="34" charset="0"/>
              </a:rPr>
              <a:t>	 the only difference is the scope </a:t>
            </a:r>
          </a:p>
          <a:p>
            <a:pPr eaLnBrk="1" hangingPunct="1"/>
            <a:r>
              <a:rPr lang="en-US" altLang="he-IL" dirty="0">
                <a:latin typeface="Arial" panose="020B0604020202020204" pitchFamily="34" charset="0"/>
                <a:cs typeface="Arial" panose="020B0604020202020204" pitchFamily="34" charset="0"/>
              </a:rPr>
              <a:t>		1. (a “warehouse” is for the entire business, </a:t>
            </a:r>
          </a:p>
          <a:p>
            <a:pPr eaLnBrk="1" hangingPunct="1"/>
            <a:r>
              <a:rPr lang="en-US" altLang="he-IL" dirty="0">
                <a:latin typeface="Arial" panose="020B0604020202020204" pitchFamily="34" charset="0"/>
                <a:cs typeface="Arial" panose="020B0604020202020204" pitchFamily="34" charset="0"/>
              </a:rPr>
              <a:t>		2. a “mart” is for a business functional area.) </a:t>
            </a:r>
          </a:p>
          <a:p>
            <a:pPr eaLnBrk="1" hangingPunct="1"/>
            <a:r>
              <a:rPr lang="en-US" altLang="he-IL" dirty="0">
                <a:latin typeface="Arial" panose="020B0604020202020204" pitchFamily="34" charset="0"/>
                <a:cs typeface="Arial" panose="020B0604020202020204" pitchFamily="34" charset="0"/>
              </a:rPr>
              <a:t>The terms listed here are defined on the next few slides.</a:t>
            </a:r>
          </a:p>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55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19</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There are a number of components that make up a “data warehouse.” </a:t>
            </a:r>
          </a:p>
          <a:p>
            <a:pPr eaLnBrk="1" hangingPunct="1"/>
            <a:r>
              <a:rPr lang="en-US" altLang="he-IL" dirty="0">
                <a:latin typeface="Arial" panose="020B0604020202020204" pitchFamily="34" charset="0"/>
                <a:cs typeface="Arial" panose="020B0604020202020204" pitchFamily="34" charset="0"/>
              </a:rPr>
              <a:t>A “data warehouse” and “data mart” are built exactly the same way;</a:t>
            </a:r>
          </a:p>
          <a:p>
            <a:pPr eaLnBrk="1" hangingPunct="1"/>
            <a:r>
              <a:rPr lang="en-US" altLang="he-IL" dirty="0">
                <a:latin typeface="Arial" panose="020B0604020202020204" pitchFamily="34" charset="0"/>
                <a:cs typeface="Arial" panose="020B0604020202020204" pitchFamily="34" charset="0"/>
              </a:rPr>
              <a:t>	 the only difference is the scope </a:t>
            </a:r>
          </a:p>
          <a:p>
            <a:pPr eaLnBrk="1" hangingPunct="1"/>
            <a:r>
              <a:rPr lang="en-US" altLang="he-IL" dirty="0">
                <a:latin typeface="Arial" panose="020B0604020202020204" pitchFamily="34" charset="0"/>
                <a:cs typeface="Arial" panose="020B0604020202020204" pitchFamily="34" charset="0"/>
              </a:rPr>
              <a:t>		1. (a “warehouse” is for the entire business, </a:t>
            </a:r>
          </a:p>
          <a:p>
            <a:pPr eaLnBrk="1" hangingPunct="1"/>
            <a:r>
              <a:rPr lang="en-US" altLang="he-IL" dirty="0">
                <a:latin typeface="Arial" panose="020B0604020202020204" pitchFamily="34" charset="0"/>
                <a:cs typeface="Arial" panose="020B0604020202020204" pitchFamily="34" charset="0"/>
              </a:rPr>
              <a:t>		2. a “mart” is for a business functional area.) </a:t>
            </a:r>
          </a:p>
          <a:p>
            <a:pPr eaLnBrk="1" hangingPunct="1"/>
            <a:r>
              <a:rPr lang="en-US" altLang="he-IL" dirty="0">
                <a:latin typeface="Arial" panose="020B0604020202020204" pitchFamily="34" charset="0"/>
                <a:cs typeface="Arial" panose="020B0604020202020204" pitchFamily="34" charset="0"/>
              </a:rPr>
              <a:t>The terms listed here are defined on the next few slides.</a:t>
            </a:r>
          </a:p>
          <a:p>
            <a:pPr eaLnBrk="1" hangingPunct="1"/>
            <a:endParaRPr lang="en-US" altLang="he-IL" dirty="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20</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There are a number of components that make up a “data warehouse.” </a:t>
            </a:r>
          </a:p>
          <a:p>
            <a:pPr eaLnBrk="1" hangingPunct="1"/>
            <a:r>
              <a:rPr lang="en-US" altLang="he-IL" dirty="0">
                <a:latin typeface="Arial" panose="020B0604020202020204" pitchFamily="34" charset="0"/>
                <a:cs typeface="Arial" panose="020B0604020202020204" pitchFamily="34" charset="0"/>
              </a:rPr>
              <a:t>A “data warehouse” and “data mart” are built exactly the same way;</a:t>
            </a:r>
          </a:p>
          <a:p>
            <a:pPr eaLnBrk="1" hangingPunct="1"/>
            <a:r>
              <a:rPr lang="en-US" altLang="he-IL" dirty="0">
                <a:latin typeface="Arial" panose="020B0604020202020204" pitchFamily="34" charset="0"/>
                <a:cs typeface="Arial" panose="020B0604020202020204" pitchFamily="34" charset="0"/>
              </a:rPr>
              <a:t>	 the only difference is the scope </a:t>
            </a:r>
          </a:p>
          <a:p>
            <a:pPr eaLnBrk="1" hangingPunct="1"/>
            <a:r>
              <a:rPr lang="en-US" altLang="he-IL" dirty="0">
                <a:latin typeface="Arial" panose="020B0604020202020204" pitchFamily="34" charset="0"/>
                <a:cs typeface="Arial" panose="020B0604020202020204" pitchFamily="34" charset="0"/>
              </a:rPr>
              <a:t>		1. (a “warehouse” is for the entire business, </a:t>
            </a:r>
          </a:p>
          <a:p>
            <a:pPr eaLnBrk="1" hangingPunct="1"/>
            <a:r>
              <a:rPr lang="en-US" altLang="he-IL" dirty="0">
                <a:latin typeface="Arial" panose="020B0604020202020204" pitchFamily="34" charset="0"/>
                <a:cs typeface="Arial" panose="020B0604020202020204" pitchFamily="34" charset="0"/>
              </a:rPr>
              <a:t>		2. a “mart” is for a business functional area.) </a:t>
            </a:r>
          </a:p>
          <a:p>
            <a:pPr eaLnBrk="1" hangingPunct="1"/>
            <a:r>
              <a:rPr lang="en-US" altLang="he-IL" dirty="0">
                <a:latin typeface="Arial" panose="020B0604020202020204" pitchFamily="34" charset="0"/>
                <a:cs typeface="Arial" panose="020B0604020202020204" pitchFamily="34" charset="0"/>
              </a:rPr>
              <a:t>The terms listed here are defined on the next few slides.</a:t>
            </a:r>
          </a:p>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7567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335C581-9808-45CC-B1B7-6E0E49FF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DB6E55-1A43-40A6-8AC4-771F0977F605}" type="slidenum">
              <a:rPr lang="en-US" altLang="he-IL"/>
              <a:pPr eaLnBrk="1" hangingPunct="1"/>
              <a:t>21</a:t>
            </a:fld>
            <a:endParaRPr lang="en-US" altLang="he-IL"/>
          </a:p>
        </p:txBody>
      </p:sp>
      <p:sp>
        <p:nvSpPr>
          <p:cNvPr id="44035" name="Rectangle 2">
            <a:extLst>
              <a:ext uri="{FF2B5EF4-FFF2-40B4-BE49-F238E27FC236}">
                <a16:creationId xmlns:a16="http://schemas.microsoft.com/office/drawing/2014/main" id="{BF2CB100-DF3D-4DAD-A070-D28E92AFD67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13F4507-2BB9-4DF3-B536-409D5C724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013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31ECA40-5367-431E-A029-71CBC11820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D016E5-F327-49CD-B66B-D8CF355DF052}" type="slidenum">
              <a:rPr lang="en-US" altLang="he-IL"/>
              <a:pPr eaLnBrk="1" hangingPunct="1"/>
              <a:t>22</a:t>
            </a:fld>
            <a:endParaRPr lang="en-US" altLang="he-IL"/>
          </a:p>
        </p:txBody>
      </p:sp>
      <p:sp>
        <p:nvSpPr>
          <p:cNvPr id="45059" name="Rectangle 2">
            <a:extLst>
              <a:ext uri="{FF2B5EF4-FFF2-40B4-BE49-F238E27FC236}">
                <a16:creationId xmlns:a16="http://schemas.microsoft.com/office/drawing/2014/main" id="{C14916D1-55BB-4586-98AA-273AA4D1B55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CC26AC1-0B9C-49B8-9556-0EC40C20CE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dirty="0">
                <a:latin typeface="Arial" panose="020B0604020202020204" pitchFamily="34" charset="0"/>
                <a:cs typeface="Arial" panose="020B0604020202020204" pitchFamily="34" charset="0"/>
              </a:rPr>
              <a:t>In order to retrieve data from a warehouse, it helps to know the components of a question. Typically users ask to see “something” (sales, expenses, number of units, etc.) segmented “by” certain things (time, location, salesperson, and so forth.)</a:t>
            </a:r>
          </a:p>
          <a:p>
            <a:pPr eaLnBrk="1" hangingPunct="1"/>
            <a:endParaRPr lang="en-US" altLang="he-IL" dirty="0">
              <a:latin typeface="Arial" panose="020B0604020202020204" pitchFamily="34" charset="0"/>
              <a:cs typeface="Arial" panose="020B0604020202020204" pitchFamily="34" charset="0"/>
            </a:endParaRPr>
          </a:p>
          <a:p>
            <a:pPr eaLnBrk="1" hangingPunct="1"/>
            <a:r>
              <a:rPr lang="en-US" altLang="he-IL" dirty="0">
                <a:latin typeface="Arial" panose="020B0604020202020204" pitchFamily="34" charset="0"/>
                <a:cs typeface="Arial" panose="020B0604020202020204" pitchFamily="34" charset="0"/>
              </a:rPr>
              <a:t>What people want to see are usually numeric and they are called </a:t>
            </a:r>
            <a:r>
              <a:rPr lang="en-US" altLang="he-IL" i="1" dirty="0">
                <a:latin typeface="Arial" panose="020B0604020202020204" pitchFamily="34" charset="0"/>
                <a:cs typeface="Arial" panose="020B0604020202020204" pitchFamily="34" charset="0"/>
              </a:rPr>
              <a:t>measures. </a:t>
            </a:r>
            <a:r>
              <a:rPr lang="en-US" altLang="he-IL" dirty="0">
                <a:latin typeface="Arial" panose="020B0604020202020204" pitchFamily="34" charset="0"/>
                <a:cs typeface="Arial" panose="020B0604020202020204" pitchFamily="34" charset="0"/>
              </a:rPr>
              <a:t>Measures are the basis for KPIs.</a:t>
            </a:r>
          </a:p>
          <a:p>
            <a:pPr eaLnBrk="1" hangingPunct="1"/>
            <a:endParaRPr lang="en-US" altLang="he-IL" dirty="0">
              <a:latin typeface="Arial" panose="020B0604020202020204" pitchFamily="34" charset="0"/>
              <a:cs typeface="Arial" panose="020B0604020202020204" pitchFamily="34" charset="0"/>
            </a:endParaRPr>
          </a:p>
          <a:p>
            <a:pPr eaLnBrk="1" hangingPunct="1"/>
            <a:r>
              <a:rPr lang="en-US" altLang="he-IL" dirty="0">
                <a:latin typeface="Arial" panose="020B0604020202020204" pitchFamily="34" charset="0"/>
                <a:cs typeface="Arial" panose="020B0604020202020204" pitchFamily="34" charset="0"/>
              </a:rPr>
              <a:t>How the data should be segmented are called </a:t>
            </a:r>
            <a:r>
              <a:rPr lang="en-US" altLang="he-IL" i="1" dirty="0">
                <a:latin typeface="Arial" panose="020B0604020202020204" pitchFamily="34" charset="0"/>
                <a:cs typeface="Arial" panose="020B0604020202020204" pitchFamily="34" charset="0"/>
              </a:rPr>
              <a:t>dimensions</a:t>
            </a:r>
            <a:r>
              <a:rPr lang="en-US" altLang="he-IL" dirty="0">
                <a:latin typeface="Arial" panose="020B0604020202020204" pitchFamily="34" charset="0"/>
                <a:cs typeface="Arial" panose="020B0604020202020204" pitchFamily="34" charset="0"/>
              </a:rPr>
              <a:t>.</a:t>
            </a:r>
          </a:p>
          <a:p>
            <a:pPr eaLnBrk="1" hangingPunct="1"/>
            <a:endParaRPr lang="en-US" altLang="he-IL" dirty="0">
              <a:latin typeface="Arial" panose="020B0604020202020204" pitchFamily="34" charset="0"/>
              <a:cs typeface="Arial" panose="020B0604020202020204" pitchFamily="34" charset="0"/>
            </a:endParaRPr>
          </a:p>
          <a:p>
            <a:pPr eaLnBrk="1" hangingPunct="1"/>
            <a:r>
              <a:rPr lang="en-US" altLang="he-IL" dirty="0">
                <a:latin typeface="Arial" panose="020B0604020202020204" pitchFamily="34" charset="0"/>
                <a:cs typeface="Arial" panose="020B0604020202020204" pitchFamily="34" charset="0"/>
              </a:rPr>
              <a:t>These measures, and dimensions, are stored in </a:t>
            </a:r>
            <a:r>
              <a:rPr lang="en-US" altLang="he-IL" i="1" dirty="0">
                <a:latin typeface="Arial" panose="020B0604020202020204" pitchFamily="34" charset="0"/>
                <a:cs typeface="Arial" panose="020B0604020202020204" pitchFamily="34" charset="0"/>
              </a:rPr>
              <a:t>cubes.</a:t>
            </a:r>
            <a:endParaRPr lang="en-US" altLang="he-IL" dirty="0">
              <a:latin typeface="Arial" panose="020B0604020202020204" pitchFamily="34" charset="0"/>
              <a:cs typeface="Arial" panose="020B0604020202020204" pitchFamily="34" charset="0"/>
            </a:endParaRPr>
          </a:p>
          <a:p>
            <a:pPr eaLnBrk="1" hangingPunct="1"/>
            <a:endParaRPr lang="en-US" altLang="he-IL" dirty="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EEB6DCE-9A2D-49A4-8044-80AD8559D4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62945A-20CA-4C6C-BFD1-69F60DFE3311}" type="slidenum">
              <a:rPr lang="en-US" altLang="he-IL"/>
              <a:pPr eaLnBrk="1" hangingPunct="1"/>
              <a:t>23</a:t>
            </a:fld>
            <a:endParaRPr lang="en-US" altLang="he-IL"/>
          </a:p>
        </p:txBody>
      </p:sp>
      <p:sp>
        <p:nvSpPr>
          <p:cNvPr id="47107" name="Rectangle 2">
            <a:extLst>
              <a:ext uri="{FF2B5EF4-FFF2-40B4-BE49-F238E27FC236}">
                <a16:creationId xmlns:a16="http://schemas.microsoft.com/office/drawing/2014/main" id="{ACBE8968-A1D2-4D5D-99C8-4EF556BACD3A}"/>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C83899D-B4B1-4A5E-9344-57E518AC0D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e-IL">
                <a:latin typeface="Arial" panose="020B0604020202020204" pitchFamily="34" charset="0"/>
                <a:cs typeface="Arial" panose="020B0604020202020204" pitchFamily="34" charset="0"/>
              </a:rPr>
              <a:t>A cube is the basic building block of a data warehouse. A warehouse may contain one or more cubes. A cube is a multidimensional structure that holds data based on dimensions.</a:t>
            </a:r>
          </a:p>
          <a:p>
            <a:pPr eaLnBrk="1" hangingPunct="1"/>
            <a:endParaRPr lang="en-US" altLang="he-IL">
              <a:latin typeface="Arial" panose="020B0604020202020204" pitchFamily="34" charset="0"/>
              <a:cs typeface="Arial" panose="020B0604020202020204" pitchFamily="34" charset="0"/>
            </a:endParaRPr>
          </a:p>
          <a:p>
            <a:pPr eaLnBrk="1" hangingPunct="1"/>
            <a:r>
              <a:rPr lang="en-US" altLang="he-IL">
                <a:latin typeface="Arial" panose="020B0604020202020204" pitchFamily="34" charset="0"/>
                <a:cs typeface="Arial" panose="020B0604020202020204" pitchFamily="34" charset="0"/>
              </a:rPr>
              <a:t>Consider an example of a data warehouse for a shipping company/organization such as FedEx, UPS, or USPS. In this diagram, there are three dimensions shown: Time, Source, and Route. At each intersection of Time, Source, and Route is a cell. Within that cell are two measures: the number of packages and the date one was shipped. This is far different from a relational setup: relational databases are two-dimensional (rows and columns) and each cell can have only a single value.</a:t>
            </a:r>
          </a:p>
          <a:p>
            <a:pPr eaLnBrk="1" hangingPunct="1"/>
            <a:endParaRPr lang="en-US" altLang="he-IL">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3C5A304-0922-4DEB-A997-6A59E38857A5}"/>
              </a:ext>
            </a:extLst>
          </p:cNvPr>
          <p:cNvSpPr/>
          <p:nvPr/>
        </p:nvSpPr>
        <p:spPr>
          <a:xfrm flipH="1">
            <a:off x="2667000" y="0"/>
            <a:ext cx="6477000" cy="6858000"/>
          </a:xfrm>
          <a:prstGeom prst="rect">
            <a:avLst/>
          </a:prstGeom>
          <a:blipFill>
            <a:blip r:embed="rId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89987" tIns="44993" rIns="89987" bIns="44993" anchor="ctr"/>
          <a:lstStyle/>
          <a:p>
            <a:pPr algn="ctr">
              <a:defRPr/>
            </a:pPr>
            <a:endParaRPr lang="en-US"/>
          </a:p>
        </p:txBody>
      </p:sp>
      <p:sp>
        <p:nvSpPr>
          <p:cNvPr id="5" name="מחבר ישר 4">
            <a:extLst>
              <a:ext uri="{FF2B5EF4-FFF2-40B4-BE49-F238E27FC236}">
                <a16:creationId xmlns:a16="http://schemas.microsoft.com/office/drawing/2014/main" id="{46C7650B-56E9-4920-9489-228004267223}"/>
              </a:ext>
            </a:extLst>
          </p:cNvPr>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lIns="89987" tIns="44993" rIns="89987" bIns="44993"/>
          <a:lstStyle/>
          <a:p>
            <a:pPr>
              <a:defRPr/>
            </a:pPr>
            <a:endParaRPr lang="en-US">
              <a:latin typeface="Arial" charset="0"/>
              <a:cs typeface="Arial" charset="0"/>
            </a:endParaRPr>
          </a:p>
        </p:txBody>
      </p:sp>
      <p:sp>
        <p:nvSpPr>
          <p:cNvPr id="12" name="כותרת 11"/>
          <p:cNvSpPr>
            <a:spLocks noGrp="1"/>
          </p:cNvSpPr>
          <p:nvPr>
            <p:ph type="ctrTitle"/>
          </p:nvPr>
        </p:nvSpPr>
        <p:spPr>
          <a:xfrm>
            <a:off x="3366868" y="533400"/>
            <a:ext cx="5105400" cy="2868168"/>
          </a:xfrm>
        </p:spPr>
        <p:txBody>
          <a:bodyPr>
            <a:noAutofit/>
          </a:bodyPr>
          <a:lstStyle>
            <a:lvl1pPr algn="r">
              <a:defRPr sz="4111" b="1"/>
            </a:lvl1pPr>
            <a:extLst/>
          </a:lstStyle>
          <a:p>
            <a:r>
              <a:rPr lang="he-IL"/>
              <a:t>לחץ כדי לערוך סגנון כותרת של תבנית בסיס</a:t>
            </a:r>
            <a:endParaRPr lang="en-US"/>
          </a:p>
        </p:txBody>
      </p:sp>
      <p:sp>
        <p:nvSpPr>
          <p:cNvPr id="25" name="כותרת משנה 24"/>
          <p:cNvSpPr>
            <a:spLocks noGrp="1"/>
          </p:cNvSpPr>
          <p:nvPr>
            <p:ph type="subTitle" idx="1"/>
          </p:nvPr>
        </p:nvSpPr>
        <p:spPr>
          <a:xfrm>
            <a:off x="3354442" y="3539864"/>
            <a:ext cx="5114778" cy="1101248"/>
          </a:xfrm>
        </p:spPr>
        <p:txBody>
          <a:bodyPr lIns="40494" tIns="0" rIns="40494" bIns="0"/>
          <a:lstStyle>
            <a:lvl1pPr marL="0" indent="0" algn="r">
              <a:buNone/>
              <a:defRPr sz="2111">
                <a:solidFill>
                  <a:srgbClr val="FFFFFF"/>
                </a:solidFill>
                <a:effectLst/>
              </a:defRPr>
            </a:lvl1pPr>
            <a:lvl2pPr marL="449931" indent="0" algn="ctr">
              <a:buNone/>
            </a:lvl2pPr>
            <a:lvl3pPr marL="899862" indent="0" algn="ctr">
              <a:buNone/>
            </a:lvl3pPr>
            <a:lvl4pPr marL="1349793" indent="0" algn="ctr">
              <a:buNone/>
            </a:lvl4pPr>
            <a:lvl5pPr marL="1799724" indent="0" algn="ctr">
              <a:buNone/>
            </a:lvl5pPr>
            <a:lvl6pPr marL="2249655" indent="0" algn="ctr">
              <a:buNone/>
            </a:lvl6pPr>
            <a:lvl7pPr marL="2699586" indent="0" algn="ctr">
              <a:buNone/>
            </a:lvl7pPr>
            <a:lvl8pPr marL="3149517" indent="0" algn="ctr">
              <a:buNone/>
            </a:lvl8pPr>
            <a:lvl9pPr marL="3599448" indent="0" algn="ctr">
              <a:buNone/>
            </a:lvl9pPr>
            <a:extLst/>
          </a:lstStyle>
          <a:p>
            <a:r>
              <a:rPr lang="he-IL"/>
              <a:t>לחץ כדי לערוך סגנון כותרת משנה של תבנית בסיס</a:t>
            </a:r>
            <a:endParaRPr lang="en-US"/>
          </a:p>
        </p:txBody>
      </p:sp>
      <p:sp>
        <p:nvSpPr>
          <p:cNvPr id="6" name="מציין מיקום של תאריך 30">
            <a:extLst>
              <a:ext uri="{FF2B5EF4-FFF2-40B4-BE49-F238E27FC236}">
                <a16:creationId xmlns:a16="http://schemas.microsoft.com/office/drawing/2014/main" id="{62D81B09-4372-478B-A12B-1B8B1FB7D843}"/>
              </a:ext>
            </a:extLst>
          </p:cNvPr>
          <p:cNvSpPr>
            <a:spLocks noGrp="1"/>
          </p:cNvSpPr>
          <p:nvPr>
            <p:ph type="dt" sz="half" idx="10"/>
          </p:nvPr>
        </p:nvSpPr>
        <p:spPr>
          <a:xfrm>
            <a:off x="5871987" y="6557596"/>
            <a:ext cx="2002013" cy="227135"/>
          </a:xfrm>
        </p:spPr>
        <p:txBody>
          <a:bodyPr/>
          <a:lstStyle>
            <a:lvl1pPr>
              <a:defRPr lang="en-US">
                <a:solidFill>
                  <a:srgbClr val="FFFFFF"/>
                </a:solidFill>
              </a:defRPr>
            </a:lvl1pPr>
            <a:extLst/>
          </a:lstStyle>
          <a:p>
            <a:pPr>
              <a:defRPr/>
            </a:pPr>
            <a:endParaRPr/>
          </a:p>
        </p:txBody>
      </p:sp>
      <p:sp>
        <p:nvSpPr>
          <p:cNvPr id="7" name="מציין מיקום של כותרת תחתונה 17">
            <a:extLst>
              <a:ext uri="{FF2B5EF4-FFF2-40B4-BE49-F238E27FC236}">
                <a16:creationId xmlns:a16="http://schemas.microsoft.com/office/drawing/2014/main" id="{1E5F0ED4-BF8E-4978-BE15-DE95D4953201}"/>
              </a:ext>
            </a:extLst>
          </p:cNvPr>
          <p:cNvSpPr>
            <a:spLocks noGrp="1"/>
          </p:cNvSpPr>
          <p:nvPr>
            <p:ph type="ftr" sz="quarter" idx="11"/>
          </p:nvPr>
        </p:nvSpPr>
        <p:spPr>
          <a:xfrm>
            <a:off x="2818694" y="6557596"/>
            <a:ext cx="2928056" cy="228967"/>
          </a:xfrm>
        </p:spPr>
        <p:txBody>
          <a:bodyPr/>
          <a:lstStyle>
            <a:lvl1pPr>
              <a:defRPr lang="en-US">
                <a:solidFill>
                  <a:srgbClr val="FFFFFF"/>
                </a:solidFill>
              </a:defRPr>
            </a:lvl1pPr>
            <a:extLst/>
          </a:lstStyle>
          <a:p>
            <a:pPr>
              <a:defRPr/>
            </a:pPr>
            <a:endParaRPr/>
          </a:p>
        </p:txBody>
      </p:sp>
      <p:sp>
        <p:nvSpPr>
          <p:cNvPr id="8" name="מציין מיקום של מספר שקופית 28">
            <a:extLst>
              <a:ext uri="{FF2B5EF4-FFF2-40B4-BE49-F238E27FC236}">
                <a16:creationId xmlns:a16="http://schemas.microsoft.com/office/drawing/2014/main" id="{BBC93BEE-BC13-4C4F-AD50-2D90E3CBE60D}"/>
              </a:ext>
            </a:extLst>
          </p:cNvPr>
          <p:cNvSpPr>
            <a:spLocks noGrp="1"/>
          </p:cNvSpPr>
          <p:nvPr>
            <p:ph type="sldNum" sz="quarter" idx="12"/>
          </p:nvPr>
        </p:nvSpPr>
        <p:spPr>
          <a:xfrm>
            <a:off x="2645" y="6497150"/>
            <a:ext cx="587376" cy="228966"/>
          </a:xfrm>
        </p:spPr>
        <p:txBody>
          <a:bodyPr/>
          <a:lstStyle>
            <a:lvl1pPr>
              <a:defRPr>
                <a:solidFill>
                  <a:srgbClr val="FFFFFF"/>
                </a:solidFill>
              </a:defRPr>
            </a:lvl1pPr>
          </a:lstStyle>
          <a:p>
            <a:fld id="{4E6A3D69-4D4B-4D30-8C3D-BB3E5C5C0CE9}" type="slidenum">
              <a:rPr lang="en-US" altLang="he-IL"/>
              <a:pPr/>
              <a:t>‹#›</a:t>
            </a:fld>
            <a:endParaRPr lang="en-US" altLang="he-IL"/>
          </a:p>
        </p:txBody>
      </p:sp>
    </p:spTree>
    <p:extLst>
      <p:ext uri="{BB962C8B-B14F-4D97-AF65-F5344CB8AC3E}">
        <p14:creationId xmlns:p14="http://schemas.microsoft.com/office/powerpoint/2010/main" val="3158935673"/>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26">
            <a:extLst>
              <a:ext uri="{FF2B5EF4-FFF2-40B4-BE49-F238E27FC236}">
                <a16:creationId xmlns:a16="http://schemas.microsoft.com/office/drawing/2014/main" id="{1D2FB3E6-263F-4206-A34D-3F4B0D7F9D8F}"/>
              </a:ext>
            </a:extLst>
          </p:cNvPr>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3">
            <a:extLst>
              <a:ext uri="{FF2B5EF4-FFF2-40B4-BE49-F238E27FC236}">
                <a16:creationId xmlns:a16="http://schemas.microsoft.com/office/drawing/2014/main" id="{AF60D63C-7923-45A1-9DFA-70A5960F8F8F}"/>
              </a:ext>
            </a:extLst>
          </p:cNvPr>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15">
            <a:extLst>
              <a:ext uri="{FF2B5EF4-FFF2-40B4-BE49-F238E27FC236}">
                <a16:creationId xmlns:a16="http://schemas.microsoft.com/office/drawing/2014/main" id="{D5ECB81C-1344-46BD-9D25-30CEC83347C5}"/>
              </a:ext>
            </a:extLst>
          </p:cNvPr>
          <p:cNvSpPr>
            <a:spLocks noGrp="1"/>
          </p:cNvSpPr>
          <p:nvPr>
            <p:ph type="sldNum" sz="quarter" idx="12"/>
          </p:nvPr>
        </p:nvSpPr>
        <p:spPr>
          <a:xfrm>
            <a:off x="8269112" y="6555765"/>
            <a:ext cx="589139" cy="228966"/>
          </a:xfrm>
        </p:spPr>
        <p:txBody>
          <a:bodyPr/>
          <a:lstStyle>
            <a:lvl1pPr>
              <a:defRPr/>
            </a:lvl1pPr>
          </a:lstStyle>
          <a:p>
            <a:fld id="{C7D33772-85A9-4F12-8A8D-B5DDBEBAD873}" type="slidenum">
              <a:rPr lang="en-US" altLang="he-IL"/>
              <a:pPr/>
              <a:t>‹#›</a:t>
            </a:fld>
            <a:endParaRPr lang="en-US" altLang="he-IL"/>
          </a:p>
        </p:txBody>
      </p:sp>
      <p:sp>
        <p:nvSpPr>
          <p:cNvPr id="7" name="מציין מיקום של מספר שקופית 5">
            <a:extLst>
              <a:ext uri="{FF2B5EF4-FFF2-40B4-BE49-F238E27FC236}">
                <a16:creationId xmlns:a16="http://schemas.microsoft.com/office/drawing/2014/main" id="{53F2171D-813E-4D3B-88DC-EFA2CC3433A8}"/>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480440776"/>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274956"/>
            <a:ext cx="1524000" cy="5851525"/>
          </a:xfrm>
        </p:spPr>
        <p:txBody>
          <a:bodyPr vert="eaVert" anchor="t"/>
          <a:lstStyle/>
          <a:p>
            <a:r>
              <a:rPr lang="he-IL"/>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457200" y="274642"/>
            <a:ext cx="6019800" cy="585152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675EF83B-654D-4627-91EB-2A3658E7D242}"/>
              </a:ext>
            </a:extLst>
          </p:cNvPr>
          <p:cNvSpPr>
            <a:spLocks noGrp="1"/>
          </p:cNvSpPr>
          <p:nvPr>
            <p:ph type="dt" sz="half" idx="10"/>
          </p:nvPr>
        </p:nvSpPr>
        <p:spPr>
          <a:xfrm>
            <a:off x="4242153" y="6557596"/>
            <a:ext cx="2003778" cy="227135"/>
          </a:xfrm>
        </p:spPr>
        <p:txBody>
          <a:bodyPr/>
          <a:lstStyle>
            <a:lvl1pPr>
              <a:defRPr/>
            </a:lvl1pPr>
            <a:extLst/>
          </a:lstStyle>
          <a:p>
            <a:pPr>
              <a:defRPr/>
            </a:pPr>
            <a:endParaRPr lang="en-US"/>
          </a:p>
        </p:txBody>
      </p:sp>
      <p:sp>
        <p:nvSpPr>
          <p:cNvPr id="5" name="מציין מיקום של כותרת תחתונה 4">
            <a:extLst>
              <a:ext uri="{FF2B5EF4-FFF2-40B4-BE49-F238E27FC236}">
                <a16:creationId xmlns:a16="http://schemas.microsoft.com/office/drawing/2014/main" id="{AF1B94C9-53E6-453D-AEF8-37D89CFC1B5E}"/>
              </a:ext>
            </a:extLst>
          </p:cNvPr>
          <p:cNvSpPr>
            <a:spLocks noGrp="1"/>
          </p:cNvSpPr>
          <p:nvPr>
            <p:ph type="ftr" sz="quarter" idx="11"/>
          </p:nvPr>
        </p:nvSpPr>
        <p:spPr>
          <a:xfrm>
            <a:off x="456848" y="6555765"/>
            <a:ext cx="3658306" cy="228966"/>
          </a:xfrm>
        </p:spPr>
        <p:txBody>
          <a:bodyPr/>
          <a:lstStyle>
            <a:lvl1pPr>
              <a:defRPr/>
            </a:lvl1pPr>
            <a:extLst/>
          </a:lstStyle>
          <a:p>
            <a:pPr>
              <a:defRPr/>
            </a:pPr>
            <a:endParaRPr lang="en-US"/>
          </a:p>
        </p:txBody>
      </p:sp>
      <p:sp>
        <p:nvSpPr>
          <p:cNvPr id="6" name="מציין מיקום של מספר שקופית 5">
            <a:extLst>
              <a:ext uri="{FF2B5EF4-FFF2-40B4-BE49-F238E27FC236}">
                <a16:creationId xmlns:a16="http://schemas.microsoft.com/office/drawing/2014/main" id="{39E72B39-A015-45D2-8286-B493BAF5997A}"/>
              </a:ext>
            </a:extLst>
          </p:cNvPr>
          <p:cNvSpPr>
            <a:spLocks noGrp="1"/>
          </p:cNvSpPr>
          <p:nvPr>
            <p:ph type="sldNum" sz="quarter" idx="12"/>
          </p:nvPr>
        </p:nvSpPr>
        <p:spPr>
          <a:xfrm>
            <a:off x="8393464" y="6531952"/>
            <a:ext cx="587376" cy="227135"/>
          </a:xfrm>
        </p:spPr>
        <p:txBody>
          <a:bodyPr/>
          <a:lstStyle>
            <a:lvl1pPr>
              <a:defRPr/>
            </a:lvl1pPr>
          </a:lstStyle>
          <a:p>
            <a:fld id="{E5E590BF-E7C9-4005-A554-6E679252FE81}" type="slidenum">
              <a:rPr lang="en-US" altLang="he-IL"/>
              <a:pPr/>
              <a:t>‹#›</a:t>
            </a:fld>
            <a:endParaRPr lang="en-US" altLang="he-IL"/>
          </a:p>
        </p:txBody>
      </p:sp>
      <p:sp>
        <p:nvSpPr>
          <p:cNvPr id="7" name="מציין מיקום של מספר שקופית 5">
            <a:extLst>
              <a:ext uri="{FF2B5EF4-FFF2-40B4-BE49-F238E27FC236}">
                <a16:creationId xmlns:a16="http://schemas.microsoft.com/office/drawing/2014/main" id="{DC18C9BE-D34B-47FC-BA32-8865E63AE02B}"/>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225627271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כותרת ותוכן">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a:defRPr sz="2556"/>
            </a:lvl3pPr>
            <a:lvl4pPr>
              <a:defRPr sz="2333"/>
            </a:lvl4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itle 3"/>
          <p:cNvSpPr>
            <a:spLocks noGrp="1"/>
          </p:cNvSpPr>
          <p:nvPr>
            <p:ph type="title"/>
          </p:nvPr>
        </p:nvSpPr>
        <p:spPr/>
        <p:txBody>
          <a:bodyPr/>
          <a:lstStyle>
            <a:lvl1pPr>
              <a:defRPr b="1"/>
            </a:lvl1pPr>
          </a:lstStyle>
          <a:p>
            <a:r>
              <a:rPr lang="he-IL"/>
              <a:t>לחץ כדי לערוך סגנון כותרת של תבנית בסיס</a:t>
            </a:r>
            <a:endParaRPr lang="en-US" dirty="0"/>
          </a:p>
        </p:txBody>
      </p:sp>
      <p:sp>
        <p:nvSpPr>
          <p:cNvPr id="5" name="מציין מיקום של מספר שקופית 5">
            <a:extLst>
              <a:ext uri="{FF2B5EF4-FFF2-40B4-BE49-F238E27FC236}">
                <a16:creationId xmlns:a16="http://schemas.microsoft.com/office/drawing/2014/main" id="{085C5762-0A3F-40F4-8A8C-CFD4AA400A79}"/>
              </a:ext>
            </a:extLst>
          </p:cNvPr>
          <p:cNvSpPr>
            <a:spLocks noGrp="1"/>
          </p:cNvSpPr>
          <p:nvPr>
            <p:ph type="sldNum" sz="quarter" idx="12"/>
          </p:nvPr>
        </p:nvSpPr>
        <p:spPr>
          <a:xfrm>
            <a:off x="3900855" y="73269"/>
            <a:ext cx="587376" cy="227135"/>
          </a:xfrm>
        </p:spPr>
        <p:txBody>
          <a:bodyPr/>
          <a:lstStyle>
            <a:lvl1pPr>
              <a:defRPr/>
            </a:lvl1pPr>
          </a:lstStyle>
          <a:p>
            <a:fld id="{C676D6F4-C454-4C89-8446-9CAFDC7FD218}" type="slidenum">
              <a:rPr lang="en-US" altLang="he-IL"/>
              <a:pPr/>
              <a:t>‹#›</a:t>
            </a:fld>
            <a:endParaRPr lang="en-US" altLang="he-IL"/>
          </a:p>
        </p:txBody>
      </p:sp>
    </p:spTree>
    <p:extLst>
      <p:ext uri="{BB962C8B-B14F-4D97-AF65-F5344CB8AC3E}">
        <p14:creationId xmlns:p14="http://schemas.microsoft.com/office/powerpoint/2010/main" val="338195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26">
            <a:extLst>
              <a:ext uri="{FF2B5EF4-FFF2-40B4-BE49-F238E27FC236}">
                <a16:creationId xmlns:a16="http://schemas.microsoft.com/office/drawing/2014/main" id="{69861E9A-B002-4B1D-B030-BFAAA8E05E1D}"/>
              </a:ext>
            </a:extLst>
          </p:cNvPr>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3">
            <a:extLst>
              <a:ext uri="{FF2B5EF4-FFF2-40B4-BE49-F238E27FC236}">
                <a16:creationId xmlns:a16="http://schemas.microsoft.com/office/drawing/2014/main" id="{04AE6604-C41D-414C-AAB8-16936E38AE64}"/>
              </a:ext>
            </a:extLst>
          </p:cNvPr>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15">
            <a:extLst>
              <a:ext uri="{FF2B5EF4-FFF2-40B4-BE49-F238E27FC236}">
                <a16:creationId xmlns:a16="http://schemas.microsoft.com/office/drawing/2014/main" id="{843B4C08-4075-4CB6-A7A4-D53E5946B3E6}"/>
              </a:ext>
            </a:extLst>
          </p:cNvPr>
          <p:cNvSpPr>
            <a:spLocks noGrp="1"/>
          </p:cNvSpPr>
          <p:nvPr>
            <p:ph type="sldNum" sz="quarter" idx="12"/>
          </p:nvPr>
        </p:nvSpPr>
        <p:spPr>
          <a:xfrm>
            <a:off x="3656543" y="40300"/>
            <a:ext cx="589139" cy="228966"/>
          </a:xfrm>
        </p:spPr>
        <p:txBody>
          <a:bodyPr/>
          <a:lstStyle>
            <a:lvl1pPr>
              <a:defRPr/>
            </a:lvl1pPr>
          </a:lstStyle>
          <a:p>
            <a:fld id="{67971689-3BE4-4B45-834C-C4D5C5831A03}" type="slidenum">
              <a:rPr lang="en-US" altLang="he-IL"/>
              <a:pPr/>
              <a:t>‹#›</a:t>
            </a:fld>
            <a:endParaRPr lang="en-US" altLang="he-IL" dirty="0"/>
          </a:p>
        </p:txBody>
      </p:sp>
    </p:spTree>
    <p:extLst>
      <p:ext uri="{BB962C8B-B14F-4D97-AF65-F5344CB8AC3E}">
        <p14:creationId xmlns:p14="http://schemas.microsoft.com/office/powerpoint/2010/main" val="33237051"/>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2821839"/>
            <a:ext cx="6255488" cy="1362075"/>
          </a:xfrm>
        </p:spPr>
        <p:txBody>
          <a:bodyPr anchor="t"/>
          <a:lstStyle>
            <a:lvl1pPr algn="r">
              <a:buNone/>
              <a:defRPr sz="4111" b="1" cap="all"/>
            </a:lvl1pPr>
            <a:extLst/>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1066800" y="1905001"/>
            <a:ext cx="6255488" cy="743507"/>
          </a:xfrm>
        </p:spPr>
        <p:txBody>
          <a:bodyPr anchor="b"/>
          <a:lstStyle>
            <a:lvl1pPr marL="0" indent="0" algn="r">
              <a:buNone/>
              <a:defRPr sz="2000">
                <a:solidFill>
                  <a:schemeClr val="tx1"/>
                </a:solidFill>
                <a:effectLst/>
              </a:defRPr>
            </a:lvl1pPr>
            <a:lvl2pPr>
              <a:buNone/>
              <a:defRPr sz="1778">
                <a:solidFill>
                  <a:schemeClr val="tx1">
                    <a:tint val="75000"/>
                  </a:schemeClr>
                </a:solidFill>
              </a:defRPr>
            </a:lvl2pPr>
            <a:lvl3pPr>
              <a:buNone/>
              <a:defRPr sz="1556">
                <a:solidFill>
                  <a:schemeClr val="tx1">
                    <a:tint val="75000"/>
                  </a:schemeClr>
                </a:solidFill>
              </a:defRPr>
            </a:lvl3pPr>
            <a:lvl4pPr>
              <a:buNone/>
              <a:defRPr sz="1333">
                <a:solidFill>
                  <a:schemeClr val="tx1">
                    <a:tint val="75000"/>
                  </a:schemeClr>
                </a:solidFill>
              </a:defRPr>
            </a:lvl4pPr>
            <a:lvl5pPr>
              <a:buNone/>
              <a:defRPr sz="1333">
                <a:solidFill>
                  <a:schemeClr val="tx1">
                    <a:tint val="75000"/>
                  </a:schemeClr>
                </a:solidFill>
              </a:defRPr>
            </a:lvl5pPr>
            <a:extLst/>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2C454700-3FF5-488A-8DF7-43959DAFD078}"/>
              </a:ext>
            </a:extLst>
          </p:cNvPr>
          <p:cNvSpPr>
            <a:spLocks noGrp="1"/>
          </p:cNvSpPr>
          <p:nvPr>
            <p:ph type="dt" sz="half" idx="10"/>
          </p:nvPr>
        </p:nvSpPr>
        <p:spPr>
          <a:xfrm>
            <a:off x="4723694" y="6557597"/>
            <a:ext cx="2003778" cy="225303"/>
          </a:xfrm>
        </p:spPr>
        <p:txBody>
          <a:bodyPr/>
          <a:lstStyle>
            <a:lvl1pPr>
              <a:defRPr>
                <a:solidFill>
                  <a:schemeClr val="tx2"/>
                </a:solidFill>
              </a:defRPr>
            </a:lvl1pPr>
            <a:extLst/>
          </a:lstStyle>
          <a:p>
            <a:pPr>
              <a:defRPr/>
            </a:pPr>
            <a:endParaRPr lang="en-US"/>
          </a:p>
        </p:txBody>
      </p:sp>
      <p:sp>
        <p:nvSpPr>
          <p:cNvPr id="5" name="מציין מיקום של כותרת תחתונה 4">
            <a:extLst>
              <a:ext uri="{FF2B5EF4-FFF2-40B4-BE49-F238E27FC236}">
                <a16:creationId xmlns:a16="http://schemas.microsoft.com/office/drawing/2014/main" id="{7F41B594-4D37-4B86-BE8E-A2AA56AC56B4}"/>
              </a:ext>
            </a:extLst>
          </p:cNvPr>
          <p:cNvSpPr>
            <a:spLocks noGrp="1"/>
          </p:cNvSpPr>
          <p:nvPr>
            <p:ph type="ftr" sz="quarter" idx="11"/>
          </p:nvPr>
        </p:nvSpPr>
        <p:spPr>
          <a:xfrm>
            <a:off x="1735667" y="6557596"/>
            <a:ext cx="2894542" cy="227135"/>
          </a:xfrm>
        </p:spPr>
        <p:txBody>
          <a:bodyPr/>
          <a:lstStyle>
            <a:lvl1pPr>
              <a:defRPr>
                <a:solidFill>
                  <a:schemeClr val="tx2"/>
                </a:solidFill>
              </a:defRPr>
            </a:lvl1pPr>
            <a:extLst/>
          </a:lstStyle>
          <a:p>
            <a:pPr>
              <a:defRPr/>
            </a:pPr>
            <a:endParaRPr lang="en-US"/>
          </a:p>
        </p:txBody>
      </p:sp>
      <p:sp>
        <p:nvSpPr>
          <p:cNvPr id="6" name="מציין מיקום של מספר שקופית 5">
            <a:extLst>
              <a:ext uri="{FF2B5EF4-FFF2-40B4-BE49-F238E27FC236}">
                <a16:creationId xmlns:a16="http://schemas.microsoft.com/office/drawing/2014/main" id="{6868349B-EB71-4D7A-938A-9ECE365FFA9D}"/>
              </a:ext>
            </a:extLst>
          </p:cNvPr>
          <p:cNvSpPr>
            <a:spLocks noGrp="1"/>
          </p:cNvSpPr>
          <p:nvPr>
            <p:ph type="sldNum" sz="quarter" idx="12"/>
          </p:nvPr>
        </p:nvSpPr>
        <p:spPr>
          <a:xfrm>
            <a:off x="3900855" y="73269"/>
            <a:ext cx="587376" cy="227135"/>
          </a:xfrm>
        </p:spPr>
        <p:txBody>
          <a:bodyPr/>
          <a:lstStyle>
            <a:lvl1pPr>
              <a:defRPr/>
            </a:lvl1pPr>
          </a:lstStyle>
          <a:p>
            <a:fld id="{C676D6F4-C454-4C89-8446-9CAFDC7FD218}" type="slidenum">
              <a:rPr lang="en-US" altLang="he-IL"/>
              <a:pPr/>
              <a:t>‹#›</a:t>
            </a:fld>
            <a:endParaRPr lang="en-US" altLang="he-IL"/>
          </a:p>
        </p:txBody>
      </p:sp>
    </p:spTree>
    <p:extLst>
      <p:ext uri="{BB962C8B-B14F-4D97-AF65-F5344CB8AC3E}">
        <p14:creationId xmlns:p14="http://schemas.microsoft.com/office/powerpoint/2010/main" val="7048255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lang="he-IL"/>
              <a:t>לחץ כדי לערוך סגנון כותרת של תבנית בסיס</a:t>
            </a:r>
            <a:endParaRPr lang="en-US"/>
          </a:p>
        </p:txBody>
      </p:sp>
      <p:sp>
        <p:nvSpPr>
          <p:cNvPr id="3" name="מציין מיקום תוכן 2"/>
          <p:cNvSpPr>
            <a:spLocks noGrp="1"/>
          </p:cNvSpPr>
          <p:nvPr>
            <p:ph sz="half" idx="1"/>
          </p:nvPr>
        </p:nvSpPr>
        <p:spPr>
          <a:xfrm>
            <a:off x="457200" y="1600202"/>
            <a:ext cx="3520440" cy="4525963"/>
          </a:xfrm>
        </p:spPr>
        <p:txBody>
          <a:bodyPr/>
          <a:lstStyle>
            <a:lvl1pPr>
              <a:defRPr sz="2778"/>
            </a:lvl1pPr>
            <a:lvl2pPr>
              <a:defRPr sz="2333"/>
            </a:lvl2pPr>
            <a:lvl3pPr>
              <a:defRPr sz="2000"/>
            </a:lvl3pPr>
            <a:lvl4pPr>
              <a:defRPr sz="1778"/>
            </a:lvl4pPr>
            <a:lvl5pPr>
              <a:defRPr sz="1778"/>
            </a:lvl5pPr>
            <a:extLs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p:cNvSpPr>
            <a:spLocks noGrp="1"/>
          </p:cNvSpPr>
          <p:nvPr>
            <p:ph sz="half" idx="2"/>
          </p:nvPr>
        </p:nvSpPr>
        <p:spPr>
          <a:xfrm>
            <a:off x="4178808" y="1600202"/>
            <a:ext cx="3520440" cy="4525963"/>
          </a:xfrm>
        </p:spPr>
        <p:txBody>
          <a:bodyPr/>
          <a:lstStyle>
            <a:lvl1pPr>
              <a:defRPr sz="2778"/>
            </a:lvl1pPr>
            <a:lvl2pPr>
              <a:defRPr sz="2333"/>
            </a:lvl2pPr>
            <a:lvl3pPr>
              <a:defRPr sz="2000"/>
            </a:lvl3pPr>
            <a:lvl4pPr>
              <a:defRPr sz="1778"/>
            </a:lvl4pPr>
            <a:lvl5pPr>
              <a:defRPr sz="1778"/>
            </a:lvl5pPr>
            <a:extLs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26">
            <a:extLst>
              <a:ext uri="{FF2B5EF4-FFF2-40B4-BE49-F238E27FC236}">
                <a16:creationId xmlns:a16="http://schemas.microsoft.com/office/drawing/2014/main" id="{C14DCE8A-FC22-4EBC-B82B-8D06FC3AF4A0}"/>
              </a:ext>
            </a:extLst>
          </p:cNvPr>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3">
            <a:extLst>
              <a:ext uri="{FF2B5EF4-FFF2-40B4-BE49-F238E27FC236}">
                <a16:creationId xmlns:a16="http://schemas.microsoft.com/office/drawing/2014/main" id="{2FD3406D-4AA3-482F-B84C-1F80BCC44737}"/>
              </a:ext>
            </a:extLst>
          </p:cNvPr>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15">
            <a:extLst>
              <a:ext uri="{FF2B5EF4-FFF2-40B4-BE49-F238E27FC236}">
                <a16:creationId xmlns:a16="http://schemas.microsoft.com/office/drawing/2014/main" id="{DAE3A58D-10B6-4826-955B-36C298B4116A}"/>
              </a:ext>
            </a:extLst>
          </p:cNvPr>
          <p:cNvSpPr>
            <a:spLocks noGrp="1"/>
          </p:cNvSpPr>
          <p:nvPr>
            <p:ph type="sldNum" sz="quarter" idx="12"/>
          </p:nvPr>
        </p:nvSpPr>
        <p:spPr>
          <a:xfrm>
            <a:off x="8392583" y="6555765"/>
            <a:ext cx="589139" cy="228966"/>
          </a:xfrm>
        </p:spPr>
        <p:txBody>
          <a:bodyPr/>
          <a:lstStyle>
            <a:lvl1pPr>
              <a:defRPr/>
            </a:lvl1pPr>
          </a:lstStyle>
          <a:p>
            <a:fld id="{1F938D45-8481-498D-A073-C00420A8A453}" type="slidenum">
              <a:rPr lang="en-US" altLang="he-IL"/>
              <a:pPr/>
              <a:t>‹#›</a:t>
            </a:fld>
            <a:endParaRPr lang="en-US" altLang="he-IL"/>
          </a:p>
        </p:txBody>
      </p:sp>
      <p:sp>
        <p:nvSpPr>
          <p:cNvPr id="8" name="מציין מיקום של מספר שקופית 5">
            <a:extLst>
              <a:ext uri="{FF2B5EF4-FFF2-40B4-BE49-F238E27FC236}">
                <a16:creationId xmlns:a16="http://schemas.microsoft.com/office/drawing/2014/main" id="{0C4208A3-32DF-4D09-86A0-7154C0D97D2B}"/>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804349557"/>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nchor="b"/>
          <a:lstStyle>
            <a:lvl1pPr>
              <a:defRPr/>
            </a:lvl1pPr>
            <a:extLst/>
          </a:lstStyle>
          <a:p>
            <a:r>
              <a:rPr lang="he-IL"/>
              <a:t>לחץ כדי לערוך סגנון כותרת של תבנית בסיס</a:t>
            </a:r>
            <a:endParaRPr lang="en-US"/>
          </a:p>
        </p:txBody>
      </p:sp>
      <p:sp>
        <p:nvSpPr>
          <p:cNvPr id="3" name="מציין מיקום טקסט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778" b="1">
                <a:solidFill>
                  <a:schemeClr val="tx2"/>
                </a:solidFill>
                <a:effectLst/>
              </a:defRPr>
            </a:lvl1pPr>
            <a:lvl2pPr>
              <a:buNone/>
              <a:defRPr sz="2000" b="1"/>
            </a:lvl2pPr>
            <a:lvl3pPr>
              <a:buNone/>
              <a:defRPr sz="1778" b="1"/>
            </a:lvl3pPr>
            <a:lvl4pPr>
              <a:buNone/>
              <a:defRPr sz="1556" b="1"/>
            </a:lvl4pPr>
            <a:lvl5pPr>
              <a:buNone/>
              <a:defRPr sz="1556" b="1"/>
            </a:lvl5pPr>
            <a:extLst/>
          </a:lstStyle>
          <a:p>
            <a:pPr lvl="0"/>
            <a:r>
              <a:rPr lang="he-IL"/>
              <a:t>ערוך סגנונות טקסט של תבנית בסיס</a:t>
            </a:r>
          </a:p>
        </p:txBody>
      </p:sp>
      <p:sp>
        <p:nvSpPr>
          <p:cNvPr id="4" name="מציין מיקום טקסט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778" b="1">
                <a:solidFill>
                  <a:schemeClr val="tx2"/>
                </a:solidFill>
                <a:effectLst/>
              </a:defRPr>
            </a:lvl1pPr>
            <a:lvl2pPr>
              <a:buNone/>
              <a:defRPr sz="2000" b="1"/>
            </a:lvl2pPr>
            <a:lvl3pPr>
              <a:buNone/>
              <a:defRPr sz="1778" b="1"/>
            </a:lvl3pPr>
            <a:lvl4pPr>
              <a:buNone/>
              <a:defRPr sz="1556" b="1"/>
            </a:lvl4pPr>
            <a:lvl5pPr>
              <a:buNone/>
              <a:defRPr sz="1556" b="1"/>
            </a:lvl5pPr>
            <a:extLst/>
          </a:lstStyle>
          <a:p>
            <a:pPr lvl="0"/>
            <a:r>
              <a:rPr lang="he-IL"/>
              <a:t>ערוך סגנונות טקסט של תבנית בסיס</a:t>
            </a:r>
          </a:p>
        </p:txBody>
      </p:sp>
      <p:sp>
        <p:nvSpPr>
          <p:cNvPr id="5" name="מציין מיקום תוכן 4"/>
          <p:cNvSpPr>
            <a:spLocks noGrp="1"/>
          </p:cNvSpPr>
          <p:nvPr>
            <p:ph sz="quarter" idx="2"/>
          </p:nvPr>
        </p:nvSpPr>
        <p:spPr>
          <a:xfrm>
            <a:off x="457200" y="1711840"/>
            <a:ext cx="3520440" cy="4114800"/>
          </a:xfrm>
        </p:spPr>
        <p:txBody>
          <a:bodyPr/>
          <a:lstStyle>
            <a:lvl1pPr>
              <a:defRPr sz="2333"/>
            </a:lvl1pPr>
            <a:lvl2pPr>
              <a:defRPr sz="2000"/>
            </a:lvl2pPr>
            <a:lvl3pPr>
              <a:defRPr sz="1778"/>
            </a:lvl3pPr>
            <a:lvl4pPr>
              <a:defRPr sz="1556"/>
            </a:lvl4pPr>
            <a:lvl5pPr>
              <a:defRPr sz="1556"/>
            </a:lvl5pPr>
            <a:extLs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תוכן 5"/>
          <p:cNvSpPr>
            <a:spLocks noGrp="1"/>
          </p:cNvSpPr>
          <p:nvPr>
            <p:ph sz="quarter" idx="4"/>
          </p:nvPr>
        </p:nvSpPr>
        <p:spPr>
          <a:xfrm>
            <a:off x="4178808" y="1711840"/>
            <a:ext cx="3520440" cy="4114800"/>
          </a:xfrm>
        </p:spPr>
        <p:txBody>
          <a:bodyPr/>
          <a:lstStyle>
            <a:lvl1pPr>
              <a:defRPr sz="2333"/>
            </a:lvl1pPr>
            <a:lvl2pPr>
              <a:defRPr sz="2000"/>
            </a:lvl2pPr>
            <a:lvl3pPr>
              <a:defRPr sz="1778"/>
            </a:lvl3pPr>
            <a:lvl4pPr>
              <a:defRPr sz="1556"/>
            </a:lvl4pPr>
            <a:lvl5pPr>
              <a:defRPr sz="1556"/>
            </a:lvl5pPr>
            <a:extLs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26">
            <a:extLst>
              <a:ext uri="{FF2B5EF4-FFF2-40B4-BE49-F238E27FC236}">
                <a16:creationId xmlns:a16="http://schemas.microsoft.com/office/drawing/2014/main" id="{9A4BBCA5-32F9-43A2-8794-AA43F74FF316}"/>
              </a:ext>
            </a:extLst>
          </p:cNvPr>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3">
            <a:extLst>
              <a:ext uri="{FF2B5EF4-FFF2-40B4-BE49-F238E27FC236}">
                <a16:creationId xmlns:a16="http://schemas.microsoft.com/office/drawing/2014/main" id="{E495D2F3-7050-49F7-9E85-E96079B3B595}"/>
              </a:ext>
            </a:extLst>
          </p:cNvPr>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15">
            <a:extLst>
              <a:ext uri="{FF2B5EF4-FFF2-40B4-BE49-F238E27FC236}">
                <a16:creationId xmlns:a16="http://schemas.microsoft.com/office/drawing/2014/main" id="{1C1489BC-B9DE-419B-A203-3A4BFBB7BF6C}"/>
              </a:ext>
            </a:extLst>
          </p:cNvPr>
          <p:cNvSpPr>
            <a:spLocks noGrp="1"/>
          </p:cNvSpPr>
          <p:nvPr>
            <p:ph type="sldNum" sz="quarter" idx="12"/>
          </p:nvPr>
        </p:nvSpPr>
        <p:spPr>
          <a:xfrm>
            <a:off x="8392583" y="6555765"/>
            <a:ext cx="589139" cy="228966"/>
          </a:xfrm>
        </p:spPr>
        <p:txBody>
          <a:bodyPr/>
          <a:lstStyle>
            <a:lvl1pPr>
              <a:defRPr/>
            </a:lvl1pPr>
          </a:lstStyle>
          <a:p>
            <a:fld id="{3E31DD5F-7DE3-4D27-AD2D-7636A2A7827F}" type="slidenum">
              <a:rPr lang="en-US" altLang="he-IL"/>
              <a:pPr/>
              <a:t>‹#›</a:t>
            </a:fld>
            <a:endParaRPr lang="en-US" altLang="he-IL"/>
          </a:p>
        </p:txBody>
      </p:sp>
      <p:sp>
        <p:nvSpPr>
          <p:cNvPr id="10" name="מציין מיקום של מספר שקופית 5">
            <a:extLst>
              <a:ext uri="{FF2B5EF4-FFF2-40B4-BE49-F238E27FC236}">
                <a16:creationId xmlns:a16="http://schemas.microsoft.com/office/drawing/2014/main" id="{39822DC3-0B58-4408-B77A-1A419C8FD098}"/>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4112582269"/>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lang="he-IL"/>
              <a:t>לחץ כדי לערוך סגנון כותרת של תבנית בסיס</a:t>
            </a:r>
            <a:endParaRPr lang="en-US"/>
          </a:p>
        </p:txBody>
      </p:sp>
      <p:sp>
        <p:nvSpPr>
          <p:cNvPr id="3" name="מציין מיקום של תאריך 26">
            <a:extLst>
              <a:ext uri="{FF2B5EF4-FFF2-40B4-BE49-F238E27FC236}">
                <a16:creationId xmlns:a16="http://schemas.microsoft.com/office/drawing/2014/main" id="{D05C5021-1D3A-4C37-8055-4C8BB2024886}"/>
              </a:ext>
            </a:extLst>
          </p:cNvPr>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a:extLst>
              <a:ext uri="{FF2B5EF4-FFF2-40B4-BE49-F238E27FC236}">
                <a16:creationId xmlns:a16="http://schemas.microsoft.com/office/drawing/2014/main" id="{DAB46362-1CD8-432D-9FC7-4573D10A4AB6}"/>
              </a:ext>
            </a:extLst>
          </p:cNvPr>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15">
            <a:extLst>
              <a:ext uri="{FF2B5EF4-FFF2-40B4-BE49-F238E27FC236}">
                <a16:creationId xmlns:a16="http://schemas.microsoft.com/office/drawing/2014/main" id="{BE973F18-0AFC-4F5E-9882-270B2E3E62F2}"/>
              </a:ext>
            </a:extLst>
          </p:cNvPr>
          <p:cNvSpPr>
            <a:spLocks noGrp="1"/>
          </p:cNvSpPr>
          <p:nvPr>
            <p:ph type="sldNum" sz="quarter" idx="12"/>
          </p:nvPr>
        </p:nvSpPr>
        <p:spPr>
          <a:xfrm>
            <a:off x="8392583" y="6563092"/>
            <a:ext cx="589139" cy="228966"/>
          </a:xfrm>
        </p:spPr>
        <p:txBody>
          <a:bodyPr/>
          <a:lstStyle>
            <a:lvl1pPr>
              <a:defRPr/>
            </a:lvl1pPr>
          </a:lstStyle>
          <a:p>
            <a:fld id="{7BC35736-D26A-404D-A408-E77DC5D1C637}" type="slidenum">
              <a:rPr lang="en-US" altLang="he-IL"/>
              <a:pPr/>
              <a:t>‹#›</a:t>
            </a:fld>
            <a:endParaRPr lang="en-US" altLang="he-IL"/>
          </a:p>
        </p:txBody>
      </p:sp>
      <p:sp>
        <p:nvSpPr>
          <p:cNvPr id="6" name="מציין מיקום של מספר שקופית 5">
            <a:extLst>
              <a:ext uri="{FF2B5EF4-FFF2-40B4-BE49-F238E27FC236}">
                <a16:creationId xmlns:a16="http://schemas.microsoft.com/office/drawing/2014/main" id="{4994D565-2CE9-4F2A-B666-7B5307F2AEF7}"/>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687200925"/>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26">
            <a:extLst>
              <a:ext uri="{FF2B5EF4-FFF2-40B4-BE49-F238E27FC236}">
                <a16:creationId xmlns:a16="http://schemas.microsoft.com/office/drawing/2014/main" id="{48CDD66D-E275-4600-B2E7-4E9809537456}"/>
              </a:ext>
            </a:extLst>
          </p:cNvPr>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3">
            <a:extLst>
              <a:ext uri="{FF2B5EF4-FFF2-40B4-BE49-F238E27FC236}">
                <a16:creationId xmlns:a16="http://schemas.microsoft.com/office/drawing/2014/main" id="{F0C946AB-1DBC-4B1E-8FEE-F9C469A0FE69}"/>
              </a:ext>
            </a:extLst>
          </p:cNvPr>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15">
            <a:extLst>
              <a:ext uri="{FF2B5EF4-FFF2-40B4-BE49-F238E27FC236}">
                <a16:creationId xmlns:a16="http://schemas.microsoft.com/office/drawing/2014/main" id="{C168EC08-EB13-47DC-9E9F-464370CD548F}"/>
              </a:ext>
            </a:extLst>
          </p:cNvPr>
          <p:cNvSpPr>
            <a:spLocks noGrp="1"/>
          </p:cNvSpPr>
          <p:nvPr>
            <p:ph type="sldNum" sz="quarter" idx="12"/>
          </p:nvPr>
        </p:nvSpPr>
        <p:spPr>
          <a:xfrm>
            <a:off x="8392583" y="6546607"/>
            <a:ext cx="589139" cy="228966"/>
          </a:xfrm>
        </p:spPr>
        <p:txBody>
          <a:bodyPr/>
          <a:lstStyle>
            <a:lvl1pPr>
              <a:defRPr/>
            </a:lvl1pPr>
          </a:lstStyle>
          <a:p>
            <a:fld id="{BA563805-4388-496A-81B2-4D8A88396324}" type="slidenum">
              <a:rPr lang="en-US" altLang="he-IL"/>
              <a:pPr/>
              <a:t>‹#›</a:t>
            </a:fld>
            <a:endParaRPr lang="en-US" altLang="he-IL"/>
          </a:p>
        </p:txBody>
      </p:sp>
      <p:sp>
        <p:nvSpPr>
          <p:cNvPr id="5" name="מציין מיקום של מספר שקופית 5">
            <a:extLst>
              <a:ext uri="{FF2B5EF4-FFF2-40B4-BE49-F238E27FC236}">
                <a16:creationId xmlns:a16="http://schemas.microsoft.com/office/drawing/2014/main" id="{2A71FD97-F8AC-481F-B2AA-8EA911F2975D}"/>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1602104830"/>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5897880" cy="1173480"/>
          </a:xfrm>
        </p:spPr>
        <p:txBody>
          <a:bodyPr anchor="b"/>
          <a:lstStyle>
            <a:lvl1pPr algn="l">
              <a:buNone/>
              <a:defRPr lang="en-US" sz="2333" baseline="0" smtClean="0"/>
            </a:lvl1pPr>
            <a:extLst/>
          </a:lstStyle>
          <a:p>
            <a:r>
              <a:rPr lang="he-IL"/>
              <a:t>לחץ כדי לערוך סגנון כותרת של תבנית בסיס</a:t>
            </a:r>
            <a:endParaRPr lang="en-US"/>
          </a:p>
        </p:txBody>
      </p:sp>
      <p:sp>
        <p:nvSpPr>
          <p:cNvPr id="3" name="מציין מיקום טקסט 2"/>
          <p:cNvSpPr>
            <a:spLocks noGrp="1"/>
          </p:cNvSpPr>
          <p:nvPr>
            <p:ph type="body" idx="2"/>
          </p:nvPr>
        </p:nvSpPr>
        <p:spPr>
          <a:xfrm>
            <a:off x="457200" y="1497417"/>
            <a:ext cx="5897880" cy="602512"/>
          </a:xfrm>
        </p:spPr>
        <p:txBody>
          <a:bodyPr rot="0" spcFirstLastPara="0" vertOverflow="overflow" horzOverflow="overflow" lIns="40494" tIns="0" rIns="0" bIns="0" spcCol="0" rtlCol="0" fromWordArt="0" forceAA="0">
            <a:normAutofit/>
          </a:bodyPr>
          <a:lstStyle>
            <a:lvl1pPr marL="0" indent="0">
              <a:spcBef>
                <a:spcPts val="0"/>
              </a:spcBef>
              <a:spcAft>
                <a:spcPts val="0"/>
              </a:spcAft>
              <a:buNone/>
              <a:defRPr sz="1333"/>
            </a:lvl1pPr>
            <a:lvl2pPr>
              <a:buNone/>
              <a:defRPr sz="1222"/>
            </a:lvl2pPr>
            <a:lvl3pPr>
              <a:buNone/>
              <a:defRPr sz="1000"/>
            </a:lvl3pPr>
            <a:lvl4pPr>
              <a:buNone/>
              <a:defRPr sz="889"/>
            </a:lvl4pPr>
            <a:lvl5pPr>
              <a:buNone/>
              <a:defRPr sz="889"/>
            </a:lvl5pPr>
            <a:extLst/>
          </a:lstStyle>
          <a:p>
            <a:pPr lvl="0"/>
            <a:r>
              <a:rPr lang="he-IL"/>
              <a:t>ערוך סגנונות טקסט של תבנית בסיס</a:t>
            </a:r>
          </a:p>
        </p:txBody>
      </p:sp>
      <p:sp>
        <p:nvSpPr>
          <p:cNvPr id="4" name="מציין מיקום תוכן 3"/>
          <p:cNvSpPr>
            <a:spLocks noGrp="1"/>
          </p:cNvSpPr>
          <p:nvPr>
            <p:ph sz="half" idx="1"/>
          </p:nvPr>
        </p:nvSpPr>
        <p:spPr>
          <a:xfrm>
            <a:off x="457200" y="2133600"/>
            <a:ext cx="7239000" cy="4371752"/>
          </a:xfrm>
        </p:spPr>
        <p:txBody>
          <a:bodyPr/>
          <a:lstStyle>
            <a:lvl1pPr>
              <a:defRPr sz="3111"/>
            </a:lvl1pPr>
            <a:lvl2pPr>
              <a:defRPr sz="2778"/>
            </a:lvl2pPr>
            <a:lvl3pPr>
              <a:defRPr sz="2333"/>
            </a:lvl3pPr>
            <a:lvl4pPr>
              <a:defRPr sz="2000"/>
            </a:lvl4pPr>
            <a:lvl5pPr>
              <a:defRPr sz="2000"/>
            </a:lvl5pPr>
            <a:extLs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26">
            <a:extLst>
              <a:ext uri="{FF2B5EF4-FFF2-40B4-BE49-F238E27FC236}">
                <a16:creationId xmlns:a16="http://schemas.microsoft.com/office/drawing/2014/main" id="{2D84D789-7B15-4670-B3DE-E9CF72E7BB3A}"/>
              </a:ext>
            </a:extLst>
          </p:cNvPr>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3">
            <a:extLst>
              <a:ext uri="{FF2B5EF4-FFF2-40B4-BE49-F238E27FC236}">
                <a16:creationId xmlns:a16="http://schemas.microsoft.com/office/drawing/2014/main" id="{6AFCA92D-5CCE-4461-9C40-932A61E956F4}"/>
              </a:ext>
            </a:extLst>
          </p:cNvPr>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15">
            <a:extLst>
              <a:ext uri="{FF2B5EF4-FFF2-40B4-BE49-F238E27FC236}">
                <a16:creationId xmlns:a16="http://schemas.microsoft.com/office/drawing/2014/main" id="{7109E00E-1542-405B-8C6D-DFD86F97E944}"/>
              </a:ext>
            </a:extLst>
          </p:cNvPr>
          <p:cNvSpPr>
            <a:spLocks noGrp="1"/>
          </p:cNvSpPr>
          <p:nvPr>
            <p:ph type="sldNum" sz="quarter" idx="12"/>
          </p:nvPr>
        </p:nvSpPr>
        <p:spPr>
          <a:xfrm>
            <a:off x="8392231" y="6498026"/>
            <a:ext cx="589139" cy="228966"/>
          </a:xfrm>
        </p:spPr>
        <p:txBody>
          <a:bodyPr/>
          <a:lstStyle>
            <a:lvl1pPr>
              <a:defRPr/>
            </a:lvl1pPr>
          </a:lstStyle>
          <a:p>
            <a:fld id="{63627CB6-34E2-45DD-8C07-9A3DB24F4F7A}" type="slidenum">
              <a:rPr lang="en-US" altLang="he-IL"/>
              <a:pPr/>
              <a:t>‹#›</a:t>
            </a:fld>
            <a:endParaRPr lang="en-US" altLang="he-IL"/>
          </a:p>
        </p:txBody>
      </p:sp>
      <p:sp>
        <p:nvSpPr>
          <p:cNvPr id="8" name="מציין מיקום של מספר שקופית 5">
            <a:extLst>
              <a:ext uri="{FF2B5EF4-FFF2-40B4-BE49-F238E27FC236}">
                <a16:creationId xmlns:a16="http://schemas.microsoft.com/office/drawing/2014/main" id="{BC7C34F3-E2EB-4A50-8AC2-76DBF84BB660}"/>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796317352"/>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9A651B7D-9B6A-4404-A5D3-B725938CA50F}"/>
              </a:ext>
            </a:extLst>
          </p:cNvPr>
          <p:cNvSpPr/>
          <p:nvPr/>
        </p:nvSpPr>
        <p:spPr>
          <a:xfrm rot="21240000">
            <a:off x="597960" y="1003789"/>
            <a:ext cx="4319763" cy="4313727"/>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89987" tIns="44993" rIns="89987" bIns="44993" anchor="ctr"/>
          <a:lstStyle/>
          <a:p>
            <a:pPr algn="ctr">
              <a:defRPr/>
            </a:pPr>
            <a:endParaRPr lang="en-US"/>
          </a:p>
        </p:txBody>
      </p:sp>
      <p:sp>
        <p:nvSpPr>
          <p:cNvPr id="6" name="מלבן 5">
            <a:extLst>
              <a:ext uri="{FF2B5EF4-FFF2-40B4-BE49-F238E27FC236}">
                <a16:creationId xmlns:a16="http://schemas.microsoft.com/office/drawing/2014/main" id="{E3A7DA50-553C-402B-B5E7-4B95E9ED4E2D}"/>
              </a:ext>
            </a:extLst>
          </p:cNvPr>
          <p:cNvSpPr/>
          <p:nvPr/>
        </p:nvSpPr>
        <p:spPr>
          <a:xfrm rot="21420000">
            <a:off x="596195" y="998294"/>
            <a:ext cx="4319764" cy="4313725"/>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89987" tIns="44993" rIns="89987" bIns="44993" anchor="ctr"/>
          <a:lstStyle/>
          <a:p>
            <a:pPr algn="ctr">
              <a:defRPr/>
            </a:pPr>
            <a:endParaRPr lang="en-US"/>
          </a:p>
        </p:txBody>
      </p:sp>
      <p:sp>
        <p:nvSpPr>
          <p:cNvPr id="2" name="כותרת 1"/>
          <p:cNvSpPr>
            <a:spLocks noGrp="1"/>
          </p:cNvSpPr>
          <p:nvPr>
            <p:ph type="title"/>
          </p:nvPr>
        </p:nvSpPr>
        <p:spPr>
          <a:xfrm>
            <a:off x="5389098" y="1143000"/>
            <a:ext cx="3429000" cy="2057400"/>
          </a:xfrm>
        </p:spPr>
        <p:txBody>
          <a:bodyPr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he-IL"/>
              <a:t>לחץ כדי לערוך סגנון כותרת של תבנית בסיס</a:t>
            </a:r>
            <a:endParaRPr lang="en-US" dirty="0"/>
          </a:p>
        </p:txBody>
      </p:sp>
      <p:sp>
        <p:nvSpPr>
          <p:cNvPr id="4" name="מציין מיקום טקסט 3"/>
          <p:cNvSpPr>
            <a:spLocks noGrp="1"/>
          </p:cNvSpPr>
          <p:nvPr>
            <p:ph type="body" sz="half" idx="2"/>
          </p:nvPr>
        </p:nvSpPr>
        <p:spPr>
          <a:xfrm>
            <a:off x="5389098" y="3283634"/>
            <a:ext cx="3429000" cy="1920240"/>
          </a:xfrm>
        </p:spPr>
        <p:txBody>
          <a:bodyPr rot="0" spcFirstLastPara="0" vertOverflow="overflow" horzOverflow="overflow" lIns="72890" tIns="0" rIns="0" bIns="0" spcCol="0" rtlCol="0" fromWordArt="0" forceAA="0">
            <a:normAutofit/>
          </a:bodyPr>
          <a:lstStyle>
            <a:lvl1pPr marL="0" indent="0">
              <a:lnSpc>
                <a:spcPct val="100000"/>
              </a:lnSpc>
              <a:spcBef>
                <a:spcPts val="0"/>
              </a:spcBef>
              <a:buFontTx/>
              <a:buNone/>
              <a:defRPr sz="1333" baseline="0">
                <a:solidFill>
                  <a:schemeClr val="tx1"/>
                </a:solidFill>
              </a:defRPr>
            </a:lvl1pPr>
            <a:lvl2pPr>
              <a:defRPr sz="1222"/>
            </a:lvl2pPr>
            <a:lvl3pPr>
              <a:defRPr sz="1000"/>
            </a:lvl3pPr>
            <a:lvl4pPr>
              <a:defRPr sz="889"/>
            </a:lvl4pPr>
            <a:lvl5pPr>
              <a:defRPr sz="889"/>
            </a:lvl5pPr>
            <a:extLst/>
          </a:lstStyle>
          <a:p>
            <a:pPr lvl="0"/>
            <a:r>
              <a:rPr lang="he-IL"/>
              <a:t>ערוך סגנונות טקסט של תבנית בסיס</a:t>
            </a:r>
          </a:p>
        </p:txBody>
      </p:sp>
      <p:sp>
        <p:nvSpPr>
          <p:cNvPr id="10" name="מציין מיקום של תמונה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111"/>
            </a:lvl1pPr>
            <a:extLst/>
          </a:lstStyle>
          <a:p>
            <a:pPr lvl="0"/>
            <a:r>
              <a:rPr lang="he-IL" noProof="0"/>
              <a:t>לחץ על הסמל כדי להוסיף תמונה</a:t>
            </a:r>
            <a:endParaRPr lang="en-US" noProof="0" dirty="0"/>
          </a:p>
        </p:txBody>
      </p:sp>
      <p:sp>
        <p:nvSpPr>
          <p:cNvPr id="7" name="מציין מיקום של תאריך 4">
            <a:extLst>
              <a:ext uri="{FF2B5EF4-FFF2-40B4-BE49-F238E27FC236}">
                <a16:creationId xmlns:a16="http://schemas.microsoft.com/office/drawing/2014/main" id="{C06CB452-445D-4E55-95CC-1C7F91404D64}"/>
              </a:ext>
            </a:extLst>
          </p:cNvPr>
          <p:cNvSpPr>
            <a:spLocks noGrp="1"/>
          </p:cNvSpPr>
          <p:nvPr>
            <p:ph type="dt" sz="half" idx="10"/>
          </p:nvPr>
        </p:nvSpPr>
        <p:spPr/>
        <p:txBody>
          <a:bodyPr/>
          <a:lstStyle>
            <a:lvl1pPr>
              <a:defRPr/>
            </a:lvl1pPr>
            <a:extLst/>
          </a:lstStyle>
          <a:p>
            <a:pPr>
              <a:defRPr/>
            </a:pPr>
            <a:endParaRPr lang="en-US"/>
          </a:p>
        </p:txBody>
      </p:sp>
      <p:sp>
        <p:nvSpPr>
          <p:cNvPr id="8" name="מציין מיקום של כותרת תחתונה 5">
            <a:extLst>
              <a:ext uri="{FF2B5EF4-FFF2-40B4-BE49-F238E27FC236}">
                <a16:creationId xmlns:a16="http://schemas.microsoft.com/office/drawing/2014/main" id="{9C1E9D32-2824-4D2E-B965-4FE7AB635164}"/>
              </a:ext>
            </a:extLst>
          </p:cNvPr>
          <p:cNvSpPr>
            <a:spLocks noGrp="1"/>
          </p:cNvSpPr>
          <p:nvPr>
            <p:ph type="ftr" sz="quarter" idx="11"/>
          </p:nvPr>
        </p:nvSpPr>
        <p:spPr/>
        <p:txBody>
          <a:bodyPr/>
          <a:lstStyle>
            <a:lvl1pPr>
              <a:defRPr/>
            </a:lvl1pPr>
            <a:extLst/>
          </a:lstStyle>
          <a:p>
            <a:pPr>
              <a:defRPr/>
            </a:pPr>
            <a:endParaRPr lang="en-US"/>
          </a:p>
        </p:txBody>
      </p:sp>
      <p:sp>
        <p:nvSpPr>
          <p:cNvPr id="9" name="מציין מיקום של מספר שקופית 6">
            <a:extLst>
              <a:ext uri="{FF2B5EF4-FFF2-40B4-BE49-F238E27FC236}">
                <a16:creationId xmlns:a16="http://schemas.microsoft.com/office/drawing/2014/main" id="{B995BAC8-4D5F-4472-9D71-1D4E2434C17A}"/>
              </a:ext>
            </a:extLst>
          </p:cNvPr>
          <p:cNvSpPr>
            <a:spLocks noGrp="1"/>
          </p:cNvSpPr>
          <p:nvPr>
            <p:ph type="sldNum" sz="quarter" idx="12"/>
          </p:nvPr>
        </p:nvSpPr>
        <p:spPr>
          <a:xfrm>
            <a:off x="8392583" y="6555765"/>
            <a:ext cx="589139" cy="228966"/>
          </a:xfrm>
        </p:spPr>
        <p:txBody>
          <a:bodyPr/>
          <a:lstStyle>
            <a:lvl1pPr>
              <a:defRPr/>
            </a:lvl1pPr>
          </a:lstStyle>
          <a:p>
            <a:fld id="{0666EF9E-8148-444B-AB4C-40288DA87885}" type="slidenum">
              <a:rPr lang="en-US" altLang="he-IL"/>
              <a:pPr/>
              <a:t>‹#›</a:t>
            </a:fld>
            <a:endParaRPr lang="en-US" altLang="he-IL"/>
          </a:p>
        </p:txBody>
      </p:sp>
      <p:sp>
        <p:nvSpPr>
          <p:cNvPr id="11" name="מציין מיקום של מספר שקופית 5">
            <a:extLst>
              <a:ext uri="{FF2B5EF4-FFF2-40B4-BE49-F238E27FC236}">
                <a16:creationId xmlns:a16="http://schemas.microsoft.com/office/drawing/2014/main" id="{B73AC631-A4DE-4A86-8DF2-428FE157C3CA}"/>
              </a:ext>
            </a:extLst>
          </p:cNvPr>
          <p:cNvSpPr txBox="1">
            <a:spLocks/>
          </p:cNvSpPr>
          <p:nvPr/>
        </p:nvSpPr>
        <p:spPr>
          <a:xfrm>
            <a:off x="3900855" y="73269"/>
            <a:ext cx="587376" cy="22713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2"/>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sz="1600" kern="1200">
                <a:solidFill>
                  <a:schemeClr val="tx1"/>
                </a:solidFill>
                <a:latin typeface="Arial" panose="020B0604020202020204" pitchFamily="34" charset="0"/>
                <a:ea typeface="+mn-ea"/>
                <a:cs typeface="Arial" panose="020B0604020202020204" pitchFamily="34" charset="0"/>
              </a:defRPr>
            </a:lvl9pPr>
          </a:lstStyle>
          <a:p>
            <a:fld id="{C676D6F4-C454-4C89-8446-9CAFDC7FD218}" type="slidenum">
              <a:rPr lang="en-US" altLang="he-IL" sz="1111" smtClean="0"/>
              <a:pPr/>
              <a:t>‹#›</a:t>
            </a:fld>
            <a:endParaRPr lang="en-US" altLang="he-IL" sz="1111"/>
          </a:p>
        </p:txBody>
      </p:sp>
    </p:spTree>
    <p:extLst>
      <p:ext uri="{BB962C8B-B14F-4D97-AF65-F5344CB8AC3E}">
        <p14:creationId xmlns:p14="http://schemas.microsoft.com/office/powerpoint/2010/main" val="1253500551"/>
      </p:ext>
    </p:extLst>
  </p:cSld>
  <p:clrMapOvr>
    <a:overrideClrMapping bg1="dk1" tx1="lt1" bg2="dk2" tx2="lt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מלבן 8">
            <a:extLst>
              <a:ext uri="{FF2B5EF4-FFF2-40B4-BE49-F238E27FC236}">
                <a16:creationId xmlns:a16="http://schemas.microsoft.com/office/drawing/2014/main" id="{FE02F5EA-6E44-475E-A5E2-664FDD137AB4}"/>
              </a:ext>
            </a:extLst>
          </p:cNvPr>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89987" tIns="44993" rIns="89987" bIns="44993" anchor="ctr"/>
          <a:lstStyle/>
          <a:p>
            <a:pPr algn="ctr">
              <a:defRPr/>
            </a:pPr>
            <a:endParaRPr lang="en-US"/>
          </a:p>
        </p:txBody>
      </p:sp>
      <p:sp>
        <p:nvSpPr>
          <p:cNvPr id="3" name="מציין מיקום של כותרת 2">
            <a:extLst>
              <a:ext uri="{FF2B5EF4-FFF2-40B4-BE49-F238E27FC236}">
                <a16:creationId xmlns:a16="http://schemas.microsoft.com/office/drawing/2014/main" id="{AF87FA98-7D75-4985-BC13-6DD7F85AD492}"/>
              </a:ext>
            </a:extLst>
          </p:cNvPr>
          <p:cNvSpPr>
            <a:spLocks noGrp="1"/>
          </p:cNvSpPr>
          <p:nvPr>
            <p:ph type="title"/>
          </p:nvPr>
        </p:nvSpPr>
        <p:spPr>
          <a:xfrm>
            <a:off x="456848" y="320553"/>
            <a:ext cx="7239000" cy="1143000"/>
          </a:xfrm>
          <a:prstGeom prst="rect">
            <a:avLst/>
          </a:prstGeom>
          <a:gradFill flip="none" rotWithShape="1">
            <a:gsLst>
              <a:gs pos="26000">
                <a:schemeClr val="tx2">
                  <a:lumMod val="75000"/>
                  <a:alpha val="48000"/>
                </a:schemeClr>
              </a:gs>
              <a:gs pos="50000">
                <a:schemeClr val="accent1">
                  <a:tint val="44500"/>
                  <a:satMod val="160000"/>
                </a:schemeClr>
              </a:gs>
              <a:gs pos="100000">
                <a:schemeClr val="accent1">
                  <a:tint val="23500"/>
                  <a:satMod val="160000"/>
                </a:schemeClr>
              </a:gs>
            </a:gsLst>
            <a:lin ang="2700000" scaled="1"/>
            <a:tileRect/>
          </a:gradFill>
        </p:spPr>
        <p:txBody>
          <a:bodyPr vert="horz" wrap="square" lIns="40494" tIns="0" rIns="40494" bIns="0" numCol="1" anchor="ctr" anchorCtr="0" compatLnSpc="1">
            <a:prstTxWarp prst="textNoShape">
              <a:avLst/>
            </a:prstTxWarp>
            <a:normAutofit/>
          </a:bodyPr>
          <a:lstStyle/>
          <a:p>
            <a:pPr lvl="0"/>
            <a:r>
              <a:rPr lang="he-IL"/>
              <a:t>לחץ כדי לערוך סגנון כותרת של תבנית בסיס</a:t>
            </a:r>
            <a:endParaRPr lang="en-US"/>
          </a:p>
        </p:txBody>
      </p:sp>
      <p:sp>
        <p:nvSpPr>
          <p:cNvPr id="2054" name="מציין מיקום טקסט 30">
            <a:extLst>
              <a:ext uri="{FF2B5EF4-FFF2-40B4-BE49-F238E27FC236}">
                <a16:creationId xmlns:a16="http://schemas.microsoft.com/office/drawing/2014/main" id="{7D0AC0AD-0B88-4685-93A7-DF10DC37C192}"/>
              </a:ext>
            </a:extLst>
          </p:cNvPr>
          <p:cNvSpPr>
            <a:spLocks noGrp="1"/>
          </p:cNvSpPr>
          <p:nvPr>
            <p:ph type="body" idx="1"/>
          </p:nvPr>
        </p:nvSpPr>
        <p:spPr bwMode="auto">
          <a:xfrm>
            <a:off x="456848" y="1610093"/>
            <a:ext cx="7239000" cy="484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988" tIns="40494" rIns="80988" bIns="40494" numCol="1" anchor="t" anchorCtr="0" compatLnSpc="1">
            <a:prstTxWarp prst="textNoShape">
              <a:avLst/>
            </a:prstTxWarp>
          </a:bodyPr>
          <a:lstStyle/>
          <a:p>
            <a:pPr lvl="0"/>
            <a:r>
              <a:rPr lang="he-IL" altLang="he-IL"/>
              <a:t>לחץ כדי לערוך סגנונות טקסט של תבנית בסיס</a:t>
            </a:r>
            <a:endParaRPr lang="en-US" altLang="he-IL"/>
          </a:p>
          <a:p>
            <a:pPr lvl="1"/>
            <a:r>
              <a:rPr lang="he-IL" altLang="he-IL"/>
              <a:t>רמה שנייה</a:t>
            </a:r>
            <a:endParaRPr lang="en-US" altLang="he-IL"/>
          </a:p>
          <a:p>
            <a:pPr lvl="2"/>
            <a:r>
              <a:rPr lang="he-IL" altLang="he-IL"/>
              <a:t>רמה שלישית</a:t>
            </a:r>
            <a:endParaRPr lang="en-US" altLang="he-IL"/>
          </a:p>
          <a:p>
            <a:pPr lvl="3"/>
            <a:r>
              <a:rPr lang="he-IL" altLang="he-IL"/>
              <a:t>רמה רביעית</a:t>
            </a:r>
            <a:endParaRPr lang="en-US" altLang="he-IL"/>
          </a:p>
          <a:p>
            <a:pPr lvl="4"/>
            <a:r>
              <a:rPr lang="he-IL" altLang="he-IL"/>
              <a:t>רמה חמישית</a:t>
            </a:r>
            <a:endParaRPr lang="en-US" altLang="he-IL"/>
          </a:p>
        </p:txBody>
      </p:sp>
      <p:sp>
        <p:nvSpPr>
          <p:cNvPr id="27" name="מציין מיקום של תאריך 26">
            <a:extLst>
              <a:ext uri="{FF2B5EF4-FFF2-40B4-BE49-F238E27FC236}">
                <a16:creationId xmlns:a16="http://schemas.microsoft.com/office/drawing/2014/main" id="{15790315-3414-41E4-8319-5B5BCBB3F328}"/>
              </a:ext>
            </a:extLst>
          </p:cNvPr>
          <p:cNvSpPr>
            <a:spLocks noGrp="1"/>
          </p:cNvSpPr>
          <p:nvPr>
            <p:ph type="dt" sz="half" idx="2"/>
          </p:nvPr>
        </p:nvSpPr>
        <p:spPr>
          <a:xfrm>
            <a:off x="4245681" y="6557596"/>
            <a:ext cx="2002013" cy="227135"/>
          </a:xfrm>
          <a:prstGeom prst="rect">
            <a:avLst/>
          </a:prstGeom>
        </p:spPr>
        <p:txBody>
          <a:bodyPr vert="horz" lIns="80988" tIns="0" rIns="80988" bIns="0" anchor="b"/>
          <a:lstStyle>
            <a:lvl1pPr algn="l" eaLnBrk="1" latinLnBrk="0" hangingPunct="1">
              <a:defRPr kumimoji="0" sz="1000">
                <a:solidFill>
                  <a:schemeClr val="tx2"/>
                </a:solidFill>
                <a:latin typeface="Arial" charset="0"/>
                <a:cs typeface="Arial" charset="0"/>
              </a:defRPr>
            </a:lvl1pPr>
            <a:extLst/>
          </a:lstStyle>
          <a:p>
            <a:pPr>
              <a:defRPr/>
            </a:pPr>
            <a:endParaRPr lang="en-US"/>
          </a:p>
        </p:txBody>
      </p:sp>
      <p:sp>
        <p:nvSpPr>
          <p:cNvPr id="4" name="מציין מיקום של כותרת תחתונה 3">
            <a:extLst>
              <a:ext uri="{FF2B5EF4-FFF2-40B4-BE49-F238E27FC236}">
                <a16:creationId xmlns:a16="http://schemas.microsoft.com/office/drawing/2014/main" id="{D2470D6D-8849-48F7-BCBC-FCC2774CBAE4}"/>
              </a:ext>
            </a:extLst>
          </p:cNvPr>
          <p:cNvSpPr>
            <a:spLocks noGrp="1"/>
          </p:cNvSpPr>
          <p:nvPr>
            <p:ph type="ftr" sz="quarter" idx="3"/>
          </p:nvPr>
        </p:nvSpPr>
        <p:spPr>
          <a:xfrm>
            <a:off x="456848" y="6557596"/>
            <a:ext cx="3658306" cy="228967"/>
          </a:xfrm>
          <a:prstGeom prst="rect">
            <a:avLst/>
          </a:prstGeom>
        </p:spPr>
        <p:txBody>
          <a:bodyPr vert="horz" lIns="80988" tIns="0" rIns="80988" bIns="0" anchor="b"/>
          <a:lstStyle>
            <a:lvl1pPr algn="r" eaLnBrk="1" latinLnBrk="0" hangingPunct="1">
              <a:defRPr kumimoji="0" sz="1000">
                <a:solidFill>
                  <a:schemeClr val="tx2"/>
                </a:solidFill>
                <a:latin typeface="Arial" charset="0"/>
                <a:cs typeface="Arial" charset="0"/>
              </a:defRPr>
            </a:lvl1pPr>
            <a:extLst/>
          </a:lstStyle>
          <a:p>
            <a:pPr>
              <a:defRPr/>
            </a:pPr>
            <a:endParaRPr lang="en-US"/>
          </a:p>
        </p:txBody>
      </p:sp>
      <p:sp>
        <p:nvSpPr>
          <p:cNvPr id="16" name="מציין מיקום של מספר שקופית 15">
            <a:extLst>
              <a:ext uri="{FF2B5EF4-FFF2-40B4-BE49-F238E27FC236}">
                <a16:creationId xmlns:a16="http://schemas.microsoft.com/office/drawing/2014/main" id="{11F359DC-199B-40AC-BB76-8412FD4CAF86}"/>
              </a:ext>
            </a:extLst>
          </p:cNvPr>
          <p:cNvSpPr>
            <a:spLocks noGrp="1"/>
          </p:cNvSpPr>
          <p:nvPr>
            <p:ph type="sldNum" sz="quarter" idx="4"/>
          </p:nvPr>
        </p:nvSpPr>
        <p:spPr>
          <a:xfrm>
            <a:off x="8392583" y="6555765"/>
            <a:ext cx="589139" cy="228966"/>
          </a:xfrm>
          <a:prstGeom prst="rect">
            <a:avLst/>
          </a:prstGeom>
        </p:spPr>
        <p:txBody>
          <a:bodyPr vert="horz" wrap="square" lIns="0" tIns="0" rIns="0" bIns="0" numCol="1" anchor="b" anchorCtr="0" compatLnSpc="1">
            <a:prstTxWarp prst="textNoShape">
              <a:avLst/>
            </a:prstTxWarp>
          </a:bodyPr>
          <a:lstStyle>
            <a:lvl1pPr algn="r">
              <a:defRPr sz="1111">
                <a:solidFill>
                  <a:schemeClr val="tx2"/>
                </a:solidFill>
              </a:defRPr>
            </a:lvl1pPr>
          </a:lstStyle>
          <a:p>
            <a:fld id="{424195AE-F7F3-4374-9844-4FD8F56E2783}" type="slidenum">
              <a:rPr lang="en-US" altLang="he-IL"/>
              <a:pPr/>
              <a:t>‹#›</a:t>
            </a:fld>
            <a:endParaRPr lang="en-US" altLang="he-IL"/>
          </a:p>
        </p:txBody>
      </p:sp>
    </p:spTree>
    <p:extLst>
      <p:ext uri="{BB962C8B-B14F-4D97-AF65-F5344CB8AC3E}">
        <p14:creationId xmlns:p14="http://schemas.microsoft.com/office/powerpoint/2010/main" val="172991200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ransition>
    <p:wipe dir="d"/>
  </p:transition>
  <p:txStyles>
    <p:titleStyle>
      <a:lvl1pPr algn="l" rtl="1" eaLnBrk="1" fontAlgn="base" hangingPunct="1">
        <a:spcBef>
          <a:spcPct val="0"/>
        </a:spcBef>
        <a:spcAft>
          <a:spcPct val="0"/>
        </a:spcAft>
        <a:defRPr sz="3778"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Arial" charset="0"/>
        </a:defRPr>
      </a:lvl1pPr>
      <a:lvl2pPr algn="l" rtl="1" eaLnBrk="1" fontAlgn="base" hangingPunct="1">
        <a:spcBef>
          <a:spcPct val="0"/>
        </a:spcBef>
        <a:spcAft>
          <a:spcPct val="0"/>
        </a:spcAft>
        <a:defRPr sz="3778" b="1">
          <a:solidFill>
            <a:schemeClr val="tx1"/>
          </a:solidFill>
          <a:latin typeface="Trebuchet MS" pitchFamily="34" charset="0"/>
          <a:cs typeface="Arial" charset="0"/>
        </a:defRPr>
      </a:lvl2pPr>
      <a:lvl3pPr algn="l" rtl="1" eaLnBrk="1" fontAlgn="base" hangingPunct="1">
        <a:spcBef>
          <a:spcPct val="0"/>
        </a:spcBef>
        <a:spcAft>
          <a:spcPct val="0"/>
        </a:spcAft>
        <a:defRPr sz="3778" b="1">
          <a:solidFill>
            <a:schemeClr val="tx1"/>
          </a:solidFill>
          <a:latin typeface="Trebuchet MS" pitchFamily="34" charset="0"/>
          <a:cs typeface="Arial" charset="0"/>
        </a:defRPr>
      </a:lvl3pPr>
      <a:lvl4pPr algn="l" rtl="1" eaLnBrk="1" fontAlgn="base" hangingPunct="1">
        <a:spcBef>
          <a:spcPct val="0"/>
        </a:spcBef>
        <a:spcAft>
          <a:spcPct val="0"/>
        </a:spcAft>
        <a:defRPr sz="3778" b="1">
          <a:solidFill>
            <a:schemeClr val="tx1"/>
          </a:solidFill>
          <a:latin typeface="Trebuchet MS" pitchFamily="34" charset="0"/>
          <a:cs typeface="Arial" charset="0"/>
        </a:defRPr>
      </a:lvl4pPr>
      <a:lvl5pPr algn="l" rtl="1" eaLnBrk="1" fontAlgn="base" hangingPunct="1">
        <a:spcBef>
          <a:spcPct val="0"/>
        </a:spcBef>
        <a:spcAft>
          <a:spcPct val="0"/>
        </a:spcAft>
        <a:defRPr sz="3778" b="1">
          <a:solidFill>
            <a:schemeClr val="tx1"/>
          </a:solidFill>
          <a:latin typeface="Trebuchet MS" pitchFamily="34" charset="0"/>
          <a:cs typeface="Arial" charset="0"/>
        </a:defRPr>
      </a:lvl5pPr>
      <a:lvl6pPr marL="507995" algn="l" rtl="1" eaLnBrk="1" fontAlgn="base" hangingPunct="1">
        <a:spcBef>
          <a:spcPct val="0"/>
        </a:spcBef>
        <a:spcAft>
          <a:spcPct val="0"/>
        </a:spcAft>
        <a:defRPr sz="3778" b="1">
          <a:solidFill>
            <a:schemeClr val="tx1"/>
          </a:solidFill>
          <a:latin typeface="Trebuchet MS" pitchFamily="34" charset="0"/>
          <a:cs typeface="Arial" charset="0"/>
        </a:defRPr>
      </a:lvl6pPr>
      <a:lvl7pPr marL="1015990" algn="l" rtl="1" eaLnBrk="1" fontAlgn="base" hangingPunct="1">
        <a:spcBef>
          <a:spcPct val="0"/>
        </a:spcBef>
        <a:spcAft>
          <a:spcPct val="0"/>
        </a:spcAft>
        <a:defRPr sz="3778" b="1">
          <a:solidFill>
            <a:schemeClr val="tx1"/>
          </a:solidFill>
          <a:latin typeface="Trebuchet MS" pitchFamily="34" charset="0"/>
          <a:cs typeface="Arial" charset="0"/>
        </a:defRPr>
      </a:lvl7pPr>
      <a:lvl8pPr marL="1523985" algn="l" rtl="1" eaLnBrk="1" fontAlgn="base" hangingPunct="1">
        <a:spcBef>
          <a:spcPct val="0"/>
        </a:spcBef>
        <a:spcAft>
          <a:spcPct val="0"/>
        </a:spcAft>
        <a:defRPr sz="3778" b="1">
          <a:solidFill>
            <a:schemeClr val="tx1"/>
          </a:solidFill>
          <a:latin typeface="Trebuchet MS" pitchFamily="34" charset="0"/>
          <a:cs typeface="Arial" charset="0"/>
        </a:defRPr>
      </a:lvl8pPr>
      <a:lvl9pPr marL="2031980" algn="l" rtl="1" eaLnBrk="1" fontAlgn="base" hangingPunct="1">
        <a:spcBef>
          <a:spcPct val="0"/>
        </a:spcBef>
        <a:spcAft>
          <a:spcPct val="0"/>
        </a:spcAft>
        <a:defRPr sz="3778" b="1">
          <a:solidFill>
            <a:schemeClr val="tx1"/>
          </a:solidFill>
          <a:latin typeface="Trebuchet MS" pitchFamily="34" charset="0"/>
          <a:cs typeface="Arial" charset="0"/>
        </a:defRPr>
      </a:lvl9pPr>
      <a:extLst/>
    </p:titleStyle>
    <p:bodyStyle>
      <a:lvl1pPr marL="269873" indent="-269873" algn="r" rtl="1" eaLnBrk="1" fontAlgn="base" hangingPunct="1">
        <a:spcBef>
          <a:spcPts val="583"/>
        </a:spcBef>
        <a:spcAft>
          <a:spcPct val="0"/>
        </a:spcAft>
        <a:buClr>
          <a:schemeClr val="tx2"/>
        </a:buClr>
        <a:buSzPct val="73000"/>
        <a:buFont typeface="Wingdings 2" panose="05020102010507070707" pitchFamily="18" charset="2"/>
        <a:buChar char=""/>
        <a:defRPr sz="2556" kern="1200">
          <a:solidFill>
            <a:schemeClr val="tx1"/>
          </a:solidFill>
          <a:latin typeface="+mn-lt"/>
          <a:ea typeface="+mn-ea"/>
          <a:cs typeface="Arial" charset="0"/>
        </a:defRPr>
      </a:lvl1pPr>
      <a:lvl2pPr marL="511523" indent="-224012" algn="r" rtl="1" eaLnBrk="1" fontAlgn="base" hangingPunct="1">
        <a:spcBef>
          <a:spcPts val="487"/>
        </a:spcBef>
        <a:spcAft>
          <a:spcPct val="0"/>
        </a:spcAft>
        <a:buClr>
          <a:srgbClr val="F9B639"/>
        </a:buClr>
        <a:buSzPct val="80000"/>
        <a:buFont typeface="Wingdings 2" panose="05020102010507070707" pitchFamily="18" charset="2"/>
        <a:buChar char=""/>
        <a:defRPr sz="2222" kern="1200">
          <a:solidFill>
            <a:srgbClr val="6C6C6C"/>
          </a:solidFill>
          <a:latin typeface="+mn-lt"/>
          <a:ea typeface="+mn-ea"/>
          <a:cs typeface="Arial" charset="0"/>
        </a:defRPr>
      </a:lvl2pPr>
      <a:lvl3pPr marL="746118" indent="-224012" algn="r" rtl="1" eaLnBrk="1" fontAlgn="base" hangingPunct="1">
        <a:spcBef>
          <a:spcPts val="389"/>
        </a:spcBef>
        <a:spcAft>
          <a:spcPct val="0"/>
        </a:spcAft>
        <a:buClr>
          <a:srgbClr val="F9B639"/>
        </a:buClr>
        <a:buSzPct val="60000"/>
        <a:buFont typeface="Wingdings" panose="05000000000000000000" pitchFamily="2" charset="2"/>
        <a:buChar char=""/>
        <a:defRPr kern="1200">
          <a:solidFill>
            <a:schemeClr val="tx1"/>
          </a:solidFill>
          <a:latin typeface="+mn-lt"/>
          <a:ea typeface="+mn-ea"/>
          <a:cs typeface="Arial" charset="0"/>
        </a:defRPr>
      </a:lvl3pPr>
      <a:lvl4pPr marL="989532" indent="-224012" algn="r" rtl="1" eaLnBrk="1" fontAlgn="base" hangingPunct="1">
        <a:spcBef>
          <a:spcPct val="20000"/>
        </a:spcBef>
        <a:spcAft>
          <a:spcPct val="0"/>
        </a:spcAft>
        <a:buClr>
          <a:srgbClr val="F9B639"/>
        </a:buClr>
        <a:buSzPct val="80000"/>
        <a:buFont typeface="Wingdings 2" panose="05020102010507070707" pitchFamily="18" charset="2"/>
        <a:buChar char=""/>
        <a:defRPr kern="1200">
          <a:solidFill>
            <a:srgbClr val="6C6C6C"/>
          </a:solidFill>
          <a:latin typeface="+mn-lt"/>
          <a:ea typeface="+mn-ea"/>
          <a:cs typeface="Arial" charset="0"/>
        </a:defRPr>
      </a:lvl4pPr>
      <a:lvl5pPr marL="1259404" indent="-224012" algn="r" rtl="1" eaLnBrk="1" fontAlgn="base" hangingPunct="1">
        <a:spcBef>
          <a:spcPts val="389"/>
        </a:spcBef>
        <a:spcAft>
          <a:spcPct val="0"/>
        </a:spcAft>
        <a:buClr>
          <a:srgbClr val="F9B639"/>
        </a:buClr>
        <a:buSzPct val="70000"/>
        <a:buFont typeface="Wingdings" panose="05000000000000000000" pitchFamily="2" charset="2"/>
        <a:buChar char=""/>
        <a:defRPr sz="1778" kern="1200">
          <a:solidFill>
            <a:schemeClr val="tx1"/>
          </a:solidFill>
          <a:latin typeface="+mn-lt"/>
          <a:ea typeface="+mn-ea"/>
          <a:cs typeface="Arial" charset="0"/>
        </a:defRPr>
      </a:lvl5pPr>
      <a:lvl6pPr marL="1448778" indent="-179973" algn="r" rtl="1" eaLnBrk="1" latinLnBrk="0" hangingPunct="1">
        <a:spcBef>
          <a:spcPts val="393"/>
        </a:spcBef>
        <a:buClr>
          <a:schemeClr val="accent4"/>
        </a:buClr>
        <a:buSzPct val="80000"/>
        <a:buFont typeface="Wingdings 2"/>
        <a:buChar char=""/>
        <a:defRPr kumimoji="0" sz="1778" kern="1200">
          <a:solidFill>
            <a:schemeClr val="tx1">
              <a:tint val="85000"/>
            </a:schemeClr>
          </a:solidFill>
          <a:latin typeface="+mn-lt"/>
          <a:ea typeface="+mn-ea"/>
          <a:cs typeface="+mn-cs"/>
        </a:defRPr>
      </a:lvl6pPr>
      <a:lvl7pPr marL="1646748" indent="-179973" algn="r" rtl="1" eaLnBrk="1" latinLnBrk="0" hangingPunct="1">
        <a:spcBef>
          <a:spcPct val="20000"/>
        </a:spcBef>
        <a:buClr>
          <a:schemeClr val="accent4"/>
        </a:buClr>
        <a:buSzPct val="80000"/>
        <a:buFont typeface="Wingdings 2"/>
        <a:buChar char=""/>
        <a:defRPr kumimoji="0" sz="1556" kern="1200" baseline="0">
          <a:solidFill>
            <a:schemeClr val="tx1"/>
          </a:solidFill>
          <a:latin typeface="+mn-lt"/>
          <a:ea typeface="+mn-ea"/>
          <a:cs typeface="+mn-cs"/>
        </a:defRPr>
      </a:lvl7pPr>
      <a:lvl8pPr marL="1817722" indent="-179973" algn="r" rtl="1" eaLnBrk="1" latinLnBrk="0" hangingPunct="1">
        <a:spcBef>
          <a:spcPts val="296"/>
        </a:spcBef>
        <a:buClr>
          <a:schemeClr val="accent4"/>
        </a:buClr>
        <a:buSzPct val="100000"/>
        <a:buChar char="•"/>
        <a:defRPr kumimoji="0" sz="1556" kern="1200" baseline="0">
          <a:solidFill>
            <a:schemeClr val="tx1">
              <a:tint val="85000"/>
            </a:schemeClr>
          </a:solidFill>
          <a:latin typeface="+mn-lt"/>
          <a:ea typeface="+mn-ea"/>
          <a:cs typeface="+mn-cs"/>
        </a:defRPr>
      </a:lvl8pPr>
      <a:lvl9pPr marL="2024690" indent="-179973" algn="r" rtl="1" eaLnBrk="1" latinLnBrk="0" hangingPunct="1">
        <a:spcBef>
          <a:spcPct val="20000"/>
        </a:spcBef>
        <a:buClr>
          <a:schemeClr val="accent4"/>
        </a:buClr>
        <a:buSzPct val="100000"/>
        <a:buFont typeface="Wingdings"/>
        <a:buChar char="§"/>
        <a:defRPr kumimoji="0" sz="1333"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49931" algn="r" rtl="1" eaLnBrk="1" latinLnBrk="0" hangingPunct="1">
        <a:defRPr kumimoji="0" kern="1200">
          <a:solidFill>
            <a:schemeClr val="tx1"/>
          </a:solidFill>
          <a:latin typeface="+mn-lt"/>
          <a:ea typeface="+mn-ea"/>
          <a:cs typeface="+mn-cs"/>
        </a:defRPr>
      </a:lvl2pPr>
      <a:lvl3pPr marL="899862" algn="r" rtl="1" eaLnBrk="1" latinLnBrk="0" hangingPunct="1">
        <a:defRPr kumimoji="0" kern="1200">
          <a:solidFill>
            <a:schemeClr val="tx1"/>
          </a:solidFill>
          <a:latin typeface="+mn-lt"/>
          <a:ea typeface="+mn-ea"/>
          <a:cs typeface="+mn-cs"/>
        </a:defRPr>
      </a:lvl3pPr>
      <a:lvl4pPr marL="1349793" algn="r" rtl="1" eaLnBrk="1" latinLnBrk="0" hangingPunct="1">
        <a:defRPr kumimoji="0" kern="1200">
          <a:solidFill>
            <a:schemeClr val="tx1"/>
          </a:solidFill>
          <a:latin typeface="+mn-lt"/>
          <a:ea typeface="+mn-ea"/>
          <a:cs typeface="+mn-cs"/>
        </a:defRPr>
      </a:lvl4pPr>
      <a:lvl5pPr marL="1799724" algn="r" rtl="1" eaLnBrk="1" latinLnBrk="0" hangingPunct="1">
        <a:defRPr kumimoji="0" kern="1200">
          <a:solidFill>
            <a:schemeClr val="tx1"/>
          </a:solidFill>
          <a:latin typeface="+mn-lt"/>
          <a:ea typeface="+mn-ea"/>
          <a:cs typeface="+mn-cs"/>
        </a:defRPr>
      </a:lvl5pPr>
      <a:lvl6pPr marL="2249655" algn="r" rtl="1" eaLnBrk="1" latinLnBrk="0" hangingPunct="1">
        <a:defRPr kumimoji="0" kern="1200">
          <a:solidFill>
            <a:schemeClr val="tx1"/>
          </a:solidFill>
          <a:latin typeface="+mn-lt"/>
          <a:ea typeface="+mn-ea"/>
          <a:cs typeface="+mn-cs"/>
        </a:defRPr>
      </a:lvl6pPr>
      <a:lvl7pPr marL="2699586" algn="r" rtl="1" eaLnBrk="1" latinLnBrk="0" hangingPunct="1">
        <a:defRPr kumimoji="0" kern="1200">
          <a:solidFill>
            <a:schemeClr val="tx1"/>
          </a:solidFill>
          <a:latin typeface="+mn-lt"/>
          <a:ea typeface="+mn-ea"/>
          <a:cs typeface="+mn-cs"/>
        </a:defRPr>
      </a:lvl7pPr>
      <a:lvl8pPr marL="3149517" algn="r" rtl="1" eaLnBrk="1" latinLnBrk="0" hangingPunct="1">
        <a:defRPr kumimoji="0" kern="1200">
          <a:solidFill>
            <a:schemeClr val="tx1"/>
          </a:solidFill>
          <a:latin typeface="+mn-lt"/>
          <a:ea typeface="+mn-ea"/>
          <a:cs typeface="+mn-cs"/>
        </a:defRPr>
      </a:lvl8pPr>
      <a:lvl9pPr marL="3599448"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oNXvpqCh35A" TargetMode="Externa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atialolap.scg.ulaval.ca/Demo_flash/Version_prototype/Interface_ameliore.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datasciencecentral.com/profiles/blogs/eight-levels-of-analytics-for-competitive-advant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E3B7CFA-8F64-413D-A7EE-5931E22E208D}"/>
              </a:ext>
            </a:extLst>
          </p:cNvPr>
          <p:cNvSpPr>
            <a:spLocks noGrp="1" noChangeArrowheads="1"/>
          </p:cNvSpPr>
          <p:nvPr>
            <p:ph type="ctrTitle"/>
          </p:nvPr>
        </p:nvSpPr>
        <p:spPr/>
        <p:txBody>
          <a:bodyPr/>
          <a:lstStyle/>
          <a:p>
            <a:pPr algn="l" rtl="0" eaLnBrk="1" hangingPunct="1">
              <a:defRPr/>
            </a:pPr>
            <a:r>
              <a:rPr lang="en-US" dirty="0"/>
              <a:t>The Concepts of Business Intelligence</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48B4D5-590F-40B5-BC96-397A2352B2B1}"/>
              </a:ext>
            </a:extLst>
          </p:cNvPr>
          <p:cNvSpPr>
            <a:spLocks noGrp="1"/>
          </p:cNvSpPr>
          <p:nvPr>
            <p:ph type="title"/>
          </p:nvPr>
        </p:nvSpPr>
        <p:spPr>
          <a:xfrm>
            <a:off x="75848" y="320553"/>
            <a:ext cx="8001000" cy="1143000"/>
          </a:xfrm>
        </p:spPr>
        <p:txBody>
          <a:bodyPr lIns="0" rIns="0">
            <a:normAutofit fontScale="90000"/>
          </a:bodyPr>
          <a:lstStyle/>
          <a:p>
            <a:r>
              <a:rPr lang="en-US" altLang="he-IL" sz="4000" dirty="0"/>
              <a:t>strategic stakeholder questions</a:t>
            </a:r>
            <a:endParaRPr lang="he-IL" dirty="0"/>
          </a:p>
        </p:txBody>
      </p:sp>
      <p:graphicFrame>
        <p:nvGraphicFramePr>
          <p:cNvPr id="4" name="Group 71">
            <a:extLst>
              <a:ext uri="{FF2B5EF4-FFF2-40B4-BE49-F238E27FC236}">
                <a16:creationId xmlns:a16="http://schemas.microsoft.com/office/drawing/2014/main" id="{7B44CEB7-9EE9-4C08-AC49-24FAB72AB57A}"/>
              </a:ext>
            </a:extLst>
          </p:cNvPr>
          <p:cNvGraphicFramePr>
            <a:graphicFrameLocks/>
          </p:cNvGraphicFramePr>
          <p:nvPr>
            <p:extLst>
              <p:ext uri="{D42A27DB-BD31-4B8C-83A1-F6EECF244321}">
                <p14:modId xmlns:p14="http://schemas.microsoft.com/office/powerpoint/2010/main" val="3214767588"/>
              </p:ext>
            </p:extLst>
          </p:nvPr>
        </p:nvGraphicFramePr>
        <p:xfrm>
          <a:off x="75848" y="1661698"/>
          <a:ext cx="8001000" cy="4907280"/>
        </p:xfrm>
        <a:graphic>
          <a:graphicData uri="http://schemas.openxmlformats.org/drawingml/2006/table">
            <a:tbl>
              <a:tblPr/>
              <a:tblGrid>
                <a:gridCol w="4000500">
                  <a:extLst>
                    <a:ext uri="{9D8B030D-6E8A-4147-A177-3AD203B41FA5}">
                      <a16:colId xmlns:a16="http://schemas.microsoft.com/office/drawing/2014/main" val="412106813"/>
                    </a:ext>
                  </a:extLst>
                </a:gridCol>
                <a:gridCol w="4000500">
                  <a:extLst>
                    <a:ext uri="{9D8B030D-6E8A-4147-A177-3AD203B41FA5}">
                      <a16:colId xmlns:a16="http://schemas.microsoft.com/office/drawing/2014/main" val="4018196093"/>
                    </a:ext>
                  </a:extLst>
                </a:gridCol>
              </a:tblGrid>
              <a:tr h="446088">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OPERATIONAL </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he-IL"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closed-ended questions</a:t>
                      </a: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INFORMATIONAL </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he-IL"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open-ended questions</a:t>
                      </a:r>
                      <a:r>
                        <a:rPr kumimoji="0" lang="en-US"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2695153073"/>
                  </a:ext>
                </a:extLst>
              </a:tr>
              <a:tr h="446088">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How many knives were in school today?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What trends regarding weapons in school exist?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3888240968"/>
                  </a:ext>
                </a:extLst>
              </a:tr>
              <a:tr h="536575">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Which students in which schools were absent today?  Of those who were absent today, which were absent yesterday?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How do absences affect student achievement?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3079415553"/>
                  </a:ext>
                </a:extLst>
              </a:tr>
              <a:tr h="536575">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What professional development activities have certified reading teachers taken this year to date?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What effect does professional development have on the reading portion of the proficiency 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363538295"/>
                  </a:ext>
                </a:extLst>
              </a:tr>
              <a:tr h="536575">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What are all the reading initiatives in the district?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Which are the most effective reading programs?  What best practices exist for reading programs?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2209209616"/>
                  </a:ext>
                </a:extLst>
              </a:tr>
              <a:tr h="685800">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How many students have 4 consecutive unexcused absences this month?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What are social factors contribute to unexcused absences (e.g., childcare, pregnancy)?  What interventions can the county help with?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3452955334"/>
                  </a:ext>
                </a:extLst>
              </a:tr>
              <a:tr h="536575">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a:ln>
                            <a:noFill/>
                          </a:ln>
                          <a:solidFill>
                            <a:schemeClr val="tx1"/>
                          </a:solidFill>
                          <a:effectLst/>
                          <a:latin typeface="Arial" panose="020B0604020202020204" pitchFamily="34" charset="0"/>
                          <a:cs typeface="Arial" panose="020B0604020202020204" pitchFamily="34" charset="0"/>
                        </a:rPr>
                        <a:t>How many teachers are teaching math and science?  By school?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50000"/>
                        </a:spcBef>
                        <a:buClr>
                          <a:schemeClr val="accent2"/>
                        </a:buClr>
                        <a:buFont typeface="Wingdings" panose="05000000000000000000" pitchFamily="2" charset="2"/>
                        <a:defRPr>
                          <a:solidFill>
                            <a:schemeClr val="bg1"/>
                          </a:solidFill>
                          <a:latin typeface="Arial" panose="020B0604020202020204" pitchFamily="34" charset="0"/>
                          <a:cs typeface="Arial" panose="020B0604020202020204" pitchFamily="34" charset="0"/>
                        </a:defRPr>
                      </a:lvl1pPr>
                      <a:lvl2pPr marL="465138">
                        <a:spcBef>
                          <a:spcPct val="25000"/>
                        </a:spcBef>
                        <a:spcAft>
                          <a:spcPct val="15000"/>
                        </a:spcAft>
                        <a:buClr>
                          <a:schemeClr val="accent2"/>
                        </a:buClr>
                        <a:buSzPct val="80000"/>
                        <a:buFont typeface="Arial" panose="020B0604020202020204" pitchFamily="34" charset="0"/>
                        <a:defRPr sz="1600">
                          <a:solidFill>
                            <a:schemeClr val="bg1"/>
                          </a:solidFill>
                          <a:latin typeface="Arial" panose="020B0604020202020204" pitchFamily="34" charset="0"/>
                          <a:cs typeface="Arial" panose="020B0604020202020204" pitchFamily="34" charset="0"/>
                        </a:defRPr>
                      </a:lvl2pPr>
                      <a:lvl3pPr>
                        <a:spcBef>
                          <a:spcPct val="20000"/>
                        </a:spcBef>
                        <a:buClr>
                          <a:schemeClr val="accent2"/>
                        </a:buClr>
                        <a:buFont typeface="Arial" panose="020B0604020202020204" pitchFamily="34" charset="0"/>
                        <a:defRPr sz="1600">
                          <a:solidFill>
                            <a:schemeClr val="bg1"/>
                          </a:solidFill>
                          <a:latin typeface="Arial" panose="020B0604020202020204" pitchFamily="34" charset="0"/>
                          <a:cs typeface="Arial" panose="020B0604020202020204" pitchFamily="34" charset="0"/>
                        </a:defRPr>
                      </a:lvl3pPr>
                      <a:lvl4pPr>
                        <a:spcBef>
                          <a:spcPct val="20000"/>
                        </a:spcBef>
                        <a:buClr>
                          <a:schemeClr val="accent2"/>
                        </a:buClr>
                        <a:defRPr sz="1600">
                          <a:solidFill>
                            <a:schemeClr val="bg1"/>
                          </a:solidFill>
                          <a:latin typeface="Arial" panose="020B0604020202020204" pitchFamily="34" charset="0"/>
                          <a:cs typeface="Arial" panose="020B0604020202020204" pitchFamily="34" charset="0"/>
                        </a:defRPr>
                      </a:lvl4pPr>
                      <a:lvl5pPr>
                        <a:spcBef>
                          <a:spcPct val="20000"/>
                        </a:spcBef>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5pPr>
                      <a:lvl6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6pPr>
                      <a:lvl7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7pPr>
                      <a:lvl8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8pPr>
                      <a:lvl9pPr algn="l" rtl="0" fontAlgn="base">
                        <a:spcBef>
                          <a:spcPct val="20000"/>
                        </a:spcBef>
                        <a:spcAft>
                          <a:spcPct val="0"/>
                        </a:spcAft>
                        <a:buClr>
                          <a:schemeClr val="accent2"/>
                        </a:buClr>
                        <a:buFont typeface="Arial" panose="020B0604020202020204" pitchFamily="34" charset="0"/>
                        <a:defRPr sz="1400">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Char char="ü"/>
                        <a:tabLst/>
                      </a:pPr>
                      <a:r>
                        <a:rPr kumimoji="0" lang="en-US"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What effect on student achievement does multiple teachers teaching a single subject have?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2437362727"/>
                  </a:ext>
                </a:extLst>
              </a:tr>
            </a:tbl>
          </a:graphicData>
        </a:graphic>
      </p:graphicFrame>
    </p:spTree>
    <p:extLst>
      <p:ext uri="{BB962C8B-B14F-4D97-AF65-F5344CB8AC3E}">
        <p14:creationId xmlns:p14="http://schemas.microsoft.com/office/powerpoint/2010/main" val="2960141247"/>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52839D-9225-493B-B4A7-C41F66AEF399}"/>
              </a:ext>
            </a:extLst>
          </p:cNvPr>
          <p:cNvSpPr>
            <a:spLocks noGrp="1"/>
          </p:cNvSpPr>
          <p:nvPr>
            <p:ph type="title"/>
          </p:nvPr>
        </p:nvSpPr>
        <p:spPr/>
        <p:txBody>
          <a:bodyPr/>
          <a:lstStyle/>
          <a:p>
            <a:r>
              <a:rPr lang="en-US" altLang="he-IL" dirty="0"/>
              <a:t>   Business Intelligence (BI)</a:t>
            </a:r>
          </a:p>
        </p:txBody>
      </p:sp>
      <p:sp>
        <p:nvSpPr>
          <p:cNvPr id="5123" name="Content Placeholder 2">
            <a:extLst>
              <a:ext uri="{FF2B5EF4-FFF2-40B4-BE49-F238E27FC236}">
                <a16:creationId xmlns:a16="http://schemas.microsoft.com/office/drawing/2014/main" id="{2332F3F7-A139-4051-9C3D-CF132B13A6FD}"/>
              </a:ext>
            </a:extLst>
          </p:cNvPr>
          <p:cNvSpPr>
            <a:spLocks noGrp="1"/>
          </p:cNvSpPr>
          <p:nvPr>
            <p:ph idx="1"/>
          </p:nvPr>
        </p:nvSpPr>
        <p:spPr>
          <a:xfrm>
            <a:off x="304272" y="2362200"/>
            <a:ext cx="7544152" cy="2691053"/>
          </a:xfrm>
        </p:spPr>
        <p:txBody>
          <a:bodyPr/>
          <a:lstStyle/>
          <a:p>
            <a:pPr marL="0" indent="0" algn="l" rtl="0">
              <a:lnSpc>
                <a:spcPct val="150000"/>
              </a:lnSpc>
              <a:buNone/>
            </a:pPr>
            <a:r>
              <a:rPr lang="en-US" altLang="he-IL" dirty="0"/>
              <a:t>“The processes, technologies and tools needed to turn </a:t>
            </a:r>
            <a:r>
              <a:rPr lang="en-US" altLang="he-IL" dirty="0">
                <a:solidFill>
                  <a:srgbClr val="FF0000"/>
                </a:solidFill>
              </a:rPr>
              <a:t>data</a:t>
            </a:r>
            <a:r>
              <a:rPr lang="en-US" altLang="he-IL" dirty="0"/>
              <a:t> into </a:t>
            </a:r>
            <a:r>
              <a:rPr lang="en-US" altLang="he-IL" dirty="0">
                <a:solidFill>
                  <a:srgbClr val="FF0000"/>
                </a:solidFill>
              </a:rPr>
              <a:t>information</a:t>
            </a:r>
            <a:r>
              <a:rPr lang="en-US" altLang="he-IL" dirty="0"/>
              <a:t> and information into </a:t>
            </a:r>
            <a:r>
              <a:rPr lang="en-US" altLang="he-IL" dirty="0">
                <a:solidFill>
                  <a:srgbClr val="FF0000"/>
                </a:solidFill>
              </a:rPr>
              <a:t>knowledge</a:t>
            </a:r>
            <a:r>
              <a:rPr lang="en-US" altLang="he-IL" dirty="0"/>
              <a:t> and knowledge into </a:t>
            </a:r>
            <a:r>
              <a:rPr lang="en-US" altLang="he-IL" dirty="0">
                <a:solidFill>
                  <a:srgbClr val="FF0000"/>
                </a:solidFill>
              </a:rPr>
              <a:t>plans</a:t>
            </a:r>
            <a:r>
              <a:rPr lang="en-US" altLang="he-IL" dirty="0"/>
              <a:t> that drive profitable business action. </a:t>
            </a:r>
          </a:p>
        </p:txBody>
      </p:sp>
    </p:spTree>
    <p:extLst>
      <p:ext uri="{BB962C8B-B14F-4D97-AF65-F5344CB8AC3E}">
        <p14:creationId xmlns:p14="http://schemas.microsoft.com/office/powerpoint/2010/main" val="299698945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52839D-9225-493B-B4A7-C41F66AEF399}"/>
              </a:ext>
            </a:extLst>
          </p:cNvPr>
          <p:cNvSpPr>
            <a:spLocks noGrp="1"/>
          </p:cNvSpPr>
          <p:nvPr>
            <p:ph type="title"/>
          </p:nvPr>
        </p:nvSpPr>
        <p:spPr/>
        <p:txBody>
          <a:bodyPr/>
          <a:lstStyle/>
          <a:p>
            <a:r>
              <a:rPr lang="en-US" altLang="he-IL" dirty="0"/>
              <a:t>   Business Intelligence (BI)</a:t>
            </a:r>
          </a:p>
        </p:txBody>
      </p:sp>
      <p:sp>
        <p:nvSpPr>
          <p:cNvPr id="6" name="מציין מיקום של מספר שקופית 5">
            <a:extLst>
              <a:ext uri="{FF2B5EF4-FFF2-40B4-BE49-F238E27FC236}">
                <a16:creationId xmlns:a16="http://schemas.microsoft.com/office/drawing/2014/main" id="{3E0496CE-772F-44C8-B181-3FBB4DF64E54}"/>
              </a:ext>
            </a:extLst>
          </p:cNvPr>
          <p:cNvSpPr>
            <a:spLocks noGrp="1"/>
          </p:cNvSpPr>
          <p:nvPr>
            <p:ph type="sldNum" sz="quarter" idx="12"/>
          </p:nvPr>
        </p:nvSpPr>
        <p:spPr>
          <a:xfrm>
            <a:off x="6528785" y="7011988"/>
            <a:ext cx="2133600" cy="457200"/>
          </a:xfrm>
        </p:spPr>
        <p:txBody>
          <a:bodyPr/>
          <a:lstStyle/>
          <a:p>
            <a:fld id="{7EB3CB92-5A10-429B-ABD2-AA218ACE6479}" type="slidenum">
              <a:rPr lang="ro-RO" altLang="en-US"/>
              <a:pPr/>
              <a:t>12</a:t>
            </a:fld>
            <a:endParaRPr lang="ro-RO" altLang="en-US"/>
          </a:p>
        </p:txBody>
      </p:sp>
      <p:sp>
        <p:nvSpPr>
          <p:cNvPr id="7" name="Rectangle 3">
            <a:extLst>
              <a:ext uri="{FF2B5EF4-FFF2-40B4-BE49-F238E27FC236}">
                <a16:creationId xmlns:a16="http://schemas.microsoft.com/office/drawing/2014/main" id="{F52D7FF2-82A6-4227-9387-696010810AF4}"/>
              </a:ext>
            </a:extLst>
          </p:cNvPr>
          <p:cNvSpPr txBox="1">
            <a:spLocks noChangeArrowheads="1"/>
          </p:cNvSpPr>
          <p:nvPr/>
        </p:nvSpPr>
        <p:spPr bwMode="auto">
          <a:xfrm>
            <a:off x="10510" y="5680075"/>
            <a:ext cx="91090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988" tIns="40494" rIns="80988" bIns="40494" numCol="1" anchor="t" anchorCtr="0" compatLnSpc="1">
            <a:prstTxWarp prst="textNoShape">
              <a:avLst/>
            </a:prstTxWarp>
          </a:bodyPr>
          <a:lstStyle>
            <a:lvl1pPr marL="269873" indent="-269873" algn="r" rtl="1" eaLnBrk="1" fontAlgn="base" hangingPunct="1">
              <a:spcBef>
                <a:spcPts val="583"/>
              </a:spcBef>
              <a:spcAft>
                <a:spcPct val="0"/>
              </a:spcAft>
              <a:buClr>
                <a:schemeClr val="tx2"/>
              </a:buClr>
              <a:buSzPct val="73000"/>
              <a:buFont typeface="Wingdings 2" panose="05020102010507070707" pitchFamily="18" charset="2"/>
              <a:buChar char=""/>
              <a:defRPr sz="2556" kern="1200">
                <a:solidFill>
                  <a:schemeClr val="tx1"/>
                </a:solidFill>
                <a:latin typeface="+mn-lt"/>
                <a:ea typeface="+mn-ea"/>
                <a:cs typeface="Arial" charset="0"/>
              </a:defRPr>
            </a:lvl1pPr>
            <a:lvl2pPr marL="511523" indent="-224012" algn="r" rtl="1" eaLnBrk="1" fontAlgn="base" hangingPunct="1">
              <a:spcBef>
                <a:spcPts val="487"/>
              </a:spcBef>
              <a:spcAft>
                <a:spcPct val="0"/>
              </a:spcAft>
              <a:buClr>
                <a:srgbClr val="F9B639"/>
              </a:buClr>
              <a:buSzPct val="80000"/>
              <a:buFont typeface="Wingdings 2" panose="05020102010507070707" pitchFamily="18" charset="2"/>
              <a:buChar char=""/>
              <a:defRPr sz="2222" kern="1200">
                <a:solidFill>
                  <a:srgbClr val="6C6C6C"/>
                </a:solidFill>
                <a:latin typeface="+mn-lt"/>
                <a:ea typeface="+mn-ea"/>
                <a:cs typeface="Arial" charset="0"/>
              </a:defRPr>
            </a:lvl2pPr>
            <a:lvl3pPr marL="746118" indent="-224012" algn="r" rtl="1" eaLnBrk="1" fontAlgn="base" hangingPunct="1">
              <a:spcBef>
                <a:spcPts val="389"/>
              </a:spcBef>
              <a:spcAft>
                <a:spcPct val="0"/>
              </a:spcAft>
              <a:buClr>
                <a:srgbClr val="F9B639"/>
              </a:buClr>
              <a:buSzPct val="60000"/>
              <a:buFont typeface="Wingdings" panose="05000000000000000000" pitchFamily="2" charset="2"/>
              <a:buChar char=""/>
              <a:defRPr kern="1200">
                <a:solidFill>
                  <a:schemeClr val="tx1"/>
                </a:solidFill>
                <a:latin typeface="+mn-lt"/>
                <a:ea typeface="+mn-ea"/>
                <a:cs typeface="Arial" charset="0"/>
              </a:defRPr>
            </a:lvl3pPr>
            <a:lvl4pPr marL="989532" indent="-224012" algn="r" rtl="1" eaLnBrk="1" fontAlgn="base" hangingPunct="1">
              <a:spcBef>
                <a:spcPct val="20000"/>
              </a:spcBef>
              <a:spcAft>
                <a:spcPct val="0"/>
              </a:spcAft>
              <a:buClr>
                <a:srgbClr val="F9B639"/>
              </a:buClr>
              <a:buSzPct val="80000"/>
              <a:buFont typeface="Wingdings 2" panose="05020102010507070707" pitchFamily="18" charset="2"/>
              <a:buChar char=""/>
              <a:defRPr kern="1200">
                <a:solidFill>
                  <a:srgbClr val="6C6C6C"/>
                </a:solidFill>
                <a:latin typeface="+mn-lt"/>
                <a:ea typeface="+mn-ea"/>
                <a:cs typeface="Arial" charset="0"/>
              </a:defRPr>
            </a:lvl4pPr>
            <a:lvl5pPr marL="1259404" indent="-224012" algn="r" rtl="1" eaLnBrk="1" fontAlgn="base" hangingPunct="1">
              <a:spcBef>
                <a:spcPts val="389"/>
              </a:spcBef>
              <a:spcAft>
                <a:spcPct val="0"/>
              </a:spcAft>
              <a:buClr>
                <a:srgbClr val="F9B639"/>
              </a:buClr>
              <a:buSzPct val="70000"/>
              <a:buFont typeface="Wingdings" panose="05000000000000000000" pitchFamily="2" charset="2"/>
              <a:buChar char=""/>
              <a:defRPr sz="1778" kern="1200">
                <a:solidFill>
                  <a:schemeClr val="tx1"/>
                </a:solidFill>
                <a:latin typeface="+mn-lt"/>
                <a:ea typeface="+mn-ea"/>
                <a:cs typeface="Arial" charset="0"/>
              </a:defRPr>
            </a:lvl5pPr>
            <a:lvl6pPr marL="1448778" indent="-179973" algn="r" rtl="1" eaLnBrk="1" latinLnBrk="0" hangingPunct="1">
              <a:spcBef>
                <a:spcPts val="393"/>
              </a:spcBef>
              <a:buClr>
                <a:schemeClr val="accent4"/>
              </a:buClr>
              <a:buSzPct val="80000"/>
              <a:buFont typeface="Wingdings 2"/>
              <a:buChar char=""/>
              <a:defRPr kumimoji="0" sz="1778" kern="1200">
                <a:solidFill>
                  <a:schemeClr val="tx1">
                    <a:tint val="85000"/>
                  </a:schemeClr>
                </a:solidFill>
                <a:latin typeface="+mn-lt"/>
                <a:ea typeface="+mn-ea"/>
                <a:cs typeface="+mn-cs"/>
              </a:defRPr>
            </a:lvl6pPr>
            <a:lvl7pPr marL="1646748" indent="-179973" algn="r" rtl="1" eaLnBrk="1" latinLnBrk="0" hangingPunct="1">
              <a:spcBef>
                <a:spcPct val="20000"/>
              </a:spcBef>
              <a:buClr>
                <a:schemeClr val="accent4"/>
              </a:buClr>
              <a:buSzPct val="80000"/>
              <a:buFont typeface="Wingdings 2"/>
              <a:buChar char=""/>
              <a:defRPr kumimoji="0" sz="1556" kern="1200" baseline="0">
                <a:solidFill>
                  <a:schemeClr val="tx1"/>
                </a:solidFill>
                <a:latin typeface="+mn-lt"/>
                <a:ea typeface="+mn-ea"/>
                <a:cs typeface="+mn-cs"/>
              </a:defRPr>
            </a:lvl7pPr>
            <a:lvl8pPr marL="1817722" indent="-179973" algn="r" rtl="1" eaLnBrk="1" latinLnBrk="0" hangingPunct="1">
              <a:spcBef>
                <a:spcPts val="296"/>
              </a:spcBef>
              <a:buClr>
                <a:schemeClr val="accent4"/>
              </a:buClr>
              <a:buSzPct val="100000"/>
              <a:buChar char="•"/>
              <a:defRPr kumimoji="0" sz="1556" kern="1200" baseline="0">
                <a:solidFill>
                  <a:schemeClr val="tx1">
                    <a:tint val="85000"/>
                  </a:schemeClr>
                </a:solidFill>
                <a:latin typeface="+mn-lt"/>
                <a:ea typeface="+mn-ea"/>
                <a:cs typeface="+mn-cs"/>
              </a:defRPr>
            </a:lvl8pPr>
            <a:lvl9pPr marL="2024690" indent="-179973" algn="r" rtl="1" eaLnBrk="1" latinLnBrk="0" hangingPunct="1">
              <a:spcBef>
                <a:spcPct val="20000"/>
              </a:spcBef>
              <a:buClr>
                <a:schemeClr val="accent4"/>
              </a:buClr>
              <a:buSzPct val="100000"/>
              <a:buFont typeface="Wingdings"/>
              <a:buChar char="§"/>
              <a:defRPr kumimoji="0" sz="1333" kern="1200" baseline="0">
                <a:solidFill>
                  <a:schemeClr val="tx1"/>
                </a:solidFill>
                <a:latin typeface="+mn-lt"/>
                <a:ea typeface="+mn-ea"/>
                <a:cs typeface="+mn-cs"/>
              </a:defRPr>
            </a:lvl9pPr>
            <a:extLst/>
          </a:lstStyle>
          <a:p>
            <a:pPr>
              <a:lnSpc>
                <a:spcPct val="90000"/>
              </a:lnSpc>
              <a:buFont typeface="Wingdings" panose="05000000000000000000" pitchFamily="2" charset="2"/>
              <a:buNone/>
            </a:pPr>
            <a:r>
              <a:rPr lang="en-US" altLang="he-IL" sz="2400" b="1" dirty="0"/>
              <a:t>	</a:t>
            </a:r>
            <a:r>
              <a:rPr lang="ro-RO" altLang="he-IL" sz="2400" b="1" dirty="0"/>
              <a:t>Business intelligence</a:t>
            </a:r>
            <a:r>
              <a:rPr lang="ro-RO" altLang="he-IL" sz="2400" dirty="0"/>
              <a:t> (</a:t>
            </a:r>
            <a:r>
              <a:rPr lang="ro-RO" altLang="he-IL" sz="2400" b="1" dirty="0"/>
              <a:t>BI</a:t>
            </a:r>
            <a:r>
              <a:rPr lang="ro-RO" altLang="he-IL" sz="2400" dirty="0"/>
              <a:t>) is a set of theories, methodologies, architectures, and technologies that </a:t>
            </a:r>
            <a:r>
              <a:rPr lang="ro-RO" altLang="he-IL" sz="2400" b="1" u="sng" dirty="0"/>
              <a:t>transform raw data into meaningful and useful information</a:t>
            </a:r>
            <a:r>
              <a:rPr lang="ro-RO" altLang="he-IL" sz="2400" dirty="0"/>
              <a:t> for business purposes. </a:t>
            </a:r>
          </a:p>
        </p:txBody>
      </p:sp>
      <p:pic>
        <p:nvPicPr>
          <p:cNvPr id="8" name="Picture 6">
            <a:extLst>
              <a:ext uri="{FF2B5EF4-FFF2-40B4-BE49-F238E27FC236}">
                <a16:creationId xmlns:a16="http://schemas.microsoft.com/office/drawing/2014/main" id="{62003EEF-DDCA-4992-B1DE-073FD0DEB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54" y="1724757"/>
            <a:ext cx="7443787"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58682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גליל 1">
            <a:extLst>
              <a:ext uri="{FF2B5EF4-FFF2-40B4-BE49-F238E27FC236}">
                <a16:creationId xmlns:a16="http://schemas.microsoft.com/office/drawing/2014/main" id="{D0E3EEC6-7208-4234-A80D-18AA0E36DD0F}"/>
              </a:ext>
            </a:extLst>
          </p:cNvPr>
          <p:cNvSpPr/>
          <p:nvPr/>
        </p:nvSpPr>
        <p:spPr>
          <a:xfrm>
            <a:off x="3290559" y="4284130"/>
            <a:ext cx="1931988"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22" name="Title 1">
            <a:extLst>
              <a:ext uri="{FF2B5EF4-FFF2-40B4-BE49-F238E27FC236}">
                <a16:creationId xmlns:a16="http://schemas.microsoft.com/office/drawing/2014/main" id="{8152839D-9225-493B-B4A7-C41F66AEF399}"/>
              </a:ext>
            </a:extLst>
          </p:cNvPr>
          <p:cNvSpPr>
            <a:spLocks noGrp="1"/>
          </p:cNvSpPr>
          <p:nvPr>
            <p:ph type="title"/>
          </p:nvPr>
        </p:nvSpPr>
        <p:spPr/>
        <p:txBody>
          <a:bodyPr/>
          <a:lstStyle/>
          <a:p>
            <a:r>
              <a:rPr lang="en-US" altLang="he-IL" dirty="0"/>
              <a:t>   Business Intelligence (BI)</a:t>
            </a:r>
          </a:p>
        </p:txBody>
      </p:sp>
      <p:sp>
        <p:nvSpPr>
          <p:cNvPr id="6" name="מציין מיקום של מספר שקופית 5">
            <a:extLst>
              <a:ext uri="{FF2B5EF4-FFF2-40B4-BE49-F238E27FC236}">
                <a16:creationId xmlns:a16="http://schemas.microsoft.com/office/drawing/2014/main" id="{3E0496CE-772F-44C8-B181-3FBB4DF64E54}"/>
              </a:ext>
            </a:extLst>
          </p:cNvPr>
          <p:cNvSpPr>
            <a:spLocks noGrp="1"/>
          </p:cNvSpPr>
          <p:nvPr>
            <p:ph type="sldNum" sz="quarter" idx="12"/>
          </p:nvPr>
        </p:nvSpPr>
        <p:spPr>
          <a:xfrm>
            <a:off x="6528785" y="7011988"/>
            <a:ext cx="2133600" cy="457200"/>
          </a:xfrm>
        </p:spPr>
        <p:txBody>
          <a:bodyPr/>
          <a:lstStyle/>
          <a:p>
            <a:fld id="{7EB3CB92-5A10-429B-ABD2-AA218ACE6479}" type="slidenum">
              <a:rPr lang="ro-RO" altLang="en-US"/>
              <a:pPr/>
              <a:t>13</a:t>
            </a:fld>
            <a:endParaRPr lang="ro-RO" altLang="en-US"/>
          </a:p>
        </p:txBody>
      </p:sp>
      <p:sp>
        <p:nvSpPr>
          <p:cNvPr id="9" name="Content Placeholder 2">
            <a:extLst>
              <a:ext uri="{FF2B5EF4-FFF2-40B4-BE49-F238E27FC236}">
                <a16:creationId xmlns:a16="http://schemas.microsoft.com/office/drawing/2014/main" id="{5A3D1964-8E2E-4461-9256-9DA0CC882213}"/>
              </a:ext>
            </a:extLst>
          </p:cNvPr>
          <p:cNvSpPr txBox="1">
            <a:spLocks/>
          </p:cNvSpPr>
          <p:nvPr/>
        </p:nvSpPr>
        <p:spPr bwMode="auto">
          <a:xfrm>
            <a:off x="2280909" y="6379831"/>
            <a:ext cx="3568700" cy="9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vert="horz" wrap="square" lIns="80988" tIns="40494" rIns="80988" bIns="40494" numCol="1" anchor="t" anchorCtr="0" compatLnSpc="1">
            <a:prstTxWarp prst="textNoShape">
              <a:avLst/>
            </a:prstTxWarp>
          </a:bodyPr>
          <a:lstStyle>
            <a:lvl1pPr marL="269873" indent="-269873" algn="r" rtl="1" eaLnBrk="1" fontAlgn="base" hangingPunct="1">
              <a:spcBef>
                <a:spcPts val="583"/>
              </a:spcBef>
              <a:spcAft>
                <a:spcPct val="0"/>
              </a:spcAft>
              <a:buClr>
                <a:schemeClr val="tx2"/>
              </a:buClr>
              <a:buSzPct val="73000"/>
              <a:buFont typeface="Wingdings 2" panose="05020102010507070707" pitchFamily="18" charset="2"/>
              <a:buChar char=""/>
              <a:defRPr sz="2556" kern="1200">
                <a:solidFill>
                  <a:schemeClr val="tx1"/>
                </a:solidFill>
                <a:latin typeface="+mn-lt"/>
                <a:ea typeface="+mn-ea"/>
                <a:cs typeface="Arial" charset="0"/>
              </a:defRPr>
            </a:lvl1pPr>
            <a:lvl2pPr marL="511523" indent="-224012" algn="r" rtl="1" eaLnBrk="1" fontAlgn="base" hangingPunct="1">
              <a:spcBef>
                <a:spcPts val="487"/>
              </a:spcBef>
              <a:spcAft>
                <a:spcPct val="0"/>
              </a:spcAft>
              <a:buClr>
                <a:srgbClr val="F9B639"/>
              </a:buClr>
              <a:buSzPct val="80000"/>
              <a:buFont typeface="Wingdings 2" panose="05020102010507070707" pitchFamily="18" charset="2"/>
              <a:buChar char=""/>
              <a:defRPr sz="2222" kern="1200">
                <a:solidFill>
                  <a:srgbClr val="6C6C6C"/>
                </a:solidFill>
                <a:latin typeface="+mn-lt"/>
                <a:ea typeface="+mn-ea"/>
                <a:cs typeface="Arial" charset="0"/>
              </a:defRPr>
            </a:lvl2pPr>
            <a:lvl3pPr marL="746118" indent="-224012" algn="r" rtl="1" eaLnBrk="1" fontAlgn="base" hangingPunct="1">
              <a:spcBef>
                <a:spcPts val="389"/>
              </a:spcBef>
              <a:spcAft>
                <a:spcPct val="0"/>
              </a:spcAft>
              <a:buClr>
                <a:srgbClr val="F9B639"/>
              </a:buClr>
              <a:buSzPct val="60000"/>
              <a:buFont typeface="Wingdings" panose="05000000000000000000" pitchFamily="2" charset="2"/>
              <a:buChar char=""/>
              <a:defRPr kern="1200">
                <a:solidFill>
                  <a:schemeClr val="tx1"/>
                </a:solidFill>
                <a:latin typeface="+mn-lt"/>
                <a:ea typeface="+mn-ea"/>
                <a:cs typeface="Arial" charset="0"/>
              </a:defRPr>
            </a:lvl3pPr>
            <a:lvl4pPr marL="989532" indent="-224012" algn="r" rtl="1" eaLnBrk="1" fontAlgn="base" hangingPunct="1">
              <a:spcBef>
                <a:spcPct val="20000"/>
              </a:spcBef>
              <a:spcAft>
                <a:spcPct val="0"/>
              </a:spcAft>
              <a:buClr>
                <a:srgbClr val="F9B639"/>
              </a:buClr>
              <a:buSzPct val="80000"/>
              <a:buFont typeface="Wingdings 2" panose="05020102010507070707" pitchFamily="18" charset="2"/>
              <a:buChar char=""/>
              <a:defRPr kern="1200">
                <a:solidFill>
                  <a:srgbClr val="6C6C6C"/>
                </a:solidFill>
                <a:latin typeface="+mn-lt"/>
                <a:ea typeface="+mn-ea"/>
                <a:cs typeface="Arial" charset="0"/>
              </a:defRPr>
            </a:lvl4pPr>
            <a:lvl5pPr marL="1259404" indent="-224012" algn="r" rtl="1" eaLnBrk="1" fontAlgn="base" hangingPunct="1">
              <a:spcBef>
                <a:spcPts val="389"/>
              </a:spcBef>
              <a:spcAft>
                <a:spcPct val="0"/>
              </a:spcAft>
              <a:buClr>
                <a:srgbClr val="F9B639"/>
              </a:buClr>
              <a:buSzPct val="70000"/>
              <a:buFont typeface="Wingdings" panose="05000000000000000000" pitchFamily="2" charset="2"/>
              <a:buChar char=""/>
              <a:defRPr sz="1778" kern="1200">
                <a:solidFill>
                  <a:schemeClr val="tx1"/>
                </a:solidFill>
                <a:latin typeface="+mn-lt"/>
                <a:ea typeface="+mn-ea"/>
                <a:cs typeface="Arial" charset="0"/>
              </a:defRPr>
            </a:lvl5pPr>
            <a:lvl6pPr marL="1448778" indent="-179973" algn="r" rtl="1" eaLnBrk="1" latinLnBrk="0" hangingPunct="1">
              <a:spcBef>
                <a:spcPts val="393"/>
              </a:spcBef>
              <a:buClr>
                <a:schemeClr val="accent4"/>
              </a:buClr>
              <a:buSzPct val="80000"/>
              <a:buFont typeface="Wingdings 2"/>
              <a:buChar char=""/>
              <a:defRPr kumimoji="0" sz="1778" kern="1200">
                <a:solidFill>
                  <a:schemeClr val="tx1">
                    <a:tint val="85000"/>
                  </a:schemeClr>
                </a:solidFill>
                <a:latin typeface="+mn-lt"/>
                <a:ea typeface="+mn-ea"/>
                <a:cs typeface="+mn-cs"/>
              </a:defRPr>
            </a:lvl6pPr>
            <a:lvl7pPr marL="1646748" indent="-179973" algn="r" rtl="1" eaLnBrk="1" latinLnBrk="0" hangingPunct="1">
              <a:spcBef>
                <a:spcPct val="20000"/>
              </a:spcBef>
              <a:buClr>
                <a:schemeClr val="accent4"/>
              </a:buClr>
              <a:buSzPct val="80000"/>
              <a:buFont typeface="Wingdings 2"/>
              <a:buChar char=""/>
              <a:defRPr kumimoji="0" sz="1556" kern="1200" baseline="0">
                <a:solidFill>
                  <a:schemeClr val="tx1"/>
                </a:solidFill>
                <a:latin typeface="+mn-lt"/>
                <a:ea typeface="+mn-ea"/>
                <a:cs typeface="+mn-cs"/>
              </a:defRPr>
            </a:lvl7pPr>
            <a:lvl8pPr marL="1817722" indent="-179973" algn="r" rtl="1" eaLnBrk="1" latinLnBrk="0" hangingPunct="1">
              <a:spcBef>
                <a:spcPts val="296"/>
              </a:spcBef>
              <a:buClr>
                <a:schemeClr val="accent4"/>
              </a:buClr>
              <a:buSzPct val="100000"/>
              <a:buChar char="•"/>
              <a:defRPr kumimoji="0" sz="1556" kern="1200" baseline="0">
                <a:solidFill>
                  <a:schemeClr val="tx1">
                    <a:tint val="85000"/>
                  </a:schemeClr>
                </a:solidFill>
                <a:latin typeface="+mn-lt"/>
                <a:ea typeface="+mn-ea"/>
                <a:cs typeface="+mn-cs"/>
              </a:defRPr>
            </a:lvl8pPr>
            <a:lvl9pPr marL="2024690" indent="-179973" algn="r" rtl="1" eaLnBrk="1" latinLnBrk="0" hangingPunct="1">
              <a:spcBef>
                <a:spcPct val="20000"/>
              </a:spcBef>
              <a:buClr>
                <a:schemeClr val="accent4"/>
              </a:buClr>
              <a:buSzPct val="100000"/>
              <a:buFont typeface="Wingdings"/>
              <a:buChar char="§"/>
              <a:defRPr kumimoji="0" sz="1333" kern="1200" baseline="0">
                <a:solidFill>
                  <a:schemeClr val="tx1"/>
                </a:solidFill>
                <a:latin typeface="+mn-lt"/>
                <a:ea typeface="+mn-ea"/>
                <a:cs typeface="+mn-cs"/>
              </a:defRPr>
            </a:lvl9pPr>
            <a:extLst/>
          </a:lstStyle>
          <a:p>
            <a:pPr marL="0" indent="0" algn="ctr" defTabSz="457200">
              <a:buFont typeface="Wingdings" panose="05000000000000000000" pitchFamily="2" charset="2"/>
              <a:buNone/>
            </a:pPr>
            <a:r>
              <a:rPr lang="en-US" altLang="he-IL" sz="2400" b="1" dirty="0">
                <a:solidFill>
                  <a:schemeClr val="bg1">
                    <a:lumMod val="50000"/>
                  </a:schemeClr>
                </a:solidFill>
                <a:latin typeface="Calibri" panose="020F0502020204030204" pitchFamily="34" charset="0"/>
              </a:rPr>
              <a:t>Different systems</a:t>
            </a:r>
            <a:r>
              <a:rPr lang="en-US" altLang="he-IL" sz="2800" b="1" dirty="0">
                <a:solidFill>
                  <a:schemeClr val="bg1">
                    <a:lumMod val="50000"/>
                  </a:schemeClr>
                </a:solidFill>
              </a:rPr>
              <a:t> </a:t>
            </a:r>
          </a:p>
        </p:txBody>
      </p:sp>
      <p:sp>
        <p:nvSpPr>
          <p:cNvPr id="10" name="Rectangle 6">
            <a:extLst>
              <a:ext uri="{FF2B5EF4-FFF2-40B4-BE49-F238E27FC236}">
                <a16:creationId xmlns:a16="http://schemas.microsoft.com/office/drawing/2014/main" id="{2AC2239C-5F46-4F6A-923E-E10885AAB2CF}"/>
              </a:ext>
            </a:extLst>
          </p:cNvPr>
          <p:cNvSpPr/>
          <p:nvPr/>
        </p:nvSpPr>
        <p:spPr>
          <a:xfrm>
            <a:off x="956934" y="5813854"/>
            <a:ext cx="931863" cy="71437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p:txBody>
      </p:sp>
      <p:sp>
        <p:nvSpPr>
          <p:cNvPr id="11" name="Rectangle 7">
            <a:extLst>
              <a:ext uri="{FF2B5EF4-FFF2-40B4-BE49-F238E27FC236}">
                <a16:creationId xmlns:a16="http://schemas.microsoft.com/office/drawing/2014/main" id="{BF927AC2-7E55-414F-8AC6-D5947880852E}"/>
              </a:ext>
            </a:extLst>
          </p:cNvPr>
          <p:cNvSpPr/>
          <p:nvPr/>
        </p:nvSpPr>
        <p:spPr>
          <a:xfrm>
            <a:off x="2725409" y="5813854"/>
            <a:ext cx="1130300" cy="71437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p:txBody>
      </p:sp>
      <p:sp>
        <p:nvSpPr>
          <p:cNvPr id="12" name="Rectangle 8">
            <a:extLst>
              <a:ext uri="{FF2B5EF4-FFF2-40B4-BE49-F238E27FC236}">
                <a16:creationId xmlns:a16="http://schemas.microsoft.com/office/drawing/2014/main" id="{3BD52AF7-30BF-4241-BEF8-386EDC8252B1}"/>
              </a:ext>
            </a:extLst>
          </p:cNvPr>
          <p:cNvSpPr/>
          <p:nvPr/>
        </p:nvSpPr>
        <p:spPr>
          <a:xfrm>
            <a:off x="4751059" y="5813854"/>
            <a:ext cx="941388" cy="71437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p:txBody>
      </p:sp>
      <p:sp>
        <p:nvSpPr>
          <p:cNvPr id="13" name="Rectangle 9">
            <a:extLst>
              <a:ext uri="{FF2B5EF4-FFF2-40B4-BE49-F238E27FC236}">
                <a16:creationId xmlns:a16="http://schemas.microsoft.com/office/drawing/2014/main" id="{F4C823A5-A547-4F60-AD21-4F1CD84A0DA8}"/>
              </a:ext>
            </a:extLst>
          </p:cNvPr>
          <p:cNvSpPr/>
          <p:nvPr/>
        </p:nvSpPr>
        <p:spPr>
          <a:xfrm>
            <a:off x="6098847" y="5813854"/>
            <a:ext cx="977900" cy="71437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p:txBody>
      </p:sp>
      <p:cxnSp>
        <p:nvCxnSpPr>
          <p:cNvPr id="17" name="Straight Arrow Connector 20">
            <a:extLst>
              <a:ext uri="{FF2B5EF4-FFF2-40B4-BE49-F238E27FC236}">
                <a16:creationId xmlns:a16="http://schemas.microsoft.com/office/drawing/2014/main" id="{6686D400-BADB-4FFF-823B-4A716BABAB39}"/>
              </a:ext>
            </a:extLst>
          </p:cNvPr>
          <p:cNvCxnSpPr>
            <a:cxnSpLocks/>
            <a:stCxn id="10" idx="0"/>
          </p:cNvCxnSpPr>
          <p:nvPr/>
        </p:nvCxnSpPr>
        <p:spPr>
          <a:xfrm flipV="1">
            <a:off x="1422866" y="5097808"/>
            <a:ext cx="1710531" cy="716046"/>
          </a:xfrm>
          <a:prstGeom prst="straightConnector1">
            <a:avLst/>
          </a:prstGeom>
          <a:ln w="19050">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22">
            <a:extLst>
              <a:ext uri="{FF2B5EF4-FFF2-40B4-BE49-F238E27FC236}">
                <a16:creationId xmlns:a16="http://schemas.microsoft.com/office/drawing/2014/main" id="{83B53855-3902-49B9-B940-9DF2BE223362}"/>
              </a:ext>
            </a:extLst>
          </p:cNvPr>
          <p:cNvCxnSpPr>
            <a:cxnSpLocks/>
            <a:stCxn id="11" idx="0"/>
          </p:cNvCxnSpPr>
          <p:nvPr/>
        </p:nvCxnSpPr>
        <p:spPr>
          <a:xfrm flipV="1">
            <a:off x="3290559" y="5552710"/>
            <a:ext cx="422275" cy="261144"/>
          </a:xfrm>
          <a:prstGeom prst="straightConnector1">
            <a:avLst/>
          </a:prstGeom>
          <a:ln w="19050">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27">
            <a:extLst>
              <a:ext uri="{FF2B5EF4-FFF2-40B4-BE49-F238E27FC236}">
                <a16:creationId xmlns:a16="http://schemas.microsoft.com/office/drawing/2014/main" id="{F5EF141B-56CA-46C7-851C-3A8F2413A418}"/>
              </a:ext>
            </a:extLst>
          </p:cNvPr>
          <p:cNvCxnSpPr>
            <a:cxnSpLocks/>
            <a:stCxn id="12" idx="0"/>
          </p:cNvCxnSpPr>
          <p:nvPr/>
        </p:nvCxnSpPr>
        <p:spPr>
          <a:xfrm flipH="1" flipV="1">
            <a:off x="4978072" y="5552710"/>
            <a:ext cx="243681" cy="261144"/>
          </a:xfrm>
          <a:prstGeom prst="straightConnector1">
            <a:avLst/>
          </a:prstGeom>
          <a:ln w="19050">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29">
            <a:extLst>
              <a:ext uri="{FF2B5EF4-FFF2-40B4-BE49-F238E27FC236}">
                <a16:creationId xmlns:a16="http://schemas.microsoft.com/office/drawing/2014/main" id="{13B84B7B-66CE-433D-814B-BF7D462D1C6E}"/>
              </a:ext>
            </a:extLst>
          </p:cNvPr>
          <p:cNvCxnSpPr>
            <a:cxnSpLocks/>
            <a:stCxn id="13" idx="0"/>
          </p:cNvCxnSpPr>
          <p:nvPr/>
        </p:nvCxnSpPr>
        <p:spPr>
          <a:xfrm flipH="1" flipV="1">
            <a:off x="5376534" y="4986867"/>
            <a:ext cx="1211263" cy="826987"/>
          </a:xfrm>
          <a:prstGeom prst="straightConnector1">
            <a:avLst/>
          </a:prstGeom>
          <a:ln w="19050">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3" name="Up Arrow 70">
            <a:extLst>
              <a:ext uri="{FF2B5EF4-FFF2-40B4-BE49-F238E27FC236}">
                <a16:creationId xmlns:a16="http://schemas.microsoft.com/office/drawing/2014/main" id="{DCF72EB3-0B73-4CC9-B5DD-70B38F933C78}"/>
              </a:ext>
            </a:extLst>
          </p:cNvPr>
          <p:cNvSpPr/>
          <p:nvPr/>
        </p:nvSpPr>
        <p:spPr>
          <a:xfrm>
            <a:off x="3884447" y="3619353"/>
            <a:ext cx="506361" cy="584199"/>
          </a:xfrm>
          <a:prstGeom prst="upArrow">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p>
        </p:txBody>
      </p:sp>
      <p:pic>
        <p:nvPicPr>
          <p:cNvPr id="24" name="Picture 2">
            <a:extLst>
              <a:ext uri="{FF2B5EF4-FFF2-40B4-BE49-F238E27FC236}">
                <a16:creationId xmlns:a16="http://schemas.microsoft.com/office/drawing/2014/main" id="{4FFE7BC8-4C8B-49EE-863C-FDE4B5B46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97" y="1786030"/>
            <a:ext cx="3078162"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a:extLst>
              <a:ext uri="{FF2B5EF4-FFF2-40B4-BE49-F238E27FC236}">
                <a16:creationId xmlns:a16="http://schemas.microsoft.com/office/drawing/2014/main" id="{8BE69ECB-0B18-4E2C-B469-3B9D519B1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225" y="1786030"/>
            <a:ext cx="40116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ontent Placeholder 2">
            <a:extLst>
              <a:ext uri="{FF2B5EF4-FFF2-40B4-BE49-F238E27FC236}">
                <a16:creationId xmlns:a16="http://schemas.microsoft.com/office/drawing/2014/main" id="{2790A927-D8DC-49E8-9A5C-3AB15B997F8E}"/>
              </a:ext>
            </a:extLst>
          </p:cNvPr>
          <p:cNvSpPr txBox="1">
            <a:spLocks/>
          </p:cNvSpPr>
          <p:nvPr/>
        </p:nvSpPr>
        <p:spPr bwMode="auto">
          <a:xfrm>
            <a:off x="970620" y="4574810"/>
            <a:ext cx="2319939" cy="58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3000"/>
              </a:lnSpc>
              <a:spcBef>
                <a:spcPct val="20000"/>
              </a:spcBef>
              <a:buFont typeface="Arial" panose="020B0604020202020204" pitchFamily="34" charset="0"/>
              <a:buNone/>
            </a:pPr>
            <a:r>
              <a:rPr lang="en-US" altLang="he-IL" sz="2400" b="1" dirty="0">
                <a:solidFill>
                  <a:schemeClr val="bg2">
                    <a:lumMod val="50000"/>
                  </a:schemeClr>
                </a:solidFill>
                <a:latin typeface="Calibri" panose="020F0502020204030204" pitchFamily="34" charset="0"/>
                <a:cs typeface="Arial" charset="0"/>
              </a:rPr>
              <a:t>Data repository</a:t>
            </a:r>
          </a:p>
        </p:txBody>
      </p:sp>
      <p:sp>
        <p:nvSpPr>
          <p:cNvPr id="28" name="Content Placeholder 2">
            <a:extLst>
              <a:ext uri="{FF2B5EF4-FFF2-40B4-BE49-F238E27FC236}">
                <a16:creationId xmlns:a16="http://schemas.microsoft.com/office/drawing/2014/main" id="{9179421F-6DD4-447E-AB9A-E0EA6EB3F8DD}"/>
              </a:ext>
            </a:extLst>
          </p:cNvPr>
          <p:cNvSpPr txBox="1">
            <a:spLocks/>
          </p:cNvSpPr>
          <p:nvPr/>
        </p:nvSpPr>
        <p:spPr bwMode="auto">
          <a:xfrm>
            <a:off x="407439" y="1369288"/>
            <a:ext cx="12594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457200" rtl="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3000"/>
              </a:lnSpc>
              <a:spcBef>
                <a:spcPct val="20000"/>
              </a:spcBef>
              <a:buFont typeface="Arial" panose="020B0604020202020204" pitchFamily="34" charset="0"/>
              <a:buNone/>
            </a:pPr>
            <a:r>
              <a:rPr lang="en-US" altLang="he-IL" sz="2400" b="1" dirty="0">
                <a:latin typeface="Calibri" panose="020F0502020204030204" pitchFamily="34" charset="0"/>
                <a:cs typeface="Arial" charset="0"/>
              </a:rPr>
              <a:t>Reports</a:t>
            </a:r>
          </a:p>
        </p:txBody>
      </p:sp>
    </p:spTree>
    <p:extLst>
      <p:ext uri="{BB962C8B-B14F-4D97-AF65-F5344CB8AC3E}">
        <p14:creationId xmlns:p14="http://schemas.microsoft.com/office/powerpoint/2010/main" val="22335568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build="p"/>
      <p:bldP spid="2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6776C9-D6BF-4177-B870-D4FDBA69A62C}"/>
              </a:ext>
            </a:extLst>
          </p:cNvPr>
          <p:cNvSpPr>
            <a:spLocks noGrp="1"/>
          </p:cNvSpPr>
          <p:nvPr>
            <p:ph type="title"/>
          </p:nvPr>
        </p:nvSpPr>
        <p:spPr>
          <a:xfrm>
            <a:off x="457200" y="304800"/>
            <a:ext cx="7239000" cy="1143000"/>
          </a:xfrm>
        </p:spPr>
        <p:txBody>
          <a:bodyPr/>
          <a:lstStyle/>
          <a:p>
            <a:pPr algn="ctr"/>
            <a:r>
              <a:rPr lang="en-US" dirty="0"/>
              <a:t>demo</a:t>
            </a:r>
            <a:endParaRPr lang="he-IL" dirty="0"/>
          </a:p>
        </p:txBody>
      </p:sp>
      <p:sp>
        <p:nvSpPr>
          <p:cNvPr id="3" name="מלבן 2">
            <a:extLst>
              <a:ext uri="{FF2B5EF4-FFF2-40B4-BE49-F238E27FC236}">
                <a16:creationId xmlns:a16="http://schemas.microsoft.com/office/drawing/2014/main" id="{97DD6864-57F6-40BC-849A-4535BF6738F7}"/>
              </a:ext>
            </a:extLst>
          </p:cNvPr>
          <p:cNvSpPr/>
          <p:nvPr/>
        </p:nvSpPr>
        <p:spPr>
          <a:xfrm>
            <a:off x="114300" y="1591405"/>
            <a:ext cx="7924800" cy="5190395"/>
          </a:xfrm>
          <a:prstGeom prst="rect">
            <a:avLst/>
          </a:prstGeom>
        </p:spPr>
        <p:txBody>
          <a:bodyPr wrap="square" lIns="0" tIns="0" rIns="0" bIns="0">
            <a:spAutoFit/>
          </a:bodyPr>
          <a:lstStyle/>
          <a:p>
            <a:pPr>
              <a:spcAft>
                <a:spcPts val="1200"/>
              </a:spcAft>
            </a:pPr>
            <a:r>
              <a:rPr lang="en-US" sz="2800" dirty="0">
                <a:solidFill>
                  <a:srgbClr val="424242"/>
                </a:solidFill>
                <a:latin typeface="Open Sans"/>
              </a:rPr>
              <a:t>Here are some questions we answer in this demo:</a:t>
            </a:r>
          </a:p>
          <a:p>
            <a:pPr marL="457200" indent="-457200">
              <a:lnSpc>
                <a:spcPct val="120000"/>
              </a:lnSpc>
              <a:buFont typeface="Wingdings" panose="05000000000000000000" pitchFamily="2" charset="2"/>
              <a:buChar char="q"/>
            </a:pPr>
            <a:r>
              <a:rPr lang="en-US" sz="2800" b="1" dirty="0">
                <a:solidFill>
                  <a:srgbClr val="424242"/>
                </a:solidFill>
                <a:latin typeface="Open Sans"/>
              </a:rPr>
              <a:t>“What are the top 10 product categories?”</a:t>
            </a:r>
          </a:p>
          <a:p>
            <a:pPr marL="457200" indent="-457200">
              <a:lnSpc>
                <a:spcPct val="120000"/>
              </a:lnSpc>
              <a:buFont typeface="Wingdings" panose="05000000000000000000" pitchFamily="2" charset="2"/>
              <a:buChar char="q"/>
            </a:pPr>
            <a:r>
              <a:rPr lang="en-US" sz="2800" b="1" dirty="0">
                <a:solidFill>
                  <a:srgbClr val="424242"/>
                </a:solidFill>
                <a:latin typeface="Open Sans"/>
              </a:rPr>
              <a:t>“What is the average unit price for each category?”</a:t>
            </a:r>
          </a:p>
          <a:p>
            <a:pPr marL="457200" indent="-457200">
              <a:lnSpc>
                <a:spcPct val="120000"/>
              </a:lnSpc>
              <a:buFont typeface="Wingdings" panose="05000000000000000000" pitchFamily="2" charset="2"/>
              <a:buChar char="q"/>
            </a:pPr>
            <a:r>
              <a:rPr lang="en-US" sz="2800" b="1" dirty="0">
                <a:solidFill>
                  <a:srgbClr val="424242"/>
                </a:solidFill>
                <a:latin typeface="Open Sans"/>
              </a:rPr>
              <a:t>“How many orders did we have for each category?”</a:t>
            </a:r>
          </a:p>
          <a:p>
            <a:pPr marL="457200" indent="-457200">
              <a:lnSpc>
                <a:spcPct val="120000"/>
              </a:lnSpc>
              <a:buFont typeface="Wingdings" panose="05000000000000000000" pitchFamily="2" charset="2"/>
              <a:buChar char="q"/>
            </a:pPr>
            <a:r>
              <a:rPr lang="en-US" sz="2800" b="1" dirty="0">
                <a:solidFill>
                  <a:srgbClr val="424242"/>
                </a:solidFill>
                <a:latin typeface="Open Sans"/>
              </a:rPr>
              <a:t>“Who are the sales reps selling in each category?”</a:t>
            </a:r>
          </a:p>
          <a:p>
            <a:pPr marL="457200" indent="-457200">
              <a:lnSpc>
                <a:spcPct val="120000"/>
              </a:lnSpc>
              <a:buFont typeface="Wingdings" panose="05000000000000000000" pitchFamily="2" charset="2"/>
              <a:buChar char="q"/>
            </a:pPr>
            <a:r>
              <a:rPr lang="en-US" sz="2800" b="1" dirty="0">
                <a:solidFill>
                  <a:srgbClr val="424242"/>
                </a:solidFill>
                <a:latin typeface="Open Sans"/>
              </a:rPr>
              <a:t>“Which categories make up over 50% of our total revenue?”</a:t>
            </a:r>
            <a:endParaRPr lang="en-US" sz="2800" b="1" i="0" dirty="0">
              <a:solidFill>
                <a:srgbClr val="424242"/>
              </a:solidFill>
              <a:effectLst/>
              <a:latin typeface="Open Sans"/>
            </a:endParaRPr>
          </a:p>
        </p:txBody>
      </p:sp>
    </p:spTree>
    <p:extLst>
      <p:ext uri="{BB962C8B-B14F-4D97-AF65-F5344CB8AC3E}">
        <p14:creationId xmlns:p14="http://schemas.microsoft.com/office/powerpoint/2010/main" val="1954740125"/>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F8996E-CD9F-4CAC-B980-DCBDC34A15E0}"/>
              </a:ext>
            </a:extLst>
          </p:cNvPr>
          <p:cNvSpPr>
            <a:spLocks noGrp="1"/>
          </p:cNvSpPr>
          <p:nvPr>
            <p:ph type="title"/>
          </p:nvPr>
        </p:nvSpPr>
        <p:spPr>
          <a:xfrm>
            <a:off x="228600" y="320553"/>
            <a:ext cx="7848600" cy="1143000"/>
          </a:xfrm>
        </p:spPr>
        <p:txBody>
          <a:bodyPr>
            <a:normAutofit fontScale="90000"/>
          </a:bodyPr>
          <a:lstStyle/>
          <a:p>
            <a:r>
              <a:rPr lang="en-US" dirty="0"/>
              <a:t>Top 10 </a:t>
            </a:r>
            <a:r>
              <a:rPr lang="en-US" dirty="0" err="1"/>
              <a:t>cio</a:t>
            </a:r>
            <a:r>
              <a:rPr lang="en-US" dirty="0"/>
              <a:t> technology priorities</a:t>
            </a:r>
            <a:endParaRPr lang="he-IL" dirty="0"/>
          </a:p>
        </p:txBody>
      </p:sp>
      <p:pic>
        <p:nvPicPr>
          <p:cNvPr id="4" name="Picture 4">
            <a:extLst>
              <a:ext uri="{FF2B5EF4-FFF2-40B4-BE49-F238E27FC236}">
                <a16:creationId xmlns:a16="http://schemas.microsoft.com/office/drawing/2014/main" id="{6F6E2ACC-F6D2-4D82-9445-B5339B5D2B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575"/>
          <a:stretch/>
        </p:blipFill>
        <p:spPr bwMode="auto">
          <a:xfrm>
            <a:off x="228600" y="1905000"/>
            <a:ext cx="7947025" cy="463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949180"/>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D5B524-4B13-435A-BC08-FB73E67BB0A0}"/>
              </a:ext>
            </a:extLst>
          </p:cNvPr>
          <p:cNvSpPr>
            <a:spLocks noGrp="1"/>
          </p:cNvSpPr>
          <p:nvPr>
            <p:ph type="title"/>
          </p:nvPr>
        </p:nvSpPr>
        <p:spPr/>
        <p:txBody>
          <a:bodyPr/>
          <a:lstStyle/>
          <a:p>
            <a:pPr algn="ctr"/>
            <a:r>
              <a:rPr lang="en-US" altLang="he-IL" dirty="0"/>
              <a:t> Business Intelligence (BI)</a:t>
            </a:r>
            <a:endParaRPr lang="he-IL" dirty="0"/>
          </a:p>
        </p:txBody>
      </p:sp>
      <p:pic>
        <p:nvPicPr>
          <p:cNvPr id="65538" name="Picture 2" descr="×ª××¦××ª ×ª××× × ×¢×××¨ âªdata information knowledge decisionâ¬â">
            <a:extLst>
              <a:ext uri="{FF2B5EF4-FFF2-40B4-BE49-F238E27FC236}">
                <a16:creationId xmlns:a16="http://schemas.microsoft.com/office/drawing/2014/main" id="{7585BAB1-5123-4F3D-8E80-245D6AA687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24" b="9524"/>
          <a:stretch/>
        </p:blipFill>
        <p:spPr bwMode="auto">
          <a:xfrm>
            <a:off x="-23884" y="1489311"/>
            <a:ext cx="8537079" cy="537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65618"/>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52839D-9225-493B-B4A7-C41F66AEF399}"/>
              </a:ext>
            </a:extLst>
          </p:cNvPr>
          <p:cNvSpPr>
            <a:spLocks noGrp="1"/>
          </p:cNvSpPr>
          <p:nvPr>
            <p:ph type="title"/>
          </p:nvPr>
        </p:nvSpPr>
        <p:spPr/>
        <p:txBody>
          <a:bodyPr/>
          <a:lstStyle/>
          <a:p>
            <a:r>
              <a:rPr lang="en-US" altLang="he-IL" dirty="0"/>
              <a:t>   Business Intelligence (BI)</a:t>
            </a:r>
          </a:p>
        </p:txBody>
      </p:sp>
      <p:sp>
        <p:nvSpPr>
          <p:cNvPr id="5123" name="Content Placeholder 2">
            <a:extLst>
              <a:ext uri="{FF2B5EF4-FFF2-40B4-BE49-F238E27FC236}">
                <a16:creationId xmlns:a16="http://schemas.microsoft.com/office/drawing/2014/main" id="{2332F3F7-A139-4051-9C3D-CF132B13A6FD}"/>
              </a:ext>
            </a:extLst>
          </p:cNvPr>
          <p:cNvSpPr>
            <a:spLocks noGrp="1"/>
          </p:cNvSpPr>
          <p:nvPr>
            <p:ph idx="1"/>
          </p:nvPr>
        </p:nvSpPr>
        <p:spPr>
          <a:xfrm>
            <a:off x="456848" y="1676400"/>
            <a:ext cx="7392104" cy="3048000"/>
          </a:xfrm>
        </p:spPr>
        <p:txBody>
          <a:bodyPr/>
          <a:lstStyle/>
          <a:p>
            <a:pPr marL="0" indent="0" algn="l" rtl="0">
              <a:lnSpc>
                <a:spcPct val="150000"/>
              </a:lnSpc>
              <a:buNone/>
            </a:pPr>
            <a:r>
              <a:rPr lang="en-US" altLang="he-IL" dirty="0"/>
              <a:t>BI encompasses:</a:t>
            </a:r>
          </a:p>
          <a:p>
            <a:pPr marL="900113" indent="-544513" algn="l" rtl="0">
              <a:lnSpc>
                <a:spcPct val="150000"/>
              </a:lnSpc>
            </a:pPr>
            <a:r>
              <a:rPr lang="en-US" altLang="he-IL" dirty="0"/>
              <a:t>Data warehousing</a:t>
            </a:r>
          </a:p>
          <a:p>
            <a:pPr marL="900113" indent="-544513" algn="l" rtl="0">
              <a:lnSpc>
                <a:spcPct val="150000"/>
              </a:lnSpc>
            </a:pPr>
            <a:r>
              <a:rPr lang="en-US" altLang="he-IL" dirty="0"/>
              <a:t>Business analytics</a:t>
            </a:r>
          </a:p>
          <a:p>
            <a:pPr marL="900113" indent="-544513" algn="l" rtl="0">
              <a:lnSpc>
                <a:spcPct val="150000"/>
              </a:lnSpc>
            </a:pPr>
            <a:r>
              <a:rPr lang="en-US" altLang="he-IL" dirty="0"/>
              <a:t>Knowledge management.</a:t>
            </a:r>
          </a:p>
        </p:txBody>
      </p:sp>
    </p:spTree>
    <p:extLst>
      <p:ext uri="{BB962C8B-B14F-4D97-AF65-F5344CB8AC3E}">
        <p14:creationId xmlns:p14="http://schemas.microsoft.com/office/powerpoint/2010/main" val="549268486"/>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Basic Elements of the Data Warehouse</a:t>
            </a:r>
          </a:p>
        </p:txBody>
      </p:sp>
      <p:pic>
        <p:nvPicPr>
          <p:cNvPr id="6" name="Picture 5">
            <a:extLst>
              <a:ext uri="{FF2B5EF4-FFF2-40B4-BE49-F238E27FC236}">
                <a16:creationId xmlns:a16="http://schemas.microsoft.com/office/drawing/2014/main" id="{F06CB368-A4A7-480B-9499-6FB869AFF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2362200"/>
            <a:ext cx="8050212"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מלבן 4">
            <a:extLst>
              <a:ext uri="{FF2B5EF4-FFF2-40B4-BE49-F238E27FC236}">
                <a16:creationId xmlns:a16="http://schemas.microsoft.com/office/drawing/2014/main" id="{AF24B46E-6654-4421-AF52-D3C1E67DFCBB}"/>
              </a:ext>
            </a:extLst>
          </p:cNvPr>
          <p:cNvSpPr/>
          <p:nvPr/>
        </p:nvSpPr>
        <p:spPr>
          <a:xfrm>
            <a:off x="127000" y="1923172"/>
            <a:ext cx="4721614" cy="400110"/>
          </a:xfrm>
          <a:prstGeom prst="rect">
            <a:avLst/>
          </a:prstGeom>
        </p:spPr>
        <p:txBody>
          <a:bodyPr wrap="none">
            <a:spAutoFit/>
          </a:bodyPr>
          <a:lstStyle/>
          <a:p>
            <a:r>
              <a:rPr lang="en-US" altLang="he-IL" sz="2000" b="1" dirty="0"/>
              <a:t>ETL – Extract &gt; Transform &gt;  Loading</a:t>
            </a:r>
            <a:endParaRPr lang="he-IL" sz="2000" dirty="0"/>
          </a:p>
        </p:txBody>
      </p:sp>
    </p:spTree>
    <p:extLst>
      <p:ext uri="{BB962C8B-B14F-4D97-AF65-F5344CB8AC3E}">
        <p14:creationId xmlns:p14="http://schemas.microsoft.com/office/powerpoint/2010/main" val="52857852"/>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Basic Elements of the Data Warehouse</a:t>
            </a:r>
          </a:p>
        </p:txBody>
      </p:sp>
      <p:pic>
        <p:nvPicPr>
          <p:cNvPr id="7" name="תמונה 6">
            <a:extLst>
              <a:ext uri="{FF2B5EF4-FFF2-40B4-BE49-F238E27FC236}">
                <a16:creationId xmlns:a16="http://schemas.microsoft.com/office/drawing/2014/main" id="{A9F6E39B-914E-4340-9905-62B19E87F35C}"/>
              </a:ext>
            </a:extLst>
          </p:cNvPr>
          <p:cNvPicPr>
            <a:picLocks noChangeAspect="1"/>
          </p:cNvPicPr>
          <p:nvPr/>
        </p:nvPicPr>
        <p:blipFill rotWithShape="1">
          <a:blip r:embed="rId3"/>
          <a:srcRect l="1" t="13686" r="719"/>
          <a:stretch/>
        </p:blipFill>
        <p:spPr>
          <a:xfrm>
            <a:off x="164070" y="1600200"/>
            <a:ext cx="8111050" cy="5257800"/>
          </a:xfrm>
          <a:prstGeom prst="rect">
            <a:avLst/>
          </a:prstGeom>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0843E00-D672-4985-89A6-B01BB075D979}"/>
              </a:ext>
            </a:extLst>
          </p:cNvPr>
          <p:cNvSpPr>
            <a:spLocks noGrp="1"/>
          </p:cNvSpPr>
          <p:nvPr>
            <p:ph type="title"/>
          </p:nvPr>
        </p:nvSpPr>
        <p:spPr>
          <a:xfrm>
            <a:off x="456848" y="320553"/>
            <a:ext cx="7239000" cy="1143000"/>
          </a:xfrm>
        </p:spPr>
        <p:txBody>
          <a:bodyPr>
            <a:normAutofit fontScale="90000"/>
          </a:bodyPr>
          <a:lstStyle/>
          <a:p>
            <a:pPr algn="ctr"/>
            <a:r>
              <a:rPr lang="en-US" altLang="he-IL" dirty="0"/>
              <a:t>   Business Intelligence (BI)</a:t>
            </a:r>
            <a:br>
              <a:rPr lang="he-IL" altLang="he-IL" dirty="0"/>
            </a:br>
            <a:r>
              <a:rPr lang="en-US" altLang="he-IL" dirty="0"/>
              <a:t>Agenda</a:t>
            </a:r>
          </a:p>
        </p:txBody>
      </p:sp>
      <p:pic>
        <p:nvPicPr>
          <p:cNvPr id="4" name="מדיה מקוונת 3">
            <a:hlinkClick r:id="" action="ppaction://media"/>
            <a:extLst>
              <a:ext uri="{FF2B5EF4-FFF2-40B4-BE49-F238E27FC236}">
                <a16:creationId xmlns:a16="http://schemas.microsoft.com/office/drawing/2014/main" id="{690B36BA-41CE-4321-A5C4-27DFD320F75E}"/>
              </a:ext>
            </a:extLst>
          </p:cNvPr>
          <p:cNvPicPr>
            <a:picLocks noRot="1" noChangeAspect="1"/>
          </p:cNvPicPr>
          <p:nvPr>
            <a:videoFile r:link="rId1"/>
          </p:nvPr>
        </p:nvPicPr>
        <p:blipFill>
          <a:blip r:embed="rId4"/>
          <a:stretch>
            <a:fillRect/>
          </a:stretch>
        </p:blipFill>
        <p:spPr>
          <a:xfrm>
            <a:off x="16476" y="1614923"/>
            <a:ext cx="9185559" cy="5166877"/>
          </a:xfrm>
          <a:prstGeom prst="rect">
            <a:avLst/>
          </a:prstGeom>
        </p:spPr>
      </p:pic>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Basic Elements of the Data Warehouse</a:t>
            </a:r>
          </a:p>
        </p:txBody>
      </p:sp>
      <p:pic>
        <p:nvPicPr>
          <p:cNvPr id="2" name="תמונה 1">
            <a:extLst>
              <a:ext uri="{FF2B5EF4-FFF2-40B4-BE49-F238E27FC236}">
                <a16:creationId xmlns:a16="http://schemas.microsoft.com/office/drawing/2014/main" id="{2FD5312F-48E0-4266-A5D7-F3BCC6DFD754}"/>
              </a:ext>
            </a:extLst>
          </p:cNvPr>
          <p:cNvPicPr>
            <a:picLocks noChangeAspect="1"/>
          </p:cNvPicPr>
          <p:nvPr/>
        </p:nvPicPr>
        <p:blipFill rotWithShape="1">
          <a:blip r:embed="rId3"/>
          <a:srcRect l="2339" t="24529" r="4051" b="17405"/>
          <a:stretch/>
        </p:blipFill>
        <p:spPr>
          <a:xfrm>
            <a:off x="0" y="2057400"/>
            <a:ext cx="9027294" cy="4175125"/>
          </a:xfrm>
          <a:prstGeom prst="rect">
            <a:avLst/>
          </a:prstGeom>
        </p:spPr>
      </p:pic>
    </p:spTree>
    <p:extLst>
      <p:ext uri="{BB962C8B-B14F-4D97-AF65-F5344CB8AC3E}">
        <p14:creationId xmlns:p14="http://schemas.microsoft.com/office/powerpoint/2010/main" val="1874471248"/>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Basic Elements of the Data Warehouse</a:t>
            </a:r>
          </a:p>
        </p:txBody>
      </p:sp>
      <p:sp>
        <p:nvSpPr>
          <p:cNvPr id="7" name="Rectangle 3">
            <a:extLst>
              <a:ext uri="{FF2B5EF4-FFF2-40B4-BE49-F238E27FC236}">
                <a16:creationId xmlns:a16="http://schemas.microsoft.com/office/drawing/2014/main" id="{A24C1E5D-0A69-4C17-AAF5-E87126DCF508}"/>
              </a:ext>
            </a:extLst>
          </p:cNvPr>
          <p:cNvSpPr txBox="1">
            <a:spLocks noChangeArrowheads="1"/>
          </p:cNvSpPr>
          <p:nvPr/>
        </p:nvSpPr>
        <p:spPr bwMode="auto">
          <a:xfrm>
            <a:off x="304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988" tIns="40494" rIns="80988" bIns="40494" numCol="1" anchor="t" anchorCtr="0" compatLnSpc="1">
            <a:prstTxWarp prst="textNoShape">
              <a:avLst/>
            </a:prstTxWarp>
          </a:bodyPr>
          <a:lstStyle>
            <a:lvl1pPr marL="269873" indent="-269873" algn="r" rtl="1" eaLnBrk="1" fontAlgn="base" hangingPunct="1">
              <a:spcBef>
                <a:spcPts val="583"/>
              </a:spcBef>
              <a:spcAft>
                <a:spcPct val="0"/>
              </a:spcAft>
              <a:buClr>
                <a:schemeClr val="tx2"/>
              </a:buClr>
              <a:buSzPct val="73000"/>
              <a:buFont typeface="Wingdings 2" panose="05020102010507070707" pitchFamily="18" charset="2"/>
              <a:buChar char=""/>
              <a:defRPr sz="2556" kern="1200">
                <a:solidFill>
                  <a:schemeClr val="tx1"/>
                </a:solidFill>
                <a:latin typeface="+mn-lt"/>
                <a:ea typeface="+mn-ea"/>
                <a:cs typeface="Arial" charset="0"/>
              </a:defRPr>
            </a:lvl1pPr>
            <a:lvl2pPr marL="511523" indent="-224012" algn="r" rtl="1" eaLnBrk="1" fontAlgn="base" hangingPunct="1">
              <a:spcBef>
                <a:spcPts val="487"/>
              </a:spcBef>
              <a:spcAft>
                <a:spcPct val="0"/>
              </a:spcAft>
              <a:buClr>
                <a:srgbClr val="F9B639"/>
              </a:buClr>
              <a:buSzPct val="80000"/>
              <a:buFont typeface="Wingdings 2" panose="05020102010507070707" pitchFamily="18" charset="2"/>
              <a:buChar char=""/>
              <a:defRPr sz="2222" kern="1200">
                <a:solidFill>
                  <a:srgbClr val="6C6C6C"/>
                </a:solidFill>
                <a:latin typeface="+mn-lt"/>
                <a:ea typeface="+mn-ea"/>
                <a:cs typeface="Arial" charset="0"/>
              </a:defRPr>
            </a:lvl2pPr>
            <a:lvl3pPr marL="746118" indent="-224012" algn="r" rtl="1" eaLnBrk="1" fontAlgn="base" hangingPunct="1">
              <a:spcBef>
                <a:spcPts val="389"/>
              </a:spcBef>
              <a:spcAft>
                <a:spcPct val="0"/>
              </a:spcAft>
              <a:buClr>
                <a:srgbClr val="F9B639"/>
              </a:buClr>
              <a:buSzPct val="60000"/>
              <a:buFont typeface="Wingdings" panose="05000000000000000000" pitchFamily="2" charset="2"/>
              <a:buChar char=""/>
              <a:defRPr kern="1200">
                <a:solidFill>
                  <a:schemeClr val="tx1"/>
                </a:solidFill>
                <a:latin typeface="+mn-lt"/>
                <a:ea typeface="+mn-ea"/>
                <a:cs typeface="Arial" charset="0"/>
              </a:defRPr>
            </a:lvl3pPr>
            <a:lvl4pPr marL="989532" indent="-224012" algn="r" rtl="1" eaLnBrk="1" fontAlgn="base" hangingPunct="1">
              <a:spcBef>
                <a:spcPct val="20000"/>
              </a:spcBef>
              <a:spcAft>
                <a:spcPct val="0"/>
              </a:spcAft>
              <a:buClr>
                <a:srgbClr val="F9B639"/>
              </a:buClr>
              <a:buSzPct val="80000"/>
              <a:buFont typeface="Wingdings 2" panose="05020102010507070707" pitchFamily="18" charset="2"/>
              <a:buChar char=""/>
              <a:defRPr kern="1200">
                <a:solidFill>
                  <a:srgbClr val="6C6C6C"/>
                </a:solidFill>
                <a:latin typeface="+mn-lt"/>
                <a:ea typeface="+mn-ea"/>
                <a:cs typeface="Arial" charset="0"/>
              </a:defRPr>
            </a:lvl4pPr>
            <a:lvl5pPr marL="1259404" indent="-224012" algn="r" rtl="1" eaLnBrk="1" fontAlgn="base" hangingPunct="1">
              <a:spcBef>
                <a:spcPts val="389"/>
              </a:spcBef>
              <a:spcAft>
                <a:spcPct val="0"/>
              </a:spcAft>
              <a:buClr>
                <a:srgbClr val="F9B639"/>
              </a:buClr>
              <a:buSzPct val="70000"/>
              <a:buFont typeface="Wingdings" panose="05000000000000000000" pitchFamily="2" charset="2"/>
              <a:buChar char=""/>
              <a:defRPr sz="1778" kern="1200">
                <a:solidFill>
                  <a:schemeClr val="tx1"/>
                </a:solidFill>
                <a:latin typeface="+mn-lt"/>
                <a:ea typeface="+mn-ea"/>
                <a:cs typeface="Arial" charset="0"/>
              </a:defRPr>
            </a:lvl5pPr>
            <a:lvl6pPr marL="1448778" indent="-179973" algn="r" rtl="1" eaLnBrk="1" latinLnBrk="0" hangingPunct="1">
              <a:spcBef>
                <a:spcPts val="393"/>
              </a:spcBef>
              <a:buClr>
                <a:schemeClr val="accent4"/>
              </a:buClr>
              <a:buSzPct val="80000"/>
              <a:buFont typeface="Wingdings 2"/>
              <a:buChar char=""/>
              <a:defRPr kumimoji="0" sz="1778" kern="1200">
                <a:solidFill>
                  <a:schemeClr val="tx1">
                    <a:tint val="85000"/>
                  </a:schemeClr>
                </a:solidFill>
                <a:latin typeface="+mn-lt"/>
                <a:ea typeface="+mn-ea"/>
                <a:cs typeface="+mn-cs"/>
              </a:defRPr>
            </a:lvl6pPr>
            <a:lvl7pPr marL="1646748" indent="-179973" algn="r" rtl="1" eaLnBrk="1" latinLnBrk="0" hangingPunct="1">
              <a:spcBef>
                <a:spcPct val="20000"/>
              </a:spcBef>
              <a:buClr>
                <a:schemeClr val="accent4"/>
              </a:buClr>
              <a:buSzPct val="80000"/>
              <a:buFont typeface="Wingdings 2"/>
              <a:buChar char=""/>
              <a:defRPr kumimoji="0" sz="1556" kern="1200" baseline="0">
                <a:solidFill>
                  <a:schemeClr val="tx1"/>
                </a:solidFill>
                <a:latin typeface="+mn-lt"/>
                <a:ea typeface="+mn-ea"/>
                <a:cs typeface="+mn-cs"/>
              </a:defRPr>
            </a:lvl7pPr>
            <a:lvl8pPr marL="1817722" indent="-179973" algn="r" rtl="1" eaLnBrk="1" latinLnBrk="0" hangingPunct="1">
              <a:spcBef>
                <a:spcPts val="296"/>
              </a:spcBef>
              <a:buClr>
                <a:schemeClr val="accent4"/>
              </a:buClr>
              <a:buSzPct val="100000"/>
              <a:buChar char="•"/>
              <a:defRPr kumimoji="0" sz="1556" kern="1200" baseline="0">
                <a:solidFill>
                  <a:schemeClr val="tx1">
                    <a:tint val="85000"/>
                  </a:schemeClr>
                </a:solidFill>
                <a:latin typeface="+mn-lt"/>
                <a:ea typeface="+mn-ea"/>
                <a:cs typeface="+mn-cs"/>
              </a:defRPr>
            </a:lvl8pPr>
            <a:lvl9pPr marL="2024690" indent="-179973" algn="r" rtl="1" eaLnBrk="1" latinLnBrk="0" hangingPunct="1">
              <a:spcBef>
                <a:spcPct val="20000"/>
              </a:spcBef>
              <a:buClr>
                <a:schemeClr val="accent4"/>
              </a:buClr>
              <a:buSzPct val="100000"/>
              <a:buFont typeface="Wingdings"/>
              <a:buChar char="§"/>
              <a:defRPr kumimoji="0" sz="1333" kern="1200" baseline="0">
                <a:solidFill>
                  <a:schemeClr val="tx1"/>
                </a:solidFill>
                <a:latin typeface="+mn-lt"/>
                <a:ea typeface="+mn-ea"/>
                <a:cs typeface="+mn-cs"/>
              </a:defRPr>
            </a:lvl9pPr>
            <a:extLst/>
          </a:lstStyle>
          <a:p>
            <a:pPr algn="l" rtl="0">
              <a:lnSpc>
                <a:spcPct val="90000"/>
              </a:lnSpc>
              <a:buFont typeface="Wingdings" panose="05000000000000000000" pitchFamily="2" charset="2"/>
              <a:buNone/>
            </a:pPr>
            <a:r>
              <a:rPr lang="en-IE" altLang="he-IL" dirty="0"/>
              <a:t>A data repository that makes operational and other data accessible in a form that is readily acceptable for decision support and other user applications. </a:t>
            </a:r>
          </a:p>
          <a:p>
            <a:pPr algn="l" rtl="0">
              <a:lnSpc>
                <a:spcPct val="90000"/>
              </a:lnSpc>
              <a:buFont typeface="Wingdings" panose="05000000000000000000" pitchFamily="2" charset="2"/>
              <a:buNone/>
            </a:pPr>
            <a:endParaRPr lang="en-IE" altLang="he-IL" dirty="0"/>
          </a:p>
          <a:p>
            <a:pPr algn="l" rtl="0">
              <a:lnSpc>
                <a:spcPct val="90000"/>
              </a:lnSpc>
              <a:buFont typeface="Wingdings" panose="05000000000000000000" pitchFamily="2" charset="2"/>
              <a:buNone/>
            </a:pPr>
            <a:r>
              <a:rPr lang="en-IE" altLang="he-IL" dirty="0"/>
              <a:t>Note: A data warehouse is </a:t>
            </a:r>
            <a:r>
              <a:rPr lang="en-IE" altLang="he-IL" sz="4400" b="1" u="sng" dirty="0">
                <a:solidFill>
                  <a:srgbClr val="FF0000"/>
                </a:solidFill>
              </a:rPr>
              <a:t>not</a:t>
            </a:r>
            <a:r>
              <a:rPr lang="en-IE" altLang="he-IL" dirty="0"/>
              <a:t> another word for a database. The </a:t>
            </a:r>
            <a:r>
              <a:rPr lang="en-GB" altLang="he-IL" dirty="0"/>
              <a:t>specific</a:t>
            </a:r>
            <a:r>
              <a:rPr lang="en-IE" altLang="he-IL" dirty="0"/>
              <a:t> purpose of a data warehouse is to support decisions not operations. </a:t>
            </a:r>
            <a:endParaRPr lang="en-US" altLang="he-IL" dirty="0"/>
          </a:p>
          <a:p>
            <a:pPr algn="l" rtl="0">
              <a:lnSpc>
                <a:spcPct val="90000"/>
              </a:lnSpc>
            </a:pPr>
            <a:endParaRPr lang="en-IE" altLang="he-IL" dirty="0"/>
          </a:p>
        </p:txBody>
      </p:sp>
    </p:spTree>
    <p:extLst>
      <p:ext uri="{BB962C8B-B14F-4D97-AF65-F5344CB8AC3E}">
        <p14:creationId xmlns:p14="http://schemas.microsoft.com/office/powerpoint/2010/main" val="1938198267"/>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6A0D1AF-1208-45D5-A579-5F480FE1A497}"/>
              </a:ext>
            </a:extLst>
          </p:cNvPr>
          <p:cNvSpPr>
            <a:spLocks noGrp="1" noChangeArrowheads="1"/>
          </p:cNvSpPr>
          <p:nvPr>
            <p:ph type="title"/>
          </p:nvPr>
        </p:nvSpPr>
        <p:spPr>
          <a:xfrm>
            <a:off x="127000" y="127000"/>
            <a:ext cx="8870950" cy="1336675"/>
          </a:xfrm>
        </p:spPr>
        <p:txBody>
          <a:bodyPr/>
          <a:lstStyle/>
          <a:p>
            <a:pPr eaLnBrk="1" hangingPunct="1"/>
            <a:r>
              <a:rPr lang="en-US" altLang="he-IL"/>
              <a:t>The Components of a Data Warehouse</a:t>
            </a:r>
          </a:p>
        </p:txBody>
      </p:sp>
      <p:sp>
        <p:nvSpPr>
          <p:cNvPr id="19459" name="Rectangle 3">
            <a:extLst>
              <a:ext uri="{FF2B5EF4-FFF2-40B4-BE49-F238E27FC236}">
                <a16:creationId xmlns:a16="http://schemas.microsoft.com/office/drawing/2014/main" id="{01B8E334-763B-4F0E-BB11-3C81E3316EA6}"/>
              </a:ext>
            </a:extLst>
          </p:cNvPr>
          <p:cNvSpPr>
            <a:spLocks noGrp="1" noChangeArrowheads="1"/>
          </p:cNvSpPr>
          <p:nvPr>
            <p:ph idx="1"/>
          </p:nvPr>
        </p:nvSpPr>
        <p:spPr>
          <a:xfrm>
            <a:off x="107950" y="1584325"/>
            <a:ext cx="7512050" cy="4435475"/>
          </a:xfrm>
        </p:spPr>
        <p:txBody>
          <a:bodyPr/>
          <a:lstStyle/>
          <a:p>
            <a:pPr algn="l" rtl="0" eaLnBrk="1" hangingPunct="1"/>
            <a:r>
              <a:rPr lang="en-US" altLang="he-IL"/>
              <a:t>There are several items that make up a data warehouse</a:t>
            </a:r>
          </a:p>
          <a:p>
            <a:pPr lvl="1" algn="l" rtl="0"/>
            <a:r>
              <a:rPr lang="en-US" altLang="he-IL"/>
              <a:t>Key </a:t>
            </a:r>
            <a:r>
              <a:rPr lang="en-US" altLang="he-IL" dirty="0"/>
              <a:t>Performance Indicators</a:t>
            </a:r>
          </a:p>
          <a:p>
            <a:pPr lvl="2" algn="l" rtl="0"/>
            <a:r>
              <a:rPr lang="en-US" altLang="he-IL" dirty="0"/>
              <a:t>Sales</a:t>
            </a:r>
          </a:p>
          <a:p>
            <a:pPr lvl="1" algn="l" rtl="0" eaLnBrk="1" hangingPunct="1"/>
            <a:r>
              <a:rPr lang="en-US" altLang="he-IL" dirty="0"/>
              <a:t>Cubes</a:t>
            </a:r>
          </a:p>
          <a:p>
            <a:pPr lvl="2" algn="l" rtl="0"/>
            <a:r>
              <a:rPr lang="en-US" altLang="he-IL" dirty="0"/>
              <a:t>Show me </a:t>
            </a:r>
            <a:r>
              <a:rPr lang="en-US" altLang="he-IL" i="1" dirty="0"/>
              <a:t>sales</a:t>
            </a:r>
            <a:r>
              <a:rPr lang="en-US" altLang="he-IL" dirty="0"/>
              <a:t> by </a:t>
            </a:r>
            <a:r>
              <a:rPr lang="en-US" altLang="he-IL" i="1" dirty="0"/>
              <a:t>month</a:t>
            </a:r>
            <a:r>
              <a:rPr lang="en-US" altLang="he-IL" dirty="0"/>
              <a:t> by </a:t>
            </a:r>
            <a:r>
              <a:rPr lang="en-US" altLang="he-IL" i="1" dirty="0"/>
              <a:t>product</a:t>
            </a:r>
            <a:r>
              <a:rPr lang="en-US" altLang="he-IL" dirty="0"/>
              <a:t> for </a:t>
            </a:r>
            <a:r>
              <a:rPr lang="en-US" altLang="he-IL" i="1" dirty="0"/>
              <a:t>North America</a:t>
            </a:r>
            <a:endParaRPr lang="en-US" altLang="he-IL" dirty="0"/>
          </a:p>
          <a:p>
            <a:pPr lvl="1" algn="l" rtl="0" eaLnBrk="1" hangingPunct="1"/>
            <a:r>
              <a:rPr lang="en-US" altLang="he-IL" dirty="0"/>
              <a:t>Measures</a:t>
            </a:r>
          </a:p>
          <a:p>
            <a:pPr lvl="2" algn="l" rtl="0"/>
            <a:r>
              <a:rPr lang="en-US" altLang="he-IL" sz="2400" b="1" dirty="0">
                <a:solidFill>
                  <a:srgbClr val="FF0000"/>
                </a:solidFill>
              </a:rPr>
              <a:t>What</a:t>
            </a:r>
            <a:r>
              <a:rPr lang="en-US" altLang="he-IL" dirty="0"/>
              <a:t> you want to see (sales in this case) is called a </a:t>
            </a:r>
            <a:r>
              <a:rPr lang="en-US" altLang="he-IL" i="1" dirty="0"/>
              <a:t>measure</a:t>
            </a:r>
            <a:endParaRPr lang="en-US" altLang="he-IL" dirty="0"/>
          </a:p>
          <a:p>
            <a:pPr lvl="1" algn="l" rtl="0" eaLnBrk="1" hangingPunct="1"/>
            <a:r>
              <a:rPr lang="en-US" altLang="he-IL" dirty="0"/>
              <a:t>Dimensions</a:t>
            </a:r>
          </a:p>
          <a:p>
            <a:pPr lvl="2" algn="l" rtl="0"/>
            <a:r>
              <a:rPr lang="en-US" altLang="he-IL" sz="2400" b="1" dirty="0">
                <a:solidFill>
                  <a:srgbClr val="FF0000"/>
                </a:solidFill>
              </a:rPr>
              <a:t>How</a:t>
            </a:r>
            <a:r>
              <a:rPr lang="en-US" altLang="he-IL" dirty="0"/>
              <a:t> you want to see it (month, product, and North America) is called a </a:t>
            </a:r>
            <a:r>
              <a:rPr lang="en-US" altLang="he-IL" i="1" dirty="0"/>
              <a:t>dimension</a:t>
            </a:r>
            <a:endParaRPr lang="en-US" altLang="he-IL" dirty="0"/>
          </a:p>
          <a:p>
            <a:pPr lvl="2" algn="l" rtl="0" eaLnBrk="1" hangingPunct="1"/>
            <a:r>
              <a:rPr lang="en-US" altLang="he-IL" dirty="0"/>
              <a:t>Attributes</a:t>
            </a:r>
          </a:p>
          <a:p>
            <a:pPr lvl="2" algn="l" rtl="0" eaLnBrk="1" hangingPunct="1"/>
            <a:r>
              <a:rPr lang="en-US" altLang="he-IL" dirty="0"/>
              <a:t>Hierarchies</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4EDE7AD-796C-4505-862E-D3B8BB91A6DD}"/>
              </a:ext>
            </a:extLst>
          </p:cNvPr>
          <p:cNvSpPr>
            <a:spLocks noGrp="1" noChangeArrowheads="1"/>
          </p:cNvSpPr>
          <p:nvPr>
            <p:ph type="title"/>
          </p:nvPr>
        </p:nvSpPr>
        <p:spPr>
          <a:xfrm>
            <a:off x="304800" y="128587"/>
            <a:ext cx="7239000" cy="1143000"/>
          </a:xfrm>
        </p:spPr>
        <p:txBody>
          <a:bodyPr/>
          <a:lstStyle/>
          <a:p>
            <a:pPr eaLnBrk="1" hangingPunct="1"/>
            <a:r>
              <a:rPr lang="en-US" altLang="he-IL"/>
              <a:t>Cubes</a:t>
            </a:r>
          </a:p>
        </p:txBody>
      </p:sp>
      <p:sp>
        <p:nvSpPr>
          <p:cNvPr id="21507" name="Rectangle 3">
            <a:extLst>
              <a:ext uri="{FF2B5EF4-FFF2-40B4-BE49-F238E27FC236}">
                <a16:creationId xmlns:a16="http://schemas.microsoft.com/office/drawing/2014/main" id="{828C0E27-75A7-44F8-ABCA-2FF99B31CAD2}"/>
              </a:ext>
            </a:extLst>
          </p:cNvPr>
          <p:cNvSpPr>
            <a:spLocks noGrp="1" noChangeArrowheads="1"/>
          </p:cNvSpPr>
          <p:nvPr>
            <p:ph idx="1"/>
          </p:nvPr>
        </p:nvSpPr>
        <p:spPr>
          <a:xfrm>
            <a:off x="292768" y="1529514"/>
            <a:ext cx="7543800" cy="1895475"/>
          </a:xfrm>
        </p:spPr>
        <p:txBody>
          <a:bodyPr/>
          <a:lstStyle/>
          <a:p>
            <a:pPr algn="l" rtl="0" eaLnBrk="1" hangingPunct="1"/>
            <a:r>
              <a:rPr lang="en-US" altLang="he-IL" dirty="0"/>
              <a:t>Cubes are the structures in which data is stored</a:t>
            </a:r>
          </a:p>
          <a:p>
            <a:pPr algn="l" rtl="0" eaLnBrk="1" hangingPunct="1"/>
            <a:r>
              <a:rPr lang="en-US" altLang="he-IL" dirty="0"/>
              <a:t>Users access data in the cubes by navigating through various dimensions</a:t>
            </a:r>
          </a:p>
        </p:txBody>
      </p:sp>
      <p:pic>
        <p:nvPicPr>
          <p:cNvPr id="21508" name="Picture 4">
            <a:extLst>
              <a:ext uri="{FF2B5EF4-FFF2-40B4-BE49-F238E27FC236}">
                <a16:creationId xmlns:a16="http://schemas.microsoft.com/office/drawing/2014/main" id="{2F1FAAA1-69B5-4A7C-AA2A-DC9C8E8E1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92450"/>
            <a:ext cx="4572000"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95C2047-A49C-426F-B3E5-F0BFDD608577}"/>
              </a:ext>
            </a:extLst>
          </p:cNvPr>
          <p:cNvSpPr>
            <a:spLocks noGrp="1" noChangeArrowheads="1"/>
          </p:cNvSpPr>
          <p:nvPr>
            <p:ph type="title"/>
          </p:nvPr>
        </p:nvSpPr>
        <p:spPr/>
        <p:txBody>
          <a:bodyPr/>
          <a:lstStyle/>
          <a:p>
            <a:pPr eaLnBrk="1" hangingPunct="1"/>
            <a:r>
              <a:rPr lang="en-US" altLang="he-IL"/>
              <a:t>Measures</a:t>
            </a:r>
          </a:p>
        </p:txBody>
      </p:sp>
      <p:sp>
        <p:nvSpPr>
          <p:cNvPr id="22531" name="Rectangle 3">
            <a:extLst>
              <a:ext uri="{FF2B5EF4-FFF2-40B4-BE49-F238E27FC236}">
                <a16:creationId xmlns:a16="http://schemas.microsoft.com/office/drawing/2014/main" id="{91B0E896-BC1A-41C6-8DA5-A0005321BC80}"/>
              </a:ext>
            </a:extLst>
          </p:cNvPr>
          <p:cNvSpPr>
            <a:spLocks noGrp="1" noChangeArrowheads="1"/>
          </p:cNvSpPr>
          <p:nvPr>
            <p:ph idx="1"/>
          </p:nvPr>
        </p:nvSpPr>
        <p:spPr>
          <a:xfrm>
            <a:off x="456848" y="1905000"/>
            <a:ext cx="7391752" cy="4267199"/>
          </a:xfrm>
        </p:spPr>
        <p:txBody>
          <a:bodyPr/>
          <a:lstStyle/>
          <a:p>
            <a:pPr algn="l" rtl="0" eaLnBrk="1" hangingPunct="1"/>
            <a:r>
              <a:rPr lang="en-US" altLang="he-IL" sz="2800" dirty="0"/>
              <a:t>Measures are </a:t>
            </a:r>
            <a:r>
              <a:rPr lang="en-US" altLang="he-IL" sz="2800" i="1" dirty="0"/>
              <a:t>what</a:t>
            </a:r>
            <a:r>
              <a:rPr lang="en-US" altLang="he-IL" sz="2800" dirty="0"/>
              <a:t> you want to see</a:t>
            </a:r>
          </a:p>
          <a:p>
            <a:pPr algn="l" rtl="0" eaLnBrk="1" hangingPunct="1"/>
            <a:r>
              <a:rPr lang="en-US" altLang="he-IL" sz="2800" dirty="0"/>
              <a:t>They are almost always numeric</a:t>
            </a:r>
          </a:p>
          <a:p>
            <a:pPr algn="l" rtl="0" eaLnBrk="1" hangingPunct="1"/>
            <a:r>
              <a:rPr lang="en-US" altLang="he-IL" sz="2800" dirty="0"/>
              <a:t>They are often </a:t>
            </a:r>
            <a:r>
              <a:rPr lang="en-US" altLang="he-IL" sz="2800" dirty="0">
                <a:solidFill>
                  <a:srgbClr val="FF0000"/>
                </a:solidFill>
              </a:rPr>
              <a:t>additive</a:t>
            </a:r>
          </a:p>
          <a:p>
            <a:pPr lvl="1" algn="l" rtl="0" eaLnBrk="1" hangingPunct="1"/>
            <a:r>
              <a:rPr lang="en-US" altLang="he-IL" sz="2400" dirty="0">
                <a:solidFill>
                  <a:srgbClr val="FF0000"/>
                </a:solidFill>
              </a:rPr>
              <a:t>Dollar sales, unit sales, profit, expenses, and more</a:t>
            </a:r>
          </a:p>
          <a:p>
            <a:pPr algn="l" rtl="0" eaLnBrk="1" hangingPunct="1"/>
            <a:r>
              <a:rPr lang="en-US" altLang="he-IL" sz="2800" dirty="0"/>
              <a:t>Some measures are </a:t>
            </a:r>
            <a:r>
              <a:rPr lang="en-US" altLang="he-IL" sz="2800" dirty="0">
                <a:solidFill>
                  <a:srgbClr val="FFC000"/>
                </a:solidFill>
              </a:rPr>
              <a:t>not additive</a:t>
            </a:r>
          </a:p>
          <a:p>
            <a:pPr lvl="1" algn="l" rtl="0" eaLnBrk="1" hangingPunct="1"/>
            <a:r>
              <a:rPr lang="en-US" altLang="he-IL" sz="2400" dirty="0">
                <a:solidFill>
                  <a:srgbClr val="FFC000"/>
                </a:solidFill>
              </a:rPr>
              <a:t>Date of last shipment</a:t>
            </a:r>
          </a:p>
          <a:p>
            <a:pPr lvl="1" algn="l" rtl="0" eaLnBrk="1" hangingPunct="1"/>
            <a:r>
              <a:rPr lang="en-US" altLang="he-IL" sz="2400" dirty="0"/>
              <a:t>Inventory counts and number of unique customers</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9CEE651-2945-4B5C-8495-455FED78495B}"/>
              </a:ext>
            </a:extLst>
          </p:cNvPr>
          <p:cNvSpPr>
            <a:spLocks noGrp="1" noChangeArrowheads="1"/>
          </p:cNvSpPr>
          <p:nvPr>
            <p:ph type="title"/>
          </p:nvPr>
        </p:nvSpPr>
        <p:spPr/>
        <p:txBody>
          <a:bodyPr/>
          <a:lstStyle/>
          <a:p>
            <a:pPr eaLnBrk="1" hangingPunct="1"/>
            <a:r>
              <a:rPr lang="en-US" altLang="he-IL"/>
              <a:t>Dimensions</a:t>
            </a:r>
          </a:p>
        </p:txBody>
      </p:sp>
      <p:sp>
        <p:nvSpPr>
          <p:cNvPr id="23555" name="Rectangle 3">
            <a:extLst>
              <a:ext uri="{FF2B5EF4-FFF2-40B4-BE49-F238E27FC236}">
                <a16:creationId xmlns:a16="http://schemas.microsoft.com/office/drawing/2014/main" id="{9515DF40-FCBB-4716-B387-41BC396D4CD0}"/>
              </a:ext>
            </a:extLst>
          </p:cNvPr>
          <p:cNvSpPr>
            <a:spLocks noGrp="1" noChangeArrowheads="1"/>
          </p:cNvSpPr>
          <p:nvPr>
            <p:ph idx="1"/>
          </p:nvPr>
        </p:nvSpPr>
        <p:spPr>
          <a:xfrm>
            <a:off x="206023" y="1752600"/>
            <a:ext cx="7740650" cy="4632325"/>
          </a:xfrm>
        </p:spPr>
        <p:txBody>
          <a:bodyPr/>
          <a:lstStyle/>
          <a:p>
            <a:pPr algn="l" rtl="0" eaLnBrk="1" hangingPunct="1"/>
            <a:r>
              <a:rPr lang="en-US" altLang="he-IL" dirty="0"/>
              <a:t>Dimensions are </a:t>
            </a:r>
            <a:r>
              <a:rPr lang="en-US" altLang="he-IL" i="1" dirty="0"/>
              <a:t>how</a:t>
            </a:r>
            <a:r>
              <a:rPr lang="en-US" altLang="he-IL" dirty="0"/>
              <a:t> you want to see the data</a:t>
            </a:r>
          </a:p>
          <a:p>
            <a:pPr algn="l" rtl="0" eaLnBrk="1" hangingPunct="1"/>
            <a:r>
              <a:rPr lang="en-US" altLang="he-IL" dirty="0"/>
              <a:t>You usually want to see data by time, geography, product, account, employee, …</a:t>
            </a:r>
          </a:p>
          <a:p>
            <a:pPr algn="l" rtl="0" eaLnBrk="1" hangingPunct="1"/>
            <a:r>
              <a:rPr lang="en-US" altLang="he-IL" dirty="0"/>
              <a:t>Dimensions are made up of </a:t>
            </a:r>
            <a:r>
              <a:rPr lang="en-US" altLang="he-IL" i="1" dirty="0"/>
              <a:t>attributes</a:t>
            </a:r>
            <a:r>
              <a:rPr lang="en-US" altLang="he-IL" dirty="0"/>
              <a:t> and may or may not include </a:t>
            </a:r>
            <a:r>
              <a:rPr lang="en-US" altLang="he-IL" i="1" dirty="0"/>
              <a:t>hierarchies</a:t>
            </a:r>
          </a:p>
          <a:p>
            <a:pPr lvl="1" algn="l" rtl="0" eaLnBrk="1" hangingPunct="1"/>
            <a:r>
              <a:rPr lang="en-US" altLang="he-IL" dirty="0"/>
              <a:t>Year – Semester – Quarter – Month – Day</a:t>
            </a:r>
          </a:p>
          <a:p>
            <a:pPr lvl="1" algn="l" rtl="0" eaLnBrk="1" hangingPunct="1"/>
            <a:r>
              <a:rPr lang="en-US" altLang="he-IL" dirty="0"/>
              <a:t>Product Category – Product Subcategory - Product</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79F099-9ADC-43A3-8360-1FA10F0493E3}"/>
              </a:ext>
            </a:extLst>
          </p:cNvPr>
          <p:cNvSpPr>
            <a:spLocks noGrp="1" noChangeArrowheads="1"/>
          </p:cNvSpPr>
          <p:nvPr>
            <p:ph type="title"/>
          </p:nvPr>
        </p:nvSpPr>
        <p:spPr/>
        <p:txBody>
          <a:bodyPr/>
          <a:lstStyle/>
          <a:p>
            <a:pPr eaLnBrk="1" hangingPunct="1"/>
            <a:r>
              <a:rPr lang="en-US" altLang="he-IL"/>
              <a:t>Attributes</a:t>
            </a:r>
          </a:p>
        </p:txBody>
      </p:sp>
      <p:sp>
        <p:nvSpPr>
          <p:cNvPr id="24579" name="Rectangle 3">
            <a:extLst>
              <a:ext uri="{FF2B5EF4-FFF2-40B4-BE49-F238E27FC236}">
                <a16:creationId xmlns:a16="http://schemas.microsoft.com/office/drawing/2014/main" id="{45919598-566A-4550-82FD-2DDEFB8CF0F0}"/>
              </a:ext>
            </a:extLst>
          </p:cNvPr>
          <p:cNvSpPr>
            <a:spLocks noGrp="1" noChangeArrowheads="1"/>
          </p:cNvSpPr>
          <p:nvPr>
            <p:ph idx="1"/>
          </p:nvPr>
        </p:nvSpPr>
        <p:spPr>
          <a:xfrm>
            <a:off x="107950" y="1584325"/>
            <a:ext cx="7664450" cy="4578350"/>
          </a:xfrm>
        </p:spPr>
        <p:txBody>
          <a:bodyPr/>
          <a:lstStyle/>
          <a:p>
            <a:pPr algn="l" rtl="0" eaLnBrk="1" hangingPunct="1"/>
            <a:r>
              <a:rPr lang="en-US" altLang="he-IL" dirty="0"/>
              <a:t>Attributes are individual values that make up dimensions</a:t>
            </a:r>
          </a:p>
          <a:p>
            <a:pPr lvl="1" algn="l" rtl="0" eaLnBrk="1" hangingPunct="1"/>
            <a:r>
              <a:rPr lang="en-US" altLang="he-IL" dirty="0"/>
              <a:t>A Time dimension may have a Month attribute, a Year attribute, and so forth</a:t>
            </a:r>
          </a:p>
          <a:p>
            <a:pPr lvl="1" algn="l" rtl="0" eaLnBrk="1" hangingPunct="1"/>
            <a:r>
              <a:rPr lang="en-US" altLang="he-IL" dirty="0"/>
              <a:t>A Geography dimension may have a Country attribute, a Region attribute, a City attribute, and so on</a:t>
            </a:r>
          </a:p>
          <a:p>
            <a:pPr lvl="1" algn="l" rtl="0" eaLnBrk="1" hangingPunct="1"/>
            <a:r>
              <a:rPr lang="en-US" altLang="he-IL" dirty="0"/>
              <a:t>A Product dimension may have a Part Number attribute, a size attribute, a color attribute, a manufacturer attribute, and more</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E14A181-C1A2-4B79-89DE-6A19C07BBBFE}"/>
              </a:ext>
            </a:extLst>
          </p:cNvPr>
          <p:cNvSpPr>
            <a:spLocks noGrp="1" noChangeArrowheads="1"/>
          </p:cNvSpPr>
          <p:nvPr>
            <p:ph type="title"/>
          </p:nvPr>
        </p:nvSpPr>
        <p:spPr/>
        <p:txBody>
          <a:bodyPr/>
          <a:lstStyle/>
          <a:p>
            <a:pPr eaLnBrk="1" hangingPunct="1"/>
            <a:r>
              <a:rPr lang="en-US" altLang="he-IL"/>
              <a:t>Hierarchies</a:t>
            </a:r>
          </a:p>
        </p:txBody>
      </p:sp>
      <p:sp>
        <p:nvSpPr>
          <p:cNvPr id="25603" name="Rectangle 3">
            <a:extLst>
              <a:ext uri="{FF2B5EF4-FFF2-40B4-BE49-F238E27FC236}">
                <a16:creationId xmlns:a16="http://schemas.microsoft.com/office/drawing/2014/main" id="{1AF07855-4975-46E8-83A7-FB5143DAD283}"/>
              </a:ext>
            </a:extLst>
          </p:cNvPr>
          <p:cNvSpPr>
            <a:spLocks noGrp="1" noChangeArrowheads="1"/>
          </p:cNvSpPr>
          <p:nvPr>
            <p:ph idx="1"/>
          </p:nvPr>
        </p:nvSpPr>
        <p:spPr>
          <a:xfrm>
            <a:off x="114300" y="1717675"/>
            <a:ext cx="7924096" cy="3997325"/>
          </a:xfrm>
        </p:spPr>
        <p:txBody>
          <a:bodyPr/>
          <a:lstStyle/>
          <a:p>
            <a:pPr algn="l" rtl="0" eaLnBrk="1" hangingPunct="1"/>
            <a:r>
              <a:rPr lang="en-US" altLang="he-IL" dirty="0"/>
              <a:t>You can put attributes into a hierarchical structure to assist user analysis</a:t>
            </a:r>
          </a:p>
          <a:p>
            <a:pPr algn="l" rtl="0" eaLnBrk="1" hangingPunct="1"/>
            <a:r>
              <a:rPr lang="en-US" altLang="he-IL" dirty="0"/>
              <a:t>One of the most common functions in BI is to “drill down” to a more detailed level</a:t>
            </a:r>
          </a:p>
          <a:p>
            <a:pPr algn="l" rtl="0" eaLnBrk="1" hangingPunct="1"/>
            <a:r>
              <a:rPr lang="en-US" altLang="he-IL" dirty="0"/>
              <a:t>For example, Time hierarchy might be to go from Year to Quarter to Month to Day</a:t>
            </a:r>
          </a:p>
          <a:p>
            <a:pPr algn="l" rtl="0" eaLnBrk="1" hangingPunct="1"/>
            <a:r>
              <a:rPr lang="en-US" altLang="he-IL" dirty="0"/>
              <a:t>Another Time hierarchy might go from Year to Month to Week to Day to Hour</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6142951-2F73-476F-A872-AE4504F04F2B}"/>
              </a:ext>
            </a:extLst>
          </p:cNvPr>
          <p:cNvSpPr>
            <a:spLocks noGrp="1" noChangeArrowheads="1"/>
          </p:cNvSpPr>
          <p:nvPr>
            <p:ph type="title"/>
          </p:nvPr>
        </p:nvSpPr>
        <p:spPr>
          <a:xfrm>
            <a:off x="127000" y="127000"/>
            <a:ext cx="7893050" cy="1336675"/>
          </a:xfrm>
        </p:spPr>
        <p:txBody>
          <a:bodyPr>
            <a:normAutofit/>
          </a:bodyPr>
          <a:lstStyle/>
          <a:p>
            <a:pPr algn="ctr" rtl="0"/>
            <a:r>
              <a:rPr lang="en-US" altLang="he-IL" sz="3200" dirty="0"/>
              <a:t>Building BI Solutions - Challenges</a:t>
            </a:r>
          </a:p>
        </p:txBody>
      </p:sp>
      <p:sp>
        <p:nvSpPr>
          <p:cNvPr id="7" name="object 30">
            <a:extLst>
              <a:ext uri="{FF2B5EF4-FFF2-40B4-BE49-F238E27FC236}">
                <a16:creationId xmlns:a16="http://schemas.microsoft.com/office/drawing/2014/main" id="{9DF596DB-922E-4282-8A99-572DB46B205C}"/>
              </a:ext>
            </a:extLst>
          </p:cNvPr>
          <p:cNvSpPr/>
          <p:nvPr/>
        </p:nvSpPr>
        <p:spPr>
          <a:xfrm>
            <a:off x="304800" y="1524000"/>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8" name="object 31">
            <a:extLst>
              <a:ext uri="{FF2B5EF4-FFF2-40B4-BE49-F238E27FC236}">
                <a16:creationId xmlns:a16="http://schemas.microsoft.com/office/drawing/2014/main" id="{3E4797AC-4453-427C-884C-F13AA66A03E9}"/>
              </a:ext>
            </a:extLst>
          </p:cNvPr>
          <p:cNvSpPr/>
          <p:nvPr/>
        </p:nvSpPr>
        <p:spPr>
          <a:xfrm>
            <a:off x="1830324" y="1763394"/>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10" name="object 10">
            <a:extLst>
              <a:ext uri="{FF2B5EF4-FFF2-40B4-BE49-F238E27FC236}">
                <a16:creationId xmlns:a16="http://schemas.microsoft.com/office/drawing/2014/main" id="{042E1241-9ECB-42C1-9DB4-D36541CCF987}"/>
              </a:ext>
            </a:extLst>
          </p:cNvPr>
          <p:cNvSpPr txBox="1"/>
          <p:nvPr/>
        </p:nvSpPr>
        <p:spPr>
          <a:xfrm>
            <a:off x="776731" y="1851842"/>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
        <p:nvSpPr>
          <p:cNvPr id="11" name="object 29">
            <a:extLst>
              <a:ext uri="{FF2B5EF4-FFF2-40B4-BE49-F238E27FC236}">
                <a16:creationId xmlns:a16="http://schemas.microsoft.com/office/drawing/2014/main" id="{2D13D33A-EF26-4302-866E-D5F2CF461292}"/>
              </a:ext>
            </a:extLst>
          </p:cNvPr>
          <p:cNvSpPr/>
          <p:nvPr/>
        </p:nvSpPr>
        <p:spPr>
          <a:xfrm>
            <a:off x="286603" y="2514600"/>
            <a:ext cx="2612136" cy="906780"/>
          </a:xfrm>
          <a:custGeom>
            <a:avLst/>
            <a:gdLst/>
            <a:ahLst/>
            <a:cxnLst/>
            <a:rect l="l" t="t" r="r" b="b"/>
            <a:pathLst>
              <a:path w="2612136" h="906780">
                <a:moveTo>
                  <a:pt x="0" y="0"/>
                </a:moveTo>
                <a:lnTo>
                  <a:pt x="0" y="906780"/>
                </a:lnTo>
                <a:lnTo>
                  <a:pt x="2300732" y="906780"/>
                </a:lnTo>
                <a:lnTo>
                  <a:pt x="2612136" y="453389"/>
                </a:lnTo>
                <a:lnTo>
                  <a:pt x="2300732" y="0"/>
                </a:lnTo>
                <a:lnTo>
                  <a:pt x="0" y="0"/>
                </a:lnTo>
                <a:close/>
              </a:path>
            </a:pathLst>
          </a:custGeom>
          <a:solidFill>
            <a:srgbClr val="A31128"/>
          </a:solidFill>
        </p:spPr>
        <p:txBody>
          <a:bodyPr wrap="square" lIns="0" tIns="0" rIns="0" bIns="0" rtlCol="0">
            <a:noAutofit/>
          </a:bodyPr>
          <a:lstStyle/>
          <a:p>
            <a:endParaRPr/>
          </a:p>
        </p:txBody>
      </p:sp>
      <p:sp>
        <p:nvSpPr>
          <p:cNvPr id="12" name="object 30">
            <a:extLst>
              <a:ext uri="{FF2B5EF4-FFF2-40B4-BE49-F238E27FC236}">
                <a16:creationId xmlns:a16="http://schemas.microsoft.com/office/drawing/2014/main" id="{28881EBA-6456-42C0-8C49-D03FA07DBB46}"/>
              </a:ext>
            </a:extLst>
          </p:cNvPr>
          <p:cNvSpPr/>
          <p:nvPr/>
        </p:nvSpPr>
        <p:spPr>
          <a:xfrm>
            <a:off x="1980783" y="2836164"/>
            <a:ext cx="310445" cy="391668"/>
          </a:xfrm>
          <a:custGeom>
            <a:avLst/>
            <a:gdLst/>
            <a:ahLst/>
            <a:cxnLst/>
            <a:rect l="l" t="t" r="r" b="b"/>
            <a:pathLst>
              <a:path w="310445" h="391668">
                <a:moveTo>
                  <a:pt x="309669" y="214594"/>
                </a:moveTo>
                <a:lnTo>
                  <a:pt x="310445" y="202243"/>
                </a:lnTo>
                <a:lnTo>
                  <a:pt x="309920" y="189210"/>
                </a:lnTo>
                <a:lnTo>
                  <a:pt x="308096" y="175825"/>
                </a:lnTo>
                <a:lnTo>
                  <a:pt x="307594" y="173228"/>
                </a:lnTo>
                <a:lnTo>
                  <a:pt x="294049" y="169891"/>
                </a:lnTo>
                <a:lnTo>
                  <a:pt x="281144" y="167223"/>
                </a:lnTo>
                <a:lnTo>
                  <a:pt x="269519" y="165820"/>
                </a:lnTo>
                <a:lnTo>
                  <a:pt x="266445" y="165735"/>
                </a:lnTo>
                <a:lnTo>
                  <a:pt x="262636" y="158115"/>
                </a:lnTo>
                <a:lnTo>
                  <a:pt x="262636" y="154432"/>
                </a:lnTo>
                <a:lnTo>
                  <a:pt x="258825" y="146812"/>
                </a:lnTo>
                <a:lnTo>
                  <a:pt x="258825" y="139319"/>
                </a:lnTo>
                <a:lnTo>
                  <a:pt x="255143" y="131825"/>
                </a:lnTo>
                <a:lnTo>
                  <a:pt x="251332" y="128016"/>
                </a:lnTo>
                <a:lnTo>
                  <a:pt x="260747" y="118518"/>
                </a:lnTo>
                <a:lnTo>
                  <a:pt x="269659" y="109020"/>
                </a:lnTo>
                <a:lnTo>
                  <a:pt x="277566" y="99522"/>
                </a:lnTo>
                <a:lnTo>
                  <a:pt x="281431" y="94107"/>
                </a:lnTo>
                <a:lnTo>
                  <a:pt x="275209" y="82989"/>
                </a:lnTo>
                <a:lnTo>
                  <a:pt x="267928" y="72185"/>
                </a:lnTo>
                <a:lnTo>
                  <a:pt x="259938" y="62055"/>
                </a:lnTo>
                <a:lnTo>
                  <a:pt x="251589" y="52961"/>
                </a:lnTo>
                <a:lnTo>
                  <a:pt x="251332" y="52705"/>
                </a:lnTo>
                <a:lnTo>
                  <a:pt x="239880" y="58794"/>
                </a:lnTo>
                <a:lnTo>
                  <a:pt x="229179" y="64908"/>
                </a:lnTo>
                <a:lnTo>
                  <a:pt x="218315" y="71018"/>
                </a:lnTo>
                <a:lnTo>
                  <a:pt x="210057" y="75311"/>
                </a:lnTo>
                <a:lnTo>
                  <a:pt x="206375" y="71500"/>
                </a:lnTo>
                <a:lnTo>
                  <a:pt x="202564" y="67818"/>
                </a:lnTo>
                <a:lnTo>
                  <a:pt x="195071" y="64008"/>
                </a:lnTo>
                <a:lnTo>
                  <a:pt x="187578" y="60198"/>
                </a:lnTo>
                <a:lnTo>
                  <a:pt x="183895" y="56515"/>
                </a:lnTo>
                <a:lnTo>
                  <a:pt x="176402" y="56515"/>
                </a:lnTo>
                <a:lnTo>
                  <a:pt x="178711" y="43845"/>
                </a:lnTo>
                <a:lnTo>
                  <a:pt x="179772" y="31202"/>
                </a:lnTo>
                <a:lnTo>
                  <a:pt x="180070" y="18552"/>
                </a:lnTo>
                <a:lnTo>
                  <a:pt x="180086" y="11303"/>
                </a:lnTo>
                <a:lnTo>
                  <a:pt x="168856" y="6602"/>
                </a:lnTo>
                <a:lnTo>
                  <a:pt x="156659" y="3151"/>
                </a:lnTo>
                <a:lnTo>
                  <a:pt x="143807" y="957"/>
                </a:lnTo>
                <a:lnTo>
                  <a:pt x="130615" y="32"/>
                </a:lnTo>
                <a:lnTo>
                  <a:pt x="127634" y="0"/>
                </a:lnTo>
                <a:lnTo>
                  <a:pt x="121986" y="10625"/>
                </a:lnTo>
                <a:lnTo>
                  <a:pt x="117645" y="22584"/>
                </a:lnTo>
                <a:lnTo>
                  <a:pt x="114080" y="35310"/>
                </a:lnTo>
                <a:lnTo>
                  <a:pt x="112521" y="41401"/>
                </a:lnTo>
                <a:lnTo>
                  <a:pt x="93852" y="41401"/>
                </a:lnTo>
                <a:lnTo>
                  <a:pt x="86359" y="45212"/>
                </a:lnTo>
                <a:lnTo>
                  <a:pt x="78867" y="45212"/>
                </a:lnTo>
                <a:lnTo>
                  <a:pt x="71374" y="48895"/>
                </a:lnTo>
                <a:lnTo>
                  <a:pt x="64784" y="36715"/>
                </a:lnTo>
                <a:lnTo>
                  <a:pt x="58240" y="25852"/>
                </a:lnTo>
                <a:lnTo>
                  <a:pt x="51722" y="15768"/>
                </a:lnTo>
                <a:lnTo>
                  <a:pt x="48768" y="11303"/>
                </a:lnTo>
                <a:lnTo>
                  <a:pt x="36461" y="15008"/>
                </a:lnTo>
                <a:lnTo>
                  <a:pt x="25026" y="20532"/>
                </a:lnTo>
                <a:lnTo>
                  <a:pt x="14216" y="27333"/>
                </a:lnTo>
                <a:lnTo>
                  <a:pt x="3784" y="34872"/>
                </a:lnTo>
                <a:lnTo>
                  <a:pt x="0" y="37719"/>
                </a:lnTo>
                <a:lnTo>
                  <a:pt x="3359" y="49947"/>
                </a:lnTo>
                <a:lnTo>
                  <a:pt x="7222" y="61415"/>
                </a:lnTo>
                <a:lnTo>
                  <a:pt x="12155" y="73203"/>
                </a:lnTo>
                <a:lnTo>
                  <a:pt x="14986" y="79121"/>
                </a:lnTo>
                <a:lnTo>
                  <a:pt x="11302" y="82804"/>
                </a:lnTo>
                <a:lnTo>
                  <a:pt x="7493" y="192024"/>
                </a:lnTo>
                <a:lnTo>
                  <a:pt x="8489" y="178569"/>
                </a:lnTo>
                <a:lnTo>
                  <a:pt x="11315" y="165795"/>
                </a:lnTo>
                <a:lnTo>
                  <a:pt x="15726" y="153704"/>
                </a:lnTo>
                <a:lnTo>
                  <a:pt x="21478" y="142302"/>
                </a:lnTo>
                <a:lnTo>
                  <a:pt x="28326" y="131592"/>
                </a:lnTo>
                <a:lnTo>
                  <a:pt x="33781" y="124333"/>
                </a:lnTo>
                <a:lnTo>
                  <a:pt x="43567" y="115181"/>
                </a:lnTo>
                <a:lnTo>
                  <a:pt x="53980" y="107011"/>
                </a:lnTo>
                <a:lnTo>
                  <a:pt x="65024" y="100136"/>
                </a:lnTo>
                <a:lnTo>
                  <a:pt x="76702" y="94870"/>
                </a:lnTo>
                <a:lnTo>
                  <a:pt x="89018" y="91529"/>
                </a:lnTo>
                <a:lnTo>
                  <a:pt x="101345" y="90424"/>
                </a:lnTo>
                <a:lnTo>
                  <a:pt x="113264" y="89132"/>
                </a:lnTo>
                <a:lnTo>
                  <a:pt x="125627" y="89194"/>
                </a:lnTo>
                <a:lnTo>
                  <a:pt x="138201" y="90605"/>
                </a:lnTo>
                <a:lnTo>
                  <a:pt x="150752" y="93361"/>
                </a:lnTo>
                <a:lnTo>
                  <a:pt x="163047" y="97459"/>
                </a:lnTo>
                <a:lnTo>
                  <a:pt x="172593" y="101726"/>
                </a:lnTo>
                <a:lnTo>
                  <a:pt x="181789" y="109671"/>
                </a:lnTo>
                <a:lnTo>
                  <a:pt x="190337" y="118389"/>
                </a:lnTo>
                <a:lnTo>
                  <a:pt x="198241" y="127978"/>
                </a:lnTo>
                <a:lnTo>
                  <a:pt x="205504" y="138538"/>
                </a:lnTo>
                <a:lnTo>
                  <a:pt x="212130" y="150168"/>
                </a:lnTo>
                <a:lnTo>
                  <a:pt x="217677" y="161925"/>
                </a:lnTo>
                <a:lnTo>
                  <a:pt x="220574" y="173853"/>
                </a:lnTo>
                <a:lnTo>
                  <a:pt x="221706" y="186223"/>
                </a:lnTo>
                <a:lnTo>
                  <a:pt x="221305" y="198804"/>
                </a:lnTo>
                <a:lnTo>
                  <a:pt x="219601" y="211366"/>
                </a:lnTo>
                <a:lnTo>
                  <a:pt x="216824" y="223678"/>
                </a:lnTo>
                <a:lnTo>
                  <a:pt x="213868" y="233553"/>
                </a:lnTo>
                <a:lnTo>
                  <a:pt x="207752" y="244729"/>
                </a:lnTo>
                <a:lnTo>
                  <a:pt x="200881" y="255275"/>
                </a:lnTo>
                <a:lnTo>
                  <a:pt x="193144" y="265179"/>
                </a:lnTo>
                <a:lnTo>
                  <a:pt x="184426" y="274431"/>
                </a:lnTo>
                <a:lnTo>
                  <a:pt x="174615" y="283018"/>
                </a:lnTo>
                <a:lnTo>
                  <a:pt x="165100" y="289941"/>
                </a:lnTo>
                <a:lnTo>
                  <a:pt x="153349" y="295034"/>
                </a:lnTo>
                <a:lnTo>
                  <a:pt x="141163" y="298718"/>
                </a:lnTo>
                <a:lnTo>
                  <a:pt x="128765" y="300880"/>
                </a:lnTo>
                <a:lnTo>
                  <a:pt x="116380" y="301407"/>
                </a:lnTo>
                <a:lnTo>
                  <a:pt x="104233" y="300188"/>
                </a:lnTo>
                <a:lnTo>
                  <a:pt x="93852" y="297561"/>
                </a:lnTo>
                <a:lnTo>
                  <a:pt x="80686" y="294643"/>
                </a:lnTo>
                <a:lnTo>
                  <a:pt x="68302" y="289962"/>
                </a:lnTo>
                <a:lnTo>
                  <a:pt x="56813" y="283748"/>
                </a:lnTo>
                <a:lnTo>
                  <a:pt x="46330" y="276232"/>
                </a:lnTo>
                <a:lnTo>
                  <a:pt x="36965" y="267645"/>
                </a:lnTo>
                <a:lnTo>
                  <a:pt x="30099" y="259842"/>
                </a:lnTo>
                <a:lnTo>
                  <a:pt x="22765" y="249166"/>
                </a:lnTo>
                <a:lnTo>
                  <a:pt x="16869" y="237433"/>
                </a:lnTo>
                <a:lnTo>
                  <a:pt x="20942" y="365632"/>
                </a:lnTo>
                <a:lnTo>
                  <a:pt x="32929" y="370950"/>
                </a:lnTo>
                <a:lnTo>
                  <a:pt x="37592" y="372872"/>
                </a:lnTo>
                <a:lnTo>
                  <a:pt x="45037" y="362816"/>
                </a:lnTo>
                <a:lnTo>
                  <a:pt x="53273" y="352761"/>
                </a:lnTo>
                <a:lnTo>
                  <a:pt x="61147" y="342706"/>
                </a:lnTo>
                <a:lnTo>
                  <a:pt x="63753" y="338963"/>
                </a:lnTo>
                <a:lnTo>
                  <a:pt x="71374" y="342646"/>
                </a:lnTo>
                <a:lnTo>
                  <a:pt x="82550" y="342646"/>
                </a:lnTo>
                <a:lnTo>
                  <a:pt x="90043" y="346456"/>
                </a:lnTo>
                <a:lnTo>
                  <a:pt x="105028" y="346456"/>
                </a:lnTo>
                <a:lnTo>
                  <a:pt x="108120" y="358788"/>
                </a:lnTo>
                <a:lnTo>
                  <a:pt x="111186" y="371094"/>
                </a:lnTo>
                <a:lnTo>
                  <a:pt x="114257" y="383406"/>
                </a:lnTo>
                <a:lnTo>
                  <a:pt x="116331" y="391668"/>
                </a:lnTo>
                <a:lnTo>
                  <a:pt x="129747" y="391068"/>
                </a:lnTo>
                <a:lnTo>
                  <a:pt x="142837" y="389484"/>
                </a:lnTo>
                <a:lnTo>
                  <a:pt x="155322" y="387239"/>
                </a:lnTo>
                <a:lnTo>
                  <a:pt x="166918" y="384655"/>
                </a:lnTo>
                <a:lnTo>
                  <a:pt x="168909" y="384175"/>
                </a:lnTo>
                <a:lnTo>
                  <a:pt x="168909" y="338963"/>
                </a:lnTo>
                <a:lnTo>
                  <a:pt x="176402" y="335153"/>
                </a:lnTo>
                <a:lnTo>
                  <a:pt x="180086" y="331470"/>
                </a:lnTo>
                <a:lnTo>
                  <a:pt x="187578" y="327660"/>
                </a:lnTo>
                <a:lnTo>
                  <a:pt x="191388" y="323850"/>
                </a:lnTo>
                <a:lnTo>
                  <a:pt x="198881" y="323850"/>
                </a:lnTo>
                <a:lnTo>
                  <a:pt x="202564" y="316357"/>
                </a:lnTo>
                <a:lnTo>
                  <a:pt x="214298" y="324949"/>
                </a:lnTo>
                <a:lnTo>
                  <a:pt x="224738" y="332275"/>
                </a:lnTo>
                <a:lnTo>
                  <a:pt x="234402" y="338818"/>
                </a:lnTo>
                <a:lnTo>
                  <a:pt x="240156" y="342646"/>
                </a:lnTo>
                <a:lnTo>
                  <a:pt x="250331" y="334550"/>
                </a:lnTo>
                <a:lnTo>
                  <a:pt x="259532" y="326109"/>
                </a:lnTo>
                <a:lnTo>
                  <a:pt x="268052" y="317018"/>
                </a:lnTo>
                <a:lnTo>
                  <a:pt x="276184" y="306975"/>
                </a:lnTo>
                <a:lnTo>
                  <a:pt x="277621" y="305054"/>
                </a:lnTo>
                <a:lnTo>
                  <a:pt x="268896" y="293230"/>
                </a:lnTo>
                <a:lnTo>
                  <a:pt x="260907" y="283208"/>
                </a:lnTo>
                <a:lnTo>
                  <a:pt x="252713" y="274985"/>
                </a:lnTo>
                <a:lnTo>
                  <a:pt x="247650" y="271145"/>
                </a:lnTo>
                <a:lnTo>
                  <a:pt x="251332" y="263651"/>
                </a:lnTo>
                <a:lnTo>
                  <a:pt x="255143" y="256032"/>
                </a:lnTo>
                <a:lnTo>
                  <a:pt x="255143" y="252349"/>
                </a:lnTo>
                <a:lnTo>
                  <a:pt x="258825" y="244729"/>
                </a:lnTo>
                <a:lnTo>
                  <a:pt x="262636" y="237236"/>
                </a:lnTo>
                <a:lnTo>
                  <a:pt x="262636" y="229743"/>
                </a:lnTo>
                <a:lnTo>
                  <a:pt x="275290" y="229658"/>
                </a:lnTo>
                <a:lnTo>
                  <a:pt x="287945" y="229063"/>
                </a:lnTo>
                <a:lnTo>
                  <a:pt x="300599" y="227448"/>
                </a:lnTo>
                <a:lnTo>
                  <a:pt x="307594" y="225933"/>
                </a:lnTo>
                <a:lnTo>
                  <a:pt x="309669" y="214594"/>
                </a:lnTo>
                <a:close/>
              </a:path>
            </a:pathLst>
          </a:custGeom>
          <a:solidFill>
            <a:srgbClr val="FFFFFF"/>
          </a:solidFill>
        </p:spPr>
        <p:txBody>
          <a:bodyPr wrap="square" lIns="0" tIns="0" rIns="0" bIns="0" rtlCol="0">
            <a:noAutofit/>
          </a:bodyPr>
          <a:lstStyle/>
          <a:p>
            <a:endParaRPr/>
          </a:p>
        </p:txBody>
      </p:sp>
      <p:sp>
        <p:nvSpPr>
          <p:cNvPr id="13" name="object 31">
            <a:extLst>
              <a:ext uri="{FF2B5EF4-FFF2-40B4-BE49-F238E27FC236}">
                <a16:creationId xmlns:a16="http://schemas.microsoft.com/office/drawing/2014/main" id="{2ECFEA15-554C-46E3-AF5D-212584BB7182}"/>
              </a:ext>
            </a:extLst>
          </p:cNvPr>
          <p:cNvSpPr/>
          <p:nvPr/>
        </p:nvSpPr>
        <p:spPr>
          <a:xfrm>
            <a:off x="1902043" y="2918968"/>
            <a:ext cx="99682" cy="282828"/>
          </a:xfrm>
          <a:custGeom>
            <a:avLst/>
            <a:gdLst/>
            <a:ahLst/>
            <a:cxnLst/>
            <a:rect l="l" t="t" r="r" b="b"/>
            <a:pathLst>
              <a:path w="99682" h="282828">
                <a:moveTo>
                  <a:pt x="82549" y="3809"/>
                </a:moveTo>
                <a:lnTo>
                  <a:pt x="78740" y="11302"/>
                </a:lnTo>
                <a:lnTo>
                  <a:pt x="75057" y="15112"/>
                </a:lnTo>
                <a:lnTo>
                  <a:pt x="71247" y="18922"/>
                </a:lnTo>
                <a:lnTo>
                  <a:pt x="67564" y="26415"/>
                </a:lnTo>
                <a:lnTo>
                  <a:pt x="55256" y="23316"/>
                </a:lnTo>
                <a:lnTo>
                  <a:pt x="42923" y="20242"/>
                </a:lnTo>
                <a:lnTo>
                  <a:pt x="30595" y="17162"/>
                </a:lnTo>
                <a:lnTo>
                  <a:pt x="22478" y="15112"/>
                </a:lnTo>
                <a:lnTo>
                  <a:pt x="17078" y="26658"/>
                </a:lnTo>
                <a:lnTo>
                  <a:pt x="12005" y="38862"/>
                </a:lnTo>
                <a:lnTo>
                  <a:pt x="7584" y="51082"/>
                </a:lnTo>
                <a:lnTo>
                  <a:pt x="4144" y="62677"/>
                </a:lnTo>
                <a:lnTo>
                  <a:pt x="3809" y="64007"/>
                </a:lnTo>
                <a:lnTo>
                  <a:pt x="15285" y="70166"/>
                </a:lnTo>
                <a:lnTo>
                  <a:pt x="25994" y="76284"/>
                </a:lnTo>
                <a:lnTo>
                  <a:pt x="36839" y="82376"/>
                </a:lnTo>
                <a:lnTo>
                  <a:pt x="44958" y="86613"/>
                </a:lnTo>
                <a:lnTo>
                  <a:pt x="41274" y="94233"/>
                </a:lnTo>
                <a:lnTo>
                  <a:pt x="41274" y="128142"/>
                </a:lnTo>
                <a:lnTo>
                  <a:pt x="29390" y="132073"/>
                </a:lnTo>
                <a:lnTo>
                  <a:pt x="18267" y="137321"/>
                </a:lnTo>
                <a:lnTo>
                  <a:pt x="6937" y="143350"/>
                </a:lnTo>
                <a:lnTo>
                  <a:pt x="0" y="146938"/>
                </a:lnTo>
                <a:lnTo>
                  <a:pt x="3120" y="159253"/>
                </a:lnTo>
                <a:lnTo>
                  <a:pt x="7120" y="170947"/>
                </a:lnTo>
                <a:lnTo>
                  <a:pt x="11742" y="182535"/>
                </a:lnTo>
                <a:lnTo>
                  <a:pt x="16727" y="194535"/>
                </a:lnTo>
                <a:lnTo>
                  <a:pt x="18796" y="199643"/>
                </a:lnTo>
                <a:lnTo>
                  <a:pt x="31112" y="196536"/>
                </a:lnTo>
                <a:lnTo>
                  <a:pt x="43429" y="193453"/>
                </a:lnTo>
                <a:lnTo>
                  <a:pt x="55746" y="190366"/>
                </a:lnTo>
                <a:lnTo>
                  <a:pt x="63753" y="188340"/>
                </a:lnTo>
                <a:lnTo>
                  <a:pt x="67564" y="195833"/>
                </a:lnTo>
                <a:lnTo>
                  <a:pt x="71247" y="199643"/>
                </a:lnTo>
                <a:lnTo>
                  <a:pt x="75057" y="207137"/>
                </a:lnTo>
                <a:lnTo>
                  <a:pt x="78740" y="210946"/>
                </a:lnTo>
                <a:lnTo>
                  <a:pt x="82549" y="218439"/>
                </a:lnTo>
                <a:lnTo>
                  <a:pt x="86233" y="222250"/>
                </a:lnTo>
                <a:lnTo>
                  <a:pt x="82332" y="232539"/>
                </a:lnTo>
                <a:lnTo>
                  <a:pt x="77145" y="244100"/>
                </a:lnTo>
                <a:lnTo>
                  <a:pt x="71169" y="256415"/>
                </a:lnTo>
                <a:lnTo>
                  <a:pt x="67564" y="263651"/>
                </a:lnTo>
                <a:lnTo>
                  <a:pt x="77904" y="270864"/>
                </a:lnTo>
                <a:lnTo>
                  <a:pt x="88519" y="277162"/>
                </a:lnTo>
                <a:lnTo>
                  <a:pt x="99682" y="282828"/>
                </a:lnTo>
                <a:lnTo>
                  <a:pt x="95609" y="154629"/>
                </a:lnTo>
                <a:lnTo>
                  <a:pt x="91149" y="142221"/>
                </a:lnTo>
                <a:lnTo>
                  <a:pt x="88118" y="129525"/>
                </a:lnTo>
                <a:lnTo>
                  <a:pt x="86513" y="116923"/>
                </a:lnTo>
                <a:lnTo>
                  <a:pt x="86233" y="109219"/>
                </a:lnTo>
                <a:lnTo>
                  <a:pt x="90042" y="0"/>
                </a:lnTo>
                <a:lnTo>
                  <a:pt x="82549" y="3809"/>
                </a:lnTo>
                <a:close/>
              </a:path>
            </a:pathLst>
          </a:custGeom>
          <a:solidFill>
            <a:srgbClr val="FFFFFF"/>
          </a:solidFill>
        </p:spPr>
        <p:txBody>
          <a:bodyPr wrap="square" lIns="0" tIns="0" rIns="0" bIns="0" rtlCol="0">
            <a:noAutofit/>
          </a:bodyPr>
          <a:lstStyle/>
          <a:p>
            <a:endParaRPr/>
          </a:p>
        </p:txBody>
      </p:sp>
      <p:sp>
        <p:nvSpPr>
          <p:cNvPr id="14" name="object 32">
            <a:extLst>
              <a:ext uri="{FF2B5EF4-FFF2-40B4-BE49-F238E27FC236}">
                <a16:creationId xmlns:a16="http://schemas.microsoft.com/office/drawing/2014/main" id="{C6C258F7-7A10-40CD-AA84-90DDF6FD8D61}"/>
              </a:ext>
            </a:extLst>
          </p:cNvPr>
          <p:cNvSpPr/>
          <p:nvPr/>
        </p:nvSpPr>
        <p:spPr>
          <a:xfrm>
            <a:off x="2168742" y="2709672"/>
            <a:ext cx="195072" cy="190500"/>
          </a:xfrm>
          <a:custGeom>
            <a:avLst/>
            <a:gdLst/>
            <a:ahLst/>
            <a:cxnLst/>
            <a:rect l="l" t="t" r="r" b="b"/>
            <a:pathLst>
              <a:path w="195072" h="190500">
                <a:moveTo>
                  <a:pt x="29972" y="127000"/>
                </a:moveTo>
                <a:lnTo>
                  <a:pt x="29972" y="130683"/>
                </a:lnTo>
                <a:lnTo>
                  <a:pt x="26289" y="138175"/>
                </a:lnTo>
                <a:lnTo>
                  <a:pt x="22479" y="141986"/>
                </a:lnTo>
                <a:lnTo>
                  <a:pt x="18796" y="149351"/>
                </a:lnTo>
                <a:lnTo>
                  <a:pt x="25392" y="158791"/>
                </a:lnTo>
                <a:lnTo>
                  <a:pt x="34764" y="169009"/>
                </a:lnTo>
                <a:lnTo>
                  <a:pt x="41275" y="175513"/>
                </a:lnTo>
                <a:lnTo>
                  <a:pt x="48768" y="168148"/>
                </a:lnTo>
                <a:lnTo>
                  <a:pt x="56261" y="164337"/>
                </a:lnTo>
                <a:lnTo>
                  <a:pt x="60071" y="160654"/>
                </a:lnTo>
                <a:lnTo>
                  <a:pt x="71247" y="164337"/>
                </a:lnTo>
                <a:lnTo>
                  <a:pt x="75057" y="168148"/>
                </a:lnTo>
                <a:lnTo>
                  <a:pt x="86233" y="168148"/>
                </a:lnTo>
                <a:lnTo>
                  <a:pt x="86233" y="175513"/>
                </a:lnTo>
                <a:lnTo>
                  <a:pt x="90043" y="183007"/>
                </a:lnTo>
                <a:lnTo>
                  <a:pt x="90043" y="190500"/>
                </a:lnTo>
                <a:lnTo>
                  <a:pt x="102452" y="190358"/>
                </a:lnTo>
                <a:lnTo>
                  <a:pt x="115650" y="189368"/>
                </a:lnTo>
                <a:lnTo>
                  <a:pt x="120015" y="112013"/>
                </a:lnTo>
                <a:lnTo>
                  <a:pt x="112522" y="115824"/>
                </a:lnTo>
                <a:lnTo>
                  <a:pt x="105029" y="119507"/>
                </a:lnTo>
                <a:lnTo>
                  <a:pt x="97536" y="123316"/>
                </a:lnTo>
                <a:lnTo>
                  <a:pt x="90043" y="119507"/>
                </a:lnTo>
                <a:lnTo>
                  <a:pt x="82550" y="115824"/>
                </a:lnTo>
                <a:lnTo>
                  <a:pt x="75057" y="108330"/>
                </a:lnTo>
                <a:lnTo>
                  <a:pt x="75057" y="100837"/>
                </a:lnTo>
                <a:lnTo>
                  <a:pt x="71247" y="97154"/>
                </a:lnTo>
                <a:lnTo>
                  <a:pt x="71247" y="14986"/>
                </a:lnTo>
                <a:lnTo>
                  <a:pt x="67564" y="11175"/>
                </a:lnTo>
                <a:lnTo>
                  <a:pt x="63754" y="3683"/>
                </a:lnTo>
                <a:lnTo>
                  <a:pt x="51829" y="9045"/>
                </a:lnTo>
                <a:lnTo>
                  <a:pt x="40904" y="16203"/>
                </a:lnTo>
                <a:lnTo>
                  <a:pt x="33782" y="22351"/>
                </a:lnTo>
                <a:lnTo>
                  <a:pt x="33782" y="29845"/>
                </a:lnTo>
                <a:lnTo>
                  <a:pt x="37465" y="37337"/>
                </a:lnTo>
                <a:lnTo>
                  <a:pt x="41275" y="44830"/>
                </a:lnTo>
                <a:lnTo>
                  <a:pt x="37465" y="44830"/>
                </a:lnTo>
                <a:lnTo>
                  <a:pt x="37465" y="48513"/>
                </a:lnTo>
                <a:lnTo>
                  <a:pt x="33782" y="52324"/>
                </a:lnTo>
                <a:lnTo>
                  <a:pt x="29972" y="56007"/>
                </a:lnTo>
                <a:lnTo>
                  <a:pt x="29972" y="59816"/>
                </a:lnTo>
                <a:lnTo>
                  <a:pt x="26289" y="63500"/>
                </a:lnTo>
                <a:lnTo>
                  <a:pt x="11303" y="63500"/>
                </a:lnTo>
                <a:lnTo>
                  <a:pt x="3810" y="67183"/>
                </a:lnTo>
                <a:lnTo>
                  <a:pt x="930" y="79850"/>
                </a:lnTo>
                <a:lnTo>
                  <a:pt x="59" y="92451"/>
                </a:lnTo>
                <a:lnTo>
                  <a:pt x="0" y="100837"/>
                </a:lnTo>
                <a:lnTo>
                  <a:pt x="7493" y="104648"/>
                </a:lnTo>
                <a:lnTo>
                  <a:pt x="22479" y="104648"/>
                </a:lnTo>
                <a:lnTo>
                  <a:pt x="22479" y="115824"/>
                </a:lnTo>
                <a:lnTo>
                  <a:pt x="26289" y="119507"/>
                </a:lnTo>
                <a:lnTo>
                  <a:pt x="26289" y="123316"/>
                </a:lnTo>
                <a:lnTo>
                  <a:pt x="29972" y="127000"/>
                </a:lnTo>
                <a:close/>
              </a:path>
              <a:path w="195072" h="190500">
                <a:moveTo>
                  <a:pt x="183769" y="127000"/>
                </a:moveTo>
                <a:lnTo>
                  <a:pt x="176276" y="119507"/>
                </a:lnTo>
                <a:lnTo>
                  <a:pt x="172593" y="115824"/>
                </a:lnTo>
                <a:lnTo>
                  <a:pt x="172593" y="104648"/>
                </a:lnTo>
                <a:lnTo>
                  <a:pt x="176276" y="89662"/>
                </a:lnTo>
                <a:lnTo>
                  <a:pt x="180086" y="85851"/>
                </a:lnTo>
                <a:lnTo>
                  <a:pt x="187579" y="82168"/>
                </a:lnTo>
                <a:lnTo>
                  <a:pt x="195072" y="78486"/>
                </a:lnTo>
                <a:lnTo>
                  <a:pt x="192235" y="65323"/>
                </a:lnTo>
                <a:lnTo>
                  <a:pt x="186510" y="53610"/>
                </a:lnTo>
                <a:lnTo>
                  <a:pt x="183769" y="48513"/>
                </a:lnTo>
                <a:lnTo>
                  <a:pt x="168783" y="48513"/>
                </a:lnTo>
                <a:lnTo>
                  <a:pt x="161290" y="52324"/>
                </a:lnTo>
                <a:lnTo>
                  <a:pt x="157607" y="48513"/>
                </a:lnTo>
                <a:lnTo>
                  <a:pt x="153797" y="44830"/>
                </a:lnTo>
                <a:lnTo>
                  <a:pt x="153797" y="41148"/>
                </a:lnTo>
                <a:lnTo>
                  <a:pt x="150114" y="37337"/>
                </a:lnTo>
                <a:lnTo>
                  <a:pt x="146304" y="33654"/>
                </a:lnTo>
                <a:lnTo>
                  <a:pt x="142494" y="33654"/>
                </a:lnTo>
                <a:lnTo>
                  <a:pt x="146304" y="26162"/>
                </a:lnTo>
                <a:lnTo>
                  <a:pt x="146304" y="11175"/>
                </a:lnTo>
                <a:lnTo>
                  <a:pt x="135143" y="4603"/>
                </a:lnTo>
                <a:lnTo>
                  <a:pt x="123811" y="907"/>
                </a:lnTo>
                <a:lnTo>
                  <a:pt x="112522" y="0"/>
                </a:lnTo>
                <a:lnTo>
                  <a:pt x="108839" y="3683"/>
                </a:lnTo>
                <a:lnTo>
                  <a:pt x="105029" y="11175"/>
                </a:lnTo>
                <a:lnTo>
                  <a:pt x="105029" y="18668"/>
                </a:lnTo>
                <a:lnTo>
                  <a:pt x="90043" y="18668"/>
                </a:lnTo>
                <a:lnTo>
                  <a:pt x="78740" y="22351"/>
                </a:lnTo>
                <a:lnTo>
                  <a:pt x="71247" y="14986"/>
                </a:lnTo>
                <a:lnTo>
                  <a:pt x="71247" y="97154"/>
                </a:lnTo>
                <a:lnTo>
                  <a:pt x="71247" y="85851"/>
                </a:lnTo>
                <a:lnTo>
                  <a:pt x="75057" y="82168"/>
                </a:lnTo>
                <a:lnTo>
                  <a:pt x="82550" y="74675"/>
                </a:lnTo>
                <a:lnTo>
                  <a:pt x="86233" y="70992"/>
                </a:lnTo>
                <a:lnTo>
                  <a:pt x="93726" y="67183"/>
                </a:lnTo>
                <a:lnTo>
                  <a:pt x="105029" y="67183"/>
                </a:lnTo>
                <a:lnTo>
                  <a:pt x="112522" y="70992"/>
                </a:lnTo>
                <a:lnTo>
                  <a:pt x="116332" y="74675"/>
                </a:lnTo>
                <a:lnTo>
                  <a:pt x="123825" y="82168"/>
                </a:lnTo>
                <a:lnTo>
                  <a:pt x="123825" y="104648"/>
                </a:lnTo>
                <a:lnTo>
                  <a:pt x="120015" y="112013"/>
                </a:lnTo>
                <a:lnTo>
                  <a:pt x="115650" y="189368"/>
                </a:lnTo>
                <a:lnTo>
                  <a:pt x="127508" y="186816"/>
                </a:lnTo>
                <a:lnTo>
                  <a:pt x="127508" y="164337"/>
                </a:lnTo>
                <a:lnTo>
                  <a:pt x="131318" y="164337"/>
                </a:lnTo>
                <a:lnTo>
                  <a:pt x="135001" y="160654"/>
                </a:lnTo>
                <a:lnTo>
                  <a:pt x="138811" y="160654"/>
                </a:lnTo>
                <a:lnTo>
                  <a:pt x="142494" y="156845"/>
                </a:lnTo>
                <a:lnTo>
                  <a:pt x="146304" y="153162"/>
                </a:lnTo>
                <a:lnTo>
                  <a:pt x="150114" y="149351"/>
                </a:lnTo>
                <a:lnTo>
                  <a:pt x="153797" y="153162"/>
                </a:lnTo>
                <a:lnTo>
                  <a:pt x="161290" y="156845"/>
                </a:lnTo>
                <a:lnTo>
                  <a:pt x="168783" y="160654"/>
                </a:lnTo>
                <a:lnTo>
                  <a:pt x="176682" y="151326"/>
                </a:lnTo>
                <a:lnTo>
                  <a:pt x="183558" y="140136"/>
                </a:lnTo>
                <a:lnTo>
                  <a:pt x="187579" y="130683"/>
                </a:lnTo>
                <a:lnTo>
                  <a:pt x="183769" y="127000"/>
                </a:lnTo>
                <a:close/>
              </a:path>
            </a:pathLst>
          </a:custGeom>
          <a:solidFill>
            <a:srgbClr val="FFFFFF"/>
          </a:solidFill>
        </p:spPr>
        <p:txBody>
          <a:bodyPr wrap="square" lIns="0" tIns="0" rIns="0" bIns="0" rtlCol="0">
            <a:noAutofit/>
          </a:bodyPr>
          <a:lstStyle/>
          <a:p>
            <a:endParaRPr/>
          </a:p>
        </p:txBody>
      </p:sp>
      <p:sp>
        <p:nvSpPr>
          <p:cNvPr id="15" name="object 8">
            <a:extLst>
              <a:ext uri="{FF2B5EF4-FFF2-40B4-BE49-F238E27FC236}">
                <a16:creationId xmlns:a16="http://schemas.microsoft.com/office/drawing/2014/main" id="{16613BCD-9A50-4CB4-B446-42B17B810F4D}"/>
              </a:ext>
            </a:extLst>
          </p:cNvPr>
          <p:cNvSpPr txBox="1"/>
          <p:nvPr/>
        </p:nvSpPr>
        <p:spPr>
          <a:xfrm>
            <a:off x="747867" y="2842449"/>
            <a:ext cx="884479" cy="254304"/>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Process</a:t>
            </a:r>
            <a:endParaRPr sz="1800">
              <a:latin typeface="Arial"/>
              <a:cs typeface="Arial"/>
            </a:endParaRPr>
          </a:p>
        </p:txBody>
      </p:sp>
      <p:sp>
        <p:nvSpPr>
          <p:cNvPr id="16" name="object 28">
            <a:extLst>
              <a:ext uri="{FF2B5EF4-FFF2-40B4-BE49-F238E27FC236}">
                <a16:creationId xmlns:a16="http://schemas.microsoft.com/office/drawing/2014/main" id="{66F1A7B1-99B2-4CD6-8B84-4660F85BC219}"/>
              </a:ext>
            </a:extLst>
          </p:cNvPr>
          <p:cNvSpPr/>
          <p:nvPr/>
        </p:nvSpPr>
        <p:spPr>
          <a:xfrm>
            <a:off x="286603" y="3512819"/>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endParaRPr/>
          </a:p>
        </p:txBody>
      </p:sp>
      <p:sp>
        <p:nvSpPr>
          <p:cNvPr id="17" name="object 29">
            <a:extLst>
              <a:ext uri="{FF2B5EF4-FFF2-40B4-BE49-F238E27FC236}">
                <a16:creationId xmlns:a16="http://schemas.microsoft.com/office/drawing/2014/main" id="{BD657357-0555-423A-8668-A2CE7F6DFAC3}"/>
              </a:ext>
            </a:extLst>
          </p:cNvPr>
          <p:cNvSpPr/>
          <p:nvPr/>
        </p:nvSpPr>
        <p:spPr>
          <a:xfrm>
            <a:off x="1887066" y="3702957"/>
            <a:ext cx="492220" cy="532114"/>
          </a:xfrm>
          <a:custGeom>
            <a:avLst/>
            <a:gdLst/>
            <a:ahLst/>
            <a:cxnLst/>
            <a:rect l="l" t="t" r="r" b="b"/>
            <a:pathLst>
              <a:path w="492220" h="532114">
                <a:moveTo>
                  <a:pt x="275886" y="106444"/>
                </a:moveTo>
                <a:lnTo>
                  <a:pt x="276977" y="106280"/>
                </a:lnTo>
                <a:lnTo>
                  <a:pt x="288153" y="106280"/>
                </a:lnTo>
                <a:lnTo>
                  <a:pt x="300801" y="107400"/>
                </a:lnTo>
                <a:lnTo>
                  <a:pt x="313314" y="110462"/>
                </a:lnTo>
                <a:lnTo>
                  <a:pt x="325531" y="115018"/>
                </a:lnTo>
                <a:lnTo>
                  <a:pt x="337291" y="120617"/>
                </a:lnTo>
                <a:lnTo>
                  <a:pt x="348433" y="126811"/>
                </a:lnTo>
                <a:lnTo>
                  <a:pt x="351907" y="128886"/>
                </a:lnTo>
                <a:lnTo>
                  <a:pt x="355717" y="132696"/>
                </a:lnTo>
                <a:lnTo>
                  <a:pt x="366893" y="132696"/>
                </a:lnTo>
                <a:lnTo>
                  <a:pt x="370703" y="128886"/>
                </a:lnTo>
                <a:lnTo>
                  <a:pt x="374386" y="121393"/>
                </a:lnTo>
                <a:lnTo>
                  <a:pt x="374386" y="113900"/>
                </a:lnTo>
                <a:lnTo>
                  <a:pt x="366893" y="110090"/>
                </a:lnTo>
                <a:lnTo>
                  <a:pt x="356474" y="102118"/>
                </a:lnTo>
                <a:lnTo>
                  <a:pt x="345539" y="95244"/>
                </a:lnTo>
                <a:lnTo>
                  <a:pt x="334090" y="89548"/>
                </a:lnTo>
                <a:lnTo>
                  <a:pt x="322130" y="85106"/>
                </a:lnTo>
                <a:lnTo>
                  <a:pt x="309661" y="81997"/>
                </a:lnTo>
                <a:lnTo>
                  <a:pt x="296687" y="80300"/>
                </a:lnTo>
                <a:lnTo>
                  <a:pt x="288153" y="79991"/>
                </a:lnTo>
                <a:lnTo>
                  <a:pt x="280660" y="79991"/>
                </a:lnTo>
                <a:lnTo>
                  <a:pt x="276977" y="83801"/>
                </a:lnTo>
                <a:lnTo>
                  <a:pt x="262459" y="84760"/>
                </a:lnTo>
                <a:lnTo>
                  <a:pt x="248786" y="87496"/>
                </a:lnTo>
                <a:lnTo>
                  <a:pt x="236009" y="91799"/>
                </a:lnTo>
                <a:lnTo>
                  <a:pt x="224179" y="97459"/>
                </a:lnTo>
                <a:lnTo>
                  <a:pt x="213349" y="104265"/>
                </a:lnTo>
                <a:lnTo>
                  <a:pt x="203569" y="112007"/>
                </a:lnTo>
                <a:lnTo>
                  <a:pt x="194893" y="120475"/>
                </a:lnTo>
                <a:lnTo>
                  <a:pt x="190744" y="125203"/>
                </a:lnTo>
                <a:lnTo>
                  <a:pt x="183251" y="132696"/>
                </a:lnTo>
                <a:lnTo>
                  <a:pt x="183251" y="140189"/>
                </a:lnTo>
                <a:lnTo>
                  <a:pt x="190744" y="143999"/>
                </a:lnTo>
                <a:lnTo>
                  <a:pt x="194554" y="147682"/>
                </a:lnTo>
                <a:lnTo>
                  <a:pt x="202047" y="151492"/>
                </a:lnTo>
                <a:lnTo>
                  <a:pt x="209540" y="143999"/>
                </a:lnTo>
                <a:lnTo>
                  <a:pt x="217786" y="135063"/>
                </a:lnTo>
                <a:lnTo>
                  <a:pt x="227549" y="126927"/>
                </a:lnTo>
                <a:lnTo>
                  <a:pt x="238535" y="119795"/>
                </a:lnTo>
                <a:lnTo>
                  <a:pt x="250449" y="113868"/>
                </a:lnTo>
                <a:lnTo>
                  <a:pt x="262998" y="109350"/>
                </a:lnTo>
                <a:lnTo>
                  <a:pt x="275886" y="106444"/>
                </a:lnTo>
                <a:close/>
              </a:path>
              <a:path w="492220" h="532114">
                <a:moveTo>
                  <a:pt x="167669" y="446507"/>
                </a:moveTo>
                <a:lnTo>
                  <a:pt x="177081" y="435165"/>
                </a:lnTo>
                <a:lnTo>
                  <a:pt x="183506" y="427422"/>
                </a:lnTo>
                <a:lnTo>
                  <a:pt x="187515" y="422591"/>
                </a:lnTo>
                <a:lnTo>
                  <a:pt x="189677" y="419985"/>
                </a:lnTo>
                <a:lnTo>
                  <a:pt x="190744" y="418700"/>
                </a:lnTo>
                <a:lnTo>
                  <a:pt x="178672" y="413760"/>
                </a:lnTo>
                <a:lnTo>
                  <a:pt x="167073" y="407976"/>
                </a:lnTo>
                <a:lnTo>
                  <a:pt x="155967" y="401394"/>
                </a:lnTo>
                <a:lnTo>
                  <a:pt x="145374" y="394056"/>
                </a:lnTo>
                <a:lnTo>
                  <a:pt x="135317" y="386008"/>
                </a:lnTo>
                <a:lnTo>
                  <a:pt x="125815" y="377292"/>
                </a:lnTo>
                <a:lnTo>
                  <a:pt x="116890" y="367954"/>
                </a:lnTo>
                <a:lnTo>
                  <a:pt x="108562" y="358037"/>
                </a:lnTo>
                <a:lnTo>
                  <a:pt x="100853" y="347585"/>
                </a:lnTo>
                <a:lnTo>
                  <a:pt x="93783" y="336642"/>
                </a:lnTo>
                <a:lnTo>
                  <a:pt x="93335" y="335896"/>
                </a:lnTo>
                <a:lnTo>
                  <a:pt x="70855" y="361675"/>
                </a:lnTo>
                <a:lnTo>
                  <a:pt x="53121" y="382012"/>
                </a:lnTo>
                <a:lnTo>
                  <a:pt x="39571" y="397551"/>
                </a:lnTo>
                <a:lnTo>
                  <a:pt x="29641" y="408938"/>
                </a:lnTo>
                <a:lnTo>
                  <a:pt x="22769" y="416819"/>
                </a:lnTo>
                <a:lnTo>
                  <a:pt x="18391" y="421839"/>
                </a:lnTo>
                <a:lnTo>
                  <a:pt x="15946" y="424643"/>
                </a:lnTo>
                <a:lnTo>
                  <a:pt x="14595" y="426193"/>
                </a:lnTo>
                <a:lnTo>
                  <a:pt x="7553" y="436394"/>
                </a:lnTo>
                <a:lnTo>
                  <a:pt x="2801" y="447570"/>
                </a:lnTo>
                <a:lnTo>
                  <a:pt x="297" y="459356"/>
                </a:lnTo>
                <a:lnTo>
                  <a:pt x="0" y="471385"/>
                </a:lnTo>
                <a:lnTo>
                  <a:pt x="1865" y="483291"/>
                </a:lnTo>
                <a:lnTo>
                  <a:pt x="5850" y="494709"/>
                </a:lnTo>
                <a:lnTo>
                  <a:pt x="11914" y="505272"/>
                </a:lnTo>
                <a:lnTo>
                  <a:pt x="20013" y="514614"/>
                </a:lnTo>
                <a:lnTo>
                  <a:pt x="32760" y="523764"/>
                </a:lnTo>
                <a:lnTo>
                  <a:pt x="43734" y="529170"/>
                </a:lnTo>
                <a:lnTo>
                  <a:pt x="33391" y="501377"/>
                </a:lnTo>
                <a:lnTo>
                  <a:pt x="25970" y="491451"/>
                </a:lnTo>
                <a:lnTo>
                  <a:pt x="20374" y="478937"/>
                </a:lnTo>
                <a:lnTo>
                  <a:pt x="18405" y="467595"/>
                </a:lnTo>
                <a:lnTo>
                  <a:pt x="20141" y="455499"/>
                </a:lnTo>
                <a:lnTo>
                  <a:pt x="25383" y="444150"/>
                </a:lnTo>
                <a:lnTo>
                  <a:pt x="29581" y="437496"/>
                </a:lnTo>
                <a:lnTo>
                  <a:pt x="49847" y="412479"/>
                </a:lnTo>
                <a:lnTo>
                  <a:pt x="63540" y="395577"/>
                </a:lnTo>
                <a:lnTo>
                  <a:pt x="71947" y="385200"/>
                </a:lnTo>
                <a:lnTo>
                  <a:pt x="76358" y="379754"/>
                </a:lnTo>
                <a:lnTo>
                  <a:pt x="78349" y="377298"/>
                </a:lnTo>
                <a:lnTo>
                  <a:pt x="82032" y="373488"/>
                </a:lnTo>
                <a:lnTo>
                  <a:pt x="89525" y="373488"/>
                </a:lnTo>
                <a:lnTo>
                  <a:pt x="93335" y="377298"/>
                </a:lnTo>
                <a:lnTo>
                  <a:pt x="97018" y="380981"/>
                </a:lnTo>
                <a:lnTo>
                  <a:pt x="97018" y="388601"/>
                </a:lnTo>
                <a:lnTo>
                  <a:pt x="93335" y="392284"/>
                </a:lnTo>
                <a:lnTo>
                  <a:pt x="73068" y="417300"/>
                </a:lnTo>
                <a:lnTo>
                  <a:pt x="67792" y="532002"/>
                </a:lnTo>
                <a:lnTo>
                  <a:pt x="70856" y="531476"/>
                </a:lnTo>
                <a:lnTo>
                  <a:pt x="84301" y="530041"/>
                </a:lnTo>
                <a:lnTo>
                  <a:pt x="96336" y="525736"/>
                </a:lnTo>
                <a:lnTo>
                  <a:pt x="106960" y="518560"/>
                </a:lnTo>
                <a:lnTo>
                  <a:pt x="115814" y="508997"/>
                </a:lnTo>
                <a:lnTo>
                  <a:pt x="137605" y="482736"/>
                </a:lnTo>
                <a:lnTo>
                  <a:pt x="154701" y="462135"/>
                </a:lnTo>
                <a:lnTo>
                  <a:pt x="167669" y="446507"/>
                </a:lnTo>
                <a:close/>
              </a:path>
              <a:path w="492220" h="532114">
                <a:moveTo>
                  <a:pt x="59376" y="434202"/>
                </a:moveTo>
                <a:lnTo>
                  <a:pt x="50968" y="444580"/>
                </a:lnTo>
                <a:lnTo>
                  <a:pt x="46557" y="450025"/>
                </a:lnTo>
                <a:lnTo>
                  <a:pt x="44567" y="452482"/>
                </a:lnTo>
                <a:lnTo>
                  <a:pt x="40884" y="456292"/>
                </a:lnTo>
                <a:lnTo>
                  <a:pt x="40884" y="482581"/>
                </a:lnTo>
                <a:lnTo>
                  <a:pt x="48377" y="486391"/>
                </a:lnTo>
                <a:lnTo>
                  <a:pt x="52060" y="490074"/>
                </a:lnTo>
                <a:lnTo>
                  <a:pt x="52060" y="497694"/>
                </a:lnTo>
                <a:lnTo>
                  <a:pt x="48377" y="501377"/>
                </a:lnTo>
                <a:lnTo>
                  <a:pt x="40884" y="505187"/>
                </a:lnTo>
                <a:lnTo>
                  <a:pt x="33391" y="501377"/>
                </a:lnTo>
                <a:lnTo>
                  <a:pt x="43734" y="529170"/>
                </a:lnTo>
                <a:lnTo>
                  <a:pt x="55311" y="532114"/>
                </a:lnTo>
                <a:lnTo>
                  <a:pt x="67792" y="532002"/>
                </a:lnTo>
                <a:lnTo>
                  <a:pt x="73068" y="417300"/>
                </a:lnTo>
                <a:lnTo>
                  <a:pt x="59376" y="434202"/>
                </a:lnTo>
                <a:close/>
              </a:path>
              <a:path w="492220" h="532114">
                <a:moveTo>
                  <a:pt x="222170" y="404462"/>
                </a:moveTo>
                <a:lnTo>
                  <a:pt x="237674" y="409002"/>
                </a:lnTo>
                <a:lnTo>
                  <a:pt x="253581" y="412357"/>
                </a:lnTo>
                <a:lnTo>
                  <a:pt x="269834" y="414485"/>
                </a:lnTo>
                <a:lnTo>
                  <a:pt x="286373" y="415343"/>
                </a:lnTo>
                <a:lnTo>
                  <a:pt x="303139" y="414890"/>
                </a:lnTo>
                <a:lnTo>
                  <a:pt x="316297" y="412768"/>
                </a:lnTo>
                <a:lnTo>
                  <a:pt x="329165" y="409953"/>
                </a:lnTo>
                <a:lnTo>
                  <a:pt x="341731" y="406455"/>
                </a:lnTo>
                <a:lnTo>
                  <a:pt x="353985" y="402288"/>
                </a:lnTo>
                <a:lnTo>
                  <a:pt x="365915" y="397462"/>
                </a:lnTo>
                <a:lnTo>
                  <a:pt x="377510" y="391988"/>
                </a:lnTo>
                <a:lnTo>
                  <a:pt x="388758" y="385879"/>
                </a:lnTo>
                <a:lnTo>
                  <a:pt x="399650" y="379146"/>
                </a:lnTo>
                <a:lnTo>
                  <a:pt x="410172" y="371801"/>
                </a:lnTo>
                <a:lnTo>
                  <a:pt x="420315" y="363854"/>
                </a:lnTo>
                <a:lnTo>
                  <a:pt x="430066" y="355318"/>
                </a:lnTo>
                <a:lnTo>
                  <a:pt x="439416" y="346205"/>
                </a:lnTo>
                <a:lnTo>
                  <a:pt x="445633" y="339579"/>
                </a:lnTo>
                <a:lnTo>
                  <a:pt x="453269" y="329574"/>
                </a:lnTo>
                <a:lnTo>
                  <a:pt x="460324" y="319070"/>
                </a:lnTo>
                <a:lnTo>
                  <a:pt x="466765" y="308122"/>
                </a:lnTo>
                <a:lnTo>
                  <a:pt x="472558" y="296783"/>
                </a:lnTo>
                <a:lnTo>
                  <a:pt x="477672" y="285108"/>
                </a:lnTo>
                <a:lnTo>
                  <a:pt x="482072" y="273149"/>
                </a:lnTo>
                <a:lnTo>
                  <a:pt x="485727" y="260962"/>
                </a:lnTo>
                <a:lnTo>
                  <a:pt x="488602" y="248600"/>
                </a:lnTo>
                <a:lnTo>
                  <a:pt x="490664" y="236117"/>
                </a:lnTo>
                <a:lnTo>
                  <a:pt x="491882" y="223567"/>
                </a:lnTo>
                <a:lnTo>
                  <a:pt x="492220" y="211004"/>
                </a:lnTo>
                <a:lnTo>
                  <a:pt x="491648" y="198483"/>
                </a:lnTo>
                <a:lnTo>
                  <a:pt x="490591" y="189084"/>
                </a:lnTo>
                <a:lnTo>
                  <a:pt x="488774" y="171857"/>
                </a:lnTo>
                <a:lnTo>
                  <a:pt x="485610" y="155182"/>
                </a:lnTo>
                <a:lnTo>
                  <a:pt x="481158" y="139104"/>
                </a:lnTo>
                <a:lnTo>
                  <a:pt x="475478" y="123669"/>
                </a:lnTo>
                <a:lnTo>
                  <a:pt x="468628" y="108921"/>
                </a:lnTo>
                <a:lnTo>
                  <a:pt x="460667" y="94906"/>
                </a:lnTo>
                <a:lnTo>
                  <a:pt x="451655" y="81670"/>
                </a:lnTo>
                <a:lnTo>
                  <a:pt x="441650" y="69257"/>
                </a:lnTo>
                <a:lnTo>
                  <a:pt x="430712" y="57712"/>
                </a:lnTo>
                <a:lnTo>
                  <a:pt x="418899" y="47082"/>
                </a:lnTo>
                <a:lnTo>
                  <a:pt x="406271" y="37411"/>
                </a:lnTo>
                <a:lnTo>
                  <a:pt x="392887" y="28744"/>
                </a:lnTo>
                <a:lnTo>
                  <a:pt x="378806" y="21126"/>
                </a:lnTo>
                <a:lnTo>
                  <a:pt x="364086" y="14604"/>
                </a:lnTo>
                <a:lnTo>
                  <a:pt x="348787" y="9222"/>
                </a:lnTo>
                <a:lnTo>
                  <a:pt x="332968" y="5025"/>
                </a:lnTo>
                <a:lnTo>
                  <a:pt x="316689" y="2059"/>
                </a:lnTo>
                <a:lnTo>
                  <a:pt x="300007" y="369"/>
                </a:lnTo>
                <a:lnTo>
                  <a:pt x="282982" y="0"/>
                </a:lnTo>
                <a:lnTo>
                  <a:pt x="265674" y="997"/>
                </a:lnTo>
                <a:lnTo>
                  <a:pt x="252876" y="2370"/>
                </a:lnTo>
                <a:lnTo>
                  <a:pt x="240139" y="4613"/>
                </a:lnTo>
                <a:lnTo>
                  <a:pt x="227523" y="7701"/>
                </a:lnTo>
                <a:lnTo>
                  <a:pt x="215088" y="11612"/>
                </a:lnTo>
                <a:lnTo>
                  <a:pt x="202894" y="16321"/>
                </a:lnTo>
                <a:lnTo>
                  <a:pt x="191003" y="21804"/>
                </a:lnTo>
                <a:lnTo>
                  <a:pt x="179473" y="28038"/>
                </a:lnTo>
                <a:lnTo>
                  <a:pt x="168367" y="34999"/>
                </a:lnTo>
                <a:lnTo>
                  <a:pt x="157744" y="42663"/>
                </a:lnTo>
                <a:lnTo>
                  <a:pt x="147665" y="51005"/>
                </a:lnTo>
                <a:lnTo>
                  <a:pt x="138189" y="60003"/>
                </a:lnTo>
                <a:lnTo>
                  <a:pt x="129378" y="69632"/>
                </a:lnTo>
                <a:lnTo>
                  <a:pt x="126990" y="72498"/>
                </a:lnTo>
                <a:lnTo>
                  <a:pt x="118525" y="82587"/>
                </a:lnTo>
                <a:lnTo>
                  <a:pt x="110892" y="93183"/>
                </a:lnTo>
                <a:lnTo>
                  <a:pt x="104080" y="104231"/>
                </a:lnTo>
                <a:lnTo>
                  <a:pt x="98078" y="115674"/>
                </a:lnTo>
                <a:lnTo>
                  <a:pt x="92875" y="127457"/>
                </a:lnTo>
                <a:lnTo>
                  <a:pt x="88460" y="139526"/>
                </a:lnTo>
                <a:lnTo>
                  <a:pt x="84822" y="151825"/>
                </a:lnTo>
                <a:lnTo>
                  <a:pt x="81951" y="164298"/>
                </a:lnTo>
                <a:lnTo>
                  <a:pt x="79835" y="176890"/>
                </a:lnTo>
                <a:lnTo>
                  <a:pt x="78463" y="189547"/>
                </a:lnTo>
                <a:lnTo>
                  <a:pt x="77826" y="202212"/>
                </a:lnTo>
                <a:lnTo>
                  <a:pt x="77910" y="214830"/>
                </a:lnTo>
                <a:lnTo>
                  <a:pt x="80691" y="240220"/>
                </a:lnTo>
                <a:lnTo>
                  <a:pt x="84324" y="256899"/>
                </a:lnTo>
                <a:lnTo>
                  <a:pt x="89190" y="272985"/>
                </a:lnTo>
                <a:lnTo>
                  <a:pt x="95229" y="288438"/>
                </a:lnTo>
                <a:lnTo>
                  <a:pt x="102381" y="303215"/>
                </a:lnTo>
                <a:lnTo>
                  <a:pt x="110589" y="317273"/>
                </a:lnTo>
                <a:lnTo>
                  <a:pt x="119793" y="330570"/>
                </a:lnTo>
                <a:lnTo>
                  <a:pt x="129933" y="343064"/>
                </a:lnTo>
                <a:lnTo>
                  <a:pt x="140951" y="354711"/>
                </a:lnTo>
                <a:lnTo>
                  <a:pt x="133137" y="235960"/>
                </a:lnTo>
                <a:lnTo>
                  <a:pt x="131066" y="221980"/>
                </a:lnTo>
                <a:lnTo>
                  <a:pt x="130800" y="219183"/>
                </a:lnTo>
                <a:lnTo>
                  <a:pt x="130202" y="205036"/>
                </a:lnTo>
                <a:lnTo>
                  <a:pt x="130846" y="191149"/>
                </a:lnTo>
                <a:lnTo>
                  <a:pt x="132683" y="177577"/>
                </a:lnTo>
                <a:lnTo>
                  <a:pt x="135665" y="164376"/>
                </a:lnTo>
                <a:lnTo>
                  <a:pt x="139744" y="151603"/>
                </a:lnTo>
                <a:lnTo>
                  <a:pt x="144869" y="139315"/>
                </a:lnTo>
                <a:lnTo>
                  <a:pt x="150993" y="127568"/>
                </a:lnTo>
                <a:lnTo>
                  <a:pt x="158067" y="116417"/>
                </a:lnTo>
                <a:lnTo>
                  <a:pt x="166043" y="105921"/>
                </a:lnTo>
                <a:lnTo>
                  <a:pt x="174871" y="96134"/>
                </a:lnTo>
                <a:lnTo>
                  <a:pt x="184503" y="87113"/>
                </a:lnTo>
                <a:lnTo>
                  <a:pt x="194891" y="78915"/>
                </a:lnTo>
                <a:lnTo>
                  <a:pt x="205985" y="71596"/>
                </a:lnTo>
                <a:lnTo>
                  <a:pt x="217737" y="65213"/>
                </a:lnTo>
                <a:lnTo>
                  <a:pt x="230098" y="59821"/>
                </a:lnTo>
                <a:lnTo>
                  <a:pt x="243020" y="55478"/>
                </a:lnTo>
                <a:lnTo>
                  <a:pt x="256454" y="52239"/>
                </a:lnTo>
                <a:lnTo>
                  <a:pt x="270351" y="50162"/>
                </a:lnTo>
                <a:lnTo>
                  <a:pt x="286855" y="49295"/>
                </a:lnTo>
                <a:lnTo>
                  <a:pt x="300340" y="49973"/>
                </a:lnTo>
                <a:lnTo>
                  <a:pt x="313560" y="51874"/>
                </a:lnTo>
                <a:lnTo>
                  <a:pt x="326454" y="54948"/>
                </a:lnTo>
                <a:lnTo>
                  <a:pt x="338960" y="59145"/>
                </a:lnTo>
                <a:lnTo>
                  <a:pt x="351017" y="64416"/>
                </a:lnTo>
                <a:lnTo>
                  <a:pt x="362561" y="70709"/>
                </a:lnTo>
                <a:lnTo>
                  <a:pt x="373533" y="77975"/>
                </a:lnTo>
                <a:lnTo>
                  <a:pt x="383870" y="86163"/>
                </a:lnTo>
                <a:lnTo>
                  <a:pt x="393510" y="95224"/>
                </a:lnTo>
                <a:lnTo>
                  <a:pt x="402392" y="105107"/>
                </a:lnTo>
                <a:lnTo>
                  <a:pt x="410455" y="115762"/>
                </a:lnTo>
                <a:lnTo>
                  <a:pt x="417636" y="127139"/>
                </a:lnTo>
                <a:lnTo>
                  <a:pt x="423873" y="139188"/>
                </a:lnTo>
                <a:lnTo>
                  <a:pt x="429106" y="151858"/>
                </a:lnTo>
                <a:lnTo>
                  <a:pt x="433272" y="165100"/>
                </a:lnTo>
                <a:lnTo>
                  <a:pt x="436309" y="178863"/>
                </a:lnTo>
                <a:lnTo>
                  <a:pt x="438140" y="192894"/>
                </a:lnTo>
                <a:lnTo>
                  <a:pt x="438771" y="207193"/>
                </a:lnTo>
                <a:lnTo>
                  <a:pt x="438196" y="221227"/>
                </a:lnTo>
                <a:lnTo>
                  <a:pt x="436458" y="234937"/>
                </a:lnTo>
                <a:lnTo>
                  <a:pt x="433598" y="248266"/>
                </a:lnTo>
                <a:lnTo>
                  <a:pt x="429659" y="261155"/>
                </a:lnTo>
                <a:lnTo>
                  <a:pt x="424683" y="273546"/>
                </a:lnTo>
                <a:lnTo>
                  <a:pt x="418712" y="285381"/>
                </a:lnTo>
                <a:lnTo>
                  <a:pt x="411789" y="296601"/>
                </a:lnTo>
                <a:lnTo>
                  <a:pt x="403956" y="307148"/>
                </a:lnTo>
                <a:lnTo>
                  <a:pt x="395256" y="316964"/>
                </a:lnTo>
                <a:lnTo>
                  <a:pt x="385730" y="325990"/>
                </a:lnTo>
                <a:lnTo>
                  <a:pt x="375421" y="334169"/>
                </a:lnTo>
                <a:lnTo>
                  <a:pt x="364372" y="341442"/>
                </a:lnTo>
                <a:lnTo>
                  <a:pt x="352624" y="347751"/>
                </a:lnTo>
                <a:lnTo>
                  <a:pt x="340220" y="353038"/>
                </a:lnTo>
                <a:lnTo>
                  <a:pt x="327202" y="357244"/>
                </a:lnTo>
                <a:lnTo>
                  <a:pt x="313613" y="360311"/>
                </a:lnTo>
                <a:lnTo>
                  <a:pt x="299456" y="362185"/>
                </a:lnTo>
                <a:lnTo>
                  <a:pt x="285350" y="362781"/>
                </a:lnTo>
                <a:lnTo>
                  <a:pt x="271506" y="362133"/>
                </a:lnTo>
                <a:lnTo>
                  <a:pt x="257978" y="360289"/>
                </a:lnTo>
                <a:lnTo>
                  <a:pt x="244823" y="357296"/>
                </a:lnTo>
                <a:lnTo>
                  <a:pt x="232096" y="353204"/>
                </a:lnTo>
                <a:lnTo>
                  <a:pt x="219853" y="348060"/>
                </a:lnTo>
                <a:lnTo>
                  <a:pt x="208151" y="341914"/>
                </a:lnTo>
                <a:lnTo>
                  <a:pt x="197044" y="334814"/>
                </a:lnTo>
                <a:lnTo>
                  <a:pt x="186590" y="326807"/>
                </a:lnTo>
                <a:lnTo>
                  <a:pt x="176844" y="317944"/>
                </a:lnTo>
                <a:lnTo>
                  <a:pt x="167861" y="308271"/>
                </a:lnTo>
                <a:lnTo>
                  <a:pt x="159698" y="297838"/>
                </a:lnTo>
                <a:lnTo>
                  <a:pt x="152411" y="286693"/>
                </a:lnTo>
                <a:lnTo>
                  <a:pt x="146055" y="274884"/>
                </a:lnTo>
                <a:lnTo>
                  <a:pt x="152787" y="365471"/>
                </a:lnTo>
                <a:lnTo>
                  <a:pt x="165382" y="375300"/>
                </a:lnTo>
                <a:lnTo>
                  <a:pt x="178677" y="384156"/>
                </a:lnTo>
                <a:lnTo>
                  <a:pt x="192613" y="391996"/>
                </a:lnTo>
                <a:lnTo>
                  <a:pt x="207130" y="398779"/>
                </a:lnTo>
                <a:lnTo>
                  <a:pt x="222170" y="404462"/>
                </a:lnTo>
                <a:close/>
              </a:path>
              <a:path w="492220" h="532114">
                <a:moveTo>
                  <a:pt x="140951" y="354711"/>
                </a:moveTo>
                <a:lnTo>
                  <a:pt x="152787" y="365471"/>
                </a:lnTo>
                <a:lnTo>
                  <a:pt x="146055" y="274884"/>
                </a:lnTo>
                <a:lnTo>
                  <a:pt x="140687" y="262460"/>
                </a:lnTo>
                <a:lnTo>
                  <a:pt x="136362" y="249469"/>
                </a:lnTo>
                <a:lnTo>
                  <a:pt x="133137" y="235960"/>
                </a:lnTo>
                <a:lnTo>
                  <a:pt x="140951" y="354711"/>
                </a:lnTo>
                <a:close/>
              </a:path>
            </a:pathLst>
          </a:custGeom>
          <a:solidFill>
            <a:srgbClr val="90A6B0"/>
          </a:solidFill>
        </p:spPr>
        <p:txBody>
          <a:bodyPr wrap="square" lIns="0" tIns="0" rIns="0" bIns="0" rtlCol="0">
            <a:noAutofit/>
          </a:bodyPr>
          <a:lstStyle/>
          <a:p>
            <a:endParaRPr/>
          </a:p>
        </p:txBody>
      </p:sp>
      <p:sp>
        <p:nvSpPr>
          <p:cNvPr id="18" name="object 30">
            <a:extLst>
              <a:ext uri="{FF2B5EF4-FFF2-40B4-BE49-F238E27FC236}">
                <a16:creationId xmlns:a16="http://schemas.microsoft.com/office/drawing/2014/main" id="{7906DE78-5578-447C-857C-8FFC5BF7BF08}"/>
              </a:ext>
            </a:extLst>
          </p:cNvPr>
          <p:cNvSpPr/>
          <p:nvPr/>
        </p:nvSpPr>
        <p:spPr>
          <a:xfrm>
            <a:off x="286603" y="3505200"/>
            <a:ext cx="2612136" cy="906780"/>
          </a:xfrm>
          <a:custGeom>
            <a:avLst/>
            <a:gdLst/>
            <a:ahLst/>
            <a:cxnLst/>
            <a:rect l="l" t="t" r="r" b="b"/>
            <a:pathLst>
              <a:path w="2612136" h="906780">
                <a:moveTo>
                  <a:pt x="0" y="0"/>
                </a:moveTo>
                <a:lnTo>
                  <a:pt x="0" y="906780"/>
                </a:lnTo>
                <a:lnTo>
                  <a:pt x="2300732" y="906780"/>
                </a:lnTo>
                <a:lnTo>
                  <a:pt x="2612136" y="453389"/>
                </a:lnTo>
                <a:lnTo>
                  <a:pt x="2300732" y="0"/>
                </a:lnTo>
                <a:lnTo>
                  <a:pt x="0" y="0"/>
                </a:lnTo>
                <a:close/>
              </a:path>
            </a:pathLst>
          </a:custGeom>
          <a:solidFill>
            <a:srgbClr val="076AB5"/>
          </a:solidFill>
        </p:spPr>
        <p:txBody>
          <a:bodyPr wrap="square" lIns="0" tIns="0" rIns="0" bIns="0" rtlCol="0">
            <a:noAutofit/>
          </a:bodyPr>
          <a:lstStyle/>
          <a:p>
            <a:endParaRPr/>
          </a:p>
        </p:txBody>
      </p:sp>
      <p:sp>
        <p:nvSpPr>
          <p:cNvPr id="19" name="object 31">
            <a:extLst>
              <a:ext uri="{FF2B5EF4-FFF2-40B4-BE49-F238E27FC236}">
                <a16:creationId xmlns:a16="http://schemas.microsoft.com/office/drawing/2014/main" id="{2438554C-D525-4D7D-BD8A-34412A21F8FB}"/>
              </a:ext>
            </a:extLst>
          </p:cNvPr>
          <p:cNvSpPr/>
          <p:nvPr/>
        </p:nvSpPr>
        <p:spPr>
          <a:xfrm>
            <a:off x="1887066" y="3702957"/>
            <a:ext cx="492220" cy="532114"/>
          </a:xfrm>
          <a:custGeom>
            <a:avLst/>
            <a:gdLst/>
            <a:ahLst/>
            <a:cxnLst/>
            <a:rect l="l" t="t" r="r" b="b"/>
            <a:pathLst>
              <a:path w="492220" h="532114">
                <a:moveTo>
                  <a:pt x="275886" y="106444"/>
                </a:moveTo>
                <a:lnTo>
                  <a:pt x="276977" y="106280"/>
                </a:lnTo>
                <a:lnTo>
                  <a:pt x="288153" y="106280"/>
                </a:lnTo>
                <a:lnTo>
                  <a:pt x="300801" y="107400"/>
                </a:lnTo>
                <a:lnTo>
                  <a:pt x="313314" y="110462"/>
                </a:lnTo>
                <a:lnTo>
                  <a:pt x="325531" y="115018"/>
                </a:lnTo>
                <a:lnTo>
                  <a:pt x="337291" y="120617"/>
                </a:lnTo>
                <a:lnTo>
                  <a:pt x="348433" y="126811"/>
                </a:lnTo>
                <a:lnTo>
                  <a:pt x="351907" y="128886"/>
                </a:lnTo>
                <a:lnTo>
                  <a:pt x="355717" y="132696"/>
                </a:lnTo>
                <a:lnTo>
                  <a:pt x="366893" y="132696"/>
                </a:lnTo>
                <a:lnTo>
                  <a:pt x="370703" y="128886"/>
                </a:lnTo>
                <a:lnTo>
                  <a:pt x="374386" y="121393"/>
                </a:lnTo>
                <a:lnTo>
                  <a:pt x="374386" y="113900"/>
                </a:lnTo>
                <a:lnTo>
                  <a:pt x="366893" y="110090"/>
                </a:lnTo>
                <a:lnTo>
                  <a:pt x="356474" y="102118"/>
                </a:lnTo>
                <a:lnTo>
                  <a:pt x="345539" y="95244"/>
                </a:lnTo>
                <a:lnTo>
                  <a:pt x="334090" y="89548"/>
                </a:lnTo>
                <a:lnTo>
                  <a:pt x="322130" y="85106"/>
                </a:lnTo>
                <a:lnTo>
                  <a:pt x="309661" y="81997"/>
                </a:lnTo>
                <a:lnTo>
                  <a:pt x="296687" y="80300"/>
                </a:lnTo>
                <a:lnTo>
                  <a:pt x="288153" y="79991"/>
                </a:lnTo>
                <a:lnTo>
                  <a:pt x="280660" y="79991"/>
                </a:lnTo>
                <a:lnTo>
                  <a:pt x="276977" y="83801"/>
                </a:lnTo>
                <a:lnTo>
                  <a:pt x="262459" y="84760"/>
                </a:lnTo>
                <a:lnTo>
                  <a:pt x="248786" y="87496"/>
                </a:lnTo>
                <a:lnTo>
                  <a:pt x="236009" y="91799"/>
                </a:lnTo>
                <a:lnTo>
                  <a:pt x="224179" y="97459"/>
                </a:lnTo>
                <a:lnTo>
                  <a:pt x="213349" y="104265"/>
                </a:lnTo>
                <a:lnTo>
                  <a:pt x="203569" y="112007"/>
                </a:lnTo>
                <a:lnTo>
                  <a:pt x="194893" y="120475"/>
                </a:lnTo>
                <a:lnTo>
                  <a:pt x="190744" y="125203"/>
                </a:lnTo>
                <a:lnTo>
                  <a:pt x="183251" y="132696"/>
                </a:lnTo>
                <a:lnTo>
                  <a:pt x="183251" y="140189"/>
                </a:lnTo>
                <a:lnTo>
                  <a:pt x="190744" y="143999"/>
                </a:lnTo>
                <a:lnTo>
                  <a:pt x="194554" y="147682"/>
                </a:lnTo>
                <a:lnTo>
                  <a:pt x="202047" y="151492"/>
                </a:lnTo>
                <a:lnTo>
                  <a:pt x="209540" y="143999"/>
                </a:lnTo>
                <a:lnTo>
                  <a:pt x="217786" y="135063"/>
                </a:lnTo>
                <a:lnTo>
                  <a:pt x="227549" y="126927"/>
                </a:lnTo>
                <a:lnTo>
                  <a:pt x="238535" y="119795"/>
                </a:lnTo>
                <a:lnTo>
                  <a:pt x="250449" y="113868"/>
                </a:lnTo>
                <a:lnTo>
                  <a:pt x="262998" y="109350"/>
                </a:lnTo>
                <a:lnTo>
                  <a:pt x="275886" y="106444"/>
                </a:lnTo>
                <a:close/>
              </a:path>
              <a:path w="492220" h="532114">
                <a:moveTo>
                  <a:pt x="167669" y="446507"/>
                </a:moveTo>
                <a:lnTo>
                  <a:pt x="177081" y="435165"/>
                </a:lnTo>
                <a:lnTo>
                  <a:pt x="183506" y="427422"/>
                </a:lnTo>
                <a:lnTo>
                  <a:pt x="187515" y="422591"/>
                </a:lnTo>
                <a:lnTo>
                  <a:pt x="189677" y="419985"/>
                </a:lnTo>
                <a:lnTo>
                  <a:pt x="190744" y="418700"/>
                </a:lnTo>
                <a:lnTo>
                  <a:pt x="178672" y="413760"/>
                </a:lnTo>
                <a:lnTo>
                  <a:pt x="167073" y="407976"/>
                </a:lnTo>
                <a:lnTo>
                  <a:pt x="155967" y="401394"/>
                </a:lnTo>
                <a:lnTo>
                  <a:pt x="145374" y="394056"/>
                </a:lnTo>
                <a:lnTo>
                  <a:pt x="135317" y="386008"/>
                </a:lnTo>
                <a:lnTo>
                  <a:pt x="125815" y="377292"/>
                </a:lnTo>
                <a:lnTo>
                  <a:pt x="116890" y="367954"/>
                </a:lnTo>
                <a:lnTo>
                  <a:pt x="108562" y="358037"/>
                </a:lnTo>
                <a:lnTo>
                  <a:pt x="100853" y="347585"/>
                </a:lnTo>
                <a:lnTo>
                  <a:pt x="93783" y="336642"/>
                </a:lnTo>
                <a:lnTo>
                  <a:pt x="93335" y="335896"/>
                </a:lnTo>
                <a:lnTo>
                  <a:pt x="70855" y="361675"/>
                </a:lnTo>
                <a:lnTo>
                  <a:pt x="53121" y="382012"/>
                </a:lnTo>
                <a:lnTo>
                  <a:pt x="39571" y="397551"/>
                </a:lnTo>
                <a:lnTo>
                  <a:pt x="29641" y="408938"/>
                </a:lnTo>
                <a:lnTo>
                  <a:pt x="22769" y="416819"/>
                </a:lnTo>
                <a:lnTo>
                  <a:pt x="18391" y="421839"/>
                </a:lnTo>
                <a:lnTo>
                  <a:pt x="15946" y="424643"/>
                </a:lnTo>
                <a:lnTo>
                  <a:pt x="14595" y="426193"/>
                </a:lnTo>
                <a:lnTo>
                  <a:pt x="7553" y="436394"/>
                </a:lnTo>
                <a:lnTo>
                  <a:pt x="2801" y="447570"/>
                </a:lnTo>
                <a:lnTo>
                  <a:pt x="297" y="459356"/>
                </a:lnTo>
                <a:lnTo>
                  <a:pt x="0" y="471385"/>
                </a:lnTo>
                <a:lnTo>
                  <a:pt x="1865" y="483291"/>
                </a:lnTo>
                <a:lnTo>
                  <a:pt x="5850" y="494709"/>
                </a:lnTo>
                <a:lnTo>
                  <a:pt x="11914" y="505272"/>
                </a:lnTo>
                <a:lnTo>
                  <a:pt x="20013" y="514614"/>
                </a:lnTo>
                <a:lnTo>
                  <a:pt x="32760" y="523764"/>
                </a:lnTo>
                <a:lnTo>
                  <a:pt x="43734" y="529170"/>
                </a:lnTo>
                <a:lnTo>
                  <a:pt x="33391" y="501377"/>
                </a:lnTo>
                <a:lnTo>
                  <a:pt x="25970" y="491451"/>
                </a:lnTo>
                <a:lnTo>
                  <a:pt x="20374" y="478937"/>
                </a:lnTo>
                <a:lnTo>
                  <a:pt x="18405" y="467595"/>
                </a:lnTo>
                <a:lnTo>
                  <a:pt x="20141" y="455499"/>
                </a:lnTo>
                <a:lnTo>
                  <a:pt x="25383" y="444150"/>
                </a:lnTo>
                <a:lnTo>
                  <a:pt x="29581" y="437496"/>
                </a:lnTo>
                <a:lnTo>
                  <a:pt x="49847" y="412479"/>
                </a:lnTo>
                <a:lnTo>
                  <a:pt x="63540" y="395577"/>
                </a:lnTo>
                <a:lnTo>
                  <a:pt x="71947" y="385200"/>
                </a:lnTo>
                <a:lnTo>
                  <a:pt x="76358" y="379754"/>
                </a:lnTo>
                <a:lnTo>
                  <a:pt x="78349" y="377298"/>
                </a:lnTo>
                <a:lnTo>
                  <a:pt x="82032" y="373488"/>
                </a:lnTo>
                <a:lnTo>
                  <a:pt x="89525" y="373488"/>
                </a:lnTo>
                <a:lnTo>
                  <a:pt x="93335" y="377298"/>
                </a:lnTo>
                <a:lnTo>
                  <a:pt x="97018" y="380981"/>
                </a:lnTo>
                <a:lnTo>
                  <a:pt x="97018" y="388601"/>
                </a:lnTo>
                <a:lnTo>
                  <a:pt x="93335" y="392284"/>
                </a:lnTo>
                <a:lnTo>
                  <a:pt x="73068" y="417300"/>
                </a:lnTo>
                <a:lnTo>
                  <a:pt x="67792" y="532002"/>
                </a:lnTo>
                <a:lnTo>
                  <a:pt x="70856" y="531476"/>
                </a:lnTo>
                <a:lnTo>
                  <a:pt x="84301" y="530041"/>
                </a:lnTo>
                <a:lnTo>
                  <a:pt x="96336" y="525736"/>
                </a:lnTo>
                <a:lnTo>
                  <a:pt x="106960" y="518560"/>
                </a:lnTo>
                <a:lnTo>
                  <a:pt x="115814" y="508997"/>
                </a:lnTo>
                <a:lnTo>
                  <a:pt x="137605" y="482736"/>
                </a:lnTo>
                <a:lnTo>
                  <a:pt x="154701" y="462135"/>
                </a:lnTo>
                <a:lnTo>
                  <a:pt x="167669" y="446507"/>
                </a:lnTo>
                <a:close/>
              </a:path>
              <a:path w="492220" h="532114">
                <a:moveTo>
                  <a:pt x="59376" y="434202"/>
                </a:moveTo>
                <a:lnTo>
                  <a:pt x="50968" y="444580"/>
                </a:lnTo>
                <a:lnTo>
                  <a:pt x="46557" y="450025"/>
                </a:lnTo>
                <a:lnTo>
                  <a:pt x="44567" y="452482"/>
                </a:lnTo>
                <a:lnTo>
                  <a:pt x="40884" y="456292"/>
                </a:lnTo>
                <a:lnTo>
                  <a:pt x="40884" y="482581"/>
                </a:lnTo>
                <a:lnTo>
                  <a:pt x="48377" y="486391"/>
                </a:lnTo>
                <a:lnTo>
                  <a:pt x="52060" y="490074"/>
                </a:lnTo>
                <a:lnTo>
                  <a:pt x="52060" y="497694"/>
                </a:lnTo>
                <a:lnTo>
                  <a:pt x="48377" y="501377"/>
                </a:lnTo>
                <a:lnTo>
                  <a:pt x="40884" y="505187"/>
                </a:lnTo>
                <a:lnTo>
                  <a:pt x="33391" y="501377"/>
                </a:lnTo>
                <a:lnTo>
                  <a:pt x="43734" y="529170"/>
                </a:lnTo>
                <a:lnTo>
                  <a:pt x="55311" y="532114"/>
                </a:lnTo>
                <a:lnTo>
                  <a:pt x="67792" y="532002"/>
                </a:lnTo>
                <a:lnTo>
                  <a:pt x="73068" y="417300"/>
                </a:lnTo>
                <a:lnTo>
                  <a:pt x="59376" y="434202"/>
                </a:lnTo>
                <a:close/>
              </a:path>
              <a:path w="492220" h="532114">
                <a:moveTo>
                  <a:pt x="222170" y="404462"/>
                </a:moveTo>
                <a:lnTo>
                  <a:pt x="237674" y="409002"/>
                </a:lnTo>
                <a:lnTo>
                  <a:pt x="253581" y="412357"/>
                </a:lnTo>
                <a:lnTo>
                  <a:pt x="269834" y="414485"/>
                </a:lnTo>
                <a:lnTo>
                  <a:pt x="286373" y="415343"/>
                </a:lnTo>
                <a:lnTo>
                  <a:pt x="303139" y="414890"/>
                </a:lnTo>
                <a:lnTo>
                  <a:pt x="316297" y="412768"/>
                </a:lnTo>
                <a:lnTo>
                  <a:pt x="329165" y="409953"/>
                </a:lnTo>
                <a:lnTo>
                  <a:pt x="341731" y="406455"/>
                </a:lnTo>
                <a:lnTo>
                  <a:pt x="353985" y="402288"/>
                </a:lnTo>
                <a:lnTo>
                  <a:pt x="365915" y="397462"/>
                </a:lnTo>
                <a:lnTo>
                  <a:pt x="377510" y="391988"/>
                </a:lnTo>
                <a:lnTo>
                  <a:pt x="388758" y="385879"/>
                </a:lnTo>
                <a:lnTo>
                  <a:pt x="399650" y="379146"/>
                </a:lnTo>
                <a:lnTo>
                  <a:pt x="410172" y="371801"/>
                </a:lnTo>
                <a:lnTo>
                  <a:pt x="420315" y="363854"/>
                </a:lnTo>
                <a:lnTo>
                  <a:pt x="430066" y="355318"/>
                </a:lnTo>
                <a:lnTo>
                  <a:pt x="439416" y="346205"/>
                </a:lnTo>
                <a:lnTo>
                  <a:pt x="445633" y="339579"/>
                </a:lnTo>
                <a:lnTo>
                  <a:pt x="453269" y="329574"/>
                </a:lnTo>
                <a:lnTo>
                  <a:pt x="460324" y="319070"/>
                </a:lnTo>
                <a:lnTo>
                  <a:pt x="466765" y="308122"/>
                </a:lnTo>
                <a:lnTo>
                  <a:pt x="472558" y="296783"/>
                </a:lnTo>
                <a:lnTo>
                  <a:pt x="477672" y="285108"/>
                </a:lnTo>
                <a:lnTo>
                  <a:pt x="482072" y="273149"/>
                </a:lnTo>
                <a:lnTo>
                  <a:pt x="485727" y="260962"/>
                </a:lnTo>
                <a:lnTo>
                  <a:pt x="488602" y="248600"/>
                </a:lnTo>
                <a:lnTo>
                  <a:pt x="490664" y="236117"/>
                </a:lnTo>
                <a:lnTo>
                  <a:pt x="491882" y="223567"/>
                </a:lnTo>
                <a:lnTo>
                  <a:pt x="492220" y="211004"/>
                </a:lnTo>
                <a:lnTo>
                  <a:pt x="491648" y="198483"/>
                </a:lnTo>
                <a:lnTo>
                  <a:pt x="490591" y="189084"/>
                </a:lnTo>
                <a:lnTo>
                  <a:pt x="488774" y="171857"/>
                </a:lnTo>
                <a:lnTo>
                  <a:pt x="485610" y="155182"/>
                </a:lnTo>
                <a:lnTo>
                  <a:pt x="481158" y="139104"/>
                </a:lnTo>
                <a:lnTo>
                  <a:pt x="475478" y="123669"/>
                </a:lnTo>
                <a:lnTo>
                  <a:pt x="468628" y="108921"/>
                </a:lnTo>
                <a:lnTo>
                  <a:pt x="460667" y="94906"/>
                </a:lnTo>
                <a:lnTo>
                  <a:pt x="451655" y="81670"/>
                </a:lnTo>
                <a:lnTo>
                  <a:pt x="441650" y="69257"/>
                </a:lnTo>
                <a:lnTo>
                  <a:pt x="430712" y="57712"/>
                </a:lnTo>
                <a:lnTo>
                  <a:pt x="418899" y="47082"/>
                </a:lnTo>
                <a:lnTo>
                  <a:pt x="406271" y="37411"/>
                </a:lnTo>
                <a:lnTo>
                  <a:pt x="392887" y="28744"/>
                </a:lnTo>
                <a:lnTo>
                  <a:pt x="378806" y="21126"/>
                </a:lnTo>
                <a:lnTo>
                  <a:pt x="364086" y="14604"/>
                </a:lnTo>
                <a:lnTo>
                  <a:pt x="348787" y="9222"/>
                </a:lnTo>
                <a:lnTo>
                  <a:pt x="332968" y="5025"/>
                </a:lnTo>
                <a:lnTo>
                  <a:pt x="316689" y="2059"/>
                </a:lnTo>
                <a:lnTo>
                  <a:pt x="300007" y="369"/>
                </a:lnTo>
                <a:lnTo>
                  <a:pt x="282982" y="0"/>
                </a:lnTo>
                <a:lnTo>
                  <a:pt x="265674" y="997"/>
                </a:lnTo>
                <a:lnTo>
                  <a:pt x="252876" y="2370"/>
                </a:lnTo>
                <a:lnTo>
                  <a:pt x="240139" y="4613"/>
                </a:lnTo>
                <a:lnTo>
                  <a:pt x="227523" y="7701"/>
                </a:lnTo>
                <a:lnTo>
                  <a:pt x="215088" y="11612"/>
                </a:lnTo>
                <a:lnTo>
                  <a:pt x="202894" y="16321"/>
                </a:lnTo>
                <a:lnTo>
                  <a:pt x="191003" y="21804"/>
                </a:lnTo>
                <a:lnTo>
                  <a:pt x="179473" y="28038"/>
                </a:lnTo>
                <a:lnTo>
                  <a:pt x="168367" y="34999"/>
                </a:lnTo>
                <a:lnTo>
                  <a:pt x="157744" y="42663"/>
                </a:lnTo>
                <a:lnTo>
                  <a:pt x="147665" y="51005"/>
                </a:lnTo>
                <a:lnTo>
                  <a:pt x="138189" y="60003"/>
                </a:lnTo>
                <a:lnTo>
                  <a:pt x="129378" y="69632"/>
                </a:lnTo>
                <a:lnTo>
                  <a:pt x="126990" y="72498"/>
                </a:lnTo>
                <a:lnTo>
                  <a:pt x="118525" y="82587"/>
                </a:lnTo>
                <a:lnTo>
                  <a:pt x="110892" y="93183"/>
                </a:lnTo>
                <a:lnTo>
                  <a:pt x="104080" y="104231"/>
                </a:lnTo>
                <a:lnTo>
                  <a:pt x="98078" y="115674"/>
                </a:lnTo>
                <a:lnTo>
                  <a:pt x="92875" y="127457"/>
                </a:lnTo>
                <a:lnTo>
                  <a:pt x="88460" y="139526"/>
                </a:lnTo>
                <a:lnTo>
                  <a:pt x="84822" y="151825"/>
                </a:lnTo>
                <a:lnTo>
                  <a:pt x="81951" y="164298"/>
                </a:lnTo>
                <a:lnTo>
                  <a:pt x="79835" y="176890"/>
                </a:lnTo>
                <a:lnTo>
                  <a:pt x="78463" y="189547"/>
                </a:lnTo>
                <a:lnTo>
                  <a:pt x="77826" y="202212"/>
                </a:lnTo>
                <a:lnTo>
                  <a:pt x="77910" y="214830"/>
                </a:lnTo>
                <a:lnTo>
                  <a:pt x="80691" y="240220"/>
                </a:lnTo>
                <a:lnTo>
                  <a:pt x="84324" y="256899"/>
                </a:lnTo>
                <a:lnTo>
                  <a:pt x="89190" y="272985"/>
                </a:lnTo>
                <a:lnTo>
                  <a:pt x="95229" y="288438"/>
                </a:lnTo>
                <a:lnTo>
                  <a:pt x="102381" y="303215"/>
                </a:lnTo>
                <a:lnTo>
                  <a:pt x="110589" y="317273"/>
                </a:lnTo>
                <a:lnTo>
                  <a:pt x="119793" y="330570"/>
                </a:lnTo>
                <a:lnTo>
                  <a:pt x="129933" y="343064"/>
                </a:lnTo>
                <a:lnTo>
                  <a:pt x="140951" y="354711"/>
                </a:lnTo>
                <a:lnTo>
                  <a:pt x="133137" y="235960"/>
                </a:lnTo>
                <a:lnTo>
                  <a:pt x="131066" y="221980"/>
                </a:lnTo>
                <a:lnTo>
                  <a:pt x="130800" y="219183"/>
                </a:lnTo>
                <a:lnTo>
                  <a:pt x="130202" y="205036"/>
                </a:lnTo>
                <a:lnTo>
                  <a:pt x="130846" y="191149"/>
                </a:lnTo>
                <a:lnTo>
                  <a:pt x="132683" y="177577"/>
                </a:lnTo>
                <a:lnTo>
                  <a:pt x="135665" y="164376"/>
                </a:lnTo>
                <a:lnTo>
                  <a:pt x="139744" y="151603"/>
                </a:lnTo>
                <a:lnTo>
                  <a:pt x="144869" y="139315"/>
                </a:lnTo>
                <a:lnTo>
                  <a:pt x="150993" y="127568"/>
                </a:lnTo>
                <a:lnTo>
                  <a:pt x="158067" y="116417"/>
                </a:lnTo>
                <a:lnTo>
                  <a:pt x="166043" y="105921"/>
                </a:lnTo>
                <a:lnTo>
                  <a:pt x="174871" y="96134"/>
                </a:lnTo>
                <a:lnTo>
                  <a:pt x="184503" y="87113"/>
                </a:lnTo>
                <a:lnTo>
                  <a:pt x="194891" y="78915"/>
                </a:lnTo>
                <a:lnTo>
                  <a:pt x="205985" y="71596"/>
                </a:lnTo>
                <a:lnTo>
                  <a:pt x="217737" y="65213"/>
                </a:lnTo>
                <a:lnTo>
                  <a:pt x="230098" y="59821"/>
                </a:lnTo>
                <a:lnTo>
                  <a:pt x="243020" y="55478"/>
                </a:lnTo>
                <a:lnTo>
                  <a:pt x="256454" y="52239"/>
                </a:lnTo>
                <a:lnTo>
                  <a:pt x="270351" y="50162"/>
                </a:lnTo>
                <a:lnTo>
                  <a:pt x="286855" y="49295"/>
                </a:lnTo>
                <a:lnTo>
                  <a:pt x="300340" y="49973"/>
                </a:lnTo>
                <a:lnTo>
                  <a:pt x="313560" y="51874"/>
                </a:lnTo>
                <a:lnTo>
                  <a:pt x="326454" y="54948"/>
                </a:lnTo>
                <a:lnTo>
                  <a:pt x="338960" y="59145"/>
                </a:lnTo>
                <a:lnTo>
                  <a:pt x="351017" y="64416"/>
                </a:lnTo>
                <a:lnTo>
                  <a:pt x="362561" y="70709"/>
                </a:lnTo>
                <a:lnTo>
                  <a:pt x="373533" y="77975"/>
                </a:lnTo>
                <a:lnTo>
                  <a:pt x="383870" y="86163"/>
                </a:lnTo>
                <a:lnTo>
                  <a:pt x="393510" y="95224"/>
                </a:lnTo>
                <a:lnTo>
                  <a:pt x="402392" y="105107"/>
                </a:lnTo>
                <a:lnTo>
                  <a:pt x="410455" y="115762"/>
                </a:lnTo>
                <a:lnTo>
                  <a:pt x="417636" y="127139"/>
                </a:lnTo>
                <a:lnTo>
                  <a:pt x="423873" y="139188"/>
                </a:lnTo>
                <a:lnTo>
                  <a:pt x="429106" y="151858"/>
                </a:lnTo>
                <a:lnTo>
                  <a:pt x="433272" y="165100"/>
                </a:lnTo>
                <a:lnTo>
                  <a:pt x="436309" y="178863"/>
                </a:lnTo>
                <a:lnTo>
                  <a:pt x="438140" y="192894"/>
                </a:lnTo>
                <a:lnTo>
                  <a:pt x="438771" y="207193"/>
                </a:lnTo>
                <a:lnTo>
                  <a:pt x="438196" y="221227"/>
                </a:lnTo>
                <a:lnTo>
                  <a:pt x="436458" y="234937"/>
                </a:lnTo>
                <a:lnTo>
                  <a:pt x="433598" y="248266"/>
                </a:lnTo>
                <a:lnTo>
                  <a:pt x="429659" y="261155"/>
                </a:lnTo>
                <a:lnTo>
                  <a:pt x="424683" y="273546"/>
                </a:lnTo>
                <a:lnTo>
                  <a:pt x="418712" y="285381"/>
                </a:lnTo>
                <a:lnTo>
                  <a:pt x="411789" y="296601"/>
                </a:lnTo>
                <a:lnTo>
                  <a:pt x="403956" y="307148"/>
                </a:lnTo>
                <a:lnTo>
                  <a:pt x="395256" y="316964"/>
                </a:lnTo>
                <a:lnTo>
                  <a:pt x="385730" y="325990"/>
                </a:lnTo>
                <a:lnTo>
                  <a:pt x="375421" y="334169"/>
                </a:lnTo>
                <a:lnTo>
                  <a:pt x="364372" y="341442"/>
                </a:lnTo>
                <a:lnTo>
                  <a:pt x="352624" y="347751"/>
                </a:lnTo>
                <a:lnTo>
                  <a:pt x="340220" y="353038"/>
                </a:lnTo>
                <a:lnTo>
                  <a:pt x="327202" y="357244"/>
                </a:lnTo>
                <a:lnTo>
                  <a:pt x="313613" y="360311"/>
                </a:lnTo>
                <a:lnTo>
                  <a:pt x="299456" y="362185"/>
                </a:lnTo>
                <a:lnTo>
                  <a:pt x="285350" y="362781"/>
                </a:lnTo>
                <a:lnTo>
                  <a:pt x="271506" y="362133"/>
                </a:lnTo>
                <a:lnTo>
                  <a:pt x="257978" y="360289"/>
                </a:lnTo>
                <a:lnTo>
                  <a:pt x="244823" y="357296"/>
                </a:lnTo>
                <a:lnTo>
                  <a:pt x="232096" y="353204"/>
                </a:lnTo>
                <a:lnTo>
                  <a:pt x="219853" y="348060"/>
                </a:lnTo>
                <a:lnTo>
                  <a:pt x="208151" y="341914"/>
                </a:lnTo>
                <a:lnTo>
                  <a:pt x="197044" y="334814"/>
                </a:lnTo>
                <a:lnTo>
                  <a:pt x="186590" y="326807"/>
                </a:lnTo>
                <a:lnTo>
                  <a:pt x="176844" y="317944"/>
                </a:lnTo>
                <a:lnTo>
                  <a:pt x="167861" y="308271"/>
                </a:lnTo>
                <a:lnTo>
                  <a:pt x="159698" y="297838"/>
                </a:lnTo>
                <a:lnTo>
                  <a:pt x="152411" y="286693"/>
                </a:lnTo>
                <a:lnTo>
                  <a:pt x="146055" y="274884"/>
                </a:lnTo>
                <a:lnTo>
                  <a:pt x="152787" y="365471"/>
                </a:lnTo>
                <a:lnTo>
                  <a:pt x="165382" y="375300"/>
                </a:lnTo>
                <a:lnTo>
                  <a:pt x="178677" y="384156"/>
                </a:lnTo>
                <a:lnTo>
                  <a:pt x="192613" y="391996"/>
                </a:lnTo>
                <a:lnTo>
                  <a:pt x="207130" y="398779"/>
                </a:lnTo>
                <a:lnTo>
                  <a:pt x="222170" y="404462"/>
                </a:lnTo>
                <a:close/>
              </a:path>
              <a:path w="492220" h="532114">
                <a:moveTo>
                  <a:pt x="140951" y="354711"/>
                </a:moveTo>
                <a:lnTo>
                  <a:pt x="152787" y="365471"/>
                </a:lnTo>
                <a:lnTo>
                  <a:pt x="146055" y="274884"/>
                </a:lnTo>
                <a:lnTo>
                  <a:pt x="140687" y="262460"/>
                </a:lnTo>
                <a:lnTo>
                  <a:pt x="136362" y="249469"/>
                </a:lnTo>
                <a:lnTo>
                  <a:pt x="133137" y="235960"/>
                </a:lnTo>
                <a:lnTo>
                  <a:pt x="140951" y="354711"/>
                </a:lnTo>
                <a:close/>
              </a:path>
            </a:pathLst>
          </a:custGeom>
          <a:solidFill>
            <a:srgbClr val="FFFFFF"/>
          </a:solidFill>
        </p:spPr>
        <p:txBody>
          <a:bodyPr wrap="square" lIns="0" tIns="0" rIns="0" bIns="0" rtlCol="0">
            <a:noAutofit/>
          </a:bodyPr>
          <a:lstStyle/>
          <a:p>
            <a:endParaRPr/>
          </a:p>
        </p:txBody>
      </p:sp>
      <p:sp>
        <p:nvSpPr>
          <p:cNvPr id="20" name="object 7">
            <a:extLst>
              <a:ext uri="{FF2B5EF4-FFF2-40B4-BE49-F238E27FC236}">
                <a16:creationId xmlns:a16="http://schemas.microsoft.com/office/drawing/2014/main" id="{51289221-E390-4643-9019-3389CC7CC5E2}"/>
              </a:ext>
            </a:extLst>
          </p:cNvPr>
          <p:cNvSpPr txBox="1"/>
          <p:nvPr/>
        </p:nvSpPr>
        <p:spPr>
          <a:xfrm>
            <a:off x="747867" y="3710233"/>
            <a:ext cx="969518" cy="500888"/>
          </a:xfrm>
          <a:prstGeom prst="rect">
            <a:avLst/>
          </a:prstGeom>
        </p:spPr>
        <p:txBody>
          <a:bodyPr wrap="square" lIns="0" tIns="12319" rIns="0" bIns="0" rtlCol="0">
            <a:noAutofit/>
          </a:bodyPr>
          <a:lstStyle/>
          <a:p>
            <a:pPr marL="12700" marR="34290">
              <a:lnSpc>
                <a:spcPts val="1939"/>
              </a:lnSpc>
            </a:pPr>
            <a:r>
              <a:rPr sz="1800" spc="1" dirty="0">
                <a:solidFill>
                  <a:srgbClr val="FFFFFF"/>
                </a:solidFill>
                <a:latin typeface="Arial"/>
                <a:cs typeface="Arial"/>
              </a:rPr>
              <a:t>Tracking</a:t>
            </a:r>
            <a:endParaRPr sz="1800">
              <a:latin typeface="Arial"/>
              <a:cs typeface="Arial"/>
            </a:endParaRPr>
          </a:p>
          <a:p>
            <a:pPr marL="12700">
              <a:lnSpc>
                <a:spcPts val="1945"/>
              </a:lnSpc>
              <a:spcBef>
                <a:spcPts val="0"/>
              </a:spcBef>
            </a:pPr>
            <a:r>
              <a:rPr sz="1800" spc="-4" dirty="0">
                <a:solidFill>
                  <a:srgbClr val="FFFFFF"/>
                </a:solidFill>
                <a:latin typeface="Arial"/>
                <a:cs typeface="Arial"/>
              </a:rPr>
              <a:t>Analytics</a:t>
            </a:r>
            <a:endParaRPr sz="1800">
              <a:latin typeface="Arial"/>
              <a:cs typeface="Arial"/>
            </a:endParaRPr>
          </a:p>
        </p:txBody>
      </p:sp>
      <p:sp>
        <p:nvSpPr>
          <p:cNvPr id="21" name="object 6">
            <a:extLst>
              <a:ext uri="{FF2B5EF4-FFF2-40B4-BE49-F238E27FC236}">
                <a16:creationId xmlns:a16="http://schemas.microsoft.com/office/drawing/2014/main" id="{24D7DB36-EE67-46C6-9034-B90B6BA8D3AD}"/>
              </a:ext>
            </a:extLst>
          </p:cNvPr>
          <p:cNvSpPr txBox="1"/>
          <p:nvPr/>
        </p:nvSpPr>
        <p:spPr>
          <a:xfrm>
            <a:off x="1687641" y="3710233"/>
            <a:ext cx="212166" cy="254000"/>
          </a:xfrm>
          <a:prstGeom prst="rect">
            <a:avLst/>
          </a:prstGeom>
        </p:spPr>
        <p:txBody>
          <a:bodyPr wrap="square" lIns="0" tIns="12319" rIns="0" bIns="0" rtlCol="0">
            <a:noAutofit/>
          </a:bodyPr>
          <a:lstStyle/>
          <a:p>
            <a:pPr marL="12700">
              <a:lnSpc>
                <a:spcPts val="1939"/>
              </a:lnSpc>
            </a:pPr>
            <a:r>
              <a:rPr sz="1800" dirty="0">
                <a:solidFill>
                  <a:srgbClr val="FFFFFF"/>
                </a:solidFill>
                <a:latin typeface="Arial"/>
                <a:cs typeface="Arial"/>
              </a:rPr>
              <a:t>&amp;</a:t>
            </a:r>
            <a:endParaRPr sz="1800">
              <a:latin typeface="Arial"/>
              <a:cs typeface="Arial"/>
            </a:endParaRPr>
          </a:p>
        </p:txBody>
      </p:sp>
      <p:sp>
        <p:nvSpPr>
          <p:cNvPr id="31" name="object 18">
            <a:extLst>
              <a:ext uri="{FF2B5EF4-FFF2-40B4-BE49-F238E27FC236}">
                <a16:creationId xmlns:a16="http://schemas.microsoft.com/office/drawing/2014/main" id="{C13A752A-EDC4-47C5-9D5F-826EAF12BA25}"/>
              </a:ext>
            </a:extLst>
          </p:cNvPr>
          <p:cNvSpPr/>
          <p:nvPr/>
        </p:nvSpPr>
        <p:spPr>
          <a:xfrm>
            <a:off x="304800" y="5577147"/>
            <a:ext cx="2305812" cy="906780"/>
          </a:xfrm>
          <a:custGeom>
            <a:avLst/>
            <a:gdLst/>
            <a:ahLst/>
            <a:cxnLst/>
            <a:rect l="l" t="t" r="r" b="b"/>
            <a:pathLst>
              <a:path w="2305812" h="906779">
                <a:moveTo>
                  <a:pt x="0" y="906779"/>
                </a:moveTo>
                <a:lnTo>
                  <a:pt x="2305812" y="906779"/>
                </a:lnTo>
                <a:lnTo>
                  <a:pt x="2305812" y="0"/>
                </a:lnTo>
                <a:lnTo>
                  <a:pt x="0" y="0"/>
                </a:lnTo>
                <a:lnTo>
                  <a:pt x="0" y="906779"/>
                </a:lnTo>
                <a:close/>
              </a:path>
            </a:pathLst>
          </a:custGeom>
          <a:solidFill>
            <a:srgbClr val="B5C4CA"/>
          </a:solidFill>
        </p:spPr>
        <p:txBody>
          <a:bodyPr wrap="square" lIns="0" tIns="0" rIns="0" bIns="0" rtlCol="0">
            <a:noAutofit/>
          </a:bodyPr>
          <a:lstStyle/>
          <a:p>
            <a:endParaRPr/>
          </a:p>
        </p:txBody>
      </p:sp>
      <p:sp>
        <p:nvSpPr>
          <p:cNvPr id="32" name="object 19">
            <a:extLst>
              <a:ext uri="{FF2B5EF4-FFF2-40B4-BE49-F238E27FC236}">
                <a16:creationId xmlns:a16="http://schemas.microsoft.com/office/drawing/2014/main" id="{0322C793-61CA-4ACE-AE58-76C7ABD0164B}"/>
              </a:ext>
            </a:extLst>
          </p:cNvPr>
          <p:cNvSpPr/>
          <p:nvPr/>
        </p:nvSpPr>
        <p:spPr>
          <a:xfrm>
            <a:off x="304800" y="5577147"/>
            <a:ext cx="2612136" cy="906780"/>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688992"/>
          </a:solidFill>
        </p:spPr>
        <p:txBody>
          <a:bodyPr wrap="square" lIns="0" tIns="0" rIns="0" bIns="0" rtlCol="0">
            <a:noAutofit/>
          </a:bodyPr>
          <a:lstStyle/>
          <a:p>
            <a:endParaRPr/>
          </a:p>
        </p:txBody>
      </p:sp>
      <p:sp>
        <p:nvSpPr>
          <p:cNvPr id="33" name="object 20">
            <a:extLst>
              <a:ext uri="{FF2B5EF4-FFF2-40B4-BE49-F238E27FC236}">
                <a16:creationId xmlns:a16="http://schemas.microsoft.com/office/drawing/2014/main" id="{2DDF8FC9-3EEE-4421-97C8-FD29E53BDF94}"/>
              </a:ext>
            </a:extLst>
          </p:cNvPr>
          <p:cNvSpPr/>
          <p:nvPr/>
        </p:nvSpPr>
        <p:spPr>
          <a:xfrm>
            <a:off x="1932432" y="5880486"/>
            <a:ext cx="48387" cy="191655"/>
          </a:xfrm>
          <a:custGeom>
            <a:avLst/>
            <a:gdLst/>
            <a:ahLst/>
            <a:cxnLst/>
            <a:rect l="l" t="t" r="r" b="b"/>
            <a:pathLst>
              <a:path w="48387" h="191655">
                <a:moveTo>
                  <a:pt x="44827" y="3591"/>
                </a:moveTo>
                <a:lnTo>
                  <a:pt x="44704" y="0"/>
                </a:lnTo>
                <a:lnTo>
                  <a:pt x="39601" y="80305"/>
                </a:lnTo>
                <a:lnTo>
                  <a:pt x="48387" y="86436"/>
                </a:lnTo>
                <a:lnTo>
                  <a:pt x="44827" y="3591"/>
                </a:lnTo>
                <a:close/>
              </a:path>
              <a:path w="48387" h="191655">
                <a:moveTo>
                  <a:pt x="86642" y="54447"/>
                </a:moveTo>
                <a:lnTo>
                  <a:pt x="73832" y="49034"/>
                </a:lnTo>
                <a:lnTo>
                  <a:pt x="62699" y="40688"/>
                </a:lnTo>
                <a:lnTo>
                  <a:pt x="53790" y="29963"/>
                </a:lnTo>
                <a:lnTo>
                  <a:pt x="47651" y="17413"/>
                </a:lnTo>
                <a:lnTo>
                  <a:pt x="44827" y="3591"/>
                </a:lnTo>
                <a:lnTo>
                  <a:pt x="48387" y="86436"/>
                </a:lnTo>
                <a:lnTo>
                  <a:pt x="59825" y="119130"/>
                </a:lnTo>
                <a:lnTo>
                  <a:pt x="69124" y="145709"/>
                </a:lnTo>
                <a:lnTo>
                  <a:pt x="76506" y="166807"/>
                </a:lnTo>
                <a:lnTo>
                  <a:pt x="82191" y="183056"/>
                </a:lnTo>
                <a:lnTo>
                  <a:pt x="86401" y="195089"/>
                </a:lnTo>
                <a:lnTo>
                  <a:pt x="89357" y="203540"/>
                </a:lnTo>
                <a:lnTo>
                  <a:pt x="91282" y="209042"/>
                </a:lnTo>
                <a:lnTo>
                  <a:pt x="92397" y="212227"/>
                </a:lnTo>
                <a:lnTo>
                  <a:pt x="93091" y="214210"/>
                </a:lnTo>
                <a:lnTo>
                  <a:pt x="100064" y="222636"/>
                </a:lnTo>
                <a:lnTo>
                  <a:pt x="107328" y="216179"/>
                </a:lnTo>
                <a:lnTo>
                  <a:pt x="108076" y="214210"/>
                </a:lnTo>
                <a:lnTo>
                  <a:pt x="119515" y="181516"/>
                </a:lnTo>
                <a:lnTo>
                  <a:pt x="128814" y="154937"/>
                </a:lnTo>
                <a:lnTo>
                  <a:pt x="136196" y="133839"/>
                </a:lnTo>
                <a:lnTo>
                  <a:pt x="141881" y="117590"/>
                </a:lnTo>
                <a:lnTo>
                  <a:pt x="146091" y="105557"/>
                </a:lnTo>
                <a:lnTo>
                  <a:pt x="149047" y="97106"/>
                </a:lnTo>
                <a:lnTo>
                  <a:pt x="150972" y="91604"/>
                </a:lnTo>
                <a:lnTo>
                  <a:pt x="152087" y="88419"/>
                </a:lnTo>
                <a:lnTo>
                  <a:pt x="152781" y="86436"/>
                </a:lnTo>
                <a:lnTo>
                  <a:pt x="163650" y="78663"/>
                </a:lnTo>
                <a:lnTo>
                  <a:pt x="173333" y="69825"/>
                </a:lnTo>
                <a:lnTo>
                  <a:pt x="181734" y="59970"/>
                </a:lnTo>
                <a:lnTo>
                  <a:pt x="188756" y="49145"/>
                </a:lnTo>
                <a:lnTo>
                  <a:pt x="194303" y="37397"/>
                </a:lnTo>
                <a:lnTo>
                  <a:pt x="198279" y="24774"/>
                </a:lnTo>
                <a:lnTo>
                  <a:pt x="200587" y="11323"/>
                </a:lnTo>
                <a:lnTo>
                  <a:pt x="201168" y="0"/>
                </a:lnTo>
                <a:lnTo>
                  <a:pt x="200169" y="-15373"/>
                </a:lnTo>
                <a:lnTo>
                  <a:pt x="197262" y="-29940"/>
                </a:lnTo>
                <a:lnTo>
                  <a:pt x="192581" y="-43582"/>
                </a:lnTo>
                <a:lnTo>
                  <a:pt x="186258" y="-56178"/>
                </a:lnTo>
                <a:lnTo>
                  <a:pt x="178429" y="-67608"/>
                </a:lnTo>
                <a:lnTo>
                  <a:pt x="169225" y="-77753"/>
                </a:lnTo>
                <a:lnTo>
                  <a:pt x="158782" y="-86492"/>
                </a:lnTo>
                <a:lnTo>
                  <a:pt x="147232" y="-93707"/>
                </a:lnTo>
                <a:lnTo>
                  <a:pt x="134708" y="-99277"/>
                </a:lnTo>
                <a:lnTo>
                  <a:pt x="121346" y="-103081"/>
                </a:lnTo>
                <a:lnTo>
                  <a:pt x="107278" y="-105002"/>
                </a:lnTo>
                <a:lnTo>
                  <a:pt x="100584" y="-105219"/>
                </a:lnTo>
                <a:lnTo>
                  <a:pt x="86235" y="-104209"/>
                </a:lnTo>
                <a:lnTo>
                  <a:pt x="72530" y="-101259"/>
                </a:lnTo>
                <a:lnTo>
                  <a:pt x="59603" y="-96489"/>
                </a:lnTo>
                <a:lnTo>
                  <a:pt x="47587" y="-90019"/>
                </a:lnTo>
                <a:lnTo>
                  <a:pt x="36616" y="-81969"/>
                </a:lnTo>
                <a:lnTo>
                  <a:pt x="26824" y="-72458"/>
                </a:lnTo>
                <a:lnTo>
                  <a:pt x="18343" y="-61606"/>
                </a:lnTo>
                <a:lnTo>
                  <a:pt x="11309" y="-49533"/>
                </a:lnTo>
                <a:lnTo>
                  <a:pt x="5853" y="-36359"/>
                </a:lnTo>
                <a:lnTo>
                  <a:pt x="2111" y="-22204"/>
                </a:lnTo>
                <a:lnTo>
                  <a:pt x="215" y="-7188"/>
                </a:lnTo>
                <a:lnTo>
                  <a:pt x="0" y="0"/>
                </a:lnTo>
                <a:lnTo>
                  <a:pt x="904" y="14079"/>
                </a:lnTo>
                <a:lnTo>
                  <a:pt x="3553" y="27368"/>
                </a:lnTo>
                <a:lnTo>
                  <a:pt x="7851" y="39820"/>
                </a:lnTo>
                <a:lnTo>
                  <a:pt x="13701" y="51387"/>
                </a:lnTo>
                <a:lnTo>
                  <a:pt x="21007" y="62022"/>
                </a:lnTo>
                <a:lnTo>
                  <a:pt x="29672" y="71677"/>
                </a:lnTo>
                <a:lnTo>
                  <a:pt x="39601" y="80305"/>
                </a:lnTo>
                <a:lnTo>
                  <a:pt x="44704" y="0"/>
                </a:lnTo>
                <a:lnTo>
                  <a:pt x="46612" y="-14049"/>
                </a:lnTo>
                <a:lnTo>
                  <a:pt x="51974" y="-26967"/>
                </a:lnTo>
                <a:lnTo>
                  <a:pt x="60243" y="-38198"/>
                </a:lnTo>
                <a:lnTo>
                  <a:pt x="70873" y="-47190"/>
                </a:lnTo>
                <a:lnTo>
                  <a:pt x="83317" y="-53388"/>
                </a:lnTo>
                <a:lnTo>
                  <a:pt x="97029" y="-56238"/>
                </a:lnTo>
                <a:lnTo>
                  <a:pt x="100584" y="-56362"/>
                </a:lnTo>
                <a:lnTo>
                  <a:pt x="114527" y="-54434"/>
                </a:lnTo>
                <a:lnTo>
                  <a:pt x="127338" y="-49020"/>
                </a:lnTo>
                <a:lnTo>
                  <a:pt x="138472" y="-40673"/>
                </a:lnTo>
                <a:lnTo>
                  <a:pt x="147381" y="-29948"/>
                </a:lnTo>
                <a:lnTo>
                  <a:pt x="153519" y="-17399"/>
                </a:lnTo>
                <a:lnTo>
                  <a:pt x="156340" y="-3580"/>
                </a:lnTo>
                <a:lnTo>
                  <a:pt x="156463" y="0"/>
                </a:lnTo>
                <a:lnTo>
                  <a:pt x="154555" y="14052"/>
                </a:lnTo>
                <a:lnTo>
                  <a:pt x="149194" y="26972"/>
                </a:lnTo>
                <a:lnTo>
                  <a:pt x="140927" y="38206"/>
                </a:lnTo>
                <a:lnTo>
                  <a:pt x="130299" y="47199"/>
                </a:lnTo>
                <a:lnTo>
                  <a:pt x="117857" y="53398"/>
                </a:lnTo>
                <a:lnTo>
                  <a:pt x="104148" y="56250"/>
                </a:lnTo>
                <a:lnTo>
                  <a:pt x="100584" y="56375"/>
                </a:lnTo>
                <a:lnTo>
                  <a:pt x="86642" y="54447"/>
                </a:lnTo>
                <a:close/>
              </a:path>
            </a:pathLst>
          </a:custGeom>
          <a:solidFill>
            <a:srgbClr val="FFFFFF"/>
          </a:solidFill>
        </p:spPr>
        <p:txBody>
          <a:bodyPr wrap="square" lIns="0" tIns="0" rIns="0" bIns="0" rtlCol="0">
            <a:noAutofit/>
          </a:bodyPr>
          <a:lstStyle/>
          <a:p>
            <a:endParaRPr/>
          </a:p>
        </p:txBody>
      </p:sp>
      <p:sp>
        <p:nvSpPr>
          <p:cNvPr id="34" name="object 21">
            <a:extLst>
              <a:ext uri="{FF2B5EF4-FFF2-40B4-BE49-F238E27FC236}">
                <a16:creationId xmlns:a16="http://schemas.microsoft.com/office/drawing/2014/main" id="{5FC2F531-C262-425F-B144-76EB7B402C66}"/>
              </a:ext>
            </a:extLst>
          </p:cNvPr>
          <p:cNvSpPr/>
          <p:nvPr/>
        </p:nvSpPr>
        <p:spPr>
          <a:xfrm>
            <a:off x="2141727" y="5828607"/>
            <a:ext cx="240284" cy="318073"/>
          </a:xfrm>
          <a:custGeom>
            <a:avLst/>
            <a:gdLst/>
            <a:ahLst/>
            <a:cxnLst/>
            <a:rect l="l" t="t" r="r" b="b"/>
            <a:pathLst>
              <a:path w="240284" h="318073">
                <a:moveTo>
                  <a:pt x="49532" y="162517"/>
                </a:moveTo>
                <a:lnTo>
                  <a:pt x="46423" y="167455"/>
                </a:lnTo>
                <a:lnTo>
                  <a:pt x="42964" y="171860"/>
                </a:lnTo>
                <a:lnTo>
                  <a:pt x="38900" y="174891"/>
                </a:lnTo>
                <a:lnTo>
                  <a:pt x="33976" y="175710"/>
                </a:lnTo>
                <a:lnTo>
                  <a:pt x="27939" y="173477"/>
                </a:lnTo>
                <a:lnTo>
                  <a:pt x="26289" y="172389"/>
                </a:lnTo>
                <a:lnTo>
                  <a:pt x="26791" y="158681"/>
                </a:lnTo>
                <a:lnTo>
                  <a:pt x="31713" y="151391"/>
                </a:lnTo>
                <a:lnTo>
                  <a:pt x="36570" y="144598"/>
                </a:lnTo>
                <a:lnTo>
                  <a:pt x="37592" y="138658"/>
                </a:lnTo>
                <a:lnTo>
                  <a:pt x="50527" y="131508"/>
                </a:lnTo>
                <a:lnTo>
                  <a:pt x="57609" y="125271"/>
                </a:lnTo>
                <a:lnTo>
                  <a:pt x="62492" y="120861"/>
                </a:lnTo>
                <a:lnTo>
                  <a:pt x="68827" y="119191"/>
                </a:lnTo>
                <a:lnTo>
                  <a:pt x="75057" y="119926"/>
                </a:lnTo>
                <a:lnTo>
                  <a:pt x="86109" y="117855"/>
                </a:lnTo>
                <a:lnTo>
                  <a:pt x="92073" y="109005"/>
                </a:lnTo>
                <a:lnTo>
                  <a:pt x="94833" y="96488"/>
                </a:lnTo>
                <a:lnTo>
                  <a:pt x="96273" y="83416"/>
                </a:lnTo>
                <a:lnTo>
                  <a:pt x="97663" y="74955"/>
                </a:lnTo>
                <a:lnTo>
                  <a:pt x="92002" y="82079"/>
                </a:lnTo>
                <a:lnTo>
                  <a:pt x="85228" y="93927"/>
                </a:lnTo>
                <a:lnTo>
                  <a:pt x="78885" y="105387"/>
                </a:lnTo>
                <a:lnTo>
                  <a:pt x="75268" y="112028"/>
                </a:lnTo>
                <a:lnTo>
                  <a:pt x="75057" y="112420"/>
                </a:lnTo>
                <a:lnTo>
                  <a:pt x="67988" y="104287"/>
                </a:lnTo>
                <a:lnTo>
                  <a:pt x="65231" y="101961"/>
                </a:lnTo>
                <a:lnTo>
                  <a:pt x="63066" y="103876"/>
                </a:lnTo>
                <a:lnTo>
                  <a:pt x="60071" y="101180"/>
                </a:lnTo>
                <a:lnTo>
                  <a:pt x="61439" y="85738"/>
                </a:lnTo>
                <a:lnTo>
                  <a:pt x="67048" y="73597"/>
                </a:lnTo>
                <a:lnTo>
                  <a:pt x="75786" y="64568"/>
                </a:lnTo>
                <a:lnTo>
                  <a:pt x="86538" y="58463"/>
                </a:lnTo>
                <a:lnTo>
                  <a:pt x="98190" y="55090"/>
                </a:lnTo>
                <a:lnTo>
                  <a:pt x="109628" y="54262"/>
                </a:lnTo>
                <a:lnTo>
                  <a:pt x="119739" y="55788"/>
                </a:lnTo>
                <a:lnTo>
                  <a:pt x="127409" y="59480"/>
                </a:lnTo>
                <a:lnTo>
                  <a:pt x="131524" y="65147"/>
                </a:lnTo>
                <a:lnTo>
                  <a:pt x="131445" y="71208"/>
                </a:lnTo>
                <a:lnTo>
                  <a:pt x="135128" y="74955"/>
                </a:lnTo>
                <a:lnTo>
                  <a:pt x="138938" y="71208"/>
                </a:lnTo>
                <a:lnTo>
                  <a:pt x="138938" y="59956"/>
                </a:lnTo>
                <a:lnTo>
                  <a:pt x="142621" y="59956"/>
                </a:lnTo>
                <a:lnTo>
                  <a:pt x="152359" y="68651"/>
                </a:lnTo>
                <a:lnTo>
                  <a:pt x="161548" y="77847"/>
                </a:lnTo>
                <a:lnTo>
                  <a:pt x="170167" y="87524"/>
                </a:lnTo>
                <a:lnTo>
                  <a:pt x="178194" y="97660"/>
                </a:lnTo>
                <a:lnTo>
                  <a:pt x="185609" y="108234"/>
                </a:lnTo>
                <a:lnTo>
                  <a:pt x="192390" y="119223"/>
                </a:lnTo>
                <a:lnTo>
                  <a:pt x="198517" y="130607"/>
                </a:lnTo>
                <a:lnTo>
                  <a:pt x="203968" y="142365"/>
                </a:lnTo>
                <a:lnTo>
                  <a:pt x="208722" y="154474"/>
                </a:lnTo>
                <a:lnTo>
                  <a:pt x="212759" y="166913"/>
                </a:lnTo>
                <a:lnTo>
                  <a:pt x="216056" y="179662"/>
                </a:lnTo>
                <a:lnTo>
                  <a:pt x="218594" y="192697"/>
                </a:lnTo>
                <a:lnTo>
                  <a:pt x="220351" y="205999"/>
                </a:lnTo>
                <a:lnTo>
                  <a:pt x="221307" y="219545"/>
                </a:lnTo>
                <a:lnTo>
                  <a:pt x="221488" y="224853"/>
                </a:lnTo>
                <a:lnTo>
                  <a:pt x="221488" y="228600"/>
                </a:lnTo>
                <a:lnTo>
                  <a:pt x="221918" y="318073"/>
                </a:lnTo>
                <a:lnTo>
                  <a:pt x="228357" y="301303"/>
                </a:lnTo>
                <a:lnTo>
                  <a:pt x="233477" y="283914"/>
                </a:lnTo>
                <a:lnTo>
                  <a:pt x="237215" y="265963"/>
                </a:lnTo>
                <a:lnTo>
                  <a:pt x="239506" y="247506"/>
                </a:lnTo>
                <a:lnTo>
                  <a:pt x="240284" y="228600"/>
                </a:lnTo>
                <a:lnTo>
                  <a:pt x="239506" y="209693"/>
                </a:lnTo>
                <a:lnTo>
                  <a:pt x="237215" y="191236"/>
                </a:lnTo>
                <a:lnTo>
                  <a:pt x="233477" y="173285"/>
                </a:lnTo>
                <a:lnTo>
                  <a:pt x="228357" y="155896"/>
                </a:lnTo>
                <a:lnTo>
                  <a:pt x="221918" y="139126"/>
                </a:lnTo>
                <a:lnTo>
                  <a:pt x="214227" y="123030"/>
                </a:lnTo>
                <a:lnTo>
                  <a:pt x="205347" y="107665"/>
                </a:lnTo>
                <a:lnTo>
                  <a:pt x="195344" y="93087"/>
                </a:lnTo>
                <a:lnTo>
                  <a:pt x="184282" y="79353"/>
                </a:lnTo>
                <a:lnTo>
                  <a:pt x="172227" y="66517"/>
                </a:lnTo>
                <a:lnTo>
                  <a:pt x="159244" y="54638"/>
                </a:lnTo>
                <a:lnTo>
                  <a:pt x="145396" y="43770"/>
                </a:lnTo>
                <a:lnTo>
                  <a:pt x="130750" y="33970"/>
                </a:lnTo>
                <a:lnTo>
                  <a:pt x="115369" y="25295"/>
                </a:lnTo>
                <a:lnTo>
                  <a:pt x="99319" y="17800"/>
                </a:lnTo>
                <a:lnTo>
                  <a:pt x="82665" y="11542"/>
                </a:lnTo>
                <a:lnTo>
                  <a:pt x="65472" y="6576"/>
                </a:lnTo>
                <a:lnTo>
                  <a:pt x="47803" y="2960"/>
                </a:lnTo>
                <a:lnTo>
                  <a:pt x="29725" y="749"/>
                </a:lnTo>
                <a:lnTo>
                  <a:pt x="11303" y="0"/>
                </a:lnTo>
                <a:lnTo>
                  <a:pt x="0" y="0"/>
                </a:lnTo>
                <a:lnTo>
                  <a:pt x="4699" y="11220"/>
                </a:lnTo>
                <a:lnTo>
                  <a:pt x="8150" y="23404"/>
                </a:lnTo>
                <a:lnTo>
                  <a:pt x="10344" y="36251"/>
                </a:lnTo>
                <a:lnTo>
                  <a:pt x="11270" y="49461"/>
                </a:lnTo>
                <a:lnTo>
                  <a:pt x="11303" y="52463"/>
                </a:lnTo>
                <a:lnTo>
                  <a:pt x="10566" y="65338"/>
                </a:lnTo>
                <a:lnTo>
                  <a:pt x="10600" y="240642"/>
                </a:lnTo>
                <a:lnTo>
                  <a:pt x="10979" y="226761"/>
                </a:lnTo>
                <a:lnTo>
                  <a:pt x="13771" y="211576"/>
                </a:lnTo>
                <a:lnTo>
                  <a:pt x="18063" y="199303"/>
                </a:lnTo>
                <a:lnTo>
                  <a:pt x="23957" y="188630"/>
                </a:lnTo>
                <a:lnTo>
                  <a:pt x="31233" y="180156"/>
                </a:lnTo>
                <a:lnTo>
                  <a:pt x="39670" y="174477"/>
                </a:lnTo>
                <a:lnTo>
                  <a:pt x="49047" y="172192"/>
                </a:lnTo>
                <a:lnTo>
                  <a:pt x="59142" y="173896"/>
                </a:lnTo>
                <a:lnTo>
                  <a:pt x="63881" y="176136"/>
                </a:lnTo>
                <a:lnTo>
                  <a:pt x="67917" y="185662"/>
                </a:lnTo>
                <a:lnTo>
                  <a:pt x="77966" y="191957"/>
                </a:lnTo>
                <a:lnTo>
                  <a:pt x="90936" y="194823"/>
                </a:lnTo>
                <a:lnTo>
                  <a:pt x="103736" y="194061"/>
                </a:lnTo>
                <a:lnTo>
                  <a:pt x="113275" y="189471"/>
                </a:lnTo>
                <a:lnTo>
                  <a:pt x="116461" y="180855"/>
                </a:lnTo>
                <a:lnTo>
                  <a:pt x="116332" y="179882"/>
                </a:lnTo>
                <a:lnTo>
                  <a:pt x="106740" y="171339"/>
                </a:lnTo>
                <a:lnTo>
                  <a:pt x="96409" y="172307"/>
                </a:lnTo>
                <a:lnTo>
                  <a:pt x="90170" y="176136"/>
                </a:lnTo>
                <a:lnTo>
                  <a:pt x="84186" y="163320"/>
                </a:lnTo>
                <a:lnTo>
                  <a:pt x="76127" y="153241"/>
                </a:lnTo>
                <a:lnTo>
                  <a:pt x="71374" y="149898"/>
                </a:lnTo>
                <a:lnTo>
                  <a:pt x="73090" y="157461"/>
                </a:lnTo>
                <a:lnTo>
                  <a:pt x="77184" y="164285"/>
                </a:lnTo>
                <a:lnTo>
                  <a:pt x="75057" y="168643"/>
                </a:lnTo>
                <a:lnTo>
                  <a:pt x="68713" y="159170"/>
                </a:lnTo>
                <a:lnTo>
                  <a:pt x="63544" y="154197"/>
                </a:lnTo>
                <a:lnTo>
                  <a:pt x="59296" y="152884"/>
                </a:lnTo>
                <a:lnTo>
                  <a:pt x="55714" y="154392"/>
                </a:lnTo>
                <a:lnTo>
                  <a:pt x="52544" y="157883"/>
                </a:lnTo>
                <a:lnTo>
                  <a:pt x="49532" y="162517"/>
                </a:lnTo>
                <a:close/>
              </a:path>
            </a:pathLst>
          </a:custGeom>
          <a:solidFill>
            <a:srgbClr val="FFFFFF"/>
          </a:solidFill>
        </p:spPr>
        <p:txBody>
          <a:bodyPr wrap="square" lIns="0" tIns="0" rIns="0" bIns="0" rtlCol="0">
            <a:noAutofit/>
          </a:bodyPr>
          <a:lstStyle/>
          <a:p>
            <a:endParaRPr/>
          </a:p>
        </p:txBody>
      </p:sp>
      <p:sp>
        <p:nvSpPr>
          <p:cNvPr id="35" name="object 22">
            <a:extLst>
              <a:ext uri="{FF2B5EF4-FFF2-40B4-BE49-F238E27FC236}">
                <a16:creationId xmlns:a16="http://schemas.microsoft.com/office/drawing/2014/main" id="{DF2BE83B-2712-4052-8837-ADC93C54810C}"/>
              </a:ext>
            </a:extLst>
          </p:cNvPr>
          <p:cNvSpPr/>
          <p:nvPr/>
        </p:nvSpPr>
        <p:spPr>
          <a:xfrm>
            <a:off x="1920240" y="5893945"/>
            <a:ext cx="443406" cy="391861"/>
          </a:xfrm>
          <a:custGeom>
            <a:avLst/>
            <a:gdLst/>
            <a:ahLst/>
            <a:cxnLst/>
            <a:rect l="l" t="t" r="r" b="b"/>
            <a:pathLst>
              <a:path w="443406" h="391861">
                <a:moveTo>
                  <a:pt x="352933" y="185740"/>
                </a:moveTo>
                <a:lnTo>
                  <a:pt x="360426" y="185740"/>
                </a:lnTo>
                <a:lnTo>
                  <a:pt x="359331" y="195781"/>
                </a:lnTo>
                <a:lnTo>
                  <a:pt x="356361" y="207592"/>
                </a:lnTo>
                <a:lnTo>
                  <a:pt x="351981" y="220606"/>
                </a:lnTo>
                <a:lnTo>
                  <a:pt x="346660" y="234259"/>
                </a:lnTo>
                <a:lnTo>
                  <a:pt x="340866" y="247986"/>
                </a:lnTo>
                <a:lnTo>
                  <a:pt x="335066" y="261221"/>
                </a:lnTo>
                <a:lnTo>
                  <a:pt x="329728" y="273400"/>
                </a:lnTo>
                <a:lnTo>
                  <a:pt x="325319" y="283957"/>
                </a:lnTo>
                <a:lnTo>
                  <a:pt x="322834" y="290681"/>
                </a:lnTo>
                <a:lnTo>
                  <a:pt x="317841" y="301031"/>
                </a:lnTo>
                <a:lnTo>
                  <a:pt x="313246" y="308069"/>
                </a:lnTo>
                <a:lnTo>
                  <a:pt x="309028" y="312090"/>
                </a:lnTo>
                <a:lnTo>
                  <a:pt x="305171" y="313387"/>
                </a:lnTo>
                <a:lnTo>
                  <a:pt x="301656" y="312254"/>
                </a:lnTo>
                <a:lnTo>
                  <a:pt x="298465" y="308985"/>
                </a:lnTo>
                <a:lnTo>
                  <a:pt x="295579" y="303875"/>
                </a:lnTo>
                <a:lnTo>
                  <a:pt x="292981" y="297217"/>
                </a:lnTo>
                <a:lnTo>
                  <a:pt x="290651" y="289305"/>
                </a:lnTo>
                <a:lnTo>
                  <a:pt x="288573" y="280433"/>
                </a:lnTo>
                <a:lnTo>
                  <a:pt x="286728" y="270895"/>
                </a:lnTo>
                <a:lnTo>
                  <a:pt x="285098" y="260986"/>
                </a:lnTo>
                <a:lnTo>
                  <a:pt x="283664" y="250999"/>
                </a:lnTo>
                <a:lnTo>
                  <a:pt x="282408" y="241228"/>
                </a:lnTo>
                <a:lnTo>
                  <a:pt x="281313" y="231968"/>
                </a:lnTo>
                <a:lnTo>
                  <a:pt x="280359" y="223511"/>
                </a:lnTo>
                <a:lnTo>
                  <a:pt x="279529" y="216153"/>
                </a:lnTo>
                <a:lnTo>
                  <a:pt x="278805" y="210187"/>
                </a:lnTo>
                <a:lnTo>
                  <a:pt x="278168" y="205908"/>
                </a:lnTo>
                <a:lnTo>
                  <a:pt x="277876" y="204486"/>
                </a:lnTo>
                <a:lnTo>
                  <a:pt x="269214" y="199501"/>
                </a:lnTo>
                <a:lnTo>
                  <a:pt x="259714" y="196315"/>
                </a:lnTo>
                <a:lnTo>
                  <a:pt x="250313" y="193614"/>
                </a:lnTo>
                <a:lnTo>
                  <a:pt x="241949" y="190088"/>
                </a:lnTo>
                <a:lnTo>
                  <a:pt x="235561" y="184422"/>
                </a:lnTo>
                <a:lnTo>
                  <a:pt x="232088" y="175304"/>
                </a:lnTo>
                <a:lnTo>
                  <a:pt x="232054" y="0"/>
                </a:lnTo>
                <a:lnTo>
                  <a:pt x="229869" y="12738"/>
                </a:lnTo>
                <a:lnTo>
                  <a:pt x="226268" y="25205"/>
                </a:lnTo>
                <a:lnTo>
                  <a:pt x="221287" y="37264"/>
                </a:lnTo>
                <a:lnTo>
                  <a:pt x="214960" y="48780"/>
                </a:lnTo>
                <a:lnTo>
                  <a:pt x="207322" y="59617"/>
                </a:lnTo>
                <a:lnTo>
                  <a:pt x="198407" y="69639"/>
                </a:lnTo>
                <a:lnTo>
                  <a:pt x="188250" y="78711"/>
                </a:lnTo>
                <a:lnTo>
                  <a:pt x="180212" y="84560"/>
                </a:lnTo>
                <a:lnTo>
                  <a:pt x="169661" y="117170"/>
                </a:lnTo>
                <a:lnTo>
                  <a:pt x="161295" y="143024"/>
                </a:lnTo>
                <a:lnTo>
                  <a:pt x="154862" y="162906"/>
                </a:lnTo>
                <a:lnTo>
                  <a:pt x="150107" y="177601"/>
                </a:lnTo>
                <a:lnTo>
                  <a:pt x="146777" y="187892"/>
                </a:lnTo>
                <a:lnTo>
                  <a:pt x="144618" y="194565"/>
                </a:lnTo>
                <a:lnTo>
                  <a:pt x="143377" y="198402"/>
                </a:lnTo>
                <a:lnTo>
                  <a:pt x="142621" y="200739"/>
                </a:lnTo>
                <a:lnTo>
                  <a:pt x="153490" y="205585"/>
                </a:lnTo>
                <a:lnTo>
                  <a:pt x="166587" y="208177"/>
                </a:lnTo>
                <a:lnTo>
                  <a:pt x="168909" y="208232"/>
                </a:lnTo>
                <a:lnTo>
                  <a:pt x="173094" y="216747"/>
                </a:lnTo>
                <a:lnTo>
                  <a:pt x="183168" y="219985"/>
                </a:lnTo>
                <a:lnTo>
                  <a:pt x="195410" y="221194"/>
                </a:lnTo>
                <a:lnTo>
                  <a:pt x="206099" y="223624"/>
                </a:lnTo>
                <a:lnTo>
                  <a:pt x="210184" y="226965"/>
                </a:lnTo>
                <a:lnTo>
                  <a:pt x="205974" y="239798"/>
                </a:lnTo>
                <a:lnTo>
                  <a:pt x="202010" y="252507"/>
                </a:lnTo>
                <a:lnTo>
                  <a:pt x="196327" y="263861"/>
                </a:lnTo>
                <a:lnTo>
                  <a:pt x="186955" y="272631"/>
                </a:lnTo>
                <a:lnTo>
                  <a:pt x="180212" y="275682"/>
                </a:lnTo>
                <a:lnTo>
                  <a:pt x="176752" y="287556"/>
                </a:lnTo>
                <a:lnTo>
                  <a:pt x="170298" y="298436"/>
                </a:lnTo>
                <a:lnTo>
                  <a:pt x="168909" y="301920"/>
                </a:lnTo>
                <a:lnTo>
                  <a:pt x="157734" y="301920"/>
                </a:lnTo>
                <a:lnTo>
                  <a:pt x="157734" y="305667"/>
                </a:lnTo>
                <a:lnTo>
                  <a:pt x="161416" y="309413"/>
                </a:lnTo>
                <a:lnTo>
                  <a:pt x="157734" y="313160"/>
                </a:lnTo>
                <a:lnTo>
                  <a:pt x="150114" y="313160"/>
                </a:lnTo>
                <a:lnTo>
                  <a:pt x="142621" y="316906"/>
                </a:lnTo>
                <a:lnTo>
                  <a:pt x="138937" y="324399"/>
                </a:lnTo>
                <a:lnTo>
                  <a:pt x="142621" y="328158"/>
                </a:lnTo>
                <a:lnTo>
                  <a:pt x="138937" y="331905"/>
                </a:lnTo>
                <a:lnTo>
                  <a:pt x="135128" y="335651"/>
                </a:lnTo>
                <a:lnTo>
                  <a:pt x="135128" y="346891"/>
                </a:lnTo>
                <a:lnTo>
                  <a:pt x="131445" y="354384"/>
                </a:lnTo>
                <a:lnTo>
                  <a:pt x="127634" y="350637"/>
                </a:lnTo>
                <a:lnTo>
                  <a:pt x="123952" y="346891"/>
                </a:lnTo>
                <a:lnTo>
                  <a:pt x="116332" y="343144"/>
                </a:lnTo>
                <a:lnTo>
                  <a:pt x="115702" y="331115"/>
                </a:lnTo>
                <a:lnTo>
                  <a:pt x="115788" y="318797"/>
                </a:lnTo>
                <a:lnTo>
                  <a:pt x="116067" y="306401"/>
                </a:lnTo>
                <a:lnTo>
                  <a:pt x="116018" y="294135"/>
                </a:lnTo>
                <a:lnTo>
                  <a:pt x="115118" y="282207"/>
                </a:lnTo>
                <a:lnTo>
                  <a:pt x="112847" y="270827"/>
                </a:lnTo>
                <a:lnTo>
                  <a:pt x="108681" y="260204"/>
                </a:lnTo>
                <a:lnTo>
                  <a:pt x="102100" y="250545"/>
                </a:lnTo>
                <a:lnTo>
                  <a:pt x="92581" y="242061"/>
                </a:lnTo>
                <a:lnTo>
                  <a:pt x="86359" y="238217"/>
                </a:lnTo>
                <a:lnTo>
                  <a:pt x="86359" y="230711"/>
                </a:lnTo>
                <a:lnTo>
                  <a:pt x="90042" y="223218"/>
                </a:lnTo>
                <a:lnTo>
                  <a:pt x="90042" y="215725"/>
                </a:lnTo>
                <a:lnTo>
                  <a:pt x="86359" y="211979"/>
                </a:lnTo>
                <a:lnTo>
                  <a:pt x="86359" y="204486"/>
                </a:lnTo>
                <a:lnTo>
                  <a:pt x="82549" y="193246"/>
                </a:lnTo>
                <a:lnTo>
                  <a:pt x="71770" y="188647"/>
                </a:lnTo>
                <a:lnTo>
                  <a:pt x="59733" y="183024"/>
                </a:lnTo>
                <a:lnTo>
                  <a:pt x="47309" y="176745"/>
                </a:lnTo>
                <a:lnTo>
                  <a:pt x="35367" y="170178"/>
                </a:lnTo>
                <a:lnTo>
                  <a:pt x="24776" y="163690"/>
                </a:lnTo>
                <a:lnTo>
                  <a:pt x="18796" y="159515"/>
                </a:lnTo>
                <a:lnTo>
                  <a:pt x="19089" y="146800"/>
                </a:lnTo>
                <a:lnTo>
                  <a:pt x="20032" y="133791"/>
                </a:lnTo>
                <a:lnTo>
                  <a:pt x="21718" y="120754"/>
                </a:lnTo>
                <a:lnTo>
                  <a:pt x="24242" y="107959"/>
                </a:lnTo>
                <a:lnTo>
                  <a:pt x="27697" y="95673"/>
                </a:lnTo>
                <a:lnTo>
                  <a:pt x="32178" y="84163"/>
                </a:lnTo>
                <a:lnTo>
                  <a:pt x="33782" y="80813"/>
                </a:lnTo>
                <a:lnTo>
                  <a:pt x="29971" y="77067"/>
                </a:lnTo>
                <a:lnTo>
                  <a:pt x="26289" y="73320"/>
                </a:lnTo>
                <a:lnTo>
                  <a:pt x="22478" y="65827"/>
                </a:lnTo>
                <a:lnTo>
                  <a:pt x="17131" y="77425"/>
                </a:lnTo>
                <a:lnTo>
                  <a:pt x="8612" y="101522"/>
                </a:lnTo>
                <a:lnTo>
                  <a:pt x="2994" y="126516"/>
                </a:lnTo>
                <a:lnTo>
                  <a:pt x="276" y="152040"/>
                </a:lnTo>
                <a:lnTo>
                  <a:pt x="0" y="163261"/>
                </a:lnTo>
                <a:lnTo>
                  <a:pt x="778" y="182168"/>
                </a:lnTo>
                <a:lnTo>
                  <a:pt x="3072" y="200625"/>
                </a:lnTo>
                <a:lnTo>
                  <a:pt x="6818" y="218576"/>
                </a:lnTo>
                <a:lnTo>
                  <a:pt x="11957" y="235965"/>
                </a:lnTo>
                <a:lnTo>
                  <a:pt x="18424" y="252735"/>
                </a:lnTo>
                <a:lnTo>
                  <a:pt x="26159" y="268831"/>
                </a:lnTo>
                <a:lnTo>
                  <a:pt x="35100" y="284196"/>
                </a:lnTo>
                <a:lnTo>
                  <a:pt x="45183" y="298774"/>
                </a:lnTo>
                <a:lnTo>
                  <a:pt x="56348" y="312508"/>
                </a:lnTo>
                <a:lnTo>
                  <a:pt x="68532" y="325344"/>
                </a:lnTo>
                <a:lnTo>
                  <a:pt x="81673" y="337223"/>
                </a:lnTo>
                <a:lnTo>
                  <a:pt x="95710" y="348091"/>
                </a:lnTo>
                <a:lnTo>
                  <a:pt x="110580" y="357891"/>
                </a:lnTo>
                <a:lnTo>
                  <a:pt x="126221" y="366566"/>
                </a:lnTo>
                <a:lnTo>
                  <a:pt x="142571" y="374061"/>
                </a:lnTo>
                <a:lnTo>
                  <a:pt x="159568" y="380319"/>
                </a:lnTo>
                <a:lnTo>
                  <a:pt x="177151" y="385285"/>
                </a:lnTo>
                <a:lnTo>
                  <a:pt x="195257" y="388901"/>
                </a:lnTo>
                <a:lnTo>
                  <a:pt x="213824" y="391112"/>
                </a:lnTo>
                <a:lnTo>
                  <a:pt x="232790" y="391861"/>
                </a:lnTo>
                <a:lnTo>
                  <a:pt x="251213" y="391112"/>
                </a:lnTo>
                <a:lnTo>
                  <a:pt x="269291" y="388901"/>
                </a:lnTo>
                <a:lnTo>
                  <a:pt x="286960" y="385285"/>
                </a:lnTo>
                <a:lnTo>
                  <a:pt x="304153" y="380319"/>
                </a:lnTo>
                <a:lnTo>
                  <a:pt x="320807" y="374061"/>
                </a:lnTo>
                <a:lnTo>
                  <a:pt x="336857" y="366566"/>
                </a:lnTo>
                <a:lnTo>
                  <a:pt x="352238" y="357891"/>
                </a:lnTo>
                <a:lnTo>
                  <a:pt x="366884" y="348091"/>
                </a:lnTo>
                <a:lnTo>
                  <a:pt x="380732" y="337223"/>
                </a:lnTo>
                <a:lnTo>
                  <a:pt x="393715" y="325344"/>
                </a:lnTo>
                <a:lnTo>
                  <a:pt x="405770" y="312508"/>
                </a:lnTo>
                <a:lnTo>
                  <a:pt x="416832" y="298774"/>
                </a:lnTo>
                <a:lnTo>
                  <a:pt x="426835" y="284196"/>
                </a:lnTo>
                <a:lnTo>
                  <a:pt x="435715" y="268831"/>
                </a:lnTo>
                <a:lnTo>
                  <a:pt x="443406" y="252735"/>
                </a:lnTo>
                <a:lnTo>
                  <a:pt x="442976" y="163261"/>
                </a:lnTo>
                <a:lnTo>
                  <a:pt x="424300" y="176089"/>
                </a:lnTo>
                <a:lnTo>
                  <a:pt x="416686" y="196993"/>
                </a:lnTo>
                <a:lnTo>
                  <a:pt x="410427" y="190005"/>
                </a:lnTo>
                <a:lnTo>
                  <a:pt x="409200" y="180759"/>
                </a:lnTo>
                <a:lnTo>
                  <a:pt x="408856" y="171589"/>
                </a:lnTo>
                <a:lnTo>
                  <a:pt x="405246" y="164832"/>
                </a:lnTo>
                <a:lnTo>
                  <a:pt x="401701" y="163261"/>
                </a:lnTo>
                <a:lnTo>
                  <a:pt x="395642" y="153654"/>
                </a:lnTo>
                <a:lnTo>
                  <a:pt x="387054" y="148738"/>
                </a:lnTo>
                <a:lnTo>
                  <a:pt x="377491" y="145880"/>
                </a:lnTo>
                <a:lnTo>
                  <a:pt x="368505" y="142448"/>
                </a:lnTo>
                <a:lnTo>
                  <a:pt x="361651" y="135811"/>
                </a:lnTo>
                <a:lnTo>
                  <a:pt x="360426" y="133277"/>
                </a:lnTo>
                <a:lnTo>
                  <a:pt x="360831" y="144039"/>
                </a:lnTo>
                <a:lnTo>
                  <a:pt x="365049" y="148101"/>
                </a:lnTo>
                <a:lnTo>
                  <a:pt x="370937" y="148902"/>
                </a:lnTo>
                <a:lnTo>
                  <a:pt x="376355" y="149882"/>
                </a:lnTo>
                <a:lnTo>
                  <a:pt x="379159" y="154477"/>
                </a:lnTo>
                <a:lnTo>
                  <a:pt x="379222" y="155768"/>
                </a:lnTo>
                <a:lnTo>
                  <a:pt x="371677" y="167794"/>
                </a:lnTo>
                <a:lnTo>
                  <a:pt x="359482" y="174931"/>
                </a:lnTo>
                <a:lnTo>
                  <a:pt x="348653" y="181178"/>
                </a:lnTo>
                <a:lnTo>
                  <a:pt x="345440" y="185740"/>
                </a:lnTo>
                <a:lnTo>
                  <a:pt x="352933" y="185740"/>
                </a:lnTo>
                <a:close/>
              </a:path>
            </a:pathLst>
          </a:custGeom>
          <a:solidFill>
            <a:srgbClr val="FFFFFF"/>
          </a:solidFill>
        </p:spPr>
        <p:txBody>
          <a:bodyPr wrap="square" lIns="0" tIns="0" rIns="0" bIns="0" rtlCol="0">
            <a:noAutofit/>
          </a:bodyPr>
          <a:lstStyle/>
          <a:p>
            <a:endParaRPr/>
          </a:p>
        </p:txBody>
      </p:sp>
      <p:sp>
        <p:nvSpPr>
          <p:cNvPr id="36" name="object 4">
            <a:extLst>
              <a:ext uri="{FF2B5EF4-FFF2-40B4-BE49-F238E27FC236}">
                <a16:creationId xmlns:a16="http://schemas.microsoft.com/office/drawing/2014/main" id="{C6AE4AA2-3CF1-4252-BDCA-42D91F771B85}"/>
              </a:ext>
            </a:extLst>
          </p:cNvPr>
          <p:cNvSpPr txBox="1"/>
          <p:nvPr/>
        </p:nvSpPr>
        <p:spPr>
          <a:xfrm>
            <a:off x="766064" y="5905598"/>
            <a:ext cx="1187602"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Geography</a:t>
            </a:r>
            <a:endParaRPr sz="1800">
              <a:latin typeface="Arial"/>
              <a:cs typeface="Arial"/>
            </a:endParaRPr>
          </a:p>
        </p:txBody>
      </p:sp>
      <p:sp>
        <p:nvSpPr>
          <p:cNvPr id="37" name="object 33">
            <a:extLst>
              <a:ext uri="{FF2B5EF4-FFF2-40B4-BE49-F238E27FC236}">
                <a16:creationId xmlns:a16="http://schemas.microsoft.com/office/drawing/2014/main" id="{6B683598-B403-438B-A62A-FFED612504D1}"/>
              </a:ext>
            </a:extLst>
          </p:cNvPr>
          <p:cNvSpPr/>
          <p:nvPr/>
        </p:nvSpPr>
        <p:spPr>
          <a:xfrm>
            <a:off x="269816" y="4544704"/>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pPr algn="r" rtl="1"/>
            <a:endParaRPr/>
          </a:p>
        </p:txBody>
      </p:sp>
      <p:sp>
        <p:nvSpPr>
          <p:cNvPr id="38" name="object 34">
            <a:extLst>
              <a:ext uri="{FF2B5EF4-FFF2-40B4-BE49-F238E27FC236}">
                <a16:creationId xmlns:a16="http://schemas.microsoft.com/office/drawing/2014/main" id="{A2D07A22-7AEE-46E2-9CBD-65B95116873B}"/>
              </a:ext>
            </a:extLst>
          </p:cNvPr>
          <p:cNvSpPr/>
          <p:nvPr/>
        </p:nvSpPr>
        <p:spPr>
          <a:xfrm>
            <a:off x="269816" y="4541656"/>
            <a:ext cx="2612136" cy="906780"/>
          </a:xfrm>
          <a:custGeom>
            <a:avLst/>
            <a:gdLst/>
            <a:ahLst/>
            <a:cxnLst/>
            <a:rect l="l" t="t" r="r" b="b"/>
            <a:pathLst>
              <a:path w="2612136" h="906779">
                <a:moveTo>
                  <a:pt x="0" y="0"/>
                </a:moveTo>
                <a:lnTo>
                  <a:pt x="0" y="906780"/>
                </a:lnTo>
                <a:lnTo>
                  <a:pt x="2300732" y="906780"/>
                </a:lnTo>
                <a:lnTo>
                  <a:pt x="2612136" y="453390"/>
                </a:lnTo>
                <a:lnTo>
                  <a:pt x="2300732" y="0"/>
                </a:lnTo>
                <a:lnTo>
                  <a:pt x="0" y="0"/>
                </a:lnTo>
                <a:close/>
              </a:path>
            </a:pathLst>
          </a:custGeom>
          <a:solidFill>
            <a:srgbClr val="00845E"/>
          </a:solidFill>
        </p:spPr>
        <p:txBody>
          <a:bodyPr wrap="square" lIns="0" tIns="0" rIns="0" bIns="0" rtlCol="0">
            <a:noAutofit/>
          </a:bodyPr>
          <a:lstStyle/>
          <a:p>
            <a:pPr algn="r" rtl="1"/>
            <a:endParaRPr/>
          </a:p>
        </p:txBody>
      </p:sp>
      <p:sp>
        <p:nvSpPr>
          <p:cNvPr id="39" name="object 35">
            <a:extLst>
              <a:ext uri="{FF2B5EF4-FFF2-40B4-BE49-F238E27FC236}">
                <a16:creationId xmlns:a16="http://schemas.microsoft.com/office/drawing/2014/main" id="{6420EBAE-2312-441D-968B-D00BA8E44005}"/>
              </a:ext>
            </a:extLst>
          </p:cNvPr>
          <p:cNvSpPr/>
          <p:nvPr/>
        </p:nvSpPr>
        <p:spPr>
          <a:xfrm>
            <a:off x="2039180" y="4812928"/>
            <a:ext cx="153924" cy="158495"/>
          </a:xfrm>
          <a:custGeom>
            <a:avLst/>
            <a:gdLst/>
            <a:ahLst/>
            <a:cxnLst/>
            <a:rect l="l" t="t" r="r" b="b"/>
            <a:pathLst>
              <a:path w="153924" h="158496">
                <a:moveTo>
                  <a:pt x="0" y="79248"/>
                </a:moveTo>
                <a:lnTo>
                  <a:pt x="651" y="89624"/>
                </a:lnTo>
                <a:lnTo>
                  <a:pt x="3740" y="103752"/>
                </a:lnTo>
                <a:lnTo>
                  <a:pt x="9151" y="116796"/>
                </a:lnTo>
                <a:lnTo>
                  <a:pt x="16644" y="128510"/>
                </a:lnTo>
                <a:lnTo>
                  <a:pt x="25981" y="138647"/>
                </a:lnTo>
                <a:lnTo>
                  <a:pt x="36920" y="146961"/>
                </a:lnTo>
                <a:lnTo>
                  <a:pt x="49223" y="153205"/>
                </a:lnTo>
                <a:lnTo>
                  <a:pt x="62650" y="157132"/>
                </a:lnTo>
                <a:lnTo>
                  <a:pt x="76962" y="158495"/>
                </a:lnTo>
                <a:lnTo>
                  <a:pt x="87038" y="157824"/>
                </a:lnTo>
                <a:lnTo>
                  <a:pt x="100757" y="154644"/>
                </a:lnTo>
                <a:lnTo>
                  <a:pt x="113424" y="149074"/>
                </a:lnTo>
                <a:lnTo>
                  <a:pt x="124800" y="141358"/>
                </a:lnTo>
                <a:lnTo>
                  <a:pt x="134646" y="131745"/>
                </a:lnTo>
                <a:lnTo>
                  <a:pt x="142720" y="120481"/>
                </a:lnTo>
                <a:lnTo>
                  <a:pt x="148784" y="107812"/>
                </a:lnTo>
                <a:lnTo>
                  <a:pt x="152599" y="93986"/>
                </a:lnTo>
                <a:lnTo>
                  <a:pt x="153924" y="79248"/>
                </a:lnTo>
                <a:lnTo>
                  <a:pt x="153272" y="68871"/>
                </a:lnTo>
                <a:lnTo>
                  <a:pt x="150183" y="54743"/>
                </a:lnTo>
                <a:lnTo>
                  <a:pt x="144772" y="41699"/>
                </a:lnTo>
                <a:lnTo>
                  <a:pt x="137279" y="29985"/>
                </a:lnTo>
                <a:lnTo>
                  <a:pt x="127942" y="19848"/>
                </a:lnTo>
                <a:lnTo>
                  <a:pt x="117003" y="11534"/>
                </a:lnTo>
                <a:lnTo>
                  <a:pt x="104700" y="5290"/>
                </a:lnTo>
                <a:lnTo>
                  <a:pt x="91273" y="1363"/>
                </a:lnTo>
                <a:lnTo>
                  <a:pt x="76962" y="0"/>
                </a:lnTo>
                <a:lnTo>
                  <a:pt x="66885" y="671"/>
                </a:lnTo>
                <a:lnTo>
                  <a:pt x="53166" y="3851"/>
                </a:lnTo>
                <a:lnTo>
                  <a:pt x="40499" y="9421"/>
                </a:lnTo>
                <a:lnTo>
                  <a:pt x="29123" y="17137"/>
                </a:lnTo>
                <a:lnTo>
                  <a:pt x="19277" y="26750"/>
                </a:lnTo>
                <a:lnTo>
                  <a:pt x="11203" y="38014"/>
                </a:lnTo>
                <a:lnTo>
                  <a:pt x="5139" y="50683"/>
                </a:lnTo>
                <a:lnTo>
                  <a:pt x="1324" y="64509"/>
                </a:lnTo>
                <a:lnTo>
                  <a:pt x="0" y="79248"/>
                </a:lnTo>
                <a:close/>
              </a:path>
            </a:pathLst>
          </a:custGeom>
          <a:solidFill>
            <a:srgbClr val="FFFFFF"/>
          </a:solidFill>
        </p:spPr>
        <p:txBody>
          <a:bodyPr wrap="square" lIns="0" tIns="0" rIns="0" bIns="0" rtlCol="0">
            <a:noAutofit/>
          </a:bodyPr>
          <a:lstStyle/>
          <a:p>
            <a:pPr algn="r" rtl="1"/>
            <a:endParaRPr/>
          </a:p>
        </p:txBody>
      </p:sp>
      <p:sp>
        <p:nvSpPr>
          <p:cNvPr id="40" name="object 36">
            <a:extLst>
              <a:ext uri="{FF2B5EF4-FFF2-40B4-BE49-F238E27FC236}">
                <a16:creationId xmlns:a16="http://schemas.microsoft.com/office/drawing/2014/main" id="{FAB811D3-755D-43A0-8042-264932C845F3}"/>
              </a:ext>
            </a:extLst>
          </p:cNvPr>
          <p:cNvSpPr/>
          <p:nvPr/>
        </p:nvSpPr>
        <p:spPr>
          <a:xfrm>
            <a:off x="1937072" y="4989712"/>
            <a:ext cx="356616" cy="192024"/>
          </a:xfrm>
          <a:custGeom>
            <a:avLst/>
            <a:gdLst/>
            <a:ahLst/>
            <a:cxnLst/>
            <a:rect l="l" t="t" r="r" b="b"/>
            <a:pathLst>
              <a:path w="356616" h="192024">
                <a:moveTo>
                  <a:pt x="1032" y="192024"/>
                </a:moveTo>
                <a:lnTo>
                  <a:pt x="67563" y="192024"/>
                </a:lnTo>
                <a:lnTo>
                  <a:pt x="67785" y="190800"/>
                </a:lnTo>
                <a:lnTo>
                  <a:pt x="68496" y="186869"/>
                </a:lnTo>
                <a:lnTo>
                  <a:pt x="70019" y="178454"/>
                </a:lnTo>
                <a:lnTo>
                  <a:pt x="72663" y="163846"/>
                </a:lnTo>
                <a:lnTo>
                  <a:pt x="76737" y="141337"/>
                </a:lnTo>
                <a:lnTo>
                  <a:pt x="82550" y="109220"/>
                </a:lnTo>
                <a:lnTo>
                  <a:pt x="105156" y="109220"/>
                </a:lnTo>
                <a:lnTo>
                  <a:pt x="104999" y="110367"/>
                </a:lnTo>
                <a:lnTo>
                  <a:pt x="104474" y="114213"/>
                </a:lnTo>
                <a:lnTo>
                  <a:pt x="103335" y="122558"/>
                </a:lnTo>
                <a:lnTo>
                  <a:pt x="101344" y="137146"/>
                </a:lnTo>
                <a:lnTo>
                  <a:pt x="98262" y="159720"/>
                </a:lnTo>
                <a:lnTo>
                  <a:pt x="93852" y="192024"/>
                </a:lnTo>
                <a:lnTo>
                  <a:pt x="266573" y="192024"/>
                </a:lnTo>
                <a:lnTo>
                  <a:pt x="266416" y="190876"/>
                </a:lnTo>
                <a:lnTo>
                  <a:pt x="265891" y="187030"/>
                </a:lnTo>
                <a:lnTo>
                  <a:pt x="264752" y="178685"/>
                </a:lnTo>
                <a:lnTo>
                  <a:pt x="262761" y="164097"/>
                </a:lnTo>
                <a:lnTo>
                  <a:pt x="259679" y="141523"/>
                </a:lnTo>
                <a:lnTo>
                  <a:pt x="255269" y="109220"/>
                </a:lnTo>
                <a:lnTo>
                  <a:pt x="277749" y="109220"/>
                </a:lnTo>
                <a:lnTo>
                  <a:pt x="277972" y="110446"/>
                </a:lnTo>
                <a:lnTo>
                  <a:pt x="278690" y="114380"/>
                </a:lnTo>
                <a:lnTo>
                  <a:pt x="280227" y="122798"/>
                </a:lnTo>
                <a:lnTo>
                  <a:pt x="282893" y="137407"/>
                </a:lnTo>
                <a:lnTo>
                  <a:pt x="287001" y="159913"/>
                </a:lnTo>
                <a:lnTo>
                  <a:pt x="292862" y="192024"/>
                </a:lnTo>
                <a:lnTo>
                  <a:pt x="356616" y="192024"/>
                </a:lnTo>
                <a:lnTo>
                  <a:pt x="356172" y="190336"/>
                </a:lnTo>
                <a:lnTo>
                  <a:pt x="355458" y="187616"/>
                </a:lnTo>
                <a:lnTo>
                  <a:pt x="354223" y="182914"/>
                </a:lnTo>
                <a:lnTo>
                  <a:pt x="352325" y="175687"/>
                </a:lnTo>
                <a:lnTo>
                  <a:pt x="349621" y="165392"/>
                </a:lnTo>
                <a:lnTo>
                  <a:pt x="345968" y="151485"/>
                </a:lnTo>
                <a:lnTo>
                  <a:pt x="341225" y="133425"/>
                </a:lnTo>
                <a:lnTo>
                  <a:pt x="335248" y="110669"/>
                </a:lnTo>
                <a:lnTo>
                  <a:pt x="327895" y="82673"/>
                </a:lnTo>
                <a:lnTo>
                  <a:pt x="319024" y="48895"/>
                </a:lnTo>
                <a:lnTo>
                  <a:pt x="318934" y="48130"/>
                </a:lnTo>
                <a:lnTo>
                  <a:pt x="315230" y="34996"/>
                </a:lnTo>
                <a:lnTo>
                  <a:pt x="308116" y="24049"/>
                </a:lnTo>
                <a:lnTo>
                  <a:pt x="298237" y="15229"/>
                </a:lnTo>
                <a:lnTo>
                  <a:pt x="286237" y="8475"/>
                </a:lnTo>
                <a:lnTo>
                  <a:pt x="272762" y="3726"/>
                </a:lnTo>
                <a:lnTo>
                  <a:pt x="258457" y="921"/>
                </a:lnTo>
                <a:lnTo>
                  <a:pt x="243967" y="0"/>
                </a:lnTo>
                <a:lnTo>
                  <a:pt x="107919" y="80"/>
                </a:lnTo>
                <a:lnTo>
                  <a:pt x="92685" y="1470"/>
                </a:lnTo>
                <a:lnTo>
                  <a:pt x="78139" y="4630"/>
                </a:lnTo>
                <a:lnTo>
                  <a:pt x="64797" y="9615"/>
                </a:lnTo>
                <a:lnTo>
                  <a:pt x="53175" y="16479"/>
                </a:lnTo>
                <a:lnTo>
                  <a:pt x="43787" y="25277"/>
                </a:lnTo>
                <a:lnTo>
                  <a:pt x="37151" y="36064"/>
                </a:lnTo>
                <a:lnTo>
                  <a:pt x="33781" y="48895"/>
                </a:lnTo>
                <a:lnTo>
                  <a:pt x="33408" y="50477"/>
                </a:lnTo>
                <a:lnTo>
                  <a:pt x="32784" y="53123"/>
                </a:lnTo>
                <a:lnTo>
                  <a:pt x="31692" y="57749"/>
                </a:lnTo>
                <a:lnTo>
                  <a:pt x="30002" y="64907"/>
                </a:lnTo>
                <a:lnTo>
                  <a:pt x="27584" y="75152"/>
                </a:lnTo>
                <a:lnTo>
                  <a:pt x="24307" y="89036"/>
                </a:lnTo>
                <a:lnTo>
                  <a:pt x="20041" y="107112"/>
                </a:lnTo>
                <a:lnTo>
                  <a:pt x="14654" y="129933"/>
                </a:lnTo>
                <a:lnTo>
                  <a:pt x="8018" y="158052"/>
                </a:lnTo>
                <a:lnTo>
                  <a:pt x="0" y="192024"/>
                </a:lnTo>
                <a:lnTo>
                  <a:pt x="1032" y="192024"/>
                </a:lnTo>
                <a:close/>
              </a:path>
            </a:pathLst>
          </a:custGeom>
          <a:solidFill>
            <a:srgbClr val="FFFFFF"/>
          </a:solidFill>
        </p:spPr>
        <p:txBody>
          <a:bodyPr wrap="square" lIns="0" tIns="0" rIns="0" bIns="0" rtlCol="0">
            <a:noAutofit/>
          </a:bodyPr>
          <a:lstStyle/>
          <a:p>
            <a:pPr algn="r" rtl="1"/>
            <a:endParaRPr/>
          </a:p>
        </p:txBody>
      </p:sp>
      <p:sp>
        <p:nvSpPr>
          <p:cNvPr id="41" name="object 5">
            <a:extLst>
              <a:ext uri="{FF2B5EF4-FFF2-40B4-BE49-F238E27FC236}">
                <a16:creationId xmlns:a16="http://schemas.microsoft.com/office/drawing/2014/main" id="{72ADF23E-6AE4-4467-9F21-E2168C552E59}"/>
              </a:ext>
            </a:extLst>
          </p:cNvPr>
          <p:cNvSpPr txBox="1"/>
          <p:nvPr/>
        </p:nvSpPr>
        <p:spPr>
          <a:xfrm>
            <a:off x="731080" y="4870133"/>
            <a:ext cx="769493" cy="254000"/>
          </a:xfrm>
          <a:prstGeom prst="rect">
            <a:avLst/>
          </a:prstGeom>
        </p:spPr>
        <p:txBody>
          <a:bodyPr wrap="square" lIns="0" tIns="12319" rIns="0" bIns="0" rtlCol="0">
            <a:noAutofit/>
          </a:bodyPr>
          <a:lstStyle/>
          <a:p>
            <a:pPr marL="12700" algn="r" rtl="1">
              <a:lnSpc>
                <a:spcPts val="1939"/>
              </a:lnSpc>
            </a:pPr>
            <a:r>
              <a:rPr sz="1800" spc="-2" dirty="0">
                <a:solidFill>
                  <a:srgbClr val="FFFFFF"/>
                </a:solidFill>
                <a:latin typeface="Arial"/>
                <a:cs typeface="Arial"/>
              </a:rPr>
              <a:t>People</a:t>
            </a:r>
            <a:endParaRPr sz="1800">
              <a:latin typeface="Arial"/>
              <a:cs typeface="Arial"/>
            </a:endParaRPr>
          </a:p>
        </p:txBody>
      </p:sp>
    </p:spTree>
    <p:extLst>
      <p:ext uri="{BB962C8B-B14F-4D97-AF65-F5344CB8AC3E}">
        <p14:creationId xmlns:p14="http://schemas.microsoft.com/office/powerpoint/2010/main" val="446122777"/>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7173A0-519E-467A-A8B3-E3B336125563}"/>
              </a:ext>
            </a:extLst>
          </p:cNvPr>
          <p:cNvSpPr>
            <a:spLocks noGrp="1" noChangeArrowheads="1"/>
          </p:cNvSpPr>
          <p:nvPr>
            <p:ph type="title"/>
          </p:nvPr>
        </p:nvSpPr>
        <p:spPr/>
        <p:txBody>
          <a:bodyPr/>
          <a:lstStyle/>
          <a:p>
            <a:pPr eaLnBrk="1" hangingPunct="1"/>
            <a:r>
              <a:rPr lang="en-US" altLang="he-IL"/>
              <a:t>Consolidation of Data</a:t>
            </a:r>
          </a:p>
        </p:txBody>
      </p:sp>
      <p:sp>
        <p:nvSpPr>
          <p:cNvPr id="8195" name="Rectangle 3">
            <a:extLst>
              <a:ext uri="{FF2B5EF4-FFF2-40B4-BE49-F238E27FC236}">
                <a16:creationId xmlns:a16="http://schemas.microsoft.com/office/drawing/2014/main" id="{8937A30F-CED9-4C2B-A81A-4ED9EF9277F8}"/>
              </a:ext>
            </a:extLst>
          </p:cNvPr>
          <p:cNvSpPr>
            <a:spLocks noGrp="1" noChangeArrowheads="1"/>
          </p:cNvSpPr>
          <p:nvPr>
            <p:ph idx="1"/>
          </p:nvPr>
        </p:nvSpPr>
        <p:spPr>
          <a:xfrm>
            <a:off x="228600" y="2612007"/>
            <a:ext cx="7697915" cy="3236981"/>
          </a:xfrm>
        </p:spPr>
        <p:txBody>
          <a:bodyPr/>
          <a:lstStyle/>
          <a:p>
            <a:pPr algn="l" rtl="0" eaLnBrk="1" hangingPunct="1">
              <a:lnSpc>
                <a:spcPct val="150000"/>
              </a:lnSpc>
              <a:spcBef>
                <a:spcPts val="0"/>
              </a:spcBef>
            </a:pPr>
            <a:r>
              <a:rPr lang="en-US" altLang="he-IL" dirty="0">
                <a:solidFill>
                  <a:srgbClr val="FF0000"/>
                </a:solidFill>
              </a:rPr>
              <a:t>Moving</a:t>
            </a:r>
            <a:r>
              <a:rPr lang="en-US" altLang="he-IL" dirty="0"/>
              <a:t> data, making it </a:t>
            </a:r>
            <a:r>
              <a:rPr lang="en-US" altLang="he-IL" dirty="0">
                <a:solidFill>
                  <a:srgbClr val="00B0F0"/>
                </a:solidFill>
              </a:rPr>
              <a:t>consistent</a:t>
            </a:r>
            <a:r>
              <a:rPr lang="en-US" altLang="he-IL" dirty="0"/>
              <a:t>, and </a:t>
            </a:r>
            <a:r>
              <a:rPr lang="en-US" altLang="he-IL" dirty="0">
                <a:solidFill>
                  <a:srgbClr val="FFC000"/>
                </a:solidFill>
              </a:rPr>
              <a:t>cleaning</a:t>
            </a:r>
            <a:r>
              <a:rPr lang="en-US" altLang="he-IL" dirty="0"/>
              <a:t> up the data as much as possible</a:t>
            </a:r>
          </a:p>
          <a:p>
            <a:pPr lvl="1" algn="l" rtl="0" eaLnBrk="1" hangingPunct="1">
              <a:lnSpc>
                <a:spcPct val="150000"/>
              </a:lnSpc>
              <a:spcBef>
                <a:spcPts val="0"/>
              </a:spcBef>
            </a:pPr>
            <a:r>
              <a:rPr lang="en-US" altLang="he-IL" dirty="0">
                <a:solidFill>
                  <a:srgbClr val="FF0000"/>
                </a:solidFill>
              </a:rPr>
              <a:t>Data is frequently stored in different formats</a:t>
            </a:r>
          </a:p>
          <a:p>
            <a:pPr lvl="1" algn="l" rtl="0" eaLnBrk="1" hangingPunct="1">
              <a:lnSpc>
                <a:spcPct val="150000"/>
              </a:lnSpc>
              <a:spcBef>
                <a:spcPts val="0"/>
              </a:spcBef>
            </a:pPr>
            <a:r>
              <a:rPr lang="en-US" altLang="he-IL" dirty="0">
                <a:solidFill>
                  <a:srgbClr val="00B0F0"/>
                </a:solidFill>
              </a:rPr>
              <a:t>Data is frequently inconsistent between sources</a:t>
            </a:r>
          </a:p>
          <a:p>
            <a:pPr lvl="1" algn="l" rtl="0" eaLnBrk="1" hangingPunct="1">
              <a:lnSpc>
                <a:spcPct val="150000"/>
              </a:lnSpc>
              <a:spcBef>
                <a:spcPts val="0"/>
              </a:spcBef>
            </a:pPr>
            <a:r>
              <a:rPr lang="en-US" altLang="he-IL" dirty="0">
                <a:solidFill>
                  <a:srgbClr val="FFC000"/>
                </a:solidFill>
              </a:rPr>
              <a:t>Data may be dirty </a:t>
            </a:r>
          </a:p>
          <a:p>
            <a:pPr lvl="2" algn="l" rtl="0" eaLnBrk="1" hangingPunct="1">
              <a:lnSpc>
                <a:spcPct val="150000"/>
              </a:lnSpc>
              <a:spcBef>
                <a:spcPts val="0"/>
              </a:spcBef>
            </a:pPr>
            <a:r>
              <a:rPr lang="en-US" altLang="he-IL" dirty="0"/>
              <a:t>Internally inconsistent or missing values</a:t>
            </a:r>
          </a:p>
        </p:txBody>
      </p:sp>
      <p:sp>
        <p:nvSpPr>
          <p:cNvPr id="4" name="object 30">
            <a:extLst>
              <a:ext uri="{FF2B5EF4-FFF2-40B4-BE49-F238E27FC236}">
                <a16:creationId xmlns:a16="http://schemas.microsoft.com/office/drawing/2014/main" id="{B9F03232-942B-44F0-B0E6-FBCECACB9085}"/>
              </a:ext>
            </a:extLst>
          </p:cNvPr>
          <p:cNvSpPr/>
          <p:nvPr/>
        </p:nvSpPr>
        <p:spPr>
          <a:xfrm>
            <a:off x="2695289" y="1649222"/>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5" name="object 31">
            <a:extLst>
              <a:ext uri="{FF2B5EF4-FFF2-40B4-BE49-F238E27FC236}">
                <a16:creationId xmlns:a16="http://schemas.microsoft.com/office/drawing/2014/main" id="{A300F6A9-69C4-4C60-B453-EC7E600B7627}"/>
              </a:ext>
            </a:extLst>
          </p:cNvPr>
          <p:cNvSpPr/>
          <p:nvPr/>
        </p:nvSpPr>
        <p:spPr>
          <a:xfrm>
            <a:off x="4220813" y="1888616"/>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6" name="object 10">
            <a:extLst>
              <a:ext uri="{FF2B5EF4-FFF2-40B4-BE49-F238E27FC236}">
                <a16:creationId xmlns:a16="http://schemas.microsoft.com/office/drawing/2014/main" id="{CB1115FD-3B13-4DA9-AD39-D00016823A4C}"/>
              </a:ext>
            </a:extLst>
          </p:cNvPr>
          <p:cNvSpPr txBox="1"/>
          <p:nvPr/>
        </p:nvSpPr>
        <p:spPr>
          <a:xfrm>
            <a:off x="3167220" y="1977064"/>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Tree>
    <p:extLst>
      <p:ext uri="{BB962C8B-B14F-4D97-AF65-F5344CB8AC3E}">
        <p14:creationId xmlns:p14="http://schemas.microsoft.com/office/powerpoint/2010/main" val="3106625206"/>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52839D-9225-493B-B4A7-C41F66AEF399}"/>
              </a:ext>
            </a:extLst>
          </p:cNvPr>
          <p:cNvSpPr>
            <a:spLocks noGrp="1"/>
          </p:cNvSpPr>
          <p:nvPr>
            <p:ph type="title"/>
          </p:nvPr>
        </p:nvSpPr>
        <p:spPr>
          <a:xfrm>
            <a:off x="456848" y="320553"/>
            <a:ext cx="7315552" cy="1143000"/>
          </a:xfrm>
        </p:spPr>
        <p:txBody>
          <a:bodyPr>
            <a:normAutofit fontScale="90000"/>
          </a:bodyPr>
          <a:lstStyle/>
          <a:p>
            <a:r>
              <a:rPr lang="en-US" altLang="he-IL" dirty="0"/>
              <a:t> Business Intelligence – Why ? </a:t>
            </a:r>
          </a:p>
        </p:txBody>
      </p:sp>
      <p:sp>
        <p:nvSpPr>
          <p:cNvPr id="6" name="Rectangle 3">
            <a:extLst>
              <a:ext uri="{FF2B5EF4-FFF2-40B4-BE49-F238E27FC236}">
                <a16:creationId xmlns:a16="http://schemas.microsoft.com/office/drawing/2014/main" id="{4E023E07-FBF6-4857-9BC6-F6AF30474C1B}"/>
              </a:ext>
            </a:extLst>
          </p:cNvPr>
          <p:cNvSpPr txBox="1">
            <a:spLocks noChangeArrowheads="1"/>
          </p:cNvSpPr>
          <p:nvPr/>
        </p:nvSpPr>
        <p:spPr bwMode="auto">
          <a:xfrm>
            <a:off x="228600" y="1524000"/>
            <a:ext cx="79248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988" tIns="40494" rIns="80988" bIns="40494" numCol="1" anchor="t" anchorCtr="0" compatLnSpc="1">
            <a:prstTxWarp prst="textNoShape">
              <a:avLst/>
            </a:prstTxWarp>
          </a:bodyPr>
          <a:lstStyle>
            <a:lvl1pPr marL="269873" indent="-269873" algn="r" rtl="1" eaLnBrk="1" fontAlgn="base" hangingPunct="1">
              <a:spcBef>
                <a:spcPts val="583"/>
              </a:spcBef>
              <a:spcAft>
                <a:spcPct val="0"/>
              </a:spcAft>
              <a:buClr>
                <a:schemeClr val="tx2"/>
              </a:buClr>
              <a:buSzPct val="73000"/>
              <a:buFont typeface="Wingdings 2" panose="05020102010507070707" pitchFamily="18" charset="2"/>
              <a:buChar char=""/>
              <a:defRPr sz="2556" kern="1200">
                <a:solidFill>
                  <a:schemeClr val="tx1"/>
                </a:solidFill>
                <a:latin typeface="+mn-lt"/>
                <a:ea typeface="+mn-ea"/>
                <a:cs typeface="Arial" charset="0"/>
              </a:defRPr>
            </a:lvl1pPr>
            <a:lvl2pPr marL="511523" indent="-224012" algn="r" rtl="1" eaLnBrk="1" fontAlgn="base" hangingPunct="1">
              <a:spcBef>
                <a:spcPts val="487"/>
              </a:spcBef>
              <a:spcAft>
                <a:spcPct val="0"/>
              </a:spcAft>
              <a:buClr>
                <a:srgbClr val="F9B639"/>
              </a:buClr>
              <a:buSzPct val="80000"/>
              <a:buFont typeface="Wingdings 2" panose="05020102010507070707" pitchFamily="18" charset="2"/>
              <a:buChar char=""/>
              <a:defRPr sz="2222" kern="1200">
                <a:solidFill>
                  <a:srgbClr val="6C6C6C"/>
                </a:solidFill>
                <a:latin typeface="+mn-lt"/>
                <a:ea typeface="+mn-ea"/>
                <a:cs typeface="Arial" charset="0"/>
              </a:defRPr>
            </a:lvl2pPr>
            <a:lvl3pPr marL="746118" indent="-224012" algn="r" rtl="1" eaLnBrk="1" fontAlgn="base" hangingPunct="1">
              <a:spcBef>
                <a:spcPts val="389"/>
              </a:spcBef>
              <a:spcAft>
                <a:spcPct val="0"/>
              </a:spcAft>
              <a:buClr>
                <a:srgbClr val="F9B639"/>
              </a:buClr>
              <a:buSzPct val="60000"/>
              <a:buFont typeface="Wingdings" panose="05000000000000000000" pitchFamily="2" charset="2"/>
              <a:buChar char=""/>
              <a:defRPr kern="1200">
                <a:solidFill>
                  <a:schemeClr val="tx1"/>
                </a:solidFill>
                <a:latin typeface="+mn-lt"/>
                <a:ea typeface="+mn-ea"/>
                <a:cs typeface="Arial" charset="0"/>
              </a:defRPr>
            </a:lvl3pPr>
            <a:lvl4pPr marL="989532" indent="-224012" algn="r" rtl="1" eaLnBrk="1" fontAlgn="base" hangingPunct="1">
              <a:spcBef>
                <a:spcPct val="20000"/>
              </a:spcBef>
              <a:spcAft>
                <a:spcPct val="0"/>
              </a:spcAft>
              <a:buClr>
                <a:srgbClr val="F9B639"/>
              </a:buClr>
              <a:buSzPct val="80000"/>
              <a:buFont typeface="Wingdings 2" panose="05020102010507070707" pitchFamily="18" charset="2"/>
              <a:buChar char=""/>
              <a:defRPr kern="1200">
                <a:solidFill>
                  <a:srgbClr val="6C6C6C"/>
                </a:solidFill>
                <a:latin typeface="+mn-lt"/>
                <a:ea typeface="+mn-ea"/>
                <a:cs typeface="Arial" charset="0"/>
              </a:defRPr>
            </a:lvl4pPr>
            <a:lvl5pPr marL="1259404" indent="-224012" algn="r" rtl="1" eaLnBrk="1" fontAlgn="base" hangingPunct="1">
              <a:spcBef>
                <a:spcPts val="389"/>
              </a:spcBef>
              <a:spcAft>
                <a:spcPct val="0"/>
              </a:spcAft>
              <a:buClr>
                <a:srgbClr val="F9B639"/>
              </a:buClr>
              <a:buSzPct val="70000"/>
              <a:buFont typeface="Wingdings" panose="05000000000000000000" pitchFamily="2" charset="2"/>
              <a:buChar char=""/>
              <a:defRPr sz="1778" kern="1200">
                <a:solidFill>
                  <a:schemeClr val="tx1"/>
                </a:solidFill>
                <a:latin typeface="+mn-lt"/>
                <a:ea typeface="+mn-ea"/>
                <a:cs typeface="Arial" charset="0"/>
              </a:defRPr>
            </a:lvl5pPr>
            <a:lvl6pPr marL="1448778" indent="-179973" algn="r" rtl="1" eaLnBrk="1" latinLnBrk="0" hangingPunct="1">
              <a:spcBef>
                <a:spcPts val="393"/>
              </a:spcBef>
              <a:buClr>
                <a:schemeClr val="accent4"/>
              </a:buClr>
              <a:buSzPct val="80000"/>
              <a:buFont typeface="Wingdings 2"/>
              <a:buChar char=""/>
              <a:defRPr kumimoji="0" sz="1778" kern="1200">
                <a:solidFill>
                  <a:schemeClr val="tx1">
                    <a:tint val="85000"/>
                  </a:schemeClr>
                </a:solidFill>
                <a:latin typeface="+mn-lt"/>
                <a:ea typeface="+mn-ea"/>
                <a:cs typeface="+mn-cs"/>
              </a:defRPr>
            </a:lvl6pPr>
            <a:lvl7pPr marL="1646748" indent="-179973" algn="r" rtl="1" eaLnBrk="1" latinLnBrk="0" hangingPunct="1">
              <a:spcBef>
                <a:spcPct val="20000"/>
              </a:spcBef>
              <a:buClr>
                <a:schemeClr val="accent4"/>
              </a:buClr>
              <a:buSzPct val="80000"/>
              <a:buFont typeface="Wingdings 2"/>
              <a:buChar char=""/>
              <a:defRPr kumimoji="0" sz="1556" kern="1200" baseline="0">
                <a:solidFill>
                  <a:schemeClr val="tx1"/>
                </a:solidFill>
                <a:latin typeface="+mn-lt"/>
                <a:ea typeface="+mn-ea"/>
                <a:cs typeface="+mn-cs"/>
              </a:defRPr>
            </a:lvl7pPr>
            <a:lvl8pPr marL="1817722" indent="-179973" algn="r" rtl="1" eaLnBrk="1" latinLnBrk="0" hangingPunct="1">
              <a:spcBef>
                <a:spcPts val="296"/>
              </a:spcBef>
              <a:buClr>
                <a:schemeClr val="accent4"/>
              </a:buClr>
              <a:buSzPct val="100000"/>
              <a:buChar char="•"/>
              <a:defRPr kumimoji="0" sz="1556" kern="1200" baseline="0">
                <a:solidFill>
                  <a:schemeClr val="tx1">
                    <a:tint val="85000"/>
                  </a:schemeClr>
                </a:solidFill>
                <a:latin typeface="+mn-lt"/>
                <a:ea typeface="+mn-ea"/>
                <a:cs typeface="+mn-cs"/>
              </a:defRPr>
            </a:lvl8pPr>
            <a:lvl9pPr marL="2024690" indent="-179973" algn="r" rtl="1" eaLnBrk="1" latinLnBrk="0" hangingPunct="1">
              <a:spcBef>
                <a:spcPct val="20000"/>
              </a:spcBef>
              <a:buClr>
                <a:schemeClr val="accent4"/>
              </a:buClr>
              <a:buSzPct val="100000"/>
              <a:buFont typeface="Wingdings"/>
              <a:buChar char="§"/>
              <a:defRPr kumimoji="0" sz="1333" kern="1200" baseline="0">
                <a:solidFill>
                  <a:schemeClr val="tx1"/>
                </a:solidFill>
                <a:latin typeface="+mn-lt"/>
                <a:ea typeface="+mn-ea"/>
                <a:cs typeface="+mn-cs"/>
              </a:defRPr>
            </a:lvl9pPr>
            <a:extLst/>
          </a:lstStyle>
          <a:p>
            <a:pPr algn="l" rtl="0">
              <a:lnSpc>
                <a:spcPct val="125000"/>
              </a:lnSpc>
              <a:spcBef>
                <a:spcPts val="0"/>
              </a:spcBef>
              <a:buFont typeface="Wingdings" panose="05000000000000000000" pitchFamily="2" charset="2"/>
              <a:buChar char="q"/>
            </a:pPr>
            <a:r>
              <a:rPr lang="ro-RO" altLang="he-IL" sz="2600" dirty="0"/>
              <a:t> “You’ve got to make it easy for business people to get at the data directly.”</a:t>
            </a:r>
          </a:p>
          <a:p>
            <a:pPr algn="l" rtl="0">
              <a:lnSpc>
                <a:spcPct val="125000"/>
              </a:lnSpc>
              <a:spcBef>
                <a:spcPts val="0"/>
              </a:spcBef>
              <a:buFont typeface="Wingdings" panose="05000000000000000000" pitchFamily="2" charset="2"/>
              <a:buChar char="q"/>
            </a:pPr>
            <a:r>
              <a:rPr lang="ro-RO" altLang="he-IL" sz="2600" dirty="0">
                <a:solidFill>
                  <a:srgbClr val="00B0F0"/>
                </a:solidFill>
              </a:rPr>
              <a:t>“Just show me what is important.”</a:t>
            </a:r>
          </a:p>
          <a:p>
            <a:pPr algn="l" rtl="0">
              <a:lnSpc>
                <a:spcPct val="125000"/>
              </a:lnSpc>
              <a:spcBef>
                <a:spcPts val="0"/>
              </a:spcBef>
              <a:buFont typeface="Wingdings" panose="05000000000000000000" pitchFamily="2" charset="2"/>
              <a:buChar char="q"/>
            </a:pPr>
            <a:r>
              <a:rPr lang="ro-RO" altLang="he-IL" sz="2600" dirty="0"/>
              <a:t> “It drives me crazy to have two people present the same business metrics</a:t>
            </a:r>
            <a:r>
              <a:rPr lang="en-US" altLang="he-IL" sz="2600" dirty="0"/>
              <a:t> </a:t>
            </a:r>
            <a:r>
              <a:rPr lang="ro-RO" altLang="he-IL" sz="2600" dirty="0"/>
              <a:t>at a meeting, but with different numbers.”</a:t>
            </a:r>
          </a:p>
          <a:p>
            <a:pPr algn="l" rtl="0">
              <a:lnSpc>
                <a:spcPct val="125000"/>
              </a:lnSpc>
              <a:spcBef>
                <a:spcPts val="0"/>
              </a:spcBef>
              <a:buFont typeface="Wingdings" panose="05000000000000000000" pitchFamily="2" charset="2"/>
              <a:buChar char="q"/>
            </a:pPr>
            <a:r>
              <a:rPr lang="ro-RO" altLang="he-IL" sz="2600" dirty="0"/>
              <a:t> </a:t>
            </a:r>
            <a:r>
              <a:rPr lang="ro-RO" altLang="he-IL" sz="2600" dirty="0">
                <a:solidFill>
                  <a:srgbClr val="00B0F0"/>
                </a:solidFill>
              </a:rPr>
              <a:t>“We want people to use information to support more fact-based decision</a:t>
            </a:r>
            <a:r>
              <a:rPr lang="en-US" altLang="he-IL" sz="2600" dirty="0">
                <a:solidFill>
                  <a:srgbClr val="00B0F0"/>
                </a:solidFill>
              </a:rPr>
              <a:t> </a:t>
            </a:r>
            <a:r>
              <a:rPr lang="ro-RO" altLang="he-IL" sz="2600" dirty="0">
                <a:solidFill>
                  <a:srgbClr val="00B0F0"/>
                </a:solidFill>
              </a:rPr>
              <a:t>making.”</a:t>
            </a:r>
            <a:endParaRPr lang="en-US" altLang="he-IL" sz="2600" dirty="0">
              <a:solidFill>
                <a:srgbClr val="00B0F0"/>
              </a:solidFill>
            </a:endParaRPr>
          </a:p>
          <a:p>
            <a:pPr algn="l" rtl="0">
              <a:lnSpc>
                <a:spcPct val="125000"/>
              </a:lnSpc>
              <a:spcBef>
                <a:spcPts val="0"/>
              </a:spcBef>
              <a:buFont typeface="Wingdings" panose="05000000000000000000" pitchFamily="2" charset="2"/>
              <a:buChar char="q"/>
            </a:pPr>
            <a:r>
              <a:rPr lang="ro-RO" altLang="he-IL" sz="2600" dirty="0"/>
              <a:t> “We have mountains of data in this company, but we can’t access it.”</a:t>
            </a:r>
          </a:p>
        </p:txBody>
      </p: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5BE25FD-CA08-4ABF-9F55-660745214CD3}"/>
              </a:ext>
            </a:extLst>
          </p:cNvPr>
          <p:cNvSpPr>
            <a:spLocks noGrp="1" noChangeArrowheads="1"/>
          </p:cNvSpPr>
          <p:nvPr>
            <p:ph type="title"/>
          </p:nvPr>
        </p:nvSpPr>
        <p:spPr/>
        <p:txBody>
          <a:bodyPr/>
          <a:lstStyle/>
          <a:p>
            <a:pPr eaLnBrk="1" hangingPunct="1"/>
            <a:r>
              <a:rPr lang="en-US" altLang="he-IL" dirty="0"/>
              <a:t>Disparate Data (Moving)</a:t>
            </a:r>
          </a:p>
        </p:txBody>
      </p:sp>
      <p:sp>
        <p:nvSpPr>
          <p:cNvPr id="9219" name="Rectangle 3">
            <a:extLst>
              <a:ext uri="{FF2B5EF4-FFF2-40B4-BE49-F238E27FC236}">
                <a16:creationId xmlns:a16="http://schemas.microsoft.com/office/drawing/2014/main" id="{908834FD-612E-4100-BF56-AA004D3B0508}"/>
              </a:ext>
            </a:extLst>
          </p:cNvPr>
          <p:cNvSpPr>
            <a:spLocks noGrp="1" noChangeArrowheads="1"/>
          </p:cNvSpPr>
          <p:nvPr>
            <p:ph idx="1"/>
          </p:nvPr>
        </p:nvSpPr>
        <p:spPr>
          <a:xfrm>
            <a:off x="152400" y="2743200"/>
            <a:ext cx="8572500" cy="3200400"/>
          </a:xfrm>
        </p:spPr>
        <p:txBody>
          <a:bodyPr/>
          <a:lstStyle/>
          <a:p>
            <a:pPr algn="l" rtl="0" eaLnBrk="1" hangingPunct="1"/>
            <a:r>
              <a:rPr lang="en-US" altLang="he-IL" dirty="0"/>
              <a:t>Data in a variety of locations and formats:</a:t>
            </a:r>
          </a:p>
          <a:p>
            <a:pPr lvl="1" algn="l" rtl="0" eaLnBrk="1" hangingPunct="1"/>
            <a:r>
              <a:rPr lang="en-US" altLang="he-IL" dirty="0"/>
              <a:t>Relational databases (operational data systems)</a:t>
            </a:r>
          </a:p>
          <a:p>
            <a:pPr lvl="1" algn="l" rtl="0" eaLnBrk="1" hangingPunct="1"/>
            <a:r>
              <a:rPr lang="en-US" altLang="he-IL" dirty="0"/>
              <a:t>XML files</a:t>
            </a:r>
          </a:p>
          <a:p>
            <a:pPr lvl="1" algn="l" rtl="0" eaLnBrk="1" hangingPunct="1"/>
            <a:r>
              <a:rPr lang="en-US" altLang="he-IL" dirty="0"/>
              <a:t>Desktop databases</a:t>
            </a:r>
          </a:p>
          <a:p>
            <a:pPr lvl="1" algn="l" rtl="0" eaLnBrk="1" hangingPunct="1"/>
            <a:r>
              <a:rPr lang="en-US" altLang="he-IL" dirty="0"/>
              <a:t>Microsoft ® Excel™ spreadsheets</a:t>
            </a:r>
          </a:p>
          <a:p>
            <a:pPr algn="l" rtl="0" eaLnBrk="1" hangingPunct="1"/>
            <a:r>
              <a:rPr lang="en-US" altLang="he-IL" dirty="0"/>
              <a:t>The data may also be in databases on different operating system and hardware platforms</a:t>
            </a:r>
          </a:p>
        </p:txBody>
      </p:sp>
      <p:sp>
        <p:nvSpPr>
          <p:cNvPr id="4" name="object 30">
            <a:extLst>
              <a:ext uri="{FF2B5EF4-FFF2-40B4-BE49-F238E27FC236}">
                <a16:creationId xmlns:a16="http://schemas.microsoft.com/office/drawing/2014/main" id="{8A23FB46-51EF-4BA2-A20B-B9C8F05AD7EB}"/>
              </a:ext>
            </a:extLst>
          </p:cNvPr>
          <p:cNvSpPr/>
          <p:nvPr/>
        </p:nvSpPr>
        <p:spPr>
          <a:xfrm>
            <a:off x="2695289" y="1649222"/>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5" name="object 31">
            <a:extLst>
              <a:ext uri="{FF2B5EF4-FFF2-40B4-BE49-F238E27FC236}">
                <a16:creationId xmlns:a16="http://schemas.microsoft.com/office/drawing/2014/main" id="{4B9CF565-A5F6-4023-8C89-00B793232BFF}"/>
              </a:ext>
            </a:extLst>
          </p:cNvPr>
          <p:cNvSpPr/>
          <p:nvPr/>
        </p:nvSpPr>
        <p:spPr>
          <a:xfrm>
            <a:off x="4220813" y="1888616"/>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6" name="object 10">
            <a:extLst>
              <a:ext uri="{FF2B5EF4-FFF2-40B4-BE49-F238E27FC236}">
                <a16:creationId xmlns:a16="http://schemas.microsoft.com/office/drawing/2014/main" id="{05BD9681-15FF-4BCE-B234-F905D1107656}"/>
              </a:ext>
            </a:extLst>
          </p:cNvPr>
          <p:cNvSpPr txBox="1"/>
          <p:nvPr/>
        </p:nvSpPr>
        <p:spPr>
          <a:xfrm>
            <a:off x="3167220" y="1977064"/>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Tree>
    <p:extLst>
      <p:ext uri="{BB962C8B-B14F-4D97-AF65-F5344CB8AC3E}">
        <p14:creationId xmlns:p14="http://schemas.microsoft.com/office/powerpoint/2010/main" val="3462178300"/>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D32053-74CC-4777-9397-2F69E6566E70}"/>
              </a:ext>
            </a:extLst>
          </p:cNvPr>
          <p:cNvSpPr>
            <a:spLocks noGrp="1" noChangeArrowheads="1"/>
          </p:cNvSpPr>
          <p:nvPr>
            <p:ph type="title"/>
          </p:nvPr>
        </p:nvSpPr>
        <p:spPr>
          <a:xfrm>
            <a:off x="456848" y="320553"/>
            <a:ext cx="7620352" cy="1143000"/>
          </a:xfrm>
        </p:spPr>
        <p:txBody>
          <a:bodyPr>
            <a:normAutofit fontScale="90000"/>
          </a:bodyPr>
          <a:lstStyle/>
          <a:p>
            <a:r>
              <a:rPr lang="en-US" altLang="he-IL" dirty="0"/>
              <a:t>Inconsistent Data (</a:t>
            </a:r>
            <a:r>
              <a:rPr lang="en-US" altLang="he-IL" sz="3800" dirty="0"/>
              <a:t>consistency)</a:t>
            </a:r>
          </a:p>
        </p:txBody>
      </p:sp>
      <p:sp>
        <p:nvSpPr>
          <p:cNvPr id="10243" name="Rectangle 3">
            <a:extLst>
              <a:ext uri="{FF2B5EF4-FFF2-40B4-BE49-F238E27FC236}">
                <a16:creationId xmlns:a16="http://schemas.microsoft.com/office/drawing/2014/main" id="{CDFDD37E-EB13-4D10-8246-90AECC7DBE5E}"/>
              </a:ext>
            </a:extLst>
          </p:cNvPr>
          <p:cNvSpPr>
            <a:spLocks noGrp="1" noChangeArrowheads="1"/>
          </p:cNvSpPr>
          <p:nvPr>
            <p:ph idx="1"/>
          </p:nvPr>
        </p:nvSpPr>
        <p:spPr>
          <a:xfrm>
            <a:off x="0" y="2806945"/>
            <a:ext cx="8382000" cy="3365255"/>
          </a:xfrm>
        </p:spPr>
        <p:txBody>
          <a:bodyPr/>
          <a:lstStyle/>
          <a:p>
            <a:pPr algn="l" rtl="0" eaLnBrk="1" hangingPunct="1"/>
            <a:r>
              <a:rPr lang="en-US" altLang="he-IL" dirty="0"/>
              <a:t>Data may be inconsistent</a:t>
            </a:r>
          </a:p>
          <a:p>
            <a:pPr lvl="1" algn="l" rtl="0" eaLnBrk="1" hangingPunct="1"/>
            <a:r>
              <a:rPr lang="en-US" altLang="he-IL" dirty="0"/>
              <a:t>Two plants might have different part numbers for the same physical part</a:t>
            </a:r>
          </a:p>
          <a:p>
            <a:pPr lvl="1" algn="l" rtl="0" eaLnBrk="1" hangingPunct="1"/>
            <a:r>
              <a:rPr lang="en-US" altLang="he-IL" dirty="0"/>
              <a:t>To represent True and False, one system may use 1 and 0, while another system may use T and F</a:t>
            </a:r>
          </a:p>
          <a:p>
            <a:pPr lvl="1" algn="l" rtl="0" eaLnBrk="1" hangingPunct="1"/>
            <a:r>
              <a:rPr lang="en-US" altLang="he-IL" dirty="0"/>
              <a:t>Data stored in different countries will likely store sales in their local currency</a:t>
            </a:r>
          </a:p>
          <a:p>
            <a:pPr lvl="2" algn="l" rtl="0" eaLnBrk="1" hangingPunct="1"/>
            <a:r>
              <a:rPr lang="en-US" altLang="he-IL" dirty="0"/>
              <a:t>These sales must be converted to a common currency</a:t>
            </a:r>
          </a:p>
        </p:txBody>
      </p:sp>
      <p:sp>
        <p:nvSpPr>
          <p:cNvPr id="4" name="object 30">
            <a:extLst>
              <a:ext uri="{FF2B5EF4-FFF2-40B4-BE49-F238E27FC236}">
                <a16:creationId xmlns:a16="http://schemas.microsoft.com/office/drawing/2014/main" id="{61A41F07-23A8-495B-8C0E-6A80111D41D7}"/>
              </a:ext>
            </a:extLst>
          </p:cNvPr>
          <p:cNvSpPr/>
          <p:nvPr/>
        </p:nvSpPr>
        <p:spPr>
          <a:xfrm>
            <a:off x="2695289" y="1649222"/>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5" name="object 31">
            <a:extLst>
              <a:ext uri="{FF2B5EF4-FFF2-40B4-BE49-F238E27FC236}">
                <a16:creationId xmlns:a16="http://schemas.microsoft.com/office/drawing/2014/main" id="{F7004A4B-AF41-47DF-A1DB-FD6E5E1DB8DC}"/>
              </a:ext>
            </a:extLst>
          </p:cNvPr>
          <p:cNvSpPr/>
          <p:nvPr/>
        </p:nvSpPr>
        <p:spPr>
          <a:xfrm>
            <a:off x="4220813" y="1888616"/>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6" name="object 10">
            <a:extLst>
              <a:ext uri="{FF2B5EF4-FFF2-40B4-BE49-F238E27FC236}">
                <a16:creationId xmlns:a16="http://schemas.microsoft.com/office/drawing/2014/main" id="{7C5394D9-4140-4371-A8E4-69983CB9E5EA}"/>
              </a:ext>
            </a:extLst>
          </p:cNvPr>
          <p:cNvSpPr txBox="1"/>
          <p:nvPr/>
        </p:nvSpPr>
        <p:spPr>
          <a:xfrm>
            <a:off x="3167220" y="1977064"/>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Tree>
    <p:extLst>
      <p:ext uri="{BB962C8B-B14F-4D97-AF65-F5344CB8AC3E}">
        <p14:creationId xmlns:p14="http://schemas.microsoft.com/office/powerpoint/2010/main" val="3344431785"/>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75077D6-77CC-46C4-BAF8-8889B4F5F5A5}"/>
              </a:ext>
            </a:extLst>
          </p:cNvPr>
          <p:cNvSpPr>
            <a:spLocks noGrp="1" noChangeArrowheads="1"/>
          </p:cNvSpPr>
          <p:nvPr>
            <p:ph type="title"/>
          </p:nvPr>
        </p:nvSpPr>
        <p:spPr/>
        <p:txBody>
          <a:bodyPr>
            <a:normAutofit fontScale="90000"/>
          </a:bodyPr>
          <a:lstStyle/>
          <a:p>
            <a:pPr eaLnBrk="1" hangingPunct="1"/>
            <a:r>
              <a:rPr lang="en-US" altLang="he-IL" dirty="0"/>
              <a:t>Data Quality Issues (Cleaning)</a:t>
            </a:r>
          </a:p>
        </p:txBody>
      </p:sp>
      <p:sp>
        <p:nvSpPr>
          <p:cNvPr id="11267" name="Rectangle 3">
            <a:extLst>
              <a:ext uri="{FF2B5EF4-FFF2-40B4-BE49-F238E27FC236}">
                <a16:creationId xmlns:a16="http://schemas.microsoft.com/office/drawing/2014/main" id="{8F173A4E-9A53-489B-AAC5-CA9F7596F129}"/>
              </a:ext>
            </a:extLst>
          </p:cNvPr>
          <p:cNvSpPr>
            <a:spLocks noGrp="1" noChangeArrowheads="1"/>
          </p:cNvSpPr>
          <p:nvPr>
            <p:ph idx="1"/>
          </p:nvPr>
        </p:nvSpPr>
        <p:spPr>
          <a:xfrm>
            <a:off x="45709" y="2780516"/>
            <a:ext cx="7726691" cy="3163084"/>
          </a:xfrm>
        </p:spPr>
        <p:txBody>
          <a:bodyPr/>
          <a:lstStyle/>
          <a:p>
            <a:pPr algn="l" rtl="0" eaLnBrk="1" hangingPunct="1"/>
            <a:r>
              <a:rPr lang="en-US" altLang="he-IL" dirty="0"/>
              <a:t>Clean data facilitates more accurate analysis</a:t>
            </a:r>
          </a:p>
          <a:p>
            <a:pPr algn="l" rtl="0" eaLnBrk="1" hangingPunct="1"/>
            <a:r>
              <a:rPr lang="en-US" altLang="he-IL" dirty="0"/>
              <a:t>Many data entry systems allow free-form data entry of text values</a:t>
            </a:r>
          </a:p>
          <a:p>
            <a:pPr lvl="1" algn="l" rtl="0" eaLnBrk="1" hangingPunct="1"/>
            <a:r>
              <a:rPr lang="en-US" altLang="he-IL" dirty="0"/>
              <a:t>For example, the same city might be entered as Louisville, Lewisville, and </a:t>
            </a:r>
            <a:r>
              <a:rPr lang="en-US" altLang="he-IL" dirty="0" err="1"/>
              <a:t>Luisville</a:t>
            </a:r>
            <a:endParaRPr lang="en-US" altLang="he-IL" dirty="0"/>
          </a:p>
          <a:p>
            <a:pPr algn="l" rtl="0" eaLnBrk="1" hangingPunct="1"/>
            <a:r>
              <a:rPr lang="en-US" altLang="he-IL" dirty="0"/>
              <a:t>Routines to clean up data need to take into account all possible variations of bad data</a:t>
            </a:r>
          </a:p>
        </p:txBody>
      </p:sp>
      <p:sp>
        <p:nvSpPr>
          <p:cNvPr id="4" name="object 30">
            <a:extLst>
              <a:ext uri="{FF2B5EF4-FFF2-40B4-BE49-F238E27FC236}">
                <a16:creationId xmlns:a16="http://schemas.microsoft.com/office/drawing/2014/main" id="{3A693585-3EE3-4C91-B9C1-1A5FDF56C09C}"/>
              </a:ext>
            </a:extLst>
          </p:cNvPr>
          <p:cNvSpPr/>
          <p:nvPr/>
        </p:nvSpPr>
        <p:spPr>
          <a:xfrm>
            <a:off x="2695289" y="1649222"/>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5" name="object 31">
            <a:extLst>
              <a:ext uri="{FF2B5EF4-FFF2-40B4-BE49-F238E27FC236}">
                <a16:creationId xmlns:a16="http://schemas.microsoft.com/office/drawing/2014/main" id="{F289EC2A-E942-494E-8204-30FC49398A22}"/>
              </a:ext>
            </a:extLst>
          </p:cNvPr>
          <p:cNvSpPr/>
          <p:nvPr/>
        </p:nvSpPr>
        <p:spPr>
          <a:xfrm>
            <a:off x="4220813" y="1888616"/>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6" name="object 10">
            <a:extLst>
              <a:ext uri="{FF2B5EF4-FFF2-40B4-BE49-F238E27FC236}">
                <a16:creationId xmlns:a16="http://schemas.microsoft.com/office/drawing/2014/main" id="{FEFD2B55-C06F-4F67-A375-B01B263DD239}"/>
              </a:ext>
            </a:extLst>
          </p:cNvPr>
          <p:cNvSpPr txBox="1"/>
          <p:nvPr/>
        </p:nvSpPr>
        <p:spPr>
          <a:xfrm>
            <a:off x="3167220" y="1977064"/>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Tree>
    <p:extLst>
      <p:ext uri="{BB962C8B-B14F-4D97-AF65-F5344CB8AC3E}">
        <p14:creationId xmlns:p14="http://schemas.microsoft.com/office/powerpoint/2010/main" val="250814071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A4C4E13-4DFB-4B25-9D28-9716F68B7F92}"/>
              </a:ext>
            </a:extLst>
          </p:cNvPr>
          <p:cNvSpPr>
            <a:spLocks noGrp="1" noChangeArrowheads="1"/>
          </p:cNvSpPr>
          <p:nvPr>
            <p:ph type="title"/>
          </p:nvPr>
        </p:nvSpPr>
        <p:spPr>
          <a:xfrm>
            <a:off x="127000" y="127000"/>
            <a:ext cx="8870950" cy="1336675"/>
          </a:xfrm>
        </p:spPr>
        <p:txBody>
          <a:bodyPr/>
          <a:lstStyle/>
          <a:p>
            <a:pPr eaLnBrk="1" hangingPunct="1"/>
            <a:r>
              <a:rPr lang="en-US" altLang="he-IL"/>
              <a:t>Extraction, Transformation, and Loading (ETL)</a:t>
            </a:r>
          </a:p>
        </p:txBody>
      </p:sp>
      <p:sp>
        <p:nvSpPr>
          <p:cNvPr id="12291" name="Rectangle 3">
            <a:extLst>
              <a:ext uri="{FF2B5EF4-FFF2-40B4-BE49-F238E27FC236}">
                <a16:creationId xmlns:a16="http://schemas.microsoft.com/office/drawing/2014/main" id="{C67EA707-287F-4A14-9505-00561558EDB6}"/>
              </a:ext>
            </a:extLst>
          </p:cNvPr>
          <p:cNvSpPr>
            <a:spLocks noGrp="1" noChangeArrowheads="1"/>
          </p:cNvSpPr>
          <p:nvPr>
            <p:ph idx="1"/>
          </p:nvPr>
        </p:nvSpPr>
        <p:spPr>
          <a:xfrm>
            <a:off x="108803" y="2651125"/>
            <a:ext cx="7664450" cy="3902075"/>
          </a:xfrm>
        </p:spPr>
        <p:txBody>
          <a:bodyPr/>
          <a:lstStyle/>
          <a:p>
            <a:pPr algn="l" rtl="0" eaLnBrk="1" hangingPunct="1"/>
            <a:r>
              <a:rPr lang="en-US" altLang="he-IL" dirty="0"/>
              <a:t>The process of data consolidation is often called Extraction, Transformation, and Loading (ETL)</a:t>
            </a:r>
          </a:p>
          <a:p>
            <a:pPr lvl="1" algn="l" rtl="0" eaLnBrk="1" hangingPunct="1"/>
            <a:r>
              <a:rPr lang="en-US" altLang="he-IL" dirty="0"/>
              <a:t>The ETL process </a:t>
            </a:r>
            <a:r>
              <a:rPr lang="en-US" altLang="he-IL" i="1" dirty="0"/>
              <a:t>extracts </a:t>
            </a:r>
            <a:r>
              <a:rPr lang="en-US" altLang="he-IL" dirty="0"/>
              <a:t>data from the various source systems</a:t>
            </a:r>
          </a:p>
          <a:p>
            <a:pPr lvl="1" algn="l" rtl="0" eaLnBrk="1" hangingPunct="1"/>
            <a:r>
              <a:rPr lang="en-US" altLang="he-IL" dirty="0"/>
              <a:t>Data is then </a:t>
            </a:r>
            <a:r>
              <a:rPr lang="en-US" altLang="he-IL" i="1" dirty="0"/>
              <a:t>transformed </a:t>
            </a:r>
            <a:r>
              <a:rPr lang="en-US" altLang="he-IL" dirty="0"/>
              <a:t>to make it consistent and improve data quality</a:t>
            </a:r>
          </a:p>
          <a:p>
            <a:pPr lvl="1" algn="l" rtl="0" eaLnBrk="1" hangingPunct="1"/>
            <a:r>
              <a:rPr lang="en-US" altLang="he-IL" dirty="0"/>
              <a:t>The consolidated, consistent, and cleaned data is then </a:t>
            </a:r>
            <a:r>
              <a:rPr lang="en-US" altLang="he-IL" i="1" dirty="0"/>
              <a:t>loaded</a:t>
            </a:r>
            <a:r>
              <a:rPr lang="en-US" altLang="he-IL" dirty="0"/>
              <a:t> into a data repository</a:t>
            </a:r>
          </a:p>
          <a:p>
            <a:pPr algn="l" rtl="0" eaLnBrk="1" hangingPunct="1"/>
            <a:r>
              <a:rPr lang="en-US" altLang="he-IL" dirty="0"/>
              <a:t>Developing the ETL process often consumes 80% of the development time</a:t>
            </a:r>
          </a:p>
        </p:txBody>
      </p:sp>
      <p:sp>
        <p:nvSpPr>
          <p:cNvPr id="4" name="object 30">
            <a:extLst>
              <a:ext uri="{FF2B5EF4-FFF2-40B4-BE49-F238E27FC236}">
                <a16:creationId xmlns:a16="http://schemas.microsoft.com/office/drawing/2014/main" id="{60822308-DA70-4FD9-A685-2C34E91EBDFC}"/>
              </a:ext>
            </a:extLst>
          </p:cNvPr>
          <p:cNvSpPr/>
          <p:nvPr/>
        </p:nvSpPr>
        <p:spPr>
          <a:xfrm>
            <a:off x="2695289" y="1649222"/>
            <a:ext cx="2612136" cy="906779"/>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506771"/>
          </a:solidFill>
        </p:spPr>
        <p:txBody>
          <a:bodyPr wrap="square" lIns="0" tIns="0" rIns="0" bIns="0" rtlCol="0">
            <a:noAutofit/>
          </a:bodyPr>
          <a:lstStyle/>
          <a:p>
            <a:endParaRPr/>
          </a:p>
        </p:txBody>
      </p:sp>
      <p:sp>
        <p:nvSpPr>
          <p:cNvPr id="5" name="object 31">
            <a:extLst>
              <a:ext uri="{FF2B5EF4-FFF2-40B4-BE49-F238E27FC236}">
                <a16:creationId xmlns:a16="http://schemas.microsoft.com/office/drawing/2014/main" id="{DC446E27-4767-4286-8C50-6D48199FCB44}"/>
              </a:ext>
            </a:extLst>
          </p:cNvPr>
          <p:cNvSpPr/>
          <p:nvPr/>
        </p:nvSpPr>
        <p:spPr>
          <a:xfrm>
            <a:off x="4220813" y="1888616"/>
            <a:ext cx="566546" cy="483997"/>
          </a:xfrm>
          <a:custGeom>
            <a:avLst/>
            <a:gdLst/>
            <a:ahLst/>
            <a:cxnLst/>
            <a:rect l="l" t="t" r="r" b="b"/>
            <a:pathLst>
              <a:path w="566546" h="483997">
                <a:moveTo>
                  <a:pt x="461518" y="411927"/>
                </a:moveTo>
                <a:lnTo>
                  <a:pt x="461518" y="412750"/>
                </a:lnTo>
                <a:lnTo>
                  <a:pt x="465150" y="425817"/>
                </a:lnTo>
                <a:lnTo>
                  <a:pt x="474437" y="436466"/>
                </a:lnTo>
                <a:lnTo>
                  <a:pt x="486958" y="442277"/>
                </a:lnTo>
                <a:lnTo>
                  <a:pt x="491489" y="442722"/>
                </a:lnTo>
                <a:lnTo>
                  <a:pt x="536575" y="442722"/>
                </a:lnTo>
                <a:lnTo>
                  <a:pt x="549642" y="439089"/>
                </a:lnTo>
                <a:lnTo>
                  <a:pt x="560291" y="429802"/>
                </a:lnTo>
                <a:lnTo>
                  <a:pt x="566102" y="417281"/>
                </a:lnTo>
                <a:lnTo>
                  <a:pt x="566546" y="412750"/>
                </a:lnTo>
                <a:lnTo>
                  <a:pt x="566546" y="187579"/>
                </a:lnTo>
                <a:lnTo>
                  <a:pt x="562469" y="174624"/>
                </a:lnTo>
                <a:lnTo>
                  <a:pt x="552173" y="165391"/>
                </a:lnTo>
                <a:lnTo>
                  <a:pt x="538567" y="161355"/>
                </a:lnTo>
                <a:lnTo>
                  <a:pt x="491489" y="161290"/>
                </a:lnTo>
                <a:lnTo>
                  <a:pt x="477652" y="164484"/>
                </a:lnTo>
                <a:lnTo>
                  <a:pt x="466722" y="173083"/>
                </a:lnTo>
                <a:lnTo>
                  <a:pt x="461605" y="185608"/>
                </a:lnTo>
                <a:lnTo>
                  <a:pt x="461518" y="411927"/>
                </a:lnTo>
                <a:close/>
              </a:path>
              <a:path w="566546" h="483997">
                <a:moveTo>
                  <a:pt x="326389" y="296418"/>
                </a:moveTo>
                <a:lnTo>
                  <a:pt x="326389" y="416433"/>
                </a:lnTo>
                <a:lnTo>
                  <a:pt x="330043" y="430253"/>
                </a:lnTo>
                <a:lnTo>
                  <a:pt x="339787" y="439587"/>
                </a:lnTo>
                <a:lnTo>
                  <a:pt x="352678" y="442722"/>
                </a:lnTo>
                <a:lnTo>
                  <a:pt x="401446" y="442722"/>
                </a:lnTo>
                <a:lnTo>
                  <a:pt x="415211" y="439098"/>
                </a:lnTo>
                <a:lnTo>
                  <a:pt x="424574" y="429381"/>
                </a:lnTo>
                <a:lnTo>
                  <a:pt x="427736" y="416433"/>
                </a:lnTo>
                <a:lnTo>
                  <a:pt x="427736" y="296418"/>
                </a:lnTo>
                <a:lnTo>
                  <a:pt x="424082" y="282653"/>
                </a:lnTo>
                <a:lnTo>
                  <a:pt x="414338" y="273290"/>
                </a:lnTo>
                <a:lnTo>
                  <a:pt x="401446" y="270129"/>
                </a:lnTo>
                <a:lnTo>
                  <a:pt x="352678" y="270129"/>
                </a:lnTo>
                <a:lnTo>
                  <a:pt x="338914" y="273782"/>
                </a:lnTo>
                <a:lnTo>
                  <a:pt x="329551" y="283526"/>
                </a:lnTo>
                <a:lnTo>
                  <a:pt x="326389" y="296418"/>
                </a:lnTo>
                <a:close/>
              </a:path>
              <a:path w="566546" h="483997">
                <a:moveTo>
                  <a:pt x="68949" y="220101"/>
                </a:moveTo>
                <a:lnTo>
                  <a:pt x="67563" y="221361"/>
                </a:lnTo>
                <a:lnTo>
                  <a:pt x="62089" y="232245"/>
                </a:lnTo>
                <a:lnTo>
                  <a:pt x="64533" y="243776"/>
                </a:lnTo>
                <a:lnTo>
                  <a:pt x="67563" y="247650"/>
                </a:lnTo>
                <a:lnTo>
                  <a:pt x="71247" y="251333"/>
                </a:lnTo>
                <a:lnTo>
                  <a:pt x="75056" y="255143"/>
                </a:lnTo>
                <a:lnTo>
                  <a:pt x="90042" y="255143"/>
                </a:lnTo>
                <a:lnTo>
                  <a:pt x="93853" y="251333"/>
                </a:lnTo>
                <a:lnTo>
                  <a:pt x="120426" y="227414"/>
                </a:lnTo>
                <a:lnTo>
                  <a:pt x="143659" y="206502"/>
                </a:lnTo>
                <a:lnTo>
                  <a:pt x="163777" y="188395"/>
                </a:lnTo>
                <a:lnTo>
                  <a:pt x="181003" y="172890"/>
                </a:lnTo>
                <a:lnTo>
                  <a:pt x="195562" y="159785"/>
                </a:lnTo>
                <a:lnTo>
                  <a:pt x="207678" y="148879"/>
                </a:lnTo>
                <a:lnTo>
                  <a:pt x="217576" y="139971"/>
                </a:lnTo>
                <a:lnTo>
                  <a:pt x="225480" y="132857"/>
                </a:lnTo>
                <a:lnTo>
                  <a:pt x="231614" y="127336"/>
                </a:lnTo>
                <a:lnTo>
                  <a:pt x="236202" y="123206"/>
                </a:lnTo>
                <a:lnTo>
                  <a:pt x="239469" y="120265"/>
                </a:lnTo>
                <a:lnTo>
                  <a:pt x="242938" y="117143"/>
                </a:lnTo>
                <a:lnTo>
                  <a:pt x="243839" y="116332"/>
                </a:lnTo>
                <a:lnTo>
                  <a:pt x="270267" y="139355"/>
                </a:lnTo>
                <a:lnTo>
                  <a:pt x="292355" y="158597"/>
                </a:lnTo>
                <a:lnTo>
                  <a:pt x="310492" y="174397"/>
                </a:lnTo>
                <a:lnTo>
                  <a:pt x="325067" y="187095"/>
                </a:lnTo>
                <a:lnTo>
                  <a:pt x="336470" y="197029"/>
                </a:lnTo>
                <a:lnTo>
                  <a:pt x="345090" y="204539"/>
                </a:lnTo>
                <a:lnTo>
                  <a:pt x="351317" y="209963"/>
                </a:lnTo>
                <a:lnTo>
                  <a:pt x="355539" y="213642"/>
                </a:lnTo>
                <a:lnTo>
                  <a:pt x="358146" y="215913"/>
                </a:lnTo>
                <a:lnTo>
                  <a:pt x="360171" y="217678"/>
                </a:lnTo>
                <a:lnTo>
                  <a:pt x="363981" y="221361"/>
                </a:lnTo>
                <a:lnTo>
                  <a:pt x="367664" y="225171"/>
                </a:lnTo>
                <a:lnTo>
                  <a:pt x="378968" y="225171"/>
                </a:lnTo>
                <a:lnTo>
                  <a:pt x="382650" y="221361"/>
                </a:lnTo>
                <a:lnTo>
                  <a:pt x="386461" y="217678"/>
                </a:lnTo>
                <a:lnTo>
                  <a:pt x="409028" y="190143"/>
                </a:lnTo>
                <a:lnTo>
                  <a:pt x="428573" y="166296"/>
                </a:lnTo>
                <a:lnTo>
                  <a:pt x="445312" y="145872"/>
                </a:lnTo>
                <a:lnTo>
                  <a:pt x="459464" y="128606"/>
                </a:lnTo>
                <a:lnTo>
                  <a:pt x="471244" y="114232"/>
                </a:lnTo>
                <a:lnTo>
                  <a:pt x="480871" y="102486"/>
                </a:lnTo>
                <a:lnTo>
                  <a:pt x="488563" y="93102"/>
                </a:lnTo>
                <a:lnTo>
                  <a:pt x="494535" y="85815"/>
                </a:lnTo>
                <a:lnTo>
                  <a:pt x="499006" y="80360"/>
                </a:lnTo>
                <a:lnTo>
                  <a:pt x="502193" y="76471"/>
                </a:lnTo>
                <a:lnTo>
                  <a:pt x="504314" y="73884"/>
                </a:lnTo>
                <a:lnTo>
                  <a:pt x="506475" y="71247"/>
                </a:lnTo>
                <a:lnTo>
                  <a:pt x="524418" y="91789"/>
                </a:lnTo>
                <a:lnTo>
                  <a:pt x="531492" y="99889"/>
                </a:lnTo>
                <a:lnTo>
                  <a:pt x="532764" y="101346"/>
                </a:lnTo>
                <a:lnTo>
                  <a:pt x="544068" y="0"/>
                </a:lnTo>
                <a:lnTo>
                  <a:pt x="510905" y="3843"/>
                </a:lnTo>
                <a:lnTo>
                  <a:pt x="486266" y="6698"/>
                </a:lnTo>
                <a:lnTo>
                  <a:pt x="468886" y="8712"/>
                </a:lnTo>
                <a:lnTo>
                  <a:pt x="457496" y="10032"/>
                </a:lnTo>
                <a:lnTo>
                  <a:pt x="450832" y="10804"/>
                </a:lnTo>
                <a:lnTo>
                  <a:pt x="447627" y="11176"/>
                </a:lnTo>
                <a:lnTo>
                  <a:pt x="446531" y="11303"/>
                </a:lnTo>
                <a:lnTo>
                  <a:pt x="465373" y="32539"/>
                </a:lnTo>
                <a:lnTo>
                  <a:pt x="473992" y="42254"/>
                </a:lnTo>
                <a:lnTo>
                  <a:pt x="476389" y="44955"/>
                </a:lnTo>
                <a:lnTo>
                  <a:pt x="476503" y="45085"/>
                </a:lnTo>
                <a:lnTo>
                  <a:pt x="454458" y="72648"/>
                </a:lnTo>
                <a:lnTo>
                  <a:pt x="435736" y="96056"/>
                </a:lnTo>
                <a:lnTo>
                  <a:pt x="420066" y="115649"/>
                </a:lnTo>
                <a:lnTo>
                  <a:pt x="407175" y="131766"/>
                </a:lnTo>
                <a:lnTo>
                  <a:pt x="396794" y="144746"/>
                </a:lnTo>
                <a:lnTo>
                  <a:pt x="388649" y="154929"/>
                </a:lnTo>
                <a:lnTo>
                  <a:pt x="382471" y="162654"/>
                </a:lnTo>
                <a:lnTo>
                  <a:pt x="377986" y="168261"/>
                </a:lnTo>
                <a:lnTo>
                  <a:pt x="374925" y="172089"/>
                </a:lnTo>
                <a:lnTo>
                  <a:pt x="371983" y="175766"/>
                </a:lnTo>
                <a:lnTo>
                  <a:pt x="371475" y="176403"/>
                </a:lnTo>
                <a:lnTo>
                  <a:pt x="345870" y="152474"/>
                </a:lnTo>
                <a:lnTo>
                  <a:pt x="324479" y="132483"/>
                </a:lnTo>
                <a:lnTo>
                  <a:pt x="306921" y="116074"/>
                </a:lnTo>
                <a:lnTo>
                  <a:pt x="292818" y="102895"/>
                </a:lnTo>
                <a:lnTo>
                  <a:pt x="281792" y="92590"/>
                </a:lnTo>
                <a:lnTo>
                  <a:pt x="273463" y="84807"/>
                </a:lnTo>
                <a:lnTo>
                  <a:pt x="267455" y="79192"/>
                </a:lnTo>
                <a:lnTo>
                  <a:pt x="263387" y="75391"/>
                </a:lnTo>
                <a:lnTo>
                  <a:pt x="259559" y="71814"/>
                </a:lnTo>
                <a:lnTo>
                  <a:pt x="258952" y="71247"/>
                </a:lnTo>
                <a:lnTo>
                  <a:pt x="248014" y="65772"/>
                </a:lnTo>
                <a:lnTo>
                  <a:pt x="236529" y="68216"/>
                </a:lnTo>
                <a:lnTo>
                  <a:pt x="232663" y="71247"/>
                </a:lnTo>
                <a:lnTo>
                  <a:pt x="206048" y="95446"/>
                </a:lnTo>
                <a:lnTo>
                  <a:pt x="182458" y="116895"/>
                </a:lnTo>
                <a:lnTo>
                  <a:pt x="161712" y="135758"/>
                </a:lnTo>
                <a:lnTo>
                  <a:pt x="143627" y="152201"/>
                </a:lnTo>
                <a:lnTo>
                  <a:pt x="128020" y="166391"/>
                </a:lnTo>
                <a:lnTo>
                  <a:pt x="114709" y="178494"/>
                </a:lnTo>
                <a:lnTo>
                  <a:pt x="103511" y="188676"/>
                </a:lnTo>
                <a:lnTo>
                  <a:pt x="94243" y="197103"/>
                </a:lnTo>
                <a:lnTo>
                  <a:pt x="86723" y="203940"/>
                </a:lnTo>
                <a:lnTo>
                  <a:pt x="80769" y="209354"/>
                </a:lnTo>
                <a:lnTo>
                  <a:pt x="76196" y="213511"/>
                </a:lnTo>
                <a:lnTo>
                  <a:pt x="72824" y="216577"/>
                </a:lnTo>
                <a:lnTo>
                  <a:pt x="68949" y="220101"/>
                </a:lnTo>
                <a:close/>
              </a:path>
              <a:path w="566546" h="483997">
                <a:moveTo>
                  <a:pt x="67709" y="502793"/>
                </a:moveTo>
                <a:lnTo>
                  <a:pt x="637794" y="502793"/>
                </a:lnTo>
                <a:lnTo>
                  <a:pt x="641603" y="498983"/>
                </a:lnTo>
                <a:lnTo>
                  <a:pt x="641603" y="483997"/>
                </a:lnTo>
                <a:lnTo>
                  <a:pt x="637794" y="476504"/>
                </a:lnTo>
                <a:lnTo>
                  <a:pt x="26288" y="476504"/>
                </a:lnTo>
                <a:lnTo>
                  <a:pt x="26288" y="-33781"/>
                </a:lnTo>
                <a:lnTo>
                  <a:pt x="18795" y="-41275"/>
                </a:lnTo>
                <a:lnTo>
                  <a:pt x="3809" y="-41275"/>
                </a:lnTo>
                <a:lnTo>
                  <a:pt x="0" y="-33781"/>
                </a:lnTo>
                <a:lnTo>
                  <a:pt x="0" y="498983"/>
                </a:lnTo>
                <a:lnTo>
                  <a:pt x="3809" y="498983"/>
                </a:lnTo>
                <a:lnTo>
                  <a:pt x="7492" y="502793"/>
                </a:lnTo>
                <a:lnTo>
                  <a:pt x="67709" y="502793"/>
                </a:lnTo>
                <a:close/>
              </a:path>
              <a:path w="566546" h="483997">
                <a:moveTo>
                  <a:pt x="122892" y="442722"/>
                </a:moveTo>
                <a:lnTo>
                  <a:pt x="142620" y="442722"/>
                </a:lnTo>
                <a:lnTo>
                  <a:pt x="156379" y="439081"/>
                </a:lnTo>
                <a:lnTo>
                  <a:pt x="165683" y="429322"/>
                </a:lnTo>
                <a:lnTo>
                  <a:pt x="168782" y="416433"/>
                </a:lnTo>
                <a:lnTo>
                  <a:pt x="168782" y="360172"/>
                </a:lnTo>
                <a:lnTo>
                  <a:pt x="165147" y="346378"/>
                </a:lnTo>
                <a:lnTo>
                  <a:pt x="155423" y="337012"/>
                </a:lnTo>
                <a:lnTo>
                  <a:pt x="142620" y="333883"/>
                </a:lnTo>
                <a:lnTo>
                  <a:pt x="93853" y="333883"/>
                </a:lnTo>
                <a:lnTo>
                  <a:pt x="80032" y="337536"/>
                </a:lnTo>
                <a:lnTo>
                  <a:pt x="70698" y="347280"/>
                </a:lnTo>
                <a:lnTo>
                  <a:pt x="67563" y="360172"/>
                </a:lnTo>
                <a:lnTo>
                  <a:pt x="67563" y="416433"/>
                </a:lnTo>
                <a:lnTo>
                  <a:pt x="71187" y="430253"/>
                </a:lnTo>
                <a:lnTo>
                  <a:pt x="80904" y="439587"/>
                </a:lnTo>
                <a:lnTo>
                  <a:pt x="93853" y="442722"/>
                </a:lnTo>
                <a:lnTo>
                  <a:pt x="122892" y="442722"/>
                </a:lnTo>
                <a:close/>
              </a:path>
              <a:path w="566546" h="483997">
                <a:moveTo>
                  <a:pt x="254210" y="442722"/>
                </a:moveTo>
                <a:lnTo>
                  <a:pt x="273938" y="442722"/>
                </a:lnTo>
                <a:lnTo>
                  <a:pt x="287703" y="439098"/>
                </a:lnTo>
                <a:lnTo>
                  <a:pt x="297066" y="429381"/>
                </a:lnTo>
                <a:lnTo>
                  <a:pt x="300227" y="416433"/>
                </a:lnTo>
                <a:lnTo>
                  <a:pt x="300227" y="243840"/>
                </a:lnTo>
                <a:lnTo>
                  <a:pt x="296557" y="230081"/>
                </a:lnTo>
                <a:lnTo>
                  <a:pt x="286771" y="220777"/>
                </a:lnTo>
                <a:lnTo>
                  <a:pt x="273938" y="217678"/>
                </a:lnTo>
                <a:lnTo>
                  <a:pt x="225170" y="217678"/>
                </a:lnTo>
                <a:lnTo>
                  <a:pt x="211321" y="221313"/>
                </a:lnTo>
                <a:lnTo>
                  <a:pt x="201985" y="231037"/>
                </a:lnTo>
                <a:lnTo>
                  <a:pt x="198881" y="243840"/>
                </a:lnTo>
                <a:lnTo>
                  <a:pt x="198881" y="416433"/>
                </a:lnTo>
                <a:lnTo>
                  <a:pt x="202505" y="430253"/>
                </a:lnTo>
                <a:lnTo>
                  <a:pt x="212222" y="439587"/>
                </a:lnTo>
                <a:lnTo>
                  <a:pt x="225170" y="442722"/>
                </a:lnTo>
                <a:lnTo>
                  <a:pt x="254210" y="442722"/>
                </a:lnTo>
                <a:close/>
              </a:path>
            </a:pathLst>
          </a:custGeom>
          <a:solidFill>
            <a:srgbClr val="FFFFFF"/>
          </a:solidFill>
        </p:spPr>
        <p:txBody>
          <a:bodyPr wrap="square" lIns="0" tIns="0" rIns="0" bIns="0" rtlCol="0">
            <a:noAutofit/>
          </a:bodyPr>
          <a:lstStyle/>
          <a:p>
            <a:endParaRPr/>
          </a:p>
        </p:txBody>
      </p:sp>
      <p:sp>
        <p:nvSpPr>
          <p:cNvPr id="6" name="object 10">
            <a:extLst>
              <a:ext uri="{FF2B5EF4-FFF2-40B4-BE49-F238E27FC236}">
                <a16:creationId xmlns:a16="http://schemas.microsoft.com/office/drawing/2014/main" id="{EF6D7170-A58D-489A-A356-67ACA0F64CE1}"/>
              </a:ext>
            </a:extLst>
          </p:cNvPr>
          <p:cNvSpPr txBox="1"/>
          <p:nvPr/>
        </p:nvSpPr>
        <p:spPr>
          <a:xfrm>
            <a:off x="3167220" y="1977064"/>
            <a:ext cx="541350"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Data</a:t>
            </a:r>
            <a:endParaRPr sz="1800">
              <a:latin typeface="Arial"/>
              <a:cs typeface="Arial"/>
            </a:endParaRPr>
          </a:p>
        </p:txBody>
      </p:sp>
    </p:spTree>
    <p:extLst>
      <p:ext uri="{BB962C8B-B14F-4D97-AF65-F5344CB8AC3E}">
        <p14:creationId xmlns:p14="http://schemas.microsoft.com/office/powerpoint/2010/main" val="1371334515"/>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BB5F341-B3FF-48B8-8B21-455B2F62251C}"/>
              </a:ext>
            </a:extLst>
          </p:cNvPr>
          <p:cNvSpPr>
            <a:spLocks noGrp="1" noChangeArrowheads="1"/>
          </p:cNvSpPr>
          <p:nvPr>
            <p:ph type="title"/>
          </p:nvPr>
        </p:nvSpPr>
        <p:spPr>
          <a:xfrm>
            <a:off x="127000" y="127000"/>
            <a:ext cx="8870950" cy="1336675"/>
          </a:xfrm>
        </p:spPr>
        <p:txBody>
          <a:bodyPr/>
          <a:lstStyle/>
          <a:p>
            <a:pPr eaLnBrk="1" hangingPunct="1"/>
            <a:r>
              <a:rPr lang="en-US" altLang="he-IL"/>
              <a:t>Business Issues with Data Consolidation</a:t>
            </a:r>
          </a:p>
        </p:txBody>
      </p:sp>
      <p:sp>
        <p:nvSpPr>
          <p:cNvPr id="14339" name="Rectangle 3">
            <a:extLst>
              <a:ext uri="{FF2B5EF4-FFF2-40B4-BE49-F238E27FC236}">
                <a16:creationId xmlns:a16="http://schemas.microsoft.com/office/drawing/2014/main" id="{4E61CB71-FBF6-40B9-B220-4D44B0C7A3D2}"/>
              </a:ext>
            </a:extLst>
          </p:cNvPr>
          <p:cNvSpPr>
            <a:spLocks noGrp="1" noChangeArrowheads="1"/>
          </p:cNvSpPr>
          <p:nvPr>
            <p:ph idx="1"/>
          </p:nvPr>
        </p:nvSpPr>
        <p:spPr>
          <a:xfrm>
            <a:off x="381000" y="2590800"/>
            <a:ext cx="7696200" cy="3810000"/>
          </a:xfrm>
        </p:spPr>
        <p:txBody>
          <a:bodyPr/>
          <a:lstStyle/>
          <a:p>
            <a:pPr algn="l" rtl="0" eaLnBrk="1" hangingPunct="1"/>
            <a:r>
              <a:rPr lang="en-US" altLang="he-IL" dirty="0"/>
              <a:t>Business users must drive what should be in the data warehouse</a:t>
            </a:r>
          </a:p>
          <a:p>
            <a:pPr algn="l" rtl="0" eaLnBrk="1" hangingPunct="1"/>
            <a:r>
              <a:rPr lang="en-US" altLang="he-IL" dirty="0"/>
              <a:t>Someone in the business must decide how to consolidate inconsistent data</a:t>
            </a:r>
          </a:p>
          <a:p>
            <a:pPr lvl="1" algn="l" rtl="0" eaLnBrk="1" hangingPunct="1"/>
            <a:r>
              <a:rPr lang="en-US" altLang="he-IL" dirty="0"/>
              <a:t>If True is 1 in one system and T in another, what should the value be once the data is consolidated from the two systems?</a:t>
            </a:r>
          </a:p>
          <a:p>
            <a:pPr algn="l" rtl="0" eaLnBrk="1" hangingPunct="1"/>
            <a:r>
              <a:rPr lang="en-US" altLang="he-IL" dirty="0"/>
              <a:t>The business must decide how to handle other necessary items - such as currency conversions</a:t>
            </a:r>
          </a:p>
        </p:txBody>
      </p:sp>
      <p:sp>
        <p:nvSpPr>
          <p:cNvPr id="4" name="object 29">
            <a:extLst>
              <a:ext uri="{FF2B5EF4-FFF2-40B4-BE49-F238E27FC236}">
                <a16:creationId xmlns:a16="http://schemas.microsoft.com/office/drawing/2014/main" id="{0485DA59-CF2C-4812-BA23-E13A8269F7A0}"/>
              </a:ext>
            </a:extLst>
          </p:cNvPr>
          <p:cNvSpPr/>
          <p:nvPr/>
        </p:nvSpPr>
        <p:spPr>
          <a:xfrm>
            <a:off x="2590800" y="1604554"/>
            <a:ext cx="2612136" cy="906780"/>
          </a:xfrm>
          <a:custGeom>
            <a:avLst/>
            <a:gdLst/>
            <a:ahLst/>
            <a:cxnLst/>
            <a:rect l="l" t="t" r="r" b="b"/>
            <a:pathLst>
              <a:path w="2612136" h="906780">
                <a:moveTo>
                  <a:pt x="0" y="0"/>
                </a:moveTo>
                <a:lnTo>
                  <a:pt x="0" y="906780"/>
                </a:lnTo>
                <a:lnTo>
                  <a:pt x="2300732" y="906780"/>
                </a:lnTo>
                <a:lnTo>
                  <a:pt x="2612136" y="453389"/>
                </a:lnTo>
                <a:lnTo>
                  <a:pt x="2300732" y="0"/>
                </a:lnTo>
                <a:lnTo>
                  <a:pt x="0" y="0"/>
                </a:lnTo>
                <a:close/>
              </a:path>
            </a:pathLst>
          </a:custGeom>
          <a:solidFill>
            <a:srgbClr val="A31128"/>
          </a:solidFill>
        </p:spPr>
        <p:txBody>
          <a:bodyPr wrap="square" lIns="0" tIns="0" rIns="0" bIns="0" rtlCol="0">
            <a:noAutofit/>
          </a:bodyPr>
          <a:lstStyle/>
          <a:p>
            <a:endParaRPr/>
          </a:p>
        </p:txBody>
      </p:sp>
      <p:sp>
        <p:nvSpPr>
          <p:cNvPr id="5" name="object 30">
            <a:extLst>
              <a:ext uri="{FF2B5EF4-FFF2-40B4-BE49-F238E27FC236}">
                <a16:creationId xmlns:a16="http://schemas.microsoft.com/office/drawing/2014/main" id="{7723D9E1-8CD4-4BD0-945F-5A53AD7B2F6D}"/>
              </a:ext>
            </a:extLst>
          </p:cNvPr>
          <p:cNvSpPr/>
          <p:nvPr/>
        </p:nvSpPr>
        <p:spPr>
          <a:xfrm>
            <a:off x="4284980" y="1926118"/>
            <a:ext cx="310445" cy="391668"/>
          </a:xfrm>
          <a:custGeom>
            <a:avLst/>
            <a:gdLst/>
            <a:ahLst/>
            <a:cxnLst/>
            <a:rect l="l" t="t" r="r" b="b"/>
            <a:pathLst>
              <a:path w="310445" h="391668">
                <a:moveTo>
                  <a:pt x="309669" y="214594"/>
                </a:moveTo>
                <a:lnTo>
                  <a:pt x="310445" y="202243"/>
                </a:lnTo>
                <a:lnTo>
                  <a:pt x="309920" y="189210"/>
                </a:lnTo>
                <a:lnTo>
                  <a:pt x="308096" y="175825"/>
                </a:lnTo>
                <a:lnTo>
                  <a:pt x="307594" y="173228"/>
                </a:lnTo>
                <a:lnTo>
                  <a:pt x="294049" y="169891"/>
                </a:lnTo>
                <a:lnTo>
                  <a:pt x="281144" y="167223"/>
                </a:lnTo>
                <a:lnTo>
                  <a:pt x="269519" y="165820"/>
                </a:lnTo>
                <a:lnTo>
                  <a:pt x="266445" y="165735"/>
                </a:lnTo>
                <a:lnTo>
                  <a:pt x="262636" y="158115"/>
                </a:lnTo>
                <a:lnTo>
                  <a:pt x="262636" y="154432"/>
                </a:lnTo>
                <a:lnTo>
                  <a:pt x="258825" y="146812"/>
                </a:lnTo>
                <a:lnTo>
                  <a:pt x="258825" y="139319"/>
                </a:lnTo>
                <a:lnTo>
                  <a:pt x="255143" y="131825"/>
                </a:lnTo>
                <a:lnTo>
                  <a:pt x="251332" y="128016"/>
                </a:lnTo>
                <a:lnTo>
                  <a:pt x="260747" y="118518"/>
                </a:lnTo>
                <a:lnTo>
                  <a:pt x="269659" y="109020"/>
                </a:lnTo>
                <a:lnTo>
                  <a:pt x="277566" y="99522"/>
                </a:lnTo>
                <a:lnTo>
                  <a:pt x="281431" y="94107"/>
                </a:lnTo>
                <a:lnTo>
                  <a:pt x="275209" y="82989"/>
                </a:lnTo>
                <a:lnTo>
                  <a:pt x="267928" y="72185"/>
                </a:lnTo>
                <a:lnTo>
                  <a:pt x="259938" y="62055"/>
                </a:lnTo>
                <a:lnTo>
                  <a:pt x="251589" y="52961"/>
                </a:lnTo>
                <a:lnTo>
                  <a:pt x="251332" y="52705"/>
                </a:lnTo>
                <a:lnTo>
                  <a:pt x="239880" y="58794"/>
                </a:lnTo>
                <a:lnTo>
                  <a:pt x="229179" y="64908"/>
                </a:lnTo>
                <a:lnTo>
                  <a:pt x="218315" y="71018"/>
                </a:lnTo>
                <a:lnTo>
                  <a:pt x="210057" y="75311"/>
                </a:lnTo>
                <a:lnTo>
                  <a:pt x="206375" y="71500"/>
                </a:lnTo>
                <a:lnTo>
                  <a:pt x="202564" y="67818"/>
                </a:lnTo>
                <a:lnTo>
                  <a:pt x="195071" y="64008"/>
                </a:lnTo>
                <a:lnTo>
                  <a:pt x="187578" y="60198"/>
                </a:lnTo>
                <a:lnTo>
                  <a:pt x="183895" y="56515"/>
                </a:lnTo>
                <a:lnTo>
                  <a:pt x="176402" y="56515"/>
                </a:lnTo>
                <a:lnTo>
                  <a:pt x="178711" y="43845"/>
                </a:lnTo>
                <a:lnTo>
                  <a:pt x="179772" y="31202"/>
                </a:lnTo>
                <a:lnTo>
                  <a:pt x="180070" y="18552"/>
                </a:lnTo>
                <a:lnTo>
                  <a:pt x="180086" y="11303"/>
                </a:lnTo>
                <a:lnTo>
                  <a:pt x="168856" y="6602"/>
                </a:lnTo>
                <a:lnTo>
                  <a:pt x="156659" y="3151"/>
                </a:lnTo>
                <a:lnTo>
                  <a:pt x="143807" y="957"/>
                </a:lnTo>
                <a:lnTo>
                  <a:pt x="130615" y="32"/>
                </a:lnTo>
                <a:lnTo>
                  <a:pt x="127634" y="0"/>
                </a:lnTo>
                <a:lnTo>
                  <a:pt x="121986" y="10625"/>
                </a:lnTo>
                <a:lnTo>
                  <a:pt x="117645" y="22584"/>
                </a:lnTo>
                <a:lnTo>
                  <a:pt x="114080" y="35310"/>
                </a:lnTo>
                <a:lnTo>
                  <a:pt x="112521" y="41401"/>
                </a:lnTo>
                <a:lnTo>
                  <a:pt x="93852" y="41401"/>
                </a:lnTo>
                <a:lnTo>
                  <a:pt x="86359" y="45212"/>
                </a:lnTo>
                <a:lnTo>
                  <a:pt x="78867" y="45212"/>
                </a:lnTo>
                <a:lnTo>
                  <a:pt x="71374" y="48895"/>
                </a:lnTo>
                <a:lnTo>
                  <a:pt x="64784" y="36715"/>
                </a:lnTo>
                <a:lnTo>
                  <a:pt x="58240" y="25852"/>
                </a:lnTo>
                <a:lnTo>
                  <a:pt x="51722" y="15768"/>
                </a:lnTo>
                <a:lnTo>
                  <a:pt x="48768" y="11303"/>
                </a:lnTo>
                <a:lnTo>
                  <a:pt x="36461" y="15008"/>
                </a:lnTo>
                <a:lnTo>
                  <a:pt x="25026" y="20532"/>
                </a:lnTo>
                <a:lnTo>
                  <a:pt x="14216" y="27333"/>
                </a:lnTo>
                <a:lnTo>
                  <a:pt x="3784" y="34872"/>
                </a:lnTo>
                <a:lnTo>
                  <a:pt x="0" y="37719"/>
                </a:lnTo>
                <a:lnTo>
                  <a:pt x="3359" y="49947"/>
                </a:lnTo>
                <a:lnTo>
                  <a:pt x="7222" y="61415"/>
                </a:lnTo>
                <a:lnTo>
                  <a:pt x="12155" y="73203"/>
                </a:lnTo>
                <a:lnTo>
                  <a:pt x="14986" y="79121"/>
                </a:lnTo>
                <a:lnTo>
                  <a:pt x="11302" y="82804"/>
                </a:lnTo>
                <a:lnTo>
                  <a:pt x="7493" y="192024"/>
                </a:lnTo>
                <a:lnTo>
                  <a:pt x="8489" y="178569"/>
                </a:lnTo>
                <a:lnTo>
                  <a:pt x="11315" y="165795"/>
                </a:lnTo>
                <a:lnTo>
                  <a:pt x="15726" y="153704"/>
                </a:lnTo>
                <a:lnTo>
                  <a:pt x="21478" y="142302"/>
                </a:lnTo>
                <a:lnTo>
                  <a:pt x="28326" y="131592"/>
                </a:lnTo>
                <a:lnTo>
                  <a:pt x="33781" y="124333"/>
                </a:lnTo>
                <a:lnTo>
                  <a:pt x="43567" y="115181"/>
                </a:lnTo>
                <a:lnTo>
                  <a:pt x="53980" y="107011"/>
                </a:lnTo>
                <a:lnTo>
                  <a:pt x="65024" y="100136"/>
                </a:lnTo>
                <a:lnTo>
                  <a:pt x="76702" y="94870"/>
                </a:lnTo>
                <a:lnTo>
                  <a:pt x="89018" y="91529"/>
                </a:lnTo>
                <a:lnTo>
                  <a:pt x="101345" y="90424"/>
                </a:lnTo>
                <a:lnTo>
                  <a:pt x="113264" y="89132"/>
                </a:lnTo>
                <a:lnTo>
                  <a:pt x="125627" y="89194"/>
                </a:lnTo>
                <a:lnTo>
                  <a:pt x="138201" y="90605"/>
                </a:lnTo>
                <a:lnTo>
                  <a:pt x="150752" y="93361"/>
                </a:lnTo>
                <a:lnTo>
                  <a:pt x="163047" y="97459"/>
                </a:lnTo>
                <a:lnTo>
                  <a:pt x="172593" y="101726"/>
                </a:lnTo>
                <a:lnTo>
                  <a:pt x="181789" y="109671"/>
                </a:lnTo>
                <a:lnTo>
                  <a:pt x="190337" y="118389"/>
                </a:lnTo>
                <a:lnTo>
                  <a:pt x="198241" y="127978"/>
                </a:lnTo>
                <a:lnTo>
                  <a:pt x="205504" y="138538"/>
                </a:lnTo>
                <a:lnTo>
                  <a:pt x="212130" y="150168"/>
                </a:lnTo>
                <a:lnTo>
                  <a:pt x="217677" y="161925"/>
                </a:lnTo>
                <a:lnTo>
                  <a:pt x="220574" y="173853"/>
                </a:lnTo>
                <a:lnTo>
                  <a:pt x="221706" y="186223"/>
                </a:lnTo>
                <a:lnTo>
                  <a:pt x="221305" y="198804"/>
                </a:lnTo>
                <a:lnTo>
                  <a:pt x="219601" y="211366"/>
                </a:lnTo>
                <a:lnTo>
                  <a:pt x="216824" y="223678"/>
                </a:lnTo>
                <a:lnTo>
                  <a:pt x="213868" y="233553"/>
                </a:lnTo>
                <a:lnTo>
                  <a:pt x="207752" y="244729"/>
                </a:lnTo>
                <a:lnTo>
                  <a:pt x="200881" y="255275"/>
                </a:lnTo>
                <a:lnTo>
                  <a:pt x="193144" y="265179"/>
                </a:lnTo>
                <a:lnTo>
                  <a:pt x="184426" y="274431"/>
                </a:lnTo>
                <a:lnTo>
                  <a:pt x="174615" y="283018"/>
                </a:lnTo>
                <a:lnTo>
                  <a:pt x="165100" y="289941"/>
                </a:lnTo>
                <a:lnTo>
                  <a:pt x="153349" y="295034"/>
                </a:lnTo>
                <a:lnTo>
                  <a:pt x="141163" y="298718"/>
                </a:lnTo>
                <a:lnTo>
                  <a:pt x="128765" y="300880"/>
                </a:lnTo>
                <a:lnTo>
                  <a:pt x="116380" y="301407"/>
                </a:lnTo>
                <a:lnTo>
                  <a:pt x="104233" y="300188"/>
                </a:lnTo>
                <a:lnTo>
                  <a:pt x="93852" y="297561"/>
                </a:lnTo>
                <a:lnTo>
                  <a:pt x="80686" y="294643"/>
                </a:lnTo>
                <a:lnTo>
                  <a:pt x="68302" y="289962"/>
                </a:lnTo>
                <a:lnTo>
                  <a:pt x="56813" y="283748"/>
                </a:lnTo>
                <a:lnTo>
                  <a:pt x="46330" y="276232"/>
                </a:lnTo>
                <a:lnTo>
                  <a:pt x="36965" y="267645"/>
                </a:lnTo>
                <a:lnTo>
                  <a:pt x="30099" y="259842"/>
                </a:lnTo>
                <a:lnTo>
                  <a:pt x="22765" y="249166"/>
                </a:lnTo>
                <a:lnTo>
                  <a:pt x="16869" y="237433"/>
                </a:lnTo>
                <a:lnTo>
                  <a:pt x="20942" y="365632"/>
                </a:lnTo>
                <a:lnTo>
                  <a:pt x="32929" y="370950"/>
                </a:lnTo>
                <a:lnTo>
                  <a:pt x="37592" y="372872"/>
                </a:lnTo>
                <a:lnTo>
                  <a:pt x="45037" y="362816"/>
                </a:lnTo>
                <a:lnTo>
                  <a:pt x="53273" y="352761"/>
                </a:lnTo>
                <a:lnTo>
                  <a:pt x="61147" y="342706"/>
                </a:lnTo>
                <a:lnTo>
                  <a:pt x="63753" y="338963"/>
                </a:lnTo>
                <a:lnTo>
                  <a:pt x="71374" y="342646"/>
                </a:lnTo>
                <a:lnTo>
                  <a:pt x="82550" y="342646"/>
                </a:lnTo>
                <a:lnTo>
                  <a:pt x="90043" y="346456"/>
                </a:lnTo>
                <a:lnTo>
                  <a:pt x="105028" y="346456"/>
                </a:lnTo>
                <a:lnTo>
                  <a:pt x="108120" y="358788"/>
                </a:lnTo>
                <a:lnTo>
                  <a:pt x="111186" y="371094"/>
                </a:lnTo>
                <a:lnTo>
                  <a:pt x="114257" y="383406"/>
                </a:lnTo>
                <a:lnTo>
                  <a:pt x="116331" y="391668"/>
                </a:lnTo>
                <a:lnTo>
                  <a:pt x="129747" y="391068"/>
                </a:lnTo>
                <a:lnTo>
                  <a:pt x="142837" y="389484"/>
                </a:lnTo>
                <a:lnTo>
                  <a:pt x="155322" y="387239"/>
                </a:lnTo>
                <a:lnTo>
                  <a:pt x="166918" y="384655"/>
                </a:lnTo>
                <a:lnTo>
                  <a:pt x="168909" y="384175"/>
                </a:lnTo>
                <a:lnTo>
                  <a:pt x="168909" y="338963"/>
                </a:lnTo>
                <a:lnTo>
                  <a:pt x="176402" y="335153"/>
                </a:lnTo>
                <a:lnTo>
                  <a:pt x="180086" y="331470"/>
                </a:lnTo>
                <a:lnTo>
                  <a:pt x="187578" y="327660"/>
                </a:lnTo>
                <a:lnTo>
                  <a:pt x="191388" y="323850"/>
                </a:lnTo>
                <a:lnTo>
                  <a:pt x="198881" y="323850"/>
                </a:lnTo>
                <a:lnTo>
                  <a:pt x="202564" y="316357"/>
                </a:lnTo>
                <a:lnTo>
                  <a:pt x="214298" y="324949"/>
                </a:lnTo>
                <a:lnTo>
                  <a:pt x="224738" y="332275"/>
                </a:lnTo>
                <a:lnTo>
                  <a:pt x="234402" y="338818"/>
                </a:lnTo>
                <a:lnTo>
                  <a:pt x="240156" y="342646"/>
                </a:lnTo>
                <a:lnTo>
                  <a:pt x="250331" y="334550"/>
                </a:lnTo>
                <a:lnTo>
                  <a:pt x="259532" y="326109"/>
                </a:lnTo>
                <a:lnTo>
                  <a:pt x="268052" y="317018"/>
                </a:lnTo>
                <a:lnTo>
                  <a:pt x="276184" y="306975"/>
                </a:lnTo>
                <a:lnTo>
                  <a:pt x="277621" y="305054"/>
                </a:lnTo>
                <a:lnTo>
                  <a:pt x="268896" y="293230"/>
                </a:lnTo>
                <a:lnTo>
                  <a:pt x="260907" y="283208"/>
                </a:lnTo>
                <a:lnTo>
                  <a:pt x="252713" y="274985"/>
                </a:lnTo>
                <a:lnTo>
                  <a:pt x="247650" y="271145"/>
                </a:lnTo>
                <a:lnTo>
                  <a:pt x="251332" y="263651"/>
                </a:lnTo>
                <a:lnTo>
                  <a:pt x="255143" y="256032"/>
                </a:lnTo>
                <a:lnTo>
                  <a:pt x="255143" y="252349"/>
                </a:lnTo>
                <a:lnTo>
                  <a:pt x="258825" y="244729"/>
                </a:lnTo>
                <a:lnTo>
                  <a:pt x="262636" y="237236"/>
                </a:lnTo>
                <a:lnTo>
                  <a:pt x="262636" y="229743"/>
                </a:lnTo>
                <a:lnTo>
                  <a:pt x="275290" y="229658"/>
                </a:lnTo>
                <a:lnTo>
                  <a:pt x="287945" y="229063"/>
                </a:lnTo>
                <a:lnTo>
                  <a:pt x="300599" y="227448"/>
                </a:lnTo>
                <a:lnTo>
                  <a:pt x="307594" y="225933"/>
                </a:lnTo>
                <a:lnTo>
                  <a:pt x="309669" y="214594"/>
                </a:lnTo>
                <a:close/>
              </a:path>
            </a:pathLst>
          </a:custGeom>
          <a:solidFill>
            <a:srgbClr val="FFFFFF"/>
          </a:solidFill>
        </p:spPr>
        <p:txBody>
          <a:bodyPr wrap="square" lIns="0" tIns="0" rIns="0" bIns="0" rtlCol="0">
            <a:noAutofit/>
          </a:bodyPr>
          <a:lstStyle/>
          <a:p>
            <a:endParaRPr/>
          </a:p>
        </p:txBody>
      </p:sp>
      <p:sp>
        <p:nvSpPr>
          <p:cNvPr id="6" name="object 31">
            <a:extLst>
              <a:ext uri="{FF2B5EF4-FFF2-40B4-BE49-F238E27FC236}">
                <a16:creationId xmlns:a16="http://schemas.microsoft.com/office/drawing/2014/main" id="{CCE9E12D-3489-4A6D-BCA9-DEA55C4392BB}"/>
              </a:ext>
            </a:extLst>
          </p:cNvPr>
          <p:cNvSpPr/>
          <p:nvPr/>
        </p:nvSpPr>
        <p:spPr>
          <a:xfrm>
            <a:off x="4206240" y="2008922"/>
            <a:ext cx="99682" cy="282828"/>
          </a:xfrm>
          <a:custGeom>
            <a:avLst/>
            <a:gdLst/>
            <a:ahLst/>
            <a:cxnLst/>
            <a:rect l="l" t="t" r="r" b="b"/>
            <a:pathLst>
              <a:path w="99682" h="282828">
                <a:moveTo>
                  <a:pt x="82549" y="3809"/>
                </a:moveTo>
                <a:lnTo>
                  <a:pt x="78740" y="11302"/>
                </a:lnTo>
                <a:lnTo>
                  <a:pt x="75057" y="15112"/>
                </a:lnTo>
                <a:lnTo>
                  <a:pt x="71247" y="18922"/>
                </a:lnTo>
                <a:lnTo>
                  <a:pt x="67564" y="26415"/>
                </a:lnTo>
                <a:lnTo>
                  <a:pt x="55256" y="23316"/>
                </a:lnTo>
                <a:lnTo>
                  <a:pt x="42923" y="20242"/>
                </a:lnTo>
                <a:lnTo>
                  <a:pt x="30595" y="17162"/>
                </a:lnTo>
                <a:lnTo>
                  <a:pt x="22478" y="15112"/>
                </a:lnTo>
                <a:lnTo>
                  <a:pt x="17078" y="26658"/>
                </a:lnTo>
                <a:lnTo>
                  <a:pt x="12005" y="38862"/>
                </a:lnTo>
                <a:lnTo>
                  <a:pt x="7584" y="51082"/>
                </a:lnTo>
                <a:lnTo>
                  <a:pt x="4144" y="62677"/>
                </a:lnTo>
                <a:lnTo>
                  <a:pt x="3809" y="64007"/>
                </a:lnTo>
                <a:lnTo>
                  <a:pt x="15285" y="70166"/>
                </a:lnTo>
                <a:lnTo>
                  <a:pt x="25994" y="76284"/>
                </a:lnTo>
                <a:lnTo>
                  <a:pt x="36839" y="82376"/>
                </a:lnTo>
                <a:lnTo>
                  <a:pt x="44958" y="86613"/>
                </a:lnTo>
                <a:lnTo>
                  <a:pt x="41274" y="94233"/>
                </a:lnTo>
                <a:lnTo>
                  <a:pt x="41274" y="128142"/>
                </a:lnTo>
                <a:lnTo>
                  <a:pt x="29390" y="132073"/>
                </a:lnTo>
                <a:lnTo>
                  <a:pt x="18267" y="137321"/>
                </a:lnTo>
                <a:lnTo>
                  <a:pt x="6937" y="143350"/>
                </a:lnTo>
                <a:lnTo>
                  <a:pt x="0" y="146938"/>
                </a:lnTo>
                <a:lnTo>
                  <a:pt x="3120" y="159253"/>
                </a:lnTo>
                <a:lnTo>
                  <a:pt x="7120" y="170947"/>
                </a:lnTo>
                <a:lnTo>
                  <a:pt x="11742" y="182535"/>
                </a:lnTo>
                <a:lnTo>
                  <a:pt x="16727" y="194535"/>
                </a:lnTo>
                <a:lnTo>
                  <a:pt x="18796" y="199643"/>
                </a:lnTo>
                <a:lnTo>
                  <a:pt x="31112" y="196536"/>
                </a:lnTo>
                <a:lnTo>
                  <a:pt x="43429" y="193453"/>
                </a:lnTo>
                <a:lnTo>
                  <a:pt x="55746" y="190366"/>
                </a:lnTo>
                <a:lnTo>
                  <a:pt x="63753" y="188340"/>
                </a:lnTo>
                <a:lnTo>
                  <a:pt x="67564" y="195833"/>
                </a:lnTo>
                <a:lnTo>
                  <a:pt x="71247" y="199643"/>
                </a:lnTo>
                <a:lnTo>
                  <a:pt x="75057" y="207137"/>
                </a:lnTo>
                <a:lnTo>
                  <a:pt x="78740" y="210946"/>
                </a:lnTo>
                <a:lnTo>
                  <a:pt x="82549" y="218439"/>
                </a:lnTo>
                <a:lnTo>
                  <a:pt x="86233" y="222250"/>
                </a:lnTo>
                <a:lnTo>
                  <a:pt x="82332" y="232539"/>
                </a:lnTo>
                <a:lnTo>
                  <a:pt x="77145" y="244100"/>
                </a:lnTo>
                <a:lnTo>
                  <a:pt x="71169" y="256415"/>
                </a:lnTo>
                <a:lnTo>
                  <a:pt x="67564" y="263651"/>
                </a:lnTo>
                <a:lnTo>
                  <a:pt x="77904" y="270864"/>
                </a:lnTo>
                <a:lnTo>
                  <a:pt x="88519" y="277162"/>
                </a:lnTo>
                <a:lnTo>
                  <a:pt x="99682" y="282828"/>
                </a:lnTo>
                <a:lnTo>
                  <a:pt x="95609" y="154629"/>
                </a:lnTo>
                <a:lnTo>
                  <a:pt x="91149" y="142221"/>
                </a:lnTo>
                <a:lnTo>
                  <a:pt x="88118" y="129525"/>
                </a:lnTo>
                <a:lnTo>
                  <a:pt x="86513" y="116923"/>
                </a:lnTo>
                <a:lnTo>
                  <a:pt x="86233" y="109219"/>
                </a:lnTo>
                <a:lnTo>
                  <a:pt x="90042" y="0"/>
                </a:lnTo>
                <a:lnTo>
                  <a:pt x="82549" y="3809"/>
                </a:lnTo>
                <a:close/>
              </a:path>
            </a:pathLst>
          </a:custGeom>
          <a:solidFill>
            <a:srgbClr val="FFFFFF"/>
          </a:solidFill>
        </p:spPr>
        <p:txBody>
          <a:bodyPr wrap="square" lIns="0" tIns="0" rIns="0" bIns="0" rtlCol="0">
            <a:noAutofit/>
          </a:bodyPr>
          <a:lstStyle/>
          <a:p>
            <a:endParaRPr/>
          </a:p>
        </p:txBody>
      </p:sp>
      <p:sp>
        <p:nvSpPr>
          <p:cNvPr id="7" name="object 32">
            <a:extLst>
              <a:ext uri="{FF2B5EF4-FFF2-40B4-BE49-F238E27FC236}">
                <a16:creationId xmlns:a16="http://schemas.microsoft.com/office/drawing/2014/main" id="{DE6D5F0C-FB59-4EC5-9D60-9852F1DB5172}"/>
              </a:ext>
            </a:extLst>
          </p:cNvPr>
          <p:cNvSpPr/>
          <p:nvPr/>
        </p:nvSpPr>
        <p:spPr>
          <a:xfrm>
            <a:off x="4472939" y="1799626"/>
            <a:ext cx="195072" cy="190500"/>
          </a:xfrm>
          <a:custGeom>
            <a:avLst/>
            <a:gdLst/>
            <a:ahLst/>
            <a:cxnLst/>
            <a:rect l="l" t="t" r="r" b="b"/>
            <a:pathLst>
              <a:path w="195072" h="190500">
                <a:moveTo>
                  <a:pt x="29972" y="127000"/>
                </a:moveTo>
                <a:lnTo>
                  <a:pt x="29972" y="130683"/>
                </a:lnTo>
                <a:lnTo>
                  <a:pt x="26289" y="138175"/>
                </a:lnTo>
                <a:lnTo>
                  <a:pt x="22479" y="141986"/>
                </a:lnTo>
                <a:lnTo>
                  <a:pt x="18796" y="149351"/>
                </a:lnTo>
                <a:lnTo>
                  <a:pt x="25392" y="158791"/>
                </a:lnTo>
                <a:lnTo>
                  <a:pt x="34764" y="169009"/>
                </a:lnTo>
                <a:lnTo>
                  <a:pt x="41275" y="175513"/>
                </a:lnTo>
                <a:lnTo>
                  <a:pt x="48768" y="168148"/>
                </a:lnTo>
                <a:lnTo>
                  <a:pt x="56261" y="164337"/>
                </a:lnTo>
                <a:lnTo>
                  <a:pt x="60071" y="160654"/>
                </a:lnTo>
                <a:lnTo>
                  <a:pt x="71247" y="164337"/>
                </a:lnTo>
                <a:lnTo>
                  <a:pt x="75057" y="168148"/>
                </a:lnTo>
                <a:lnTo>
                  <a:pt x="86233" y="168148"/>
                </a:lnTo>
                <a:lnTo>
                  <a:pt x="86233" y="175513"/>
                </a:lnTo>
                <a:lnTo>
                  <a:pt x="90043" y="183007"/>
                </a:lnTo>
                <a:lnTo>
                  <a:pt x="90043" y="190500"/>
                </a:lnTo>
                <a:lnTo>
                  <a:pt x="102452" y="190358"/>
                </a:lnTo>
                <a:lnTo>
                  <a:pt x="115650" y="189368"/>
                </a:lnTo>
                <a:lnTo>
                  <a:pt x="120015" y="112013"/>
                </a:lnTo>
                <a:lnTo>
                  <a:pt x="112522" y="115824"/>
                </a:lnTo>
                <a:lnTo>
                  <a:pt x="105029" y="119507"/>
                </a:lnTo>
                <a:lnTo>
                  <a:pt x="97536" y="123316"/>
                </a:lnTo>
                <a:lnTo>
                  <a:pt x="90043" y="119507"/>
                </a:lnTo>
                <a:lnTo>
                  <a:pt x="82550" y="115824"/>
                </a:lnTo>
                <a:lnTo>
                  <a:pt x="75057" y="108330"/>
                </a:lnTo>
                <a:lnTo>
                  <a:pt x="75057" y="100837"/>
                </a:lnTo>
                <a:lnTo>
                  <a:pt x="71247" y="97154"/>
                </a:lnTo>
                <a:lnTo>
                  <a:pt x="71247" y="14986"/>
                </a:lnTo>
                <a:lnTo>
                  <a:pt x="67564" y="11175"/>
                </a:lnTo>
                <a:lnTo>
                  <a:pt x="63754" y="3683"/>
                </a:lnTo>
                <a:lnTo>
                  <a:pt x="51829" y="9045"/>
                </a:lnTo>
                <a:lnTo>
                  <a:pt x="40904" y="16203"/>
                </a:lnTo>
                <a:lnTo>
                  <a:pt x="33782" y="22351"/>
                </a:lnTo>
                <a:lnTo>
                  <a:pt x="33782" y="29845"/>
                </a:lnTo>
                <a:lnTo>
                  <a:pt x="37465" y="37337"/>
                </a:lnTo>
                <a:lnTo>
                  <a:pt x="41275" y="44830"/>
                </a:lnTo>
                <a:lnTo>
                  <a:pt x="37465" y="44830"/>
                </a:lnTo>
                <a:lnTo>
                  <a:pt x="37465" y="48513"/>
                </a:lnTo>
                <a:lnTo>
                  <a:pt x="33782" y="52324"/>
                </a:lnTo>
                <a:lnTo>
                  <a:pt x="29972" y="56007"/>
                </a:lnTo>
                <a:lnTo>
                  <a:pt x="29972" y="59816"/>
                </a:lnTo>
                <a:lnTo>
                  <a:pt x="26289" y="63500"/>
                </a:lnTo>
                <a:lnTo>
                  <a:pt x="11303" y="63500"/>
                </a:lnTo>
                <a:lnTo>
                  <a:pt x="3810" y="67183"/>
                </a:lnTo>
                <a:lnTo>
                  <a:pt x="930" y="79850"/>
                </a:lnTo>
                <a:lnTo>
                  <a:pt x="59" y="92451"/>
                </a:lnTo>
                <a:lnTo>
                  <a:pt x="0" y="100837"/>
                </a:lnTo>
                <a:lnTo>
                  <a:pt x="7493" y="104648"/>
                </a:lnTo>
                <a:lnTo>
                  <a:pt x="22479" y="104648"/>
                </a:lnTo>
                <a:lnTo>
                  <a:pt x="22479" y="115824"/>
                </a:lnTo>
                <a:lnTo>
                  <a:pt x="26289" y="119507"/>
                </a:lnTo>
                <a:lnTo>
                  <a:pt x="26289" y="123316"/>
                </a:lnTo>
                <a:lnTo>
                  <a:pt x="29972" y="127000"/>
                </a:lnTo>
                <a:close/>
              </a:path>
              <a:path w="195072" h="190500">
                <a:moveTo>
                  <a:pt x="183769" y="127000"/>
                </a:moveTo>
                <a:lnTo>
                  <a:pt x="176276" y="119507"/>
                </a:lnTo>
                <a:lnTo>
                  <a:pt x="172593" y="115824"/>
                </a:lnTo>
                <a:lnTo>
                  <a:pt x="172593" y="104648"/>
                </a:lnTo>
                <a:lnTo>
                  <a:pt x="176276" y="89662"/>
                </a:lnTo>
                <a:lnTo>
                  <a:pt x="180086" y="85851"/>
                </a:lnTo>
                <a:lnTo>
                  <a:pt x="187579" y="82168"/>
                </a:lnTo>
                <a:lnTo>
                  <a:pt x="195072" y="78486"/>
                </a:lnTo>
                <a:lnTo>
                  <a:pt x="192235" y="65323"/>
                </a:lnTo>
                <a:lnTo>
                  <a:pt x="186510" y="53610"/>
                </a:lnTo>
                <a:lnTo>
                  <a:pt x="183769" y="48513"/>
                </a:lnTo>
                <a:lnTo>
                  <a:pt x="168783" y="48513"/>
                </a:lnTo>
                <a:lnTo>
                  <a:pt x="161290" y="52324"/>
                </a:lnTo>
                <a:lnTo>
                  <a:pt x="157607" y="48513"/>
                </a:lnTo>
                <a:lnTo>
                  <a:pt x="153797" y="44830"/>
                </a:lnTo>
                <a:lnTo>
                  <a:pt x="153797" y="41148"/>
                </a:lnTo>
                <a:lnTo>
                  <a:pt x="150114" y="37337"/>
                </a:lnTo>
                <a:lnTo>
                  <a:pt x="146304" y="33654"/>
                </a:lnTo>
                <a:lnTo>
                  <a:pt x="142494" y="33654"/>
                </a:lnTo>
                <a:lnTo>
                  <a:pt x="146304" y="26162"/>
                </a:lnTo>
                <a:lnTo>
                  <a:pt x="146304" y="11175"/>
                </a:lnTo>
                <a:lnTo>
                  <a:pt x="135143" y="4603"/>
                </a:lnTo>
                <a:lnTo>
                  <a:pt x="123811" y="907"/>
                </a:lnTo>
                <a:lnTo>
                  <a:pt x="112522" y="0"/>
                </a:lnTo>
                <a:lnTo>
                  <a:pt x="108839" y="3683"/>
                </a:lnTo>
                <a:lnTo>
                  <a:pt x="105029" y="11175"/>
                </a:lnTo>
                <a:lnTo>
                  <a:pt x="105029" y="18668"/>
                </a:lnTo>
                <a:lnTo>
                  <a:pt x="90043" y="18668"/>
                </a:lnTo>
                <a:lnTo>
                  <a:pt x="78740" y="22351"/>
                </a:lnTo>
                <a:lnTo>
                  <a:pt x="71247" y="14986"/>
                </a:lnTo>
                <a:lnTo>
                  <a:pt x="71247" y="97154"/>
                </a:lnTo>
                <a:lnTo>
                  <a:pt x="71247" y="85851"/>
                </a:lnTo>
                <a:lnTo>
                  <a:pt x="75057" y="82168"/>
                </a:lnTo>
                <a:lnTo>
                  <a:pt x="82550" y="74675"/>
                </a:lnTo>
                <a:lnTo>
                  <a:pt x="86233" y="70992"/>
                </a:lnTo>
                <a:lnTo>
                  <a:pt x="93726" y="67183"/>
                </a:lnTo>
                <a:lnTo>
                  <a:pt x="105029" y="67183"/>
                </a:lnTo>
                <a:lnTo>
                  <a:pt x="112522" y="70992"/>
                </a:lnTo>
                <a:lnTo>
                  <a:pt x="116332" y="74675"/>
                </a:lnTo>
                <a:lnTo>
                  <a:pt x="123825" y="82168"/>
                </a:lnTo>
                <a:lnTo>
                  <a:pt x="123825" y="104648"/>
                </a:lnTo>
                <a:lnTo>
                  <a:pt x="120015" y="112013"/>
                </a:lnTo>
                <a:lnTo>
                  <a:pt x="115650" y="189368"/>
                </a:lnTo>
                <a:lnTo>
                  <a:pt x="127508" y="186816"/>
                </a:lnTo>
                <a:lnTo>
                  <a:pt x="127508" y="164337"/>
                </a:lnTo>
                <a:lnTo>
                  <a:pt x="131318" y="164337"/>
                </a:lnTo>
                <a:lnTo>
                  <a:pt x="135001" y="160654"/>
                </a:lnTo>
                <a:lnTo>
                  <a:pt x="138811" y="160654"/>
                </a:lnTo>
                <a:lnTo>
                  <a:pt x="142494" y="156845"/>
                </a:lnTo>
                <a:lnTo>
                  <a:pt x="146304" y="153162"/>
                </a:lnTo>
                <a:lnTo>
                  <a:pt x="150114" y="149351"/>
                </a:lnTo>
                <a:lnTo>
                  <a:pt x="153797" y="153162"/>
                </a:lnTo>
                <a:lnTo>
                  <a:pt x="161290" y="156845"/>
                </a:lnTo>
                <a:lnTo>
                  <a:pt x="168783" y="160654"/>
                </a:lnTo>
                <a:lnTo>
                  <a:pt x="176682" y="151326"/>
                </a:lnTo>
                <a:lnTo>
                  <a:pt x="183558" y="140136"/>
                </a:lnTo>
                <a:lnTo>
                  <a:pt x="187579" y="130683"/>
                </a:lnTo>
                <a:lnTo>
                  <a:pt x="183769" y="127000"/>
                </a:lnTo>
                <a:close/>
              </a:path>
            </a:pathLst>
          </a:custGeom>
          <a:solidFill>
            <a:srgbClr val="FFFFFF"/>
          </a:solidFill>
        </p:spPr>
        <p:txBody>
          <a:bodyPr wrap="square" lIns="0" tIns="0" rIns="0" bIns="0" rtlCol="0">
            <a:noAutofit/>
          </a:bodyPr>
          <a:lstStyle/>
          <a:p>
            <a:endParaRPr/>
          </a:p>
        </p:txBody>
      </p:sp>
      <p:sp>
        <p:nvSpPr>
          <p:cNvPr id="8" name="object 8">
            <a:extLst>
              <a:ext uri="{FF2B5EF4-FFF2-40B4-BE49-F238E27FC236}">
                <a16:creationId xmlns:a16="http://schemas.microsoft.com/office/drawing/2014/main" id="{37A0B322-F8C5-4998-93AD-CFC3F0D1495E}"/>
              </a:ext>
            </a:extLst>
          </p:cNvPr>
          <p:cNvSpPr txBox="1"/>
          <p:nvPr/>
        </p:nvSpPr>
        <p:spPr>
          <a:xfrm>
            <a:off x="3052064" y="1932403"/>
            <a:ext cx="884479" cy="254304"/>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Process</a:t>
            </a:r>
            <a:endParaRPr sz="1800">
              <a:latin typeface="Arial"/>
              <a:cs typeface="Arial"/>
            </a:endParaRPr>
          </a:p>
        </p:txBody>
      </p:sp>
    </p:spTree>
    <p:extLst>
      <p:ext uri="{BB962C8B-B14F-4D97-AF65-F5344CB8AC3E}">
        <p14:creationId xmlns:p14="http://schemas.microsoft.com/office/powerpoint/2010/main" val="3618612260"/>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382AD60-5324-452B-B001-74A1E7A736F4}"/>
              </a:ext>
            </a:extLst>
          </p:cNvPr>
          <p:cNvSpPr>
            <a:spLocks noGrp="1" noChangeArrowheads="1"/>
          </p:cNvSpPr>
          <p:nvPr>
            <p:ph type="title"/>
          </p:nvPr>
        </p:nvSpPr>
        <p:spPr>
          <a:xfrm>
            <a:off x="381001" y="228600"/>
            <a:ext cx="7696200" cy="1336675"/>
          </a:xfrm>
        </p:spPr>
        <p:txBody>
          <a:bodyPr/>
          <a:lstStyle/>
          <a:p>
            <a:pPr eaLnBrk="1" hangingPunct="1"/>
            <a:r>
              <a:rPr lang="en-US" altLang="he-IL"/>
              <a:t>Supporting Different Types of Users</a:t>
            </a:r>
          </a:p>
        </p:txBody>
      </p:sp>
      <p:sp>
        <p:nvSpPr>
          <p:cNvPr id="15363" name="Rectangle 3">
            <a:extLst>
              <a:ext uri="{FF2B5EF4-FFF2-40B4-BE49-F238E27FC236}">
                <a16:creationId xmlns:a16="http://schemas.microsoft.com/office/drawing/2014/main" id="{FBB73954-39F4-49D0-B592-8AF6A476553D}"/>
              </a:ext>
            </a:extLst>
          </p:cNvPr>
          <p:cNvSpPr>
            <a:spLocks noGrp="1" noChangeArrowheads="1"/>
          </p:cNvSpPr>
          <p:nvPr>
            <p:ph idx="1"/>
          </p:nvPr>
        </p:nvSpPr>
        <p:spPr>
          <a:xfrm>
            <a:off x="228600" y="2971800"/>
            <a:ext cx="7969251" cy="2455389"/>
          </a:xfrm>
        </p:spPr>
        <p:txBody>
          <a:bodyPr/>
          <a:lstStyle/>
          <a:p>
            <a:pPr algn="l" rtl="0" eaLnBrk="1" hangingPunct="1"/>
            <a:r>
              <a:rPr lang="en-US" altLang="he-IL" dirty="0"/>
              <a:t>One of the great benefits of BI is that it can support the data needs of the entire business</a:t>
            </a:r>
          </a:p>
          <a:p>
            <a:pPr lvl="1" algn="l" rtl="0" eaLnBrk="1" hangingPunct="1"/>
            <a:r>
              <a:rPr lang="en-US" altLang="he-IL" dirty="0"/>
              <a:t>This support comes from the many different ways that users can consume BI data</a:t>
            </a:r>
          </a:p>
          <a:p>
            <a:pPr algn="l" rtl="0" eaLnBrk="1" hangingPunct="1"/>
            <a:r>
              <a:rPr lang="en-US" altLang="he-IL" dirty="0"/>
              <a:t>Different tools exist to support these different data needs</a:t>
            </a:r>
          </a:p>
        </p:txBody>
      </p:sp>
      <p:sp>
        <p:nvSpPr>
          <p:cNvPr id="4" name="object 33">
            <a:extLst>
              <a:ext uri="{FF2B5EF4-FFF2-40B4-BE49-F238E27FC236}">
                <a16:creationId xmlns:a16="http://schemas.microsoft.com/office/drawing/2014/main" id="{B03EB035-5089-45DF-AA1B-2C9778341BD4}"/>
              </a:ext>
            </a:extLst>
          </p:cNvPr>
          <p:cNvSpPr/>
          <p:nvPr/>
        </p:nvSpPr>
        <p:spPr>
          <a:xfrm>
            <a:off x="2743200" y="1795062"/>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pPr algn="r" rtl="1"/>
            <a:endParaRPr/>
          </a:p>
        </p:txBody>
      </p:sp>
      <p:sp>
        <p:nvSpPr>
          <p:cNvPr id="5" name="object 34">
            <a:extLst>
              <a:ext uri="{FF2B5EF4-FFF2-40B4-BE49-F238E27FC236}">
                <a16:creationId xmlns:a16="http://schemas.microsoft.com/office/drawing/2014/main" id="{31A04247-64F5-417F-9429-CF5D03451B30}"/>
              </a:ext>
            </a:extLst>
          </p:cNvPr>
          <p:cNvSpPr/>
          <p:nvPr/>
        </p:nvSpPr>
        <p:spPr>
          <a:xfrm>
            <a:off x="2743200" y="1792014"/>
            <a:ext cx="2612136" cy="906780"/>
          </a:xfrm>
          <a:custGeom>
            <a:avLst/>
            <a:gdLst/>
            <a:ahLst/>
            <a:cxnLst/>
            <a:rect l="l" t="t" r="r" b="b"/>
            <a:pathLst>
              <a:path w="2612136" h="906779">
                <a:moveTo>
                  <a:pt x="0" y="0"/>
                </a:moveTo>
                <a:lnTo>
                  <a:pt x="0" y="906780"/>
                </a:lnTo>
                <a:lnTo>
                  <a:pt x="2300732" y="906780"/>
                </a:lnTo>
                <a:lnTo>
                  <a:pt x="2612136" y="453390"/>
                </a:lnTo>
                <a:lnTo>
                  <a:pt x="2300732" y="0"/>
                </a:lnTo>
                <a:lnTo>
                  <a:pt x="0" y="0"/>
                </a:lnTo>
                <a:close/>
              </a:path>
            </a:pathLst>
          </a:custGeom>
          <a:solidFill>
            <a:srgbClr val="00845E"/>
          </a:solidFill>
        </p:spPr>
        <p:txBody>
          <a:bodyPr wrap="square" lIns="0" tIns="0" rIns="0" bIns="0" rtlCol="0">
            <a:noAutofit/>
          </a:bodyPr>
          <a:lstStyle/>
          <a:p>
            <a:pPr algn="r" rtl="1"/>
            <a:endParaRPr/>
          </a:p>
        </p:txBody>
      </p:sp>
      <p:sp>
        <p:nvSpPr>
          <p:cNvPr id="6" name="object 35">
            <a:extLst>
              <a:ext uri="{FF2B5EF4-FFF2-40B4-BE49-F238E27FC236}">
                <a16:creationId xmlns:a16="http://schemas.microsoft.com/office/drawing/2014/main" id="{44E9A991-6094-4F54-A086-663628B6A109}"/>
              </a:ext>
            </a:extLst>
          </p:cNvPr>
          <p:cNvSpPr/>
          <p:nvPr/>
        </p:nvSpPr>
        <p:spPr>
          <a:xfrm>
            <a:off x="4512564" y="2063286"/>
            <a:ext cx="153924" cy="158495"/>
          </a:xfrm>
          <a:custGeom>
            <a:avLst/>
            <a:gdLst/>
            <a:ahLst/>
            <a:cxnLst/>
            <a:rect l="l" t="t" r="r" b="b"/>
            <a:pathLst>
              <a:path w="153924" h="158496">
                <a:moveTo>
                  <a:pt x="0" y="79248"/>
                </a:moveTo>
                <a:lnTo>
                  <a:pt x="651" y="89624"/>
                </a:lnTo>
                <a:lnTo>
                  <a:pt x="3740" y="103752"/>
                </a:lnTo>
                <a:lnTo>
                  <a:pt x="9151" y="116796"/>
                </a:lnTo>
                <a:lnTo>
                  <a:pt x="16644" y="128510"/>
                </a:lnTo>
                <a:lnTo>
                  <a:pt x="25981" y="138647"/>
                </a:lnTo>
                <a:lnTo>
                  <a:pt x="36920" y="146961"/>
                </a:lnTo>
                <a:lnTo>
                  <a:pt x="49223" y="153205"/>
                </a:lnTo>
                <a:lnTo>
                  <a:pt x="62650" y="157132"/>
                </a:lnTo>
                <a:lnTo>
                  <a:pt x="76962" y="158495"/>
                </a:lnTo>
                <a:lnTo>
                  <a:pt x="87038" y="157824"/>
                </a:lnTo>
                <a:lnTo>
                  <a:pt x="100757" y="154644"/>
                </a:lnTo>
                <a:lnTo>
                  <a:pt x="113424" y="149074"/>
                </a:lnTo>
                <a:lnTo>
                  <a:pt x="124800" y="141358"/>
                </a:lnTo>
                <a:lnTo>
                  <a:pt x="134646" y="131745"/>
                </a:lnTo>
                <a:lnTo>
                  <a:pt x="142720" y="120481"/>
                </a:lnTo>
                <a:lnTo>
                  <a:pt x="148784" y="107812"/>
                </a:lnTo>
                <a:lnTo>
                  <a:pt x="152599" y="93986"/>
                </a:lnTo>
                <a:lnTo>
                  <a:pt x="153924" y="79248"/>
                </a:lnTo>
                <a:lnTo>
                  <a:pt x="153272" y="68871"/>
                </a:lnTo>
                <a:lnTo>
                  <a:pt x="150183" y="54743"/>
                </a:lnTo>
                <a:lnTo>
                  <a:pt x="144772" y="41699"/>
                </a:lnTo>
                <a:lnTo>
                  <a:pt x="137279" y="29985"/>
                </a:lnTo>
                <a:lnTo>
                  <a:pt x="127942" y="19848"/>
                </a:lnTo>
                <a:lnTo>
                  <a:pt x="117003" y="11534"/>
                </a:lnTo>
                <a:lnTo>
                  <a:pt x="104700" y="5290"/>
                </a:lnTo>
                <a:lnTo>
                  <a:pt x="91273" y="1363"/>
                </a:lnTo>
                <a:lnTo>
                  <a:pt x="76962" y="0"/>
                </a:lnTo>
                <a:lnTo>
                  <a:pt x="66885" y="671"/>
                </a:lnTo>
                <a:lnTo>
                  <a:pt x="53166" y="3851"/>
                </a:lnTo>
                <a:lnTo>
                  <a:pt x="40499" y="9421"/>
                </a:lnTo>
                <a:lnTo>
                  <a:pt x="29123" y="17137"/>
                </a:lnTo>
                <a:lnTo>
                  <a:pt x="19277" y="26750"/>
                </a:lnTo>
                <a:lnTo>
                  <a:pt x="11203" y="38014"/>
                </a:lnTo>
                <a:lnTo>
                  <a:pt x="5139" y="50683"/>
                </a:lnTo>
                <a:lnTo>
                  <a:pt x="1324" y="64509"/>
                </a:lnTo>
                <a:lnTo>
                  <a:pt x="0" y="79248"/>
                </a:lnTo>
                <a:close/>
              </a:path>
            </a:pathLst>
          </a:custGeom>
          <a:solidFill>
            <a:srgbClr val="FFFFFF"/>
          </a:solidFill>
        </p:spPr>
        <p:txBody>
          <a:bodyPr wrap="square" lIns="0" tIns="0" rIns="0" bIns="0" rtlCol="0">
            <a:noAutofit/>
          </a:bodyPr>
          <a:lstStyle/>
          <a:p>
            <a:pPr algn="r" rtl="1"/>
            <a:endParaRPr/>
          </a:p>
        </p:txBody>
      </p:sp>
      <p:sp>
        <p:nvSpPr>
          <p:cNvPr id="7" name="object 36">
            <a:extLst>
              <a:ext uri="{FF2B5EF4-FFF2-40B4-BE49-F238E27FC236}">
                <a16:creationId xmlns:a16="http://schemas.microsoft.com/office/drawing/2014/main" id="{4894B844-6090-467A-AD38-F04983F77D19}"/>
              </a:ext>
            </a:extLst>
          </p:cNvPr>
          <p:cNvSpPr/>
          <p:nvPr/>
        </p:nvSpPr>
        <p:spPr>
          <a:xfrm>
            <a:off x="4410456" y="2240070"/>
            <a:ext cx="356616" cy="192024"/>
          </a:xfrm>
          <a:custGeom>
            <a:avLst/>
            <a:gdLst/>
            <a:ahLst/>
            <a:cxnLst/>
            <a:rect l="l" t="t" r="r" b="b"/>
            <a:pathLst>
              <a:path w="356616" h="192024">
                <a:moveTo>
                  <a:pt x="1032" y="192024"/>
                </a:moveTo>
                <a:lnTo>
                  <a:pt x="67563" y="192024"/>
                </a:lnTo>
                <a:lnTo>
                  <a:pt x="67785" y="190800"/>
                </a:lnTo>
                <a:lnTo>
                  <a:pt x="68496" y="186869"/>
                </a:lnTo>
                <a:lnTo>
                  <a:pt x="70019" y="178454"/>
                </a:lnTo>
                <a:lnTo>
                  <a:pt x="72663" y="163846"/>
                </a:lnTo>
                <a:lnTo>
                  <a:pt x="76737" y="141337"/>
                </a:lnTo>
                <a:lnTo>
                  <a:pt x="82550" y="109220"/>
                </a:lnTo>
                <a:lnTo>
                  <a:pt x="105156" y="109220"/>
                </a:lnTo>
                <a:lnTo>
                  <a:pt x="104999" y="110367"/>
                </a:lnTo>
                <a:lnTo>
                  <a:pt x="104474" y="114213"/>
                </a:lnTo>
                <a:lnTo>
                  <a:pt x="103335" y="122558"/>
                </a:lnTo>
                <a:lnTo>
                  <a:pt x="101344" y="137146"/>
                </a:lnTo>
                <a:lnTo>
                  <a:pt x="98262" y="159720"/>
                </a:lnTo>
                <a:lnTo>
                  <a:pt x="93852" y="192024"/>
                </a:lnTo>
                <a:lnTo>
                  <a:pt x="266573" y="192024"/>
                </a:lnTo>
                <a:lnTo>
                  <a:pt x="266416" y="190876"/>
                </a:lnTo>
                <a:lnTo>
                  <a:pt x="265891" y="187030"/>
                </a:lnTo>
                <a:lnTo>
                  <a:pt x="264752" y="178685"/>
                </a:lnTo>
                <a:lnTo>
                  <a:pt x="262761" y="164097"/>
                </a:lnTo>
                <a:lnTo>
                  <a:pt x="259679" y="141523"/>
                </a:lnTo>
                <a:lnTo>
                  <a:pt x="255269" y="109220"/>
                </a:lnTo>
                <a:lnTo>
                  <a:pt x="277749" y="109220"/>
                </a:lnTo>
                <a:lnTo>
                  <a:pt x="277972" y="110446"/>
                </a:lnTo>
                <a:lnTo>
                  <a:pt x="278690" y="114380"/>
                </a:lnTo>
                <a:lnTo>
                  <a:pt x="280227" y="122798"/>
                </a:lnTo>
                <a:lnTo>
                  <a:pt x="282893" y="137407"/>
                </a:lnTo>
                <a:lnTo>
                  <a:pt x="287001" y="159913"/>
                </a:lnTo>
                <a:lnTo>
                  <a:pt x="292862" y="192024"/>
                </a:lnTo>
                <a:lnTo>
                  <a:pt x="356616" y="192024"/>
                </a:lnTo>
                <a:lnTo>
                  <a:pt x="356172" y="190336"/>
                </a:lnTo>
                <a:lnTo>
                  <a:pt x="355458" y="187616"/>
                </a:lnTo>
                <a:lnTo>
                  <a:pt x="354223" y="182914"/>
                </a:lnTo>
                <a:lnTo>
                  <a:pt x="352325" y="175687"/>
                </a:lnTo>
                <a:lnTo>
                  <a:pt x="349621" y="165392"/>
                </a:lnTo>
                <a:lnTo>
                  <a:pt x="345968" y="151485"/>
                </a:lnTo>
                <a:lnTo>
                  <a:pt x="341225" y="133425"/>
                </a:lnTo>
                <a:lnTo>
                  <a:pt x="335248" y="110669"/>
                </a:lnTo>
                <a:lnTo>
                  <a:pt x="327895" y="82673"/>
                </a:lnTo>
                <a:lnTo>
                  <a:pt x="319024" y="48895"/>
                </a:lnTo>
                <a:lnTo>
                  <a:pt x="318934" y="48130"/>
                </a:lnTo>
                <a:lnTo>
                  <a:pt x="315230" y="34996"/>
                </a:lnTo>
                <a:lnTo>
                  <a:pt x="308116" y="24049"/>
                </a:lnTo>
                <a:lnTo>
                  <a:pt x="298237" y="15229"/>
                </a:lnTo>
                <a:lnTo>
                  <a:pt x="286237" y="8475"/>
                </a:lnTo>
                <a:lnTo>
                  <a:pt x="272762" y="3726"/>
                </a:lnTo>
                <a:lnTo>
                  <a:pt x="258457" y="921"/>
                </a:lnTo>
                <a:lnTo>
                  <a:pt x="243967" y="0"/>
                </a:lnTo>
                <a:lnTo>
                  <a:pt x="107919" y="80"/>
                </a:lnTo>
                <a:lnTo>
                  <a:pt x="92685" y="1470"/>
                </a:lnTo>
                <a:lnTo>
                  <a:pt x="78139" y="4630"/>
                </a:lnTo>
                <a:lnTo>
                  <a:pt x="64797" y="9615"/>
                </a:lnTo>
                <a:lnTo>
                  <a:pt x="53175" y="16479"/>
                </a:lnTo>
                <a:lnTo>
                  <a:pt x="43787" y="25277"/>
                </a:lnTo>
                <a:lnTo>
                  <a:pt x="37151" y="36064"/>
                </a:lnTo>
                <a:lnTo>
                  <a:pt x="33781" y="48895"/>
                </a:lnTo>
                <a:lnTo>
                  <a:pt x="33408" y="50477"/>
                </a:lnTo>
                <a:lnTo>
                  <a:pt x="32784" y="53123"/>
                </a:lnTo>
                <a:lnTo>
                  <a:pt x="31692" y="57749"/>
                </a:lnTo>
                <a:lnTo>
                  <a:pt x="30002" y="64907"/>
                </a:lnTo>
                <a:lnTo>
                  <a:pt x="27584" y="75152"/>
                </a:lnTo>
                <a:lnTo>
                  <a:pt x="24307" y="89036"/>
                </a:lnTo>
                <a:lnTo>
                  <a:pt x="20041" y="107112"/>
                </a:lnTo>
                <a:lnTo>
                  <a:pt x="14654" y="129933"/>
                </a:lnTo>
                <a:lnTo>
                  <a:pt x="8018" y="158052"/>
                </a:lnTo>
                <a:lnTo>
                  <a:pt x="0" y="192024"/>
                </a:lnTo>
                <a:lnTo>
                  <a:pt x="1032" y="192024"/>
                </a:lnTo>
                <a:close/>
              </a:path>
            </a:pathLst>
          </a:custGeom>
          <a:solidFill>
            <a:srgbClr val="FFFFFF"/>
          </a:solidFill>
        </p:spPr>
        <p:txBody>
          <a:bodyPr wrap="square" lIns="0" tIns="0" rIns="0" bIns="0" rtlCol="0">
            <a:noAutofit/>
          </a:bodyPr>
          <a:lstStyle/>
          <a:p>
            <a:pPr algn="r" rtl="1"/>
            <a:endParaRPr/>
          </a:p>
        </p:txBody>
      </p:sp>
      <p:sp>
        <p:nvSpPr>
          <p:cNvPr id="8" name="object 5">
            <a:extLst>
              <a:ext uri="{FF2B5EF4-FFF2-40B4-BE49-F238E27FC236}">
                <a16:creationId xmlns:a16="http://schemas.microsoft.com/office/drawing/2014/main" id="{06B172A2-DBC9-47F8-868E-55DAF67E4F2E}"/>
              </a:ext>
            </a:extLst>
          </p:cNvPr>
          <p:cNvSpPr txBox="1"/>
          <p:nvPr/>
        </p:nvSpPr>
        <p:spPr>
          <a:xfrm>
            <a:off x="3204464" y="2120491"/>
            <a:ext cx="769493" cy="254000"/>
          </a:xfrm>
          <a:prstGeom prst="rect">
            <a:avLst/>
          </a:prstGeom>
        </p:spPr>
        <p:txBody>
          <a:bodyPr wrap="square" lIns="0" tIns="12319" rIns="0" bIns="0" rtlCol="0">
            <a:noAutofit/>
          </a:bodyPr>
          <a:lstStyle/>
          <a:p>
            <a:pPr marL="12700" algn="r" rtl="1">
              <a:lnSpc>
                <a:spcPts val="1939"/>
              </a:lnSpc>
            </a:pPr>
            <a:r>
              <a:rPr sz="1800" spc="-2" dirty="0">
                <a:solidFill>
                  <a:srgbClr val="FFFFFF"/>
                </a:solidFill>
                <a:latin typeface="Arial"/>
                <a:cs typeface="Arial"/>
              </a:rPr>
              <a:t>People</a:t>
            </a:r>
            <a:endParaRPr sz="1800">
              <a:latin typeface="Arial"/>
              <a:cs typeface="Arial"/>
            </a:endParaRPr>
          </a:p>
        </p:txBody>
      </p:sp>
    </p:spTree>
    <p:extLst>
      <p:ext uri="{BB962C8B-B14F-4D97-AF65-F5344CB8AC3E}">
        <p14:creationId xmlns:p14="http://schemas.microsoft.com/office/powerpoint/2010/main" val="3699043690"/>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6209B2-03BE-41AB-9EFF-3EFFBF8C9E21}"/>
              </a:ext>
            </a:extLst>
          </p:cNvPr>
          <p:cNvSpPr>
            <a:spLocks noGrp="1" noChangeArrowheads="1"/>
          </p:cNvSpPr>
          <p:nvPr>
            <p:ph type="title"/>
          </p:nvPr>
        </p:nvSpPr>
        <p:spPr>
          <a:xfrm>
            <a:off x="381000" y="228600"/>
            <a:ext cx="8393113" cy="1336675"/>
          </a:xfrm>
        </p:spPr>
        <p:txBody>
          <a:bodyPr/>
          <a:lstStyle/>
          <a:p>
            <a:pPr algn="ctr" eaLnBrk="1" hangingPunct="1"/>
            <a:r>
              <a:rPr lang="en-US" altLang="he-IL"/>
              <a:t>The Users of Business Intelligence</a:t>
            </a:r>
          </a:p>
        </p:txBody>
      </p:sp>
      <p:pic>
        <p:nvPicPr>
          <p:cNvPr id="17411" name="Picture 5" descr="FIG02_01">
            <a:extLst>
              <a:ext uri="{FF2B5EF4-FFF2-40B4-BE49-F238E27FC236}">
                <a16:creationId xmlns:a16="http://schemas.microsoft.com/office/drawing/2014/main" id="{8D1E911A-D458-43D4-859A-073A8A0E6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000"/>
          <a:stretch>
            <a:fillRect/>
          </a:stretch>
        </p:blipFill>
        <p:spPr bwMode="auto">
          <a:xfrm>
            <a:off x="762000" y="2797175"/>
            <a:ext cx="59436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33">
            <a:extLst>
              <a:ext uri="{FF2B5EF4-FFF2-40B4-BE49-F238E27FC236}">
                <a16:creationId xmlns:a16="http://schemas.microsoft.com/office/drawing/2014/main" id="{9C3C157F-566D-405B-972A-229B5F35C57B}"/>
              </a:ext>
            </a:extLst>
          </p:cNvPr>
          <p:cNvSpPr/>
          <p:nvPr/>
        </p:nvSpPr>
        <p:spPr>
          <a:xfrm>
            <a:off x="2743200" y="1795062"/>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pPr algn="r" rtl="1"/>
            <a:endParaRPr/>
          </a:p>
        </p:txBody>
      </p:sp>
      <p:sp>
        <p:nvSpPr>
          <p:cNvPr id="5" name="object 34">
            <a:extLst>
              <a:ext uri="{FF2B5EF4-FFF2-40B4-BE49-F238E27FC236}">
                <a16:creationId xmlns:a16="http://schemas.microsoft.com/office/drawing/2014/main" id="{28F2D8D9-7C0A-4A08-B141-4411ED684C16}"/>
              </a:ext>
            </a:extLst>
          </p:cNvPr>
          <p:cNvSpPr/>
          <p:nvPr/>
        </p:nvSpPr>
        <p:spPr>
          <a:xfrm>
            <a:off x="2743200" y="1792014"/>
            <a:ext cx="2612136" cy="906780"/>
          </a:xfrm>
          <a:custGeom>
            <a:avLst/>
            <a:gdLst/>
            <a:ahLst/>
            <a:cxnLst/>
            <a:rect l="l" t="t" r="r" b="b"/>
            <a:pathLst>
              <a:path w="2612136" h="906779">
                <a:moveTo>
                  <a:pt x="0" y="0"/>
                </a:moveTo>
                <a:lnTo>
                  <a:pt x="0" y="906780"/>
                </a:lnTo>
                <a:lnTo>
                  <a:pt x="2300732" y="906780"/>
                </a:lnTo>
                <a:lnTo>
                  <a:pt x="2612136" y="453390"/>
                </a:lnTo>
                <a:lnTo>
                  <a:pt x="2300732" y="0"/>
                </a:lnTo>
                <a:lnTo>
                  <a:pt x="0" y="0"/>
                </a:lnTo>
                <a:close/>
              </a:path>
            </a:pathLst>
          </a:custGeom>
          <a:solidFill>
            <a:srgbClr val="00845E"/>
          </a:solidFill>
        </p:spPr>
        <p:txBody>
          <a:bodyPr wrap="square" lIns="0" tIns="0" rIns="0" bIns="0" rtlCol="0">
            <a:noAutofit/>
          </a:bodyPr>
          <a:lstStyle/>
          <a:p>
            <a:pPr algn="r" rtl="1"/>
            <a:endParaRPr/>
          </a:p>
        </p:txBody>
      </p:sp>
      <p:sp>
        <p:nvSpPr>
          <p:cNvPr id="6" name="object 35">
            <a:extLst>
              <a:ext uri="{FF2B5EF4-FFF2-40B4-BE49-F238E27FC236}">
                <a16:creationId xmlns:a16="http://schemas.microsoft.com/office/drawing/2014/main" id="{43436DE4-286A-4CAF-AC77-E93CAE7476FD}"/>
              </a:ext>
            </a:extLst>
          </p:cNvPr>
          <p:cNvSpPr/>
          <p:nvPr/>
        </p:nvSpPr>
        <p:spPr>
          <a:xfrm>
            <a:off x="4512564" y="2063286"/>
            <a:ext cx="153924" cy="158495"/>
          </a:xfrm>
          <a:custGeom>
            <a:avLst/>
            <a:gdLst/>
            <a:ahLst/>
            <a:cxnLst/>
            <a:rect l="l" t="t" r="r" b="b"/>
            <a:pathLst>
              <a:path w="153924" h="158496">
                <a:moveTo>
                  <a:pt x="0" y="79248"/>
                </a:moveTo>
                <a:lnTo>
                  <a:pt x="651" y="89624"/>
                </a:lnTo>
                <a:lnTo>
                  <a:pt x="3740" y="103752"/>
                </a:lnTo>
                <a:lnTo>
                  <a:pt x="9151" y="116796"/>
                </a:lnTo>
                <a:lnTo>
                  <a:pt x="16644" y="128510"/>
                </a:lnTo>
                <a:lnTo>
                  <a:pt x="25981" y="138647"/>
                </a:lnTo>
                <a:lnTo>
                  <a:pt x="36920" y="146961"/>
                </a:lnTo>
                <a:lnTo>
                  <a:pt x="49223" y="153205"/>
                </a:lnTo>
                <a:lnTo>
                  <a:pt x="62650" y="157132"/>
                </a:lnTo>
                <a:lnTo>
                  <a:pt x="76962" y="158495"/>
                </a:lnTo>
                <a:lnTo>
                  <a:pt x="87038" y="157824"/>
                </a:lnTo>
                <a:lnTo>
                  <a:pt x="100757" y="154644"/>
                </a:lnTo>
                <a:lnTo>
                  <a:pt x="113424" y="149074"/>
                </a:lnTo>
                <a:lnTo>
                  <a:pt x="124800" y="141358"/>
                </a:lnTo>
                <a:lnTo>
                  <a:pt x="134646" y="131745"/>
                </a:lnTo>
                <a:lnTo>
                  <a:pt x="142720" y="120481"/>
                </a:lnTo>
                <a:lnTo>
                  <a:pt x="148784" y="107812"/>
                </a:lnTo>
                <a:lnTo>
                  <a:pt x="152599" y="93986"/>
                </a:lnTo>
                <a:lnTo>
                  <a:pt x="153924" y="79248"/>
                </a:lnTo>
                <a:lnTo>
                  <a:pt x="153272" y="68871"/>
                </a:lnTo>
                <a:lnTo>
                  <a:pt x="150183" y="54743"/>
                </a:lnTo>
                <a:lnTo>
                  <a:pt x="144772" y="41699"/>
                </a:lnTo>
                <a:lnTo>
                  <a:pt x="137279" y="29985"/>
                </a:lnTo>
                <a:lnTo>
                  <a:pt x="127942" y="19848"/>
                </a:lnTo>
                <a:lnTo>
                  <a:pt x="117003" y="11534"/>
                </a:lnTo>
                <a:lnTo>
                  <a:pt x="104700" y="5290"/>
                </a:lnTo>
                <a:lnTo>
                  <a:pt x="91273" y="1363"/>
                </a:lnTo>
                <a:lnTo>
                  <a:pt x="76962" y="0"/>
                </a:lnTo>
                <a:lnTo>
                  <a:pt x="66885" y="671"/>
                </a:lnTo>
                <a:lnTo>
                  <a:pt x="53166" y="3851"/>
                </a:lnTo>
                <a:lnTo>
                  <a:pt x="40499" y="9421"/>
                </a:lnTo>
                <a:lnTo>
                  <a:pt x="29123" y="17137"/>
                </a:lnTo>
                <a:lnTo>
                  <a:pt x="19277" y="26750"/>
                </a:lnTo>
                <a:lnTo>
                  <a:pt x="11203" y="38014"/>
                </a:lnTo>
                <a:lnTo>
                  <a:pt x="5139" y="50683"/>
                </a:lnTo>
                <a:lnTo>
                  <a:pt x="1324" y="64509"/>
                </a:lnTo>
                <a:lnTo>
                  <a:pt x="0" y="79248"/>
                </a:lnTo>
                <a:close/>
              </a:path>
            </a:pathLst>
          </a:custGeom>
          <a:solidFill>
            <a:srgbClr val="FFFFFF"/>
          </a:solidFill>
        </p:spPr>
        <p:txBody>
          <a:bodyPr wrap="square" lIns="0" tIns="0" rIns="0" bIns="0" rtlCol="0">
            <a:noAutofit/>
          </a:bodyPr>
          <a:lstStyle/>
          <a:p>
            <a:pPr algn="r" rtl="1"/>
            <a:endParaRPr/>
          </a:p>
        </p:txBody>
      </p:sp>
      <p:sp>
        <p:nvSpPr>
          <p:cNvPr id="7" name="object 36">
            <a:extLst>
              <a:ext uri="{FF2B5EF4-FFF2-40B4-BE49-F238E27FC236}">
                <a16:creationId xmlns:a16="http://schemas.microsoft.com/office/drawing/2014/main" id="{6DE0B6CD-5C42-4B6D-B9E5-D9659A9549FA}"/>
              </a:ext>
            </a:extLst>
          </p:cNvPr>
          <p:cNvSpPr/>
          <p:nvPr/>
        </p:nvSpPr>
        <p:spPr>
          <a:xfrm>
            <a:off x="4410456" y="2240070"/>
            <a:ext cx="356616" cy="192024"/>
          </a:xfrm>
          <a:custGeom>
            <a:avLst/>
            <a:gdLst/>
            <a:ahLst/>
            <a:cxnLst/>
            <a:rect l="l" t="t" r="r" b="b"/>
            <a:pathLst>
              <a:path w="356616" h="192024">
                <a:moveTo>
                  <a:pt x="1032" y="192024"/>
                </a:moveTo>
                <a:lnTo>
                  <a:pt x="67563" y="192024"/>
                </a:lnTo>
                <a:lnTo>
                  <a:pt x="67785" y="190800"/>
                </a:lnTo>
                <a:lnTo>
                  <a:pt x="68496" y="186869"/>
                </a:lnTo>
                <a:lnTo>
                  <a:pt x="70019" y="178454"/>
                </a:lnTo>
                <a:lnTo>
                  <a:pt x="72663" y="163846"/>
                </a:lnTo>
                <a:lnTo>
                  <a:pt x="76737" y="141337"/>
                </a:lnTo>
                <a:lnTo>
                  <a:pt x="82550" y="109220"/>
                </a:lnTo>
                <a:lnTo>
                  <a:pt x="105156" y="109220"/>
                </a:lnTo>
                <a:lnTo>
                  <a:pt x="104999" y="110367"/>
                </a:lnTo>
                <a:lnTo>
                  <a:pt x="104474" y="114213"/>
                </a:lnTo>
                <a:lnTo>
                  <a:pt x="103335" y="122558"/>
                </a:lnTo>
                <a:lnTo>
                  <a:pt x="101344" y="137146"/>
                </a:lnTo>
                <a:lnTo>
                  <a:pt x="98262" y="159720"/>
                </a:lnTo>
                <a:lnTo>
                  <a:pt x="93852" y="192024"/>
                </a:lnTo>
                <a:lnTo>
                  <a:pt x="266573" y="192024"/>
                </a:lnTo>
                <a:lnTo>
                  <a:pt x="266416" y="190876"/>
                </a:lnTo>
                <a:lnTo>
                  <a:pt x="265891" y="187030"/>
                </a:lnTo>
                <a:lnTo>
                  <a:pt x="264752" y="178685"/>
                </a:lnTo>
                <a:lnTo>
                  <a:pt x="262761" y="164097"/>
                </a:lnTo>
                <a:lnTo>
                  <a:pt x="259679" y="141523"/>
                </a:lnTo>
                <a:lnTo>
                  <a:pt x="255269" y="109220"/>
                </a:lnTo>
                <a:lnTo>
                  <a:pt x="277749" y="109220"/>
                </a:lnTo>
                <a:lnTo>
                  <a:pt x="277972" y="110446"/>
                </a:lnTo>
                <a:lnTo>
                  <a:pt x="278690" y="114380"/>
                </a:lnTo>
                <a:lnTo>
                  <a:pt x="280227" y="122798"/>
                </a:lnTo>
                <a:lnTo>
                  <a:pt x="282893" y="137407"/>
                </a:lnTo>
                <a:lnTo>
                  <a:pt x="287001" y="159913"/>
                </a:lnTo>
                <a:lnTo>
                  <a:pt x="292862" y="192024"/>
                </a:lnTo>
                <a:lnTo>
                  <a:pt x="356616" y="192024"/>
                </a:lnTo>
                <a:lnTo>
                  <a:pt x="356172" y="190336"/>
                </a:lnTo>
                <a:lnTo>
                  <a:pt x="355458" y="187616"/>
                </a:lnTo>
                <a:lnTo>
                  <a:pt x="354223" y="182914"/>
                </a:lnTo>
                <a:lnTo>
                  <a:pt x="352325" y="175687"/>
                </a:lnTo>
                <a:lnTo>
                  <a:pt x="349621" y="165392"/>
                </a:lnTo>
                <a:lnTo>
                  <a:pt x="345968" y="151485"/>
                </a:lnTo>
                <a:lnTo>
                  <a:pt x="341225" y="133425"/>
                </a:lnTo>
                <a:lnTo>
                  <a:pt x="335248" y="110669"/>
                </a:lnTo>
                <a:lnTo>
                  <a:pt x="327895" y="82673"/>
                </a:lnTo>
                <a:lnTo>
                  <a:pt x="319024" y="48895"/>
                </a:lnTo>
                <a:lnTo>
                  <a:pt x="318934" y="48130"/>
                </a:lnTo>
                <a:lnTo>
                  <a:pt x="315230" y="34996"/>
                </a:lnTo>
                <a:lnTo>
                  <a:pt x="308116" y="24049"/>
                </a:lnTo>
                <a:lnTo>
                  <a:pt x="298237" y="15229"/>
                </a:lnTo>
                <a:lnTo>
                  <a:pt x="286237" y="8475"/>
                </a:lnTo>
                <a:lnTo>
                  <a:pt x="272762" y="3726"/>
                </a:lnTo>
                <a:lnTo>
                  <a:pt x="258457" y="921"/>
                </a:lnTo>
                <a:lnTo>
                  <a:pt x="243967" y="0"/>
                </a:lnTo>
                <a:lnTo>
                  <a:pt x="107919" y="80"/>
                </a:lnTo>
                <a:lnTo>
                  <a:pt x="92685" y="1470"/>
                </a:lnTo>
                <a:lnTo>
                  <a:pt x="78139" y="4630"/>
                </a:lnTo>
                <a:lnTo>
                  <a:pt x="64797" y="9615"/>
                </a:lnTo>
                <a:lnTo>
                  <a:pt x="53175" y="16479"/>
                </a:lnTo>
                <a:lnTo>
                  <a:pt x="43787" y="25277"/>
                </a:lnTo>
                <a:lnTo>
                  <a:pt x="37151" y="36064"/>
                </a:lnTo>
                <a:lnTo>
                  <a:pt x="33781" y="48895"/>
                </a:lnTo>
                <a:lnTo>
                  <a:pt x="33408" y="50477"/>
                </a:lnTo>
                <a:lnTo>
                  <a:pt x="32784" y="53123"/>
                </a:lnTo>
                <a:lnTo>
                  <a:pt x="31692" y="57749"/>
                </a:lnTo>
                <a:lnTo>
                  <a:pt x="30002" y="64907"/>
                </a:lnTo>
                <a:lnTo>
                  <a:pt x="27584" y="75152"/>
                </a:lnTo>
                <a:lnTo>
                  <a:pt x="24307" y="89036"/>
                </a:lnTo>
                <a:lnTo>
                  <a:pt x="20041" y="107112"/>
                </a:lnTo>
                <a:lnTo>
                  <a:pt x="14654" y="129933"/>
                </a:lnTo>
                <a:lnTo>
                  <a:pt x="8018" y="158052"/>
                </a:lnTo>
                <a:lnTo>
                  <a:pt x="0" y="192024"/>
                </a:lnTo>
                <a:lnTo>
                  <a:pt x="1032" y="192024"/>
                </a:lnTo>
                <a:close/>
              </a:path>
            </a:pathLst>
          </a:custGeom>
          <a:solidFill>
            <a:srgbClr val="FFFFFF"/>
          </a:solidFill>
        </p:spPr>
        <p:txBody>
          <a:bodyPr wrap="square" lIns="0" tIns="0" rIns="0" bIns="0" rtlCol="0">
            <a:noAutofit/>
          </a:bodyPr>
          <a:lstStyle/>
          <a:p>
            <a:pPr algn="r" rtl="1"/>
            <a:endParaRPr/>
          </a:p>
        </p:txBody>
      </p:sp>
      <p:sp>
        <p:nvSpPr>
          <p:cNvPr id="8" name="object 5">
            <a:extLst>
              <a:ext uri="{FF2B5EF4-FFF2-40B4-BE49-F238E27FC236}">
                <a16:creationId xmlns:a16="http://schemas.microsoft.com/office/drawing/2014/main" id="{70CA4F7B-2552-4359-9556-62FA5B70D871}"/>
              </a:ext>
            </a:extLst>
          </p:cNvPr>
          <p:cNvSpPr txBox="1"/>
          <p:nvPr/>
        </p:nvSpPr>
        <p:spPr>
          <a:xfrm>
            <a:off x="3204464" y="2120491"/>
            <a:ext cx="769493" cy="254000"/>
          </a:xfrm>
          <a:prstGeom prst="rect">
            <a:avLst/>
          </a:prstGeom>
        </p:spPr>
        <p:txBody>
          <a:bodyPr wrap="square" lIns="0" tIns="12319" rIns="0" bIns="0" rtlCol="0">
            <a:noAutofit/>
          </a:bodyPr>
          <a:lstStyle/>
          <a:p>
            <a:pPr marL="12700" algn="r" rtl="1">
              <a:lnSpc>
                <a:spcPts val="1939"/>
              </a:lnSpc>
            </a:pPr>
            <a:r>
              <a:rPr sz="1800" spc="-2" dirty="0">
                <a:solidFill>
                  <a:srgbClr val="FFFFFF"/>
                </a:solidFill>
                <a:latin typeface="Arial"/>
                <a:cs typeface="Arial"/>
              </a:rPr>
              <a:t>People</a:t>
            </a:r>
            <a:endParaRPr sz="1800">
              <a:latin typeface="Arial"/>
              <a:cs typeface="Arial"/>
            </a:endParaRPr>
          </a:p>
        </p:txBody>
      </p:sp>
    </p:spTree>
    <p:extLst>
      <p:ext uri="{BB962C8B-B14F-4D97-AF65-F5344CB8AC3E}">
        <p14:creationId xmlns:p14="http://schemas.microsoft.com/office/powerpoint/2010/main" val="1861950287"/>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B38C73D-B7AD-447A-A331-0BE7DA08B5DC}"/>
              </a:ext>
            </a:extLst>
          </p:cNvPr>
          <p:cNvSpPr>
            <a:spLocks noGrp="1" noChangeArrowheads="1"/>
          </p:cNvSpPr>
          <p:nvPr>
            <p:ph type="title"/>
          </p:nvPr>
        </p:nvSpPr>
        <p:spPr>
          <a:xfrm>
            <a:off x="381000" y="228600"/>
            <a:ext cx="8393113" cy="1336675"/>
          </a:xfrm>
        </p:spPr>
        <p:txBody>
          <a:bodyPr/>
          <a:lstStyle/>
          <a:p>
            <a:pPr eaLnBrk="1" hangingPunct="1"/>
            <a:r>
              <a:rPr lang="en-US" altLang="he-IL"/>
              <a:t>The Users of Business Intelligence</a:t>
            </a:r>
          </a:p>
        </p:txBody>
      </p:sp>
      <p:sp>
        <p:nvSpPr>
          <p:cNvPr id="16387" name="Rectangle 3">
            <a:extLst>
              <a:ext uri="{FF2B5EF4-FFF2-40B4-BE49-F238E27FC236}">
                <a16:creationId xmlns:a16="http://schemas.microsoft.com/office/drawing/2014/main" id="{64642BC4-F674-462C-A897-3151418E9697}"/>
              </a:ext>
            </a:extLst>
          </p:cNvPr>
          <p:cNvSpPr>
            <a:spLocks noGrp="1" noChangeArrowheads="1"/>
          </p:cNvSpPr>
          <p:nvPr>
            <p:ph idx="1"/>
          </p:nvPr>
        </p:nvSpPr>
        <p:spPr>
          <a:xfrm>
            <a:off x="178308" y="2816024"/>
            <a:ext cx="7534656" cy="3063875"/>
          </a:xfrm>
        </p:spPr>
        <p:txBody>
          <a:bodyPr/>
          <a:lstStyle/>
          <a:p>
            <a:pPr algn="l" rtl="0" eaLnBrk="1" hangingPunct="1"/>
            <a:r>
              <a:rPr lang="en-US" altLang="he-IL" dirty="0">
                <a:solidFill>
                  <a:srgbClr val="FF0000"/>
                </a:solidFill>
              </a:rPr>
              <a:t>Executives and business decision makers </a:t>
            </a:r>
            <a:r>
              <a:rPr lang="en-US" altLang="he-IL" dirty="0"/>
              <a:t>look at the business from a high level, performing limited analysis</a:t>
            </a:r>
          </a:p>
          <a:p>
            <a:pPr algn="l" rtl="0" eaLnBrk="1" hangingPunct="1"/>
            <a:r>
              <a:rPr lang="en-US" altLang="he-IL" dirty="0">
                <a:solidFill>
                  <a:srgbClr val="FF0000"/>
                </a:solidFill>
              </a:rPr>
              <a:t>Analysts</a:t>
            </a:r>
            <a:r>
              <a:rPr lang="en-US" altLang="he-IL" dirty="0"/>
              <a:t> perform complex, detailed data analysis</a:t>
            </a:r>
          </a:p>
          <a:p>
            <a:pPr algn="l" rtl="0" eaLnBrk="1" hangingPunct="1"/>
            <a:r>
              <a:rPr lang="en-US" altLang="he-IL" dirty="0"/>
              <a:t>Information workers need static reports or limited analytic power</a:t>
            </a:r>
          </a:p>
          <a:p>
            <a:pPr algn="l" rtl="0" eaLnBrk="1" hangingPunct="1"/>
            <a:r>
              <a:rPr lang="en-US" altLang="he-IL" dirty="0">
                <a:solidFill>
                  <a:srgbClr val="FF0000"/>
                </a:solidFill>
              </a:rPr>
              <a:t>Line workers </a:t>
            </a:r>
            <a:r>
              <a:rPr lang="en-US" altLang="he-IL" dirty="0"/>
              <a:t>need no analytic capabilities as BI is presented to them as part of their job</a:t>
            </a:r>
          </a:p>
        </p:txBody>
      </p:sp>
      <p:sp>
        <p:nvSpPr>
          <p:cNvPr id="4" name="object 33">
            <a:extLst>
              <a:ext uri="{FF2B5EF4-FFF2-40B4-BE49-F238E27FC236}">
                <a16:creationId xmlns:a16="http://schemas.microsoft.com/office/drawing/2014/main" id="{3E93FE18-B6FE-4C9A-9B97-3A40D660E60B}"/>
              </a:ext>
            </a:extLst>
          </p:cNvPr>
          <p:cNvSpPr/>
          <p:nvPr/>
        </p:nvSpPr>
        <p:spPr>
          <a:xfrm>
            <a:off x="2895600" y="1738783"/>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pPr algn="r" rtl="1"/>
            <a:endParaRPr/>
          </a:p>
        </p:txBody>
      </p:sp>
      <p:sp>
        <p:nvSpPr>
          <p:cNvPr id="5" name="object 34">
            <a:extLst>
              <a:ext uri="{FF2B5EF4-FFF2-40B4-BE49-F238E27FC236}">
                <a16:creationId xmlns:a16="http://schemas.microsoft.com/office/drawing/2014/main" id="{51D63729-5C26-46AC-94A3-E17D75D2AF75}"/>
              </a:ext>
            </a:extLst>
          </p:cNvPr>
          <p:cNvSpPr/>
          <p:nvPr/>
        </p:nvSpPr>
        <p:spPr>
          <a:xfrm>
            <a:off x="2895600" y="1735735"/>
            <a:ext cx="2612136" cy="906780"/>
          </a:xfrm>
          <a:custGeom>
            <a:avLst/>
            <a:gdLst/>
            <a:ahLst/>
            <a:cxnLst/>
            <a:rect l="l" t="t" r="r" b="b"/>
            <a:pathLst>
              <a:path w="2612136" h="906779">
                <a:moveTo>
                  <a:pt x="0" y="0"/>
                </a:moveTo>
                <a:lnTo>
                  <a:pt x="0" y="906780"/>
                </a:lnTo>
                <a:lnTo>
                  <a:pt x="2300732" y="906780"/>
                </a:lnTo>
                <a:lnTo>
                  <a:pt x="2612136" y="453390"/>
                </a:lnTo>
                <a:lnTo>
                  <a:pt x="2300732" y="0"/>
                </a:lnTo>
                <a:lnTo>
                  <a:pt x="0" y="0"/>
                </a:lnTo>
                <a:close/>
              </a:path>
            </a:pathLst>
          </a:custGeom>
          <a:solidFill>
            <a:srgbClr val="00845E"/>
          </a:solidFill>
        </p:spPr>
        <p:txBody>
          <a:bodyPr wrap="square" lIns="0" tIns="0" rIns="0" bIns="0" rtlCol="0">
            <a:noAutofit/>
          </a:bodyPr>
          <a:lstStyle/>
          <a:p>
            <a:pPr algn="r" rtl="1"/>
            <a:endParaRPr/>
          </a:p>
        </p:txBody>
      </p:sp>
      <p:sp>
        <p:nvSpPr>
          <p:cNvPr id="6" name="object 35">
            <a:extLst>
              <a:ext uri="{FF2B5EF4-FFF2-40B4-BE49-F238E27FC236}">
                <a16:creationId xmlns:a16="http://schemas.microsoft.com/office/drawing/2014/main" id="{62918BED-65C6-442F-8BC1-57A68D1C9AFA}"/>
              </a:ext>
            </a:extLst>
          </p:cNvPr>
          <p:cNvSpPr/>
          <p:nvPr/>
        </p:nvSpPr>
        <p:spPr>
          <a:xfrm>
            <a:off x="4664964" y="2007007"/>
            <a:ext cx="153924" cy="158495"/>
          </a:xfrm>
          <a:custGeom>
            <a:avLst/>
            <a:gdLst/>
            <a:ahLst/>
            <a:cxnLst/>
            <a:rect l="l" t="t" r="r" b="b"/>
            <a:pathLst>
              <a:path w="153924" h="158496">
                <a:moveTo>
                  <a:pt x="0" y="79248"/>
                </a:moveTo>
                <a:lnTo>
                  <a:pt x="651" y="89624"/>
                </a:lnTo>
                <a:lnTo>
                  <a:pt x="3740" y="103752"/>
                </a:lnTo>
                <a:lnTo>
                  <a:pt x="9151" y="116796"/>
                </a:lnTo>
                <a:lnTo>
                  <a:pt x="16644" y="128510"/>
                </a:lnTo>
                <a:lnTo>
                  <a:pt x="25981" y="138647"/>
                </a:lnTo>
                <a:lnTo>
                  <a:pt x="36920" y="146961"/>
                </a:lnTo>
                <a:lnTo>
                  <a:pt x="49223" y="153205"/>
                </a:lnTo>
                <a:lnTo>
                  <a:pt x="62650" y="157132"/>
                </a:lnTo>
                <a:lnTo>
                  <a:pt x="76962" y="158495"/>
                </a:lnTo>
                <a:lnTo>
                  <a:pt x="87038" y="157824"/>
                </a:lnTo>
                <a:lnTo>
                  <a:pt x="100757" y="154644"/>
                </a:lnTo>
                <a:lnTo>
                  <a:pt x="113424" y="149074"/>
                </a:lnTo>
                <a:lnTo>
                  <a:pt x="124800" y="141358"/>
                </a:lnTo>
                <a:lnTo>
                  <a:pt x="134646" y="131745"/>
                </a:lnTo>
                <a:lnTo>
                  <a:pt x="142720" y="120481"/>
                </a:lnTo>
                <a:lnTo>
                  <a:pt x="148784" y="107812"/>
                </a:lnTo>
                <a:lnTo>
                  <a:pt x="152599" y="93986"/>
                </a:lnTo>
                <a:lnTo>
                  <a:pt x="153924" y="79248"/>
                </a:lnTo>
                <a:lnTo>
                  <a:pt x="153272" y="68871"/>
                </a:lnTo>
                <a:lnTo>
                  <a:pt x="150183" y="54743"/>
                </a:lnTo>
                <a:lnTo>
                  <a:pt x="144772" y="41699"/>
                </a:lnTo>
                <a:lnTo>
                  <a:pt x="137279" y="29985"/>
                </a:lnTo>
                <a:lnTo>
                  <a:pt x="127942" y="19848"/>
                </a:lnTo>
                <a:lnTo>
                  <a:pt x="117003" y="11534"/>
                </a:lnTo>
                <a:lnTo>
                  <a:pt x="104700" y="5290"/>
                </a:lnTo>
                <a:lnTo>
                  <a:pt x="91273" y="1363"/>
                </a:lnTo>
                <a:lnTo>
                  <a:pt x="76962" y="0"/>
                </a:lnTo>
                <a:lnTo>
                  <a:pt x="66885" y="671"/>
                </a:lnTo>
                <a:lnTo>
                  <a:pt x="53166" y="3851"/>
                </a:lnTo>
                <a:lnTo>
                  <a:pt x="40499" y="9421"/>
                </a:lnTo>
                <a:lnTo>
                  <a:pt x="29123" y="17137"/>
                </a:lnTo>
                <a:lnTo>
                  <a:pt x="19277" y="26750"/>
                </a:lnTo>
                <a:lnTo>
                  <a:pt x="11203" y="38014"/>
                </a:lnTo>
                <a:lnTo>
                  <a:pt x="5139" y="50683"/>
                </a:lnTo>
                <a:lnTo>
                  <a:pt x="1324" y="64509"/>
                </a:lnTo>
                <a:lnTo>
                  <a:pt x="0" y="79248"/>
                </a:lnTo>
                <a:close/>
              </a:path>
            </a:pathLst>
          </a:custGeom>
          <a:solidFill>
            <a:srgbClr val="FFFFFF"/>
          </a:solidFill>
        </p:spPr>
        <p:txBody>
          <a:bodyPr wrap="square" lIns="0" tIns="0" rIns="0" bIns="0" rtlCol="0">
            <a:noAutofit/>
          </a:bodyPr>
          <a:lstStyle/>
          <a:p>
            <a:pPr algn="r" rtl="1"/>
            <a:endParaRPr/>
          </a:p>
        </p:txBody>
      </p:sp>
      <p:sp>
        <p:nvSpPr>
          <p:cNvPr id="7" name="object 36">
            <a:extLst>
              <a:ext uri="{FF2B5EF4-FFF2-40B4-BE49-F238E27FC236}">
                <a16:creationId xmlns:a16="http://schemas.microsoft.com/office/drawing/2014/main" id="{46DCDB7F-D912-4556-9C2D-270071B41326}"/>
              </a:ext>
            </a:extLst>
          </p:cNvPr>
          <p:cNvSpPr/>
          <p:nvPr/>
        </p:nvSpPr>
        <p:spPr>
          <a:xfrm>
            <a:off x="4562856" y="2183791"/>
            <a:ext cx="356616" cy="192024"/>
          </a:xfrm>
          <a:custGeom>
            <a:avLst/>
            <a:gdLst/>
            <a:ahLst/>
            <a:cxnLst/>
            <a:rect l="l" t="t" r="r" b="b"/>
            <a:pathLst>
              <a:path w="356616" h="192024">
                <a:moveTo>
                  <a:pt x="1032" y="192024"/>
                </a:moveTo>
                <a:lnTo>
                  <a:pt x="67563" y="192024"/>
                </a:lnTo>
                <a:lnTo>
                  <a:pt x="67785" y="190800"/>
                </a:lnTo>
                <a:lnTo>
                  <a:pt x="68496" y="186869"/>
                </a:lnTo>
                <a:lnTo>
                  <a:pt x="70019" y="178454"/>
                </a:lnTo>
                <a:lnTo>
                  <a:pt x="72663" y="163846"/>
                </a:lnTo>
                <a:lnTo>
                  <a:pt x="76737" y="141337"/>
                </a:lnTo>
                <a:lnTo>
                  <a:pt x="82550" y="109220"/>
                </a:lnTo>
                <a:lnTo>
                  <a:pt x="105156" y="109220"/>
                </a:lnTo>
                <a:lnTo>
                  <a:pt x="104999" y="110367"/>
                </a:lnTo>
                <a:lnTo>
                  <a:pt x="104474" y="114213"/>
                </a:lnTo>
                <a:lnTo>
                  <a:pt x="103335" y="122558"/>
                </a:lnTo>
                <a:lnTo>
                  <a:pt x="101344" y="137146"/>
                </a:lnTo>
                <a:lnTo>
                  <a:pt x="98262" y="159720"/>
                </a:lnTo>
                <a:lnTo>
                  <a:pt x="93852" y="192024"/>
                </a:lnTo>
                <a:lnTo>
                  <a:pt x="266573" y="192024"/>
                </a:lnTo>
                <a:lnTo>
                  <a:pt x="266416" y="190876"/>
                </a:lnTo>
                <a:lnTo>
                  <a:pt x="265891" y="187030"/>
                </a:lnTo>
                <a:lnTo>
                  <a:pt x="264752" y="178685"/>
                </a:lnTo>
                <a:lnTo>
                  <a:pt x="262761" y="164097"/>
                </a:lnTo>
                <a:lnTo>
                  <a:pt x="259679" y="141523"/>
                </a:lnTo>
                <a:lnTo>
                  <a:pt x="255269" y="109220"/>
                </a:lnTo>
                <a:lnTo>
                  <a:pt x="277749" y="109220"/>
                </a:lnTo>
                <a:lnTo>
                  <a:pt x="277972" y="110446"/>
                </a:lnTo>
                <a:lnTo>
                  <a:pt x="278690" y="114380"/>
                </a:lnTo>
                <a:lnTo>
                  <a:pt x="280227" y="122798"/>
                </a:lnTo>
                <a:lnTo>
                  <a:pt x="282893" y="137407"/>
                </a:lnTo>
                <a:lnTo>
                  <a:pt x="287001" y="159913"/>
                </a:lnTo>
                <a:lnTo>
                  <a:pt x="292862" y="192024"/>
                </a:lnTo>
                <a:lnTo>
                  <a:pt x="356616" y="192024"/>
                </a:lnTo>
                <a:lnTo>
                  <a:pt x="356172" y="190336"/>
                </a:lnTo>
                <a:lnTo>
                  <a:pt x="355458" y="187616"/>
                </a:lnTo>
                <a:lnTo>
                  <a:pt x="354223" y="182914"/>
                </a:lnTo>
                <a:lnTo>
                  <a:pt x="352325" y="175687"/>
                </a:lnTo>
                <a:lnTo>
                  <a:pt x="349621" y="165392"/>
                </a:lnTo>
                <a:lnTo>
                  <a:pt x="345968" y="151485"/>
                </a:lnTo>
                <a:lnTo>
                  <a:pt x="341225" y="133425"/>
                </a:lnTo>
                <a:lnTo>
                  <a:pt x="335248" y="110669"/>
                </a:lnTo>
                <a:lnTo>
                  <a:pt x="327895" y="82673"/>
                </a:lnTo>
                <a:lnTo>
                  <a:pt x="319024" y="48895"/>
                </a:lnTo>
                <a:lnTo>
                  <a:pt x="318934" y="48130"/>
                </a:lnTo>
                <a:lnTo>
                  <a:pt x="315230" y="34996"/>
                </a:lnTo>
                <a:lnTo>
                  <a:pt x="308116" y="24049"/>
                </a:lnTo>
                <a:lnTo>
                  <a:pt x="298237" y="15229"/>
                </a:lnTo>
                <a:lnTo>
                  <a:pt x="286237" y="8475"/>
                </a:lnTo>
                <a:lnTo>
                  <a:pt x="272762" y="3726"/>
                </a:lnTo>
                <a:lnTo>
                  <a:pt x="258457" y="921"/>
                </a:lnTo>
                <a:lnTo>
                  <a:pt x="243967" y="0"/>
                </a:lnTo>
                <a:lnTo>
                  <a:pt x="107919" y="80"/>
                </a:lnTo>
                <a:lnTo>
                  <a:pt x="92685" y="1470"/>
                </a:lnTo>
                <a:lnTo>
                  <a:pt x="78139" y="4630"/>
                </a:lnTo>
                <a:lnTo>
                  <a:pt x="64797" y="9615"/>
                </a:lnTo>
                <a:lnTo>
                  <a:pt x="53175" y="16479"/>
                </a:lnTo>
                <a:lnTo>
                  <a:pt x="43787" y="25277"/>
                </a:lnTo>
                <a:lnTo>
                  <a:pt x="37151" y="36064"/>
                </a:lnTo>
                <a:lnTo>
                  <a:pt x="33781" y="48895"/>
                </a:lnTo>
                <a:lnTo>
                  <a:pt x="33408" y="50477"/>
                </a:lnTo>
                <a:lnTo>
                  <a:pt x="32784" y="53123"/>
                </a:lnTo>
                <a:lnTo>
                  <a:pt x="31692" y="57749"/>
                </a:lnTo>
                <a:lnTo>
                  <a:pt x="30002" y="64907"/>
                </a:lnTo>
                <a:lnTo>
                  <a:pt x="27584" y="75152"/>
                </a:lnTo>
                <a:lnTo>
                  <a:pt x="24307" y="89036"/>
                </a:lnTo>
                <a:lnTo>
                  <a:pt x="20041" y="107112"/>
                </a:lnTo>
                <a:lnTo>
                  <a:pt x="14654" y="129933"/>
                </a:lnTo>
                <a:lnTo>
                  <a:pt x="8018" y="158052"/>
                </a:lnTo>
                <a:lnTo>
                  <a:pt x="0" y="192024"/>
                </a:lnTo>
                <a:lnTo>
                  <a:pt x="1032" y="192024"/>
                </a:lnTo>
                <a:close/>
              </a:path>
            </a:pathLst>
          </a:custGeom>
          <a:solidFill>
            <a:srgbClr val="FFFFFF"/>
          </a:solidFill>
        </p:spPr>
        <p:txBody>
          <a:bodyPr wrap="square" lIns="0" tIns="0" rIns="0" bIns="0" rtlCol="0">
            <a:noAutofit/>
          </a:bodyPr>
          <a:lstStyle/>
          <a:p>
            <a:pPr algn="r" rtl="1"/>
            <a:endParaRPr/>
          </a:p>
        </p:txBody>
      </p:sp>
      <p:sp>
        <p:nvSpPr>
          <p:cNvPr id="8" name="object 5">
            <a:extLst>
              <a:ext uri="{FF2B5EF4-FFF2-40B4-BE49-F238E27FC236}">
                <a16:creationId xmlns:a16="http://schemas.microsoft.com/office/drawing/2014/main" id="{A0CBA297-2A39-4E2A-9F68-8ED8EDF79C92}"/>
              </a:ext>
            </a:extLst>
          </p:cNvPr>
          <p:cNvSpPr txBox="1"/>
          <p:nvPr/>
        </p:nvSpPr>
        <p:spPr>
          <a:xfrm>
            <a:off x="3356864" y="2064212"/>
            <a:ext cx="769493" cy="254000"/>
          </a:xfrm>
          <a:prstGeom prst="rect">
            <a:avLst/>
          </a:prstGeom>
        </p:spPr>
        <p:txBody>
          <a:bodyPr wrap="square" lIns="0" tIns="12319" rIns="0" bIns="0" rtlCol="0">
            <a:noAutofit/>
          </a:bodyPr>
          <a:lstStyle/>
          <a:p>
            <a:pPr marL="12700" algn="r" rtl="1">
              <a:lnSpc>
                <a:spcPts val="1939"/>
              </a:lnSpc>
            </a:pPr>
            <a:r>
              <a:rPr sz="1800" spc="-2" dirty="0">
                <a:solidFill>
                  <a:srgbClr val="FFFFFF"/>
                </a:solidFill>
                <a:latin typeface="Arial"/>
                <a:cs typeface="Arial"/>
              </a:rPr>
              <a:t>People</a:t>
            </a:r>
            <a:endParaRPr sz="1800">
              <a:latin typeface="Arial"/>
              <a:cs typeface="Arial"/>
            </a:endParaRPr>
          </a:p>
        </p:txBody>
      </p:sp>
    </p:spTree>
    <p:extLst>
      <p:ext uri="{BB962C8B-B14F-4D97-AF65-F5344CB8AC3E}">
        <p14:creationId xmlns:p14="http://schemas.microsoft.com/office/powerpoint/2010/main" val="2363025969"/>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382AD60-5324-452B-B001-74A1E7A736F4}"/>
              </a:ext>
            </a:extLst>
          </p:cNvPr>
          <p:cNvSpPr>
            <a:spLocks noGrp="1" noChangeArrowheads="1"/>
          </p:cNvSpPr>
          <p:nvPr>
            <p:ph type="title"/>
          </p:nvPr>
        </p:nvSpPr>
        <p:spPr>
          <a:xfrm>
            <a:off x="381001" y="228600"/>
            <a:ext cx="7696200" cy="1336675"/>
          </a:xfrm>
        </p:spPr>
        <p:txBody>
          <a:bodyPr/>
          <a:lstStyle/>
          <a:p>
            <a:pPr eaLnBrk="1" hangingPunct="1"/>
            <a:r>
              <a:rPr lang="en-US" altLang="he-IL"/>
              <a:t>Supporting Different Types of Users</a:t>
            </a:r>
          </a:p>
        </p:txBody>
      </p:sp>
      <p:sp>
        <p:nvSpPr>
          <p:cNvPr id="4" name="object 33">
            <a:extLst>
              <a:ext uri="{FF2B5EF4-FFF2-40B4-BE49-F238E27FC236}">
                <a16:creationId xmlns:a16="http://schemas.microsoft.com/office/drawing/2014/main" id="{B03EB035-5089-45DF-AA1B-2C9778341BD4}"/>
              </a:ext>
            </a:extLst>
          </p:cNvPr>
          <p:cNvSpPr/>
          <p:nvPr/>
        </p:nvSpPr>
        <p:spPr>
          <a:xfrm>
            <a:off x="5867400" y="1791587"/>
            <a:ext cx="2305812" cy="906780"/>
          </a:xfrm>
          <a:custGeom>
            <a:avLst/>
            <a:gdLst/>
            <a:ahLst/>
            <a:cxnLst/>
            <a:rect l="l" t="t" r="r" b="b"/>
            <a:pathLst>
              <a:path w="2305812" h="906779">
                <a:moveTo>
                  <a:pt x="0" y="906780"/>
                </a:moveTo>
                <a:lnTo>
                  <a:pt x="2305812" y="906780"/>
                </a:lnTo>
                <a:lnTo>
                  <a:pt x="2305812" y="0"/>
                </a:lnTo>
                <a:lnTo>
                  <a:pt x="0" y="0"/>
                </a:lnTo>
                <a:lnTo>
                  <a:pt x="0" y="906780"/>
                </a:lnTo>
                <a:close/>
              </a:path>
            </a:pathLst>
          </a:custGeom>
          <a:solidFill>
            <a:srgbClr val="B5C4CA"/>
          </a:solidFill>
        </p:spPr>
        <p:txBody>
          <a:bodyPr wrap="square" lIns="0" tIns="0" rIns="0" bIns="0" rtlCol="0">
            <a:noAutofit/>
          </a:bodyPr>
          <a:lstStyle/>
          <a:p>
            <a:pPr algn="r" rtl="1"/>
            <a:endParaRPr/>
          </a:p>
        </p:txBody>
      </p:sp>
      <p:sp>
        <p:nvSpPr>
          <p:cNvPr id="5" name="object 34">
            <a:extLst>
              <a:ext uri="{FF2B5EF4-FFF2-40B4-BE49-F238E27FC236}">
                <a16:creationId xmlns:a16="http://schemas.microsoft.com/office/drawing/2014/main" id="{31A04247-64F5-417F-9429-CF5D03451B30}"/>
              </a:ext>
            </a:extLst>
          </p:cNvPr>
          <p:cNvSpPr/>
          <p:nvPr/>
        </p:nvSpPr>
        <p:spPr>
          <a:xfrm>
            <a:off x="5867400" y="1788539"/>
            <a:ext cx="2612136" cy="906780"/>
          </a:xfrm>
          <a:custGeom>
            <a:avLst/>
            <a:gdLst/>
            <a:ahLst/>
            <a:cxnLst/>
            <a:rect l="l" t="t" r="r" b="b"/>
            <a:pathLst>
              <a:path w="2612136" h="906779">
                <a:moveTo>
                  <a:pt x="0" y="0"/>
                </a:moveTo>
                <a:lnTo>
                  <a:pt x="0" y="906780"/>
                </a:lnTo>
                <a:lnTo>
                  <a:pt x="2300732" y="906780"/>
                </a:lnTo>
                <a:lnTo>
                  <a:pt x="2612136" y="453390"/>
                </a:lnTo>
                <a:lnTo>
                  <a:pt x="2300732" y="0"/>
                </a:lnTo>
                <a:lnTo>
                  <a:pt x="0" y="0"/>
                </a:lnTo>
                <a:close/>
              </a:path>
            </a:pathLst>
          </a:custGeom>
          <a:solidFill>
            <a:srgbClr val="00845E"/>
          </a:solidFill>
        </p:spPr>
        <p:txBody>
          <a:bodyPr wrap="square" lIns="0" tIns="0" rIns="0" bIns="0" rtlCol="0">
            <a:noAutofit/>
          </a:bodyPr>
          <a:lstStyle/>
          <a:p>
            <a:pPr algn="r" rtl="1"/>
            <a:endParaRPr/>
          </a:p>
        </p:txBody>
      </p:sp>
      <p:sp>
        <p:nvSpPr>
          <p:cNvPr id="6" name="object 35">
            <a:extLst>
              <a:ext uri="{FF2B5EF4-FFF2-40B4-BE49-F238E27FC236}">
                <a16:creationId xmlns:a16="http://schemas.microsoft.com/office/drawing/2014/main" id="{44E9A991-6094-4F54-A086-663628B6A109}"/>
              </a:ext>
            </a:extLst>
          </p:cNvPr>
          <p:cNvSpPr/>
          <p:nvPr/>
        </p:nvSpPr>
        <p:spPr>
          <a:xfrm>
            <a:off x="7636764" y="2059811"/>
            <a:ext cx="153924" cy="158495"/>
          </a:xfrm>
          <a:custGeom>
            <a:avLst/>
            <a:gdLst/>
            <a:ahLst/>
            <a:cxnLst/>
            <a:rect l="l" t="t" r="r" b="b"/>
            <a:pathLst>
              <a:path w="153924" h="158496">
                <a:moveTo>
                  <a:pt x="0" y="79248"/>
                </a:moveTo>
                <a:lnTo>
                  <a:pt x="651" y="89624"/>
                </a:lnTo>
                <a:lnTo>
                  <a:pt x="3740" y="103752"/>
                </a:lnTo>
                <a:lnTo>
                  <a:pt x="9151" y="116796"/>
                </a:lnTo>
                <a:lnTo>
                  <a:pt x="16644" y="128510"/>
                </a:lnTo>
                <a:lnTo>
                  <a:pt x="25981" y="138647"/>
                </a:lnTo>
                <a:lnTo>
                  <a:pt x="36920" y="146961"/>
                </a:lnTo>
                <a:lnTo>
                  <a:pt x="49223" y="153205"/>
                </a:lnTo>
                <a:lnTo>
                  <a:pt x="62650" y="157132"/>
                </a:lnTo>
                <a:lnTo>
                  <a:pt x="76962" y="158495"/>
                </a:lnTo>
                <a:lnTo>
                  <a:pt x="87038" y="157824"/>
                </a:lnTo>
                <a:lnTo>
                  <a:pt x="100757" y="154644"/>
                </a:lnTo>
                <a:lnTo>
                  <a:pt x="113424" y="149074"/>
                </a:lnTo>
                <a:lnTo>
                  <a:pt x="124800" y="141358"/>
                </a:lnTo>
                <a:lnTo>
                  <a:pt x="134646" y="131745"/>
                </a:lnTo>
                <a:lnTo>
                  <a:pt x="142720" y="120481"/>
                </a:lnTo>
                <a:lnTo>
                  <a:pt x="148784" y="107812"/>
                </a:lnTo>
                <a:lnTo>
                  <a:pt x="152599" y="93986"/>
                </a:lnTo>
                <a:lnTo>
                  <a:pt x="153924" y="79248"/>
                </a:lnTo>
                <a:lnTo>
                  <a:pt x="153272" y="68871"/>
                </a:lnTo>
                <a:lnTo>
                  <a:pt x="150183" y="54743"/>
                </a:lnTo>
                <a:lnTo>
                  <a:pt x="144772" y="41699"/>
                </a:lnTo>
                <a:lnTo>
                  <a:pt x="137279" y="29985"/>
                </a:lnTo>
                <a:lnTo>
                  <a:pt x="127942" y="19848"/>
                </a:lnTo>
                <a:lnTo>
                  <a:pt x="117003" y="11534"/>
                </a:lnTo>
                <a:lnTo>
                  <a:pt x="104700" y="5290"/>
                </a:lnTo>
                <a:lnTo>
                  <a:pt x="91273" y="1363"/>
                </a:lnTo>
                <a:lnTo>
                  <a:pt x="76962" y="0"/>
                </a:lnTo>
                <a:lnTo>
                  <a:pt x="66885" y="671"/>
                </a:lnTo>
                <a:lnTo>
                  <a:pt x="53166" y="3851"/>
                </a:lnTo>
                <a:lnTo>
                  <a:pt x="40499" y="9421"/>
                </a:lnTo>
                <a:lnTo>
                  <a:pt x="29123" y="17137"/>
                </a:lnTo>
                <a:lnTo>
                  <a:pt x="19277" y="26750"/>
                </a:lnTo>
                <a:lnTo>
                  <a:pt x="11203" y="38014"/>
                </a:lnTo>
                <a:lnTo>
                  <a:pt x="5139" y="50683"/>
                </a:lnTo>
                <a:lnTo>
                  <a:pt x="1324" y="64509"/>
                </a:lnTo>
                <a:lnTo>
                  <a:pt x="0" y="79248"/>
                </a:lnTo>
                <a:close/>
              </a:path>
            </a:pathLst>
          </a:custGeom>
          <a:solidFill>
            <a:srgbClr val="FFFFFF"/>
          </a:solidFill>
        </p:spPr>
        <p:txBody>
          <a:bodyPr wrap="square" lIns="0" tIns="0" rIns="0" bIns="0" rtlCol="0">
            <a:noAutofit/>
          </a:bodyPr>
          <a:lstStyle/>
          <a:p>
            <a:pPr algn="r" rtl="1"/>
            <a:endParaRPr/>
          </a:p>
        </p:txBody>
      </p:sp>
      <p:sp>
        <p:nvSpPr>
          <p:cNvPr id="7" name="object 36">
            <a:extLst>
              <a:ext uri="{FF2B5EF4-FFF2-40B4-BE49-F238E27FC236}">
                <a16:creationId xmlns:a16="http://schemas.microsoft.com/office/drawing/2014/main" id="{4894B844-6090-467A-AD38-F04983F77D19}"/>
              </a:ext>
            </a:extLst>
          </p:cNvPr>
          <p:cNvSpPr/>
          <p:nvPr/>
        </p:nvSpPr>
        <p:spPr>
          <a:xfrm>
            <a:off x="7534656" y="2236595"/>
            <a:ext cx="356616" cy="192024"/>
          </a:xfrm>
          <a:custGeom>
            <a:avLst/>
            <a:gdLst/>
            <a:ahLst/>
            <a:cxnLst/>
            <a:rect l="l" t="t" r="r" b="b"/>
            <a:pathLst>
              <a:path w="356616" h="192024">
                <a:moveTo>
                  <a:pt x="1032" y="192024"/>
                </a:moveTo>
                <a:lnTo>
                  <a:pt x="67563" y="192024"/>
                </a:lnTo>
                <a:lnTo>
                  <a:pt x="67785" y="190800"/>
                </a:lnTo>
                <a:lnTo>
                  <a:pt x="68496" y="186869"/>
                </a:lnTo>
                <a:lnTo>
                  <a:pt x="70019" y="178454"/>
                </a:lnTo>
                <a:lnTo>
                  <a:pt x="72663" y="163846"/>
                </a:lnTo>
                <a:lnTo>
                  <a:pt x="76737" y="141337"/>
                </a:lnTo>
                <a:lnTo>
                  <a:pt x="82550" y="109220"/>
                </a:lnTo>
                <a:lnTo>
                  <a:pt x="105156" y="109220"/>
                </a:lnTo>
                <a:lnTo>
                  <a:pt x="104999" y="110367"/>
                </a:lnTo>
                <a:lnTo>
                  <a:pt x="104474" y="114213"/>
                </a:lnTo>
                <a:lnTo>
                  <a:pt x="103335" y="122558"/>
                </a:lnTo>
                <a:lnTo>
                  <a:pt x="101344" y="137146"/>
                </a:lnTo>
                <a:lnTo>
                  <a:pt x="98262" y="159720"/>
                </a:lnTo>
                <a:lnTo>
                  <a:pt x="93852" y="192024"/>
                </a:lnTo>
                <a:lnTo>
                  <a:pt x="266573" y="192024"/>
                </a:lnTo>
                <a:lnTo>
                  <a:pt x="266416" y="190876"/>
                </a:lnTo>
                <a:lnTo>
                  <a:pt x="265891" y="187030"/>
                </a:lnTo>
                <a:lnTo>
                  <a:pt x="264752" y="178685"/>
                </a:lnTo>
                <a:lnTo>
                  <a:pt x="262761" y="164097"/>
                </a:lnTo>
                <a:lnTo>
                  <a:pt x="259679" y="141523"/>
                </a:lnTo>
                <a:lnTo>
                  <a:pt x="255269" y="109220"/>
                </a:lnTo>
                <a:lnTo>
                  <a:pt x="277749" y="109220"/>
                </a:lnTo>
                <a:lnTo>
                  <a:pt x="277972" y="110446"/>
                </a:lnTo>
                <a:lnTo>
                  <a:pt x="278690" y="114380"/>
                </a:lnTo>
                <a:lnTo>
                  <a:pt x="280227" y="122798"/>
                </a:lnTo>
                <a:lnTo>
                  <a:pt x="282893" y="137407"/>
                </a:lnTo>
                <a:lnTo>
                  <a:pt x="287001" y="159913"/>
                </a:lnTo>
                <a:lnTo>
                  <a:pt x="292862" y="192024"/>
                </a:lnTo>
                <a:lnTo>
                  <a:pt x="356616" y="192024"/>
                </a:lnTo>
                <a:lnTo>
                  <a:pt x="356172" y="190336"/>
                </a:lnTo>
                <a:lnTo>
                  <a:pt x="355458" y="187616"/>
                </a:lnTo>
                <a:lnTo>
                  <a:pt x="354223" y="182914"/>
                </a:lnTo>
                <a:lnTo>
                  <a:pt x="352325" y="175687"/>
                </a:lnTo>
                <a:lnTo>
                  <a:pt x="349621" y="165392"/>
                </a:lnTo>
                <a:lnTo>
                  <a:pt x="345968" y="151485"/>
                </a:lnTo>
                <a:lnTo>
                  <a:pt x="341225" y="133425"/>
                </a:lnTo>
                <a:lnTo>
                  <a:pt x="335248" y="110669"/>
                </a:lnTo>
                <a:lnTo>
                  <a:pt x="327895" y="82673"/>
                </a:lnTo>
                <a:lnTo>
                  <a:pt x="319024" y="48895"/>
                </a:lnTo>
                <a:lnTo>
                  <a:pt x="318934" y="48130"/>
                </a:lnTo>
                <a:lnTo>
                  <a:pt x="315230" y="34996"/>
                </a:lnTo>
                <a:lnTo>
                  <a:pt x="308116" y="24049"/>
                </a:lnTo>
                <a:lnTo>
                  <a:pt x="298237" y="15229"/>
                </a:lnTo>
                <a:lnTo>
                  <a:pt x="286237" y="8475"/>
                </a:lnTo>
                <a:lnTo>
                  <a:pt x="272762" y="3726"/>
                </a:lnTo>
                <a:lnTo>
                  <a:pt x="258457" y="921"/>
                </a:lnTo>
                <a:lnTo>
                  <a:pt x="243967" y="0"/>
                </a:lnTo>
                <a:lnTo>
                  <a:pt x="107919" y="80"/>
                </a:lnTo>
                <a:lnTo>
                  <a:pt x="92685" y="1470"/>
                </a:lnTo>
                <a:lnTo>
                  <a:pt x="78139" y="4630"/>
                </a:lnTo>
                <a:lnTo>
                  <a:pt x="64797" y="9615"/>
                </a:lnTo>
                <a:lnTo>
                  <a:pt x="53175" y="16479"/>
                </a:lnTo>
                <a:lnTo>
                  <a:pt x="43787" y="25277"/>
                </a:lnTo>
                <a:lnTo>
                  <a:pt x="37151" y="36064"/>
                </a:lnTo>
                <a:lnTo>
                  <a:pt x="33781" y="48895"/>
                </a:lnTo>
                <a:lnTo>
                  <a:pt x="33408" y="50477"/>
                </a:lnTo>
                <a:lnTo>
                  <a:pt x="32784" y="53123"/>
                </a:lnTo>
                <a:lnTo>
                  <a:pt x="31692" y="57749"/>
                </a:lnTo>
                <a:lnTo>
                  <a:pt x="30002" y="64907"/>
                </a:lnTo>
                <a:lnTo>
                  <a:pt x="27584" y="75152"/>
                </a:lnTo>
                <a:lnTo>
                  <a:pt x="24307" y="89036"/>
                </a:lnTo>
                <a:lnTo>
                  <a:pt x="20041" y="107112"/>
                </a:lnTo>
                <a:lnTo>
                  <a:pt x="14654" y="129933"/>
                </a:lnTo>
                <a:lnTo>
                  <a:pt x="8018" y="158052"/>
                </a:lnTo>
                <a:lnTo>
                  <a:pt x="0" y="192024"/>
                </a:lnTo>
                <a:lnTo>
                  <a:pt x="1032" y="192024"/>
                </a:lnTo>
                <a:close/>
              </a:path>
            </a:pathLst>
          </a:custGeom>
          <a:solidFill>
            <a:srgbClr val="FFFFFF"/>
          </a:solidFill>
        </p:spPr>
        <p:txBody>
          <a:bodyPr wrap="square" lIns="0" tIns="0" rIns="0" bIns="0" rtlCol="0">
            <a:noAutofit/>
          </a:bodyPr>
          <a:lstStyle/>
          <a:p>
            <a:pPr algn="r" rtl="1"/>
            <a:endParaRPr/>
          </a:p>
        </p:txBody>
      </p:sp>
      <p:sp>
        <p:nvSpPr>
          <p:cNvPr id="8" name="object 5">
            <a:extLst>
              <a:ext uri="{FF2B5EF4-FFF2-40B4-BE49-F238E27FC236}">
                <a16:creationId xmlns:a16="http://schemas.microsoft.com/office/drawing/2014/main" id="{06B172A2-DBC9-47F8-868E-55DAF67E4F2E}"/>
              </a:ext>
            </a:extLst>
          </p:cNvPr>
          <p:cNvSpPr txBox="1"/>
          <p:nvPr/>
        </p:nvSpPr>
        <p:spPr>
          <a:xfrm>
            <a:off x="6328664" y="2117016"/>
            <a:ext cx="769493" cy="254000"/>
          </a:xfrm>
          <a:prstGeom prst="rect">
            <a:avLst/>
          </a:prstGeom>
        </p:spPr>
        <p:txBody>
          <a:bodyPr wrap="square" lIns="0" tIns="12319" rIns="0" bIns="0" rtlCol="0">
            <a:noAutofit/>
          </a:bodyPr>
          <a:lstStyle/>
          <a:p>
            <a:pPr marL="12700" algn="r" rtl="1">
              <a:lnSpc>
                <a:spcPts val="1939"/>
              </a:lnSpc>
            </a:pPr>
            <a:r>
              <a:rPr sz="1800" spc="-2" dirty="0">
                <a:solidFill>
                  <a:srgbClr val="FFFFFF"/>
                </a:solidFill>
                <a:latin typeface="Arial"/>
                <a:cs typeface="Arial"/>
              </a:rPr>
              <a:t>People</a:t>
            </a:r>
            <a:endParaRPr sz="1800">
              <a:latin typeface="Arial"/>
              <a:cs typeface="Arial"/>
            </a:endParaRPr>
          </a:p>
        </p:txBody>
      </p:sp>
      <p:sp>
        <p:nvSpPr>
          <p:cNvPr id="12" name="object 21">
            <a:extLst>
              <a:ext uri="{FF2B5EF4-FFF2-40B4-BE49-F238E27FC236}">
                <a16:creationId xmlns:a16="http://schemas.microsoft.com/office/drawing/2014/main" id="{F32D4AA0-F7B5-42FB-BB19-1F3A55FDBEFB}"/>
              </a:ext>
            </a:extLst>
          </p:cNvPr>
          <p:cNvSpPr txBox="1"/>
          <p:nvPr/>
        </p:nvSpPr>
        <p:spPr>
          <a:xfrm>
            <a:off x="310538" y="2057400"/>
            <a:ext cx="1423763" cy="228091"/>
          </a:xfrm>
          <a:prstGeom prst="rect">
            <a:avLst/>
          </a:prstGeom>
        </p:spPr>
        <p:txBody>
          <a:bodyPr wrap="square" lIns="0" tIns="10985" rIns="0" bIns="0" rtlCol="0">
            <a:noAutofit/>
          </a:bodyPr>
          <a:lstStyle/>
          <a:p>
            <a:pPr marL="12700">
              <a:lnSpc>
                <a:spcPts val="1730"/>
              </a:lnSpc>
            </a:pPr>
            <a:r>
              <a:rPr sz="2000" spc="0" dirty="0">
                <a:latin typeface="Arial"/>
                <a:cs typeface="Arial"/>
              </a:rPr>
              <a:t>Analysts</a:t>
            </a:r>
            <a:endParaRPr sz="2000">
              <a:latin typeface="Arial"/>
              <a:cs typeface="Arial"/>
            </a:endParaRPr>
          </a:p>
        </p:txBody>
      </p:sp>
      <p:sp>
        <p:nvSpPr>
          <p:cNvPr id="14" name="object 18">
            <a:extLst>
              <a:ext uri="{FF2B5EF4-FFF2-40B4-BE49-F238E27FC236}">
                <a16:creationId xmlns:a16="http://schemas.microsoft.com/office/drawing/2014/main" id="{F2B540D2-588A-40AB-8A0D-2B6421BE4B1D}"/>
              </a:ext>
            </a:extLst>
          </p:cNvPr>
          <p:cNvSpPr txBox="1"/>
          <p:nvPr/>
        </p:nvSpPr>
        <p:spPr>
          <a:xfrm>
            <a:off x="310538" y="2411142"/>
            <a:ext cx="7696200" cy="920241"/>
          </a:xfrm>
          <a:prstGeom prst="rect">
            <a:avLst/>
          </a:prstGeom>
        </p:spPr>
        <p:txBody>
          <a:bodyPr wrap="square" lIns="0" tIns="9747" rIns="0" bIns="0" rtlCol="0">
            <a:noAutofit/>
          </a:bodyPr>
          <a:lstStyle/>
          <a:p>
            <a:pPr marL="298450" indent="-285750">
              <a:lnSpc>
                <a:spcPts val="1535"/>
              </a:lnSpc>
              <a:buFont typeface="Arial" panose="020B0604020202020204" pitchFamily="34" charset="0"/>
              <a:buChar char="•"/>
            </a:pPr>
            <a:r>
              <a:rPr sz="1800" spc="-2" dirty="0">
                <a:latin typeface="Arial"/>
                <a:cs typeface="Arial"/>
              </a:rPr>
              <a:t>Focus needs to shift from loading/validating data</a:t>
            </a:r>
            <a:endParaRPr sz="1800" dirty="0">
              <a:latin typeface="Arial"/>
              <a:cs typeface="Arial"/>
            </a:endParaRPr>
          </a:p>
          <a:p>
            <a:pPr marL="298450" marR="26746" indent="-285750">
              <a:lnSpc>
                <a:spcPct val="95825"/>
              </a:lnSpc>
              <a:buFont typeface="Arial" panose="020B0604020202020204" pitchFamily="34" charset="0"/>
              <a:buChar char="•"/>
            </a:pPr>
            <a:r>
              <a:rPr sz="1800" spc="-2" dirty="0">
                <a:latin typeface="Arial"/>
                <a:cs typeface="Arial"/>
              </a:rPr>
              <a:t>to performing analysis</a:t>
            </a:r>
            <a:endParaRPr sz="1800" dirty="0">
              <a:latin typeface="Arial"/>
              <a:cs typeface="Arial"/>
            </a:endParaRPr>
          </a:p>
          <a:p>
            <a:pPr marL="298450" marR="29640" indent="-285750">
              <a:lnSpc>
                <a:spcPct val="100137"/>
              </a:lnSpc>
              <a:spcBef>
                <a:spcPts val="670"/>
              </a:spcBef>
              <a:buFont typeface="Arial" panose="020B0604020202020204" pitchFamily="34" charset="0"/>
              <a:buChar char="•"/>
            </a:pPr>
            <a:r>
              <a:rPr sz="1800" spc="-3" dirty="0">
                <a:latin typeface="Arial"/>
                <a:cs typeface="Arial"/>
              </a:rPr>
              <a:t>Ad hoc platform capabilities need to be provided for varied/quick analysis</a:t>
            </a:r>
            <a:endParaRPr sz="1800" dirty="0">
              <a:latin typeface="Arial"/>
              <a:cs typeface="Arial"/>
            </a:endParaRPr>
          </a:p>
        </p:txBody>
      </p:sp>
      <p:sp>
        <p:nvSpPr>
          <p:cNvPr id="17" name="object 14">
            <a:extLst>
              <a:ext uri="{FF2B5EF4-FFF2-40B4-BE49-F238E27FC236}">
                <a16:creationId xmlns:a16="http://schemas.microsoft.com/office/drawing/2014/main" id="{DAD5C6D9-4EF7-4B1F-9906-6F1CBF8C9FD4}"/>
              </a:ext>
            </a:extLst>
          </p:cNvPr>
          <p:cNvSpPr txBox="1"/>
          <p:nvPr/>
        </p:nvSpPr>
        <p:spPr>
          <a:xfrm>
            <a:off x="310538" y="3420284"/>
            <a:ext cx="1971160" cy="228091"/>
          </a:xfrm>
          <a:prstGeom prst="rect">
            <a:avLst/>
          </a:prstGeom>
        </p:spPr>
        <p:txBody>
          <a:bodyPr wrap="square" lIns="0" tIns="10985" rIns="0" bIns="0" rtlCol="0">
            <a:noAutofit/>
          </a:bodyPr>
          <a:lstStyle/>
          <a:p>
            <a:pPr marL="12700">
              <a:lnSpc>
                <a:spcPts val="1730"/>
              </a:lnSpc>
            </a:pPr>
            <a:r>
              <a:rPr sz="2000" spc="-3" dirty="0">
                <a:latin typeface="Arial"/>
                <a:cs typeface="Arial"/>
              </a:rPr>
              <a:t>Sales Force</a:t>
            </a:r>
            <a:endParaRPr sz="2000" dirty="0">
              <a:latin typeface="Arial"/>
              <a:cs typeface="Arial"/>
            </a:endParaRPr>
          </a:p>
        </p:txBody>
      </p:sp>
      <p:sp>
        <p:nvSpPr>
          <p:cNvPr id="19" name="object 12">
            <a:extLst>
              <a:ext uri="{FF2B5EF4-FFF2-40B4-BE49-F238E27FC236}">
                <a16:creationId xmlns:a16="http://schemas.microsoft.com/office/drawing/2014/main" id="{C91F6D0B-4BB8-4637-930B-835D7A5476D2}"/>
              </a:ext>
            </a:extLst>
          </p:cNvPr>
          <p:cNvSpPr txBox="1"/>
          <p:nvPr/>
        </p:nvSpPr>
        <p:spPr>
          <a:xfrm>
            <a:off x="310538" y="3737276"/>
            <a:ext cx="8708122" cy="520836"/>
          </a:xfrm>
          <a:prstGeom prst="rect">
            <a:avLst/>
          </a:prstGeom>
        </p:spPr>
        <p:txBody>
          <a:bodyPr wrap="square" lIns="0" tIns="9747" rIns="0" bIns="0" rtlCol="0">
            <a:noAutofit/>
          </a:bodyPr>
          <a:lstStyle/>
          <a:p>
            <a:pPr marL="298450" indent="-285750">
              <a:lnSpc>
                <a:spcPts val="1535"/>
              </a:lnSpc>
              <a:buFont typeface="Arial" panose="020B0604020202020204" pitchFamily="34" charset="0"/>
              <a:buChar char="•"/>
            </a:pPr>
            <a:r>
              <a:rPr sz="1800" spc="-2" dirty="0">
                <a:latin typeface="Arial"/>
                <a:cs typeface="Arial"/>
              </a:rPr>
              <a:t>Needs integrated customer view, high quality actionable</a:t>
            </a:r>
            <a:endParaRPr sz="1800" dirty="0">
              <a:latin typeface="Arial"/>
              <a:cs typeface="Arial"/>
            </a:endParaRPr>
          </a:p>
          <a:p>
            <a:pPr marL="298450" marR="26746" indent="-285750">
              <a:lnSpc>
                <a:spcPct val="95825"/>
              </a:lnSpc>
              <a:buFont typeface="Arial" panose="020B0604020202020204" pitchFamily="34" charset="0"/>
              <a:buChar char="•"/>
            </a:pPr>
            <a:r>
              <a:rPr sz="1800" spc="-2" dirty="0">
                <a:latin typeface="Arial"/>
                <a:cs typeface="Arial"/>
              </a:rPr>
              <a:t>reports and quick turnaround</a:t>
            </a:r>
            <a:endParaRPr sz="1800" dirty="0">
              <a:latin typeface="Arial"/>
              <a:cs typeface="Arial"/>
            </a:endParaRPr>
          </a:p>
        </p:txBody>
      </p:sp>
      <p:sp>
        <p:nvSpPr>
          <p:cNvPr id="20" name="object 9">
            <a:extLst>
              <a:ext uri="{FF2B5EF4-FFF2-40B4-BE49-F238E27FC236}">
                <a16:creationId xmlns:a16="http://schemas.microsoft.com/office/drawing/2014/main" id="{2782D6A5-5F32-4346-8B52-F9E55BDE2A67}"/>
              </a:ext>
            </a:extLst>
          </p:cNvPr>
          <p:cNvSpPr txBox="1"/>
          <p:nvPr/>
        </p:nvSpPr>
        <p:spPr>
          <a:xfrm>
            <a:off x="1562096" y="4173721"/>
            <a:ext cx="280133" cy="249428"/>
          </a:xfrm>
          <a:prstGeom prst="rect">
            <a:avLst/>
          </a:prstGeom>
        </p:spPr>
        <p:txBody>
          <a:bodyPr wrap="square" lIns="0" tIns="11080" rIns="0" bIns="0" rtlCol="0">
            <a:noAutofit/>
          </a:bodyPr>
          <a:lstStyle/>
          <a:p>
            <a:pPr marL="12700">
              <a:lnSpc>
                <a:spcPts val="1745"/>
              </a:lnSpc>
            </a:pPr>
            <a:endParaRPr sz="2000" dirty="0">
              <a:latin typeface="unifont"/>
              <a:cs typeface="unifont"/>
            </a:endParaRPr>
          </a:p>
        </p:txBody>
      </p:sp>
      <p:sp>
        <p:nvSpPr>
          <p:cNvPr id="21" name="object 8">
            <a:extLst>
              <a:ext uri="{FF2B5EF4-FFF2-40B4-BE49-F238E27FC236}">
                <a16:creationId xmlns:a16="http://schemas.microsoft.com/office/drawing/2014/main" id="{C11E4906-193D-417C-8AD6-CCAEA8C91734}"/>
              </a:ext>
            </a:extLst>
          </p:cNvPr>
          <p:cNvSpPr txBox="1"/>
          <p:nvPr/>
        </p:nvSpPr>
        <p:spPr>
          <a:xfrm>
            <a:off x="309099" y="4423149"/>
            <a:ext cx="280133" cy="395714"/>
          </a:xfrm>
          <a:prstGeom prst="rect">
            <a:avLst/>
          </a:prstGeom>
        </p:spPr>
        <p:txBody>
          <a:bodyPr wrap="square" lIns="0" tIns="10985" rIns="0" bIns="0" rtlCol="0">
            <a:noAutofit/>
          </a:bodyPr>
          <a:lstStyle/>
          <a:p>
            <a:pPr marR="8580" algn="ctr">
              <a:lnSpc>
                <a:spcPts val="1730"/>
              </a:lnSpc>
            </a:pPr>
            <a:r>
              <a:rPr sz="2000" spc="-3" dirty="0">
                <a:latin typeface="Arial"/>
                <a:cs typeface="Arial"/>
              </a:rPr>
              <a:t>IT</a:t>
            </a:r>
          </a:p>
          <a:p>
            <a:pPr marL="66118" algn="ctr">
              <a:lnSpc>
                <a:spcPct val="95825"/>
              </a:lnSpc>
              <a:spcBef>
                <a:spcPts val="483"/>
              </a:spcBef>
            </a:pPr>
            <a:endParaRPr sz="1500" dirty="0">
              <a:latin typeface="Arial"/>
              <a:cs typeface="Arial"/>
            </a:endParaRPr>
          </a:p>
        </p:txBody>
      </p:sp>
      <p:sp>
        <p:nvSpPr>
          <p:cNvPr id="22" name="object 7">
            <a:extLst>
              <a:ext uri="{FF2B5EF4-FFF2-40B4-BE49-F238E27FC236}">
                <a16:creationId xmlns:a16="http://schemas.microsoft.com/office/drawing/2014/main" id="{15CEABF7-7547-44DD-9A1D-09D37F1D1922}"/>
              </a:ext>
            </a:extLst>
          </p:cNvPr>
          <p:cNvSpPr txBox="1"/>
          <p:nvPr/>
        </p:nvSpPr>
        <p:spPr>
          <a:xfrm>
            <a:off x="310538" y="4693741"/>
            <a:ext cx="6348996" cy="2066705"/>
          </a:xfrm>
          <a:prstGeom prst="rect">
            <a:avLst/>
          </a:prstGeom>
        </p:spPr>
        <p:txBody>
          <a:bodyPr wrap="square" lIns="0" tIns="9747" rIns="0" bIns="0" rtlCol="0">
            <a:noAutofit/>
          </a:bodyPr>
          <a:lstStyle/>
          <a:p>
            <a:pPr marL="298450" marR="17967" indent="-285750">
              <a:lnSpc>
                <a:spcPts val="1535"/>
              </a:lnSpc>
              <a:buFont typeface="Arial" panose="020B0604020202020204" pitchFamily="34" charset="0"/>
              <a:buChar char="•"/>
            </a:pPr>
            <a:r>
              <a:rPr sz="1800" spc="-3" dirty="0">
                <a:latin typeface="Arial"/>
                <a:cs typeface="Arial"/>
              </a:rPr>
              <a:t>Requires automated solutions to reduce operational</a:t>
            </a:r>
            <a:endParaRPr sz="1800" dirty="0">
              <a:latin typeface="Arial"/>
              <a:cs typeface="Arial"/>
            </a:endParaRPr>
          </a:p>
          <a:p>
            <a:pPr marL="298450" indent="-285750">
              <a:lnSpc>
                <a:spcPct val="100041"/>
              </a:lnSpc>
              <a:buFont typeface="Arial" panose="020B0604020202020204" pitchFamily="34" charset="0"/>
              <a:buChar char="•"/>
            </a:pPr>
            <a:r>
              <a:rPr sz="1800" spc="4" dirty="0">
                <a:latin typeface="Arial"/>
                <a:cs typeface="Arial"/>
              </a:rPr>
              <a:t>s</a:t>
            </a:r>
            <a:r>
              <a:rPr sz="1800" spc="0" dirty="0">
                <a:latin typeface="Arial"/>
                <a:cs typeface="Arial"/>
              </a:rPr>
              <a:t>uppor</a:t>
            </a:r>
            <a:r>
              <a:rPr sz="1800" spc="-9" dirty="0">
                <a:latin typeface="Arial"/>
                <a:cs typeface="Arial"/>
              </a:rPr>
              <a:t>t</a:t>
            </a:r>
            <a:r>
              <a:rPr sz="1800" spc="4" dirty="0">
                <a:latin typeface="Arial"/>
                <a:cs typeface="Arial"/>
              </a:rPr>
              <a:t>/</a:t>
            </a:r>
            <a:r>
              <a:rPr sz="1800" spc="-4" dirty="0">
                <a:latin typeface="Arial"/>
                <a:cs typeface="Arial"/>
              </a:rPr>
              <a:t>c</a:t>
            </a:r>
            <a:r>
              <a:rPr sz="1800" spc="0" dirty="0">
                <a:latin typeface="Arial"/>
                <a:cs typeface="Arial"/>
              </a:rPr>
              <a:t>o</a:t>
            </a:r>
            <a:r>
              <a:rPr sz="1800" spc="-4" dirty="0">
                <a:latin typeface="Arial"/>
                <a:cs typeface="Arial"/>
              </a:rPr>
              <a:t>st</a:t>
            </a:r>
            <a:r>
              <a:rPr sz="1800" spc="0" dirty="0">
                <a:latin typeface="Arial"/>
                <a:cs typeface="Arial"/>
              </a:rPr>
              <a:t>,</a:t>
            </a:r>
            <a:r>
              <a:rPr sz="1800" spc="-34" dirty="0">
                <a:latin typeface="Arial"/>
                <a:cs typeface="Arial"/>
              </a:rPr>
              <a:t> </a:t>
            </a:r>
            <a:r>
              <a:rPr sz="1800" spc="0" dirty="0">
                <a:latin typeface="Arial"/>
                <a:cs typeface="Arial"/>
              </a:rPr>
              <a:t>e</a:t>
            </a:r>
            <a:r>
              <a:rPr sz="1800" spc="4" dirty="0">
                <a:latin typeface="Arial"/>
                <a:cs typeface="Arial"/>
              </a:rPr>
              <a:t>ff</a:t>
            </a:r>
            <a:r>
              <a:rPr sz="1800" spc="0" dirty="0">
                <a:latin typeface="Arial"/>
                <a:cs typeface="Arial"/>
              </a:rPr>
              <a:t>i</a:t>
            </a:r>
            <a:r>
              <a:rPr sz="1800" spc="4" dirty="0">
                <a:latin typeface="Arial"/>
                <a:cs typeface="Arial"/>
              </a:rPr>
              <a:t>c</a:t>
            </a:r>
            <a:r>
              <a:rPr sz="1800" spc="0" dirty="0">
                <a:latin typeface="Arial"/>
                <a:cs typeface="Arial"/>
              </a:rPr>
              <a:t>ient</a:t>
            </a:r>
            <a:r>
              <a:rPr sz="1800" spc="-44" dirty="0">
                <a:latin typeface="Arial"/>
                <a:cs typeface="Arial"/>
              </a:rPr>
              <a:t> </a:t>
            </a:r>
            <a:r>
              <a:rPr sz="1800" spc="0" dirty="0">
                <a:latin typeface="Arial"/>
                <a:cs typeface="Arial"/>
              </a:rPr>
              <a:t>ar</a:t>
            </a:r>
            <a:r>
              <a:rPr sz="1800" spc="4" dirty="0">
                <a:latin typeface="Arial"/>
                <a:cs typeface="Arial"/>
              </a:rPr>
              <a:t>c</a:t>
            </a:r>
            <a:r>
              <a:rPr sz="1800" spc="0" dirty="0">
                <a:latin typeface="Arial"/>
                <a:cs typeface="Arial"/>
              </a:rPr>
              <a:t>hi</a:t>
            </a:r>
            <a:r>
              <a:rPr sz="1800" spc="4" dirty="0">
                <a:latin typeface="Arial"/>
                <a:cs typeface="Arial"/>
              </a:rPr>
              <a:t>t</a:t>
            </a:r>
            <a:r>
              <a:rPr sz="1800" spc="0" dirty="0">
                <a:latin typeface="Arial"/>
                <a:cs typeface="Arial"/>
              </a:rPr>
              <a:t>e</a:t>
            </a:r>
            <a:r>
              <a:rPr sz="1800" spc="4" dirty="0">
                <a:latin typeface="Arial"/>
                <a:cs typeface="Arial"/>
              </a:rPr>
              <a:t>c</a:t>
            </a:r>
            <a:r>
              <a:rPr sz="1800" spc="-4" dirty="0">
                <a:latin typeface="Arial"/>
                <a:cs typeface="Arial"/>
              </a:rPr>
              <a:t>t</a:t>
            </a:r>
            <a:r>
              <a:rPr sz="1800" spc="-14" dirty="0">
                <a:latin typeface="Arial"/>
                <a:cs typeface="Arial"/>
              </a:rPr>
              <a:t>u</a:t>
            </a:r>
            <a:r>
              <a:rPr sz="1800" spc="0" dirty="0">
                <a:latin typeface="Arial"/>
                <a:cs typeface="Arial"/>
              </a:rPr>
              <a:t>re</a:t>
            </a:r>
            <a:r>
              <a:rPr sz="1800" spc="-39" dirty="0">
                <a:latin typeface="Arial"/>
                <a:cs typeface="Arial"/>
              </a:rPr>
              <a:t> </a:t>
            </a:r>
            <a:r>
              <a:rPr sz="1800" spc="4" dirty="0">
                <a:latin typeface="Arial"/>
                <a:cs typeface="Arial"/>
              </a:rPr>
              <a:t>t</a:t>
            </a:r>
            <a:r>
              <a:rPr sz="1800" spc="0" dirty="0">
                <a:latin typeface="Arial"/>
                <a:cs typeface="Arial"/>
              </a:rPr>
              <a:t>o</a:t>
            </a:r>
            <a:r>
              <a:rPr sz="1800" spc="-14" dirty="0">
                <a:latin typeface="Arial"/>
                <a:cs typeface="Arial"/>
              </a:rPr>
              <a:t> </a:t>
            </a:r>
            <a:r>
              <a:rPr sz="1800" spc="0" dirty="0">
                <a:latin typeface="Arial"/>
                <a:cs typeface="Arial"/>
              </a:rPr>
              <a:t>redu</a:t>
            </a:r>
            <a:r>
              <a:rPr sz="1800" spc="4" dirty="0">
                <a:latin typeface="Arial"/>
                <a:cs typeface="Arial"/>
              </a:rPr>
              <a:t>c</a:t>
            </a:r>
            <a:r>
              <a:rPr sz="1800" spc="0" dirty="0">
                <a:latin typeface="Arial"/>
                <a:cs typeface="Arial"/>
              </a:rPr>
              <a:t>e</a:t>
            </a:r>
            <a:r>
              <a:rPr sz="1800" spc="-29" dirty="0">
                <a:latin typeface="Arial"/>
                <a:cs typeface="Arial"/>
              </a:rPr>
              <a:t> </a:t>
            </a:r>
            <a:r>
              <a:rPr sz="1800" spc="4" dirty="0">
                <a:latin typeface="Arial"/>
                <a:cs typeface="Arial"/>
              </a:rPr>
              <a:t>c</a:t>
            </a:r>
            <a:r>
              <a:rPr sz="1800" spc="0" dirty="0">
                <a:latin typeface="Arial"/>
                <a:cs typeface="Arial"/>
              </a:rPr>
              <a:t>ode</a:t>
            </a:r>
            <a:r>
              <a:rPr sz="1800" spc="-29" dirty="0">
                <a:latin typeface="Arial"/>
                <a:cs typeface="Arial"/>
              </a:rPr>
              <a:t> </a:t>
            </a:r>
            <a:r>
              <a:rPr sz="1800" spc="0" dirty="0">
                <a:latin typeface="Arial"/>
                <a:cs typeface="Arial"/>
              </a:rPr>
              <a:t>ba</a:t>
            </a:r>
            <a:r>
              <a:rPr sz="1800" spc="4" dirty="0">
                <a:latin typeface="Arial"/>
                <a:cs typeface="Arial"/>
              </a:rPr>
              <a:t>s</a:t>
            </a:r>
            <a:r>
              <a:rPr sz="1800" spc="0" dirty="0">
                <a:latin typeface="Arial"/>
                <a:cs typeface="Arial"/>
              </a:rPr>
              <a:t>e, </a:t>
            </a:r>
            <a:r>
              <a:rPr sz="1800" spc="-4" dirty="0">
                <a:latin typeface="Arial"/>
                <a:cs typeface="Arial"/>
              </a:rPr>
              <a:t>m</a:t>
            </a:r>
            <a:r>
              <a:rPr sz="1800" spc="0" dirty="0">
                <a:latin typeface="Arial"/>
                <a:cs typeface="Arial"/>
              </a:rPr>
              <a:t>ini</a:t>
            </a:r>
            <a:r>
              <a:rPr sz="1800" spc="-4" dirty="0">
                <a:latin typeface="Arial"/>
                <a:cs typeface="Arial"/>
              </a:rPr>
              <a:t>m</a:t>
            </a:r>
            <a:r>
              <a:rPr sz="1800" spc="0" dirty="0">
                <a:latin typeface="Arial"/>
                <a:cs typeface="Arial"/>
              </a:rPr>
              <a:t>al</a:t>
            </a:r>
            <a:r>
              <a:rPr sz="1800" spc="-14" dirty="0">
                <a:latin typeface="Arial"/>
                <a:cs typeface="Arial"/>
              </a:rPr>
              <a:t> </a:t>
            </a:r>
            <a:r>
              <a:rPr sz="1800" spc="0" dirty="0">
                <a:latin typeface="Arial"/>
                <a:cs typeface="Arial"/>
              </a:rPr>
              <a:t>e</a:t>
            </a:r>
            <a:r>
              <a:rPr sz="1800" spc="4" dirty="0">
                <a:latin typeface="Arial"/>
                <a:cs typeface="Arial"/>
              </a:rPr>
              <a:t>ff</a:t>
            </a:r>
            <a:r>
              <a:rPr sz="1800" spc="0" dirty="0">
                <a:latin typeface="Arial"/>
                <a:cs typeface="Arial"/>
              </a:rPr>
              <a:t>ort</a:t>
            </a:r>
            <a:r>
              <a:rPr sz="1800" spc="357" dirty="0">
                <a:latin typeface="Arial"/>
                <a:cs typeface="Arial"/>
              </a:rPr>
              <a:t> </a:t>
            </a:r>
            <a:r>
              <a:rPr sz="1800" spc="4" dirty="0">
                <a:latin typeface="Arial"/>
                <a:cs typeface="Arial"/>
              </a:rPr>
              <a:t>t</a:t>
            </a:r>
            <a:r>
              <a:rPr sz="1800" spc="0" dirty="0">
                <a:latin typeface="Arial"/>
                <a:cs typeface="Arial"/>
              </a:rPr>
              <a:t>o</a:t>
            </a:r>
            <a:r>
              <a:rPr sz="1800" spc="-14" dirty="0">
                <a:latin typeface="Arial"/>
                <a:cs typeface="Arial"/>
              </a:rPr>
              <a:t> </a:t>
            </a:r>
            <a:r>
              <a:rPr sz="1800" spc="0" dirty="0">
                <a:latin typeface="Arial"/>
                <a:cs typeface="Arial"/>
              </a:rPr>
              <a:t>input</a:t>
            </a:r>
            <a:r>
              <a:rPr sz="1800" spc="-24" dirty="0">
                <a:latin typeface="Arial"/>
                <a:cs typeface="Arial"/>
              </a:rPr>
              <a:t> </a:t>
            </a:r>
            <a:r>
              <a:rPr sz="1800" spc="0" dirty="0">
                <a:latin typeface="Arial"/>
                <a:cs typeface="Arial"/>
              </a:rPr>
              <a:t>da</a:t>
            </a:r>
            <a:r>
              <a:rPr sz="1800" spc="4" dirty="0">
                <a:latin typeface="Arial"/>
                <a:cs typeface="Arial"/>
              </a:rPr>
              <a:t>t</a:t>
            </a:r>
            <a:r>
              <a:rPr sz="1800" spc="0" dirty="0">
                <a:latin typeface="Arial"/>
                <a:cs typeface="Arial"/>
              </a:rPr>
              <a:t>a</a:t>
            </a:r>
            <a:r>
              <a:rPr sz="1800" spc="-29" dirty="0">
                <a:latin typeface="Arial"/>
                <a:cs typeface="Arial"/>
              </a:rPr>
              <a:t> </a:t>
            </a:r>
            <a:r>
              <a:rPr sz="1800" spc="0" dirty="0">
                <a:latin typeface="Arial"/>
                <a:cs typeface="Arial"/>
              </a:rPr>
              <a:t>in</a:t>
            </a:r>
            <a:r>
              <a:rPr sz="1800" spc="4" dirty="0">
                <a:latin typeface="Arial"/>
                <a:cs typeface="Arial"/>
              </a:rPr>
              <a:t>t</a:t>
            </a:r>
            <a:r>
              <a:rPr sz="1800" spc="0" dirty="0">
                <a:latin typeface="Arial"/>
                <a:cs typeface="Arial"/>
              </a:rPr>
              <a:t>o</a:t>
            </a:r>
            <a:r>
              <a:rPr sz="1800" spc="-14" dirty="0">
                <a:latin typeface="Arial"/>
                <a:cs typeface="Arial"/>
              </a:rPr>
              <a:t> </a:t>
            </a:r>
            <a:r>
              <a:rPr sz="1800" spc="4" dirty="0">
                <a:latin typeface="Arial"/>
                <a:cs typeface="Arial"/>
              </a:rPr>
              <a:t>t</a:t>
            </a:r>
            <a:r>
              <a:rPr sz="1800" spc="0" dirty="0">
                <a:latin typeface="Arial"/>
                <a:cs typeface="Arial"/>
              </a:rPr>
              <a:t>he</a:t>
            </a:r>
            <a:r>
              <a:rPr sz="1800" spc="-14" dirty="0">
                <a:latin typeface="Arial"/>
                <a:cs typeface="Arial"/>
              </a:rPr>
              <a:t> </a:t>
            </a:r>
            <a:r>
              <a:rPr sz="1800" spc="4" dirty="0">
                <a:latin typeface="Arial"/>
                <a:cs typeface="Arial"/>
              </a:rPr>
              <a:t>s</a:t>
            </a:r>
            <a:r>
              <a:rPr sz="1800" spc="-19" dirty="0">
                <a:latin typeface="Arial"/>
                <a:cs typeface="Arial"/>
              </a:rPr>
              <a:t>y</a:t>
            </a:r>
            <a:r>
              <a:rPr sz="1800" spc="4" dirty="0">
                <a:latin typeface="Arial"/>
                <a:cs typeface="Arial"/>
              </a:rPr>
              <a:t>st</a:t>
            </a:r>
            <a:r>
              <a:rPr sz="1800" spc="0" dirty="0">
                <a:latin typeface="Arial"/>
                <a:cs typeface="Arial"/>
              </a:rPr>
              <a:t>em</a:t>
            </a:r>
            <a:endParaRPr sz="1800" dirty="0">
              <a:latin typeface="Arial"/>
              <a:cs typeface="Arial"/>
            </a:endParaRPr>
          </a:p>
          <a:p>
            <a:pPr marL="298450" marR="619620" indent="-285750">
              <a:lnSpc>
                <a:spcPts val="1609"/>
              </a:lnSpc>
              <a:spcBef>
                <a:spcPts val="601"/>
              </a:spcBef>
              <a:buFont typeface="Arial" panose="020B0604020202020204" pitchFamily="34" charset="0"/>
              <a:buChar char="•"/>
            </a:pPr>
            <a:r>
              <a:rPr sz="1800" spc="-2" dirty="0">
                <a:latin typeface="Arial"/>
                <a:cs typeface="Arial"/>
              </a:rPr>
              <a:t>Lack of well-defined roles and responsibilities </a:t>
            </a:r>
            <a:endParaRPr sz="1800" dirty="0">
              <a:latin typeface="Arial"/>
              <a:cs typeface="Arial"/>
            </a:endParaRPr>
          </a:p>
          <a:p>
            <a:pPr marL="298450" marR="619620" indent="-285750">
              <a:lnSpc>
                <a:spcPts val="1609"/>
              </a:lnSpc>
              <a:spcBef>
                <a:spcPts val="669"/>
              </a:spcBef>
              <a:buFont typeface="Arial" panose="020B0604020202020204" pitchFamily="34" charset="0"/>
              <a:buChar char="•"/>
            </a:pPr>
            <a:r>
              <a:rPr sz="1800" spc="-2" dirty="0">
                <a:latin typeface="Arial"/>
                <a:cs typeface="Arial"/>
              </a:rPr>
              <a:t>Lack of data stewards with the right mix of skills </a:t>
            </a:r>
            <a:endParaRPr sz="1800" dirty="0">
              <a:latin typeface="Arial"/>
              <a:cs typeface="Arial"/>
            </a:endParaRPr>
          </a:p>
          <a:p>
            <a:pPr marL="298450" marR="619620" indent="-285750">
              <a:lnSpc>
                <a:spcPts val="1609"/>
              </a:lnSpc>
              <a:spcBef>
                <a:spcPts val="669"/>
              </a:spcBef>
              <a:buFont typeface="Arial" panose="020B0604020202020204" pitchFamily="34" charset="0"/>
              <a:buChar char="•"/>
            </a:pPr>
            <a:r>
              <a:rPr sz="1800" spc="-2" dirty="0">
                <a:latin typeface="Arial"/>
                <a:cs typeface="Arial"/>
              </a:rPr>
              <a:t>Lack of appropriate training and coaching</a:t>
            </a:r>
            <a:endParaRPr sz="1800" dirty="0">
              <a:latin typeface="Arial"/>
              <a:cs typeface="Arial"/>
            </a:endParaRPr>
          </a:p>
          <a:p>
            <a:pPr marL="298450" marR="17967" indent="-285750">
              <a:lnSpc>
                <a:spcPct val="95825"/>
              </a:lnSpc>
              <a:spcBef>
                <a:spcPts val="689"/>
              </a:spcBef>
              <a:buFont typeface="Arial" panose="020B0604020202020204" pitchFamily="34" charset="0"/>
              <a:buChar char="•"/>
            </a:pPr>
            <a:r>
              <a:rPr sz="1800" spc="-3" dirty="0">
                <a:latin typeface="Arial"/>
                <a:cs typeface="Arial"/>
              </a:rPr>
              <a:t>Lack of data governance for compliance</a:t>
            </a:r>
            <a:endParaRPr sz="1800" dirty="0">
              <a:latin typeface="Arial"/>
              <a:cs typeface="Arial"/>
            </a:endParaRPr>
          </a:p>
        </p:txBody>
      </p:sp>
    </p:spTree>
    <p:extLst>
      <p:ext uri="{BB962C8B-B14F-4D97-AF65-F5344CB8AC3E}">
        <p14:creationId xmlns:p14="http://schemas.microsoft.com/office/powerpoint/2010/main" val="3303377863"/>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382AD60-5324-452B-B001-74A1E7A736F4}"/>
              </a:ext>
            </a:extLst>
          </p:cNvPr>
          <p:cNvSpPr>
            <a:spLocks noGrp="1" noChangeArrowheads="1"/>
          </p:cNvSpPr>
          <p:nvPr>
            <p:ph type="title"/>
          </p:nvPr>
        </p:nvSpPr>
        <p:spPr>
          <a:xfrm>
            <a:off x="381001" y="228600"/>
            <a:ext cx="7696200" cy="1336675"/>
          </a:xfrm>
        </p:spPr>
        <p:txBody>
          <a:bodyPr/>
          <a:lstStyle/>
          <a:p>
            <a:r>
              <a:rPr lang="en-US" altLang="he-IL" dirty="0"/>
              <a:t>Geography </a:t>
            </a:r>
            <a:r>
              <a:rPr lang="en-US" altLang="he-IL" dirty="0" err="1"/>
              <a:t>challanges</a:t>
            </a:r>
            <a:endParaRPr lang="en-US" altLang="he-IL" dirty="0"/>
          </a:p>
        </p:txBody>
      </p:sp>
      <p:sp>
        <p:nvSpPr>
          <p:cNvPr id="15" name="object 10">
            <a:extLst>
              <a:ext uri="{FF2B5EF4-FFF2-40B4-BE49-F238E27FC236}">
                <a16:creationId xmlns:a16="http://schemas.microsoft.com/office/drawing/2014/main" id="{A69D7237-D090-4DD0-823F-F265D4DD07CC}"/>
              </a:ext>
            </a:extLst>
          </p:cNvPr>
          <p:cNvSpPr txBox="1"/>
          <p:nvPr/>
        </p:nvSpPr>
        <p:spPr>
          <a:xfrm>
            <a:off x="762000" y="2743200"/>
            <a:ext cx="5638799" cy="2895600"/>
          </a:xfrm>
          <a:prstGeom prst="rect">
            <a:avLst/>
          </a:prstGeom>
        </p:spPr>
        <p:txBody>
          <a:bodyPr wrap="square" lIns="0" tIns="12319" rIns="0" bIns="0" rtlCol="0">
            <a:noAutofit/>
          </a:bodyPr>
          <a:lstStyle/>
          <a:p>
            <a:pPr marL="469900" marR="39430" indent="-457200">
              <a:lnSpc>
                <a:spcPct val="200000"/>
              </a:lnSpc>
              <a:spcBef>
                <a:spcPts val="0"/>
              </a:spcBef>
              <a:buFont typeface="Wingdings" panose="05000000000000000000" pitchFamily="2" charset="2"/>
              <a:buChar char="q"/>
            </a:pPr>
            <a:r>
              <a:rPr sz="2800" spc="-2" dirty="0">
                <a:latin typeface="Arial"/>
                <a:cs typeface="Arial"/>
              </a:rPr>
              <a:t>Currency</a:t>
            </a:r>
            <a:endParaRPr sz="2800" dirty="0">
              <a:latin typeface="Arial"/>
              <a:cs typeface="Arial"/>
            </a:endParaRPr>
          </a:p>
          <a:p>
            <a:pPr marL="469900" indent="-457200">
              <a:lnSpc>
                <a:spcPct val="200000"/>
              </a:lnSpc>
              <a:spcBef>
                <a:spcPts val="0"/>
              </a:spcBef>
              <a:buFont typeface="Wingdings" panose="05000000000000000000" pitchFamily="2" charset="2"/>
              <a:buChar char="q"/>
            </a:pPr>
            <a:r>
              <a:rPr sz="2800" spc="0" dirty="0">
                <a:latin typeface="Arial"/>
                <a:cs typeface="Arial"/>
              </a:rPr>
              <a:t>Market Structure</a:t>
            </a:r>
            <a:endParaRPr sz="2800" dirty="0">
              <a:latin typeface="Arial"/>
              <a:cs typeface="Arial"/>
            </a:endParaRPr>
          </a:p>
          <a:p>
            <a:pPr marL="469900" marR="39430" indent="-457200">
              <a:lnSpc>
                <a:spcPct val="200000"/>
              </a:lnSpc>
              <a:spcBef>
                <a:spcPts val="0"/>
              </a:spcBef>
              <a:buFont typeface="Wingdings" panose="05000000000000000000" pitchFamily="2" charset="2"/>
              <a:buChar char="q"/>
            </a:pPr>
            <a:r>
              <a:rPr sz="2800" spc="-4" dirty="0">
                <a:latin typeface="Arial"/>
                <a:cs typeface="Arial"/>
              </a:rPr>
              <a:t>Language</a:t>
            </a:r>
            <a:endParaRPr sz="2800" dirty="0">
              <a:latin typeface="Arial"/>
              <a:cs typeface="Arial"/>
            </a:endParaRPr>
          </a:p>
        </p:txBody>
      </p:sp>
      <p:sp>
        <p:nvSpPr>
          <p:cNvPr id="16" name="object 18">
            <a:extLst>
              <a:ext uri="{FF2B5EF4-FFF2-40B4-BE49-F238E27FC236}">
                <a16:creationId xmlns:a16="http://schemas.microsoft.com/office/drawing/2014/main" id="{F8898D74-29FB-448A-841A-EB5A44437E67}"/>
              </a:ext>
            </a:extLst>
          </p:cNvPr>
          <p:cNvSpPr/>
          <p:nvPr/>
        </p:nvSpPr>
        <p:spPr>
          <a:xfrm>
            <a:off x="2667000" y="1836420"/>
            <a:ext cx="2305812" cy="906780"/>
          </a:xfrm>
          <a:custGeom>
            <a:avLst/>
            <a:gdLst/>
            <a:ahLst/>
            <a:cxnLst/>
            <a:rect l="l" t="t" r="r" b="b"/>
            <a:pathLst>
              <a:path w="2305812" h="906779">
                <a:moveTo>
                  <a:pt x="0" y="906779"/>
                </a:moveTo>
                <a:lnTo>
                  <a:pt x="2305812" y="906779"/>
                </a:lnTo>
                <a:lnTo>
                  <a:pt x="2305812" y="0"/>
                </a:lnTo>
                <a:lnTo>
                  <a:pt x="0" y="0"/>
                </a:lnTo>
                <a:lnTo>
                  <a:pt x="0" y="906779"/>
                </a:lnTo>
                <a:close/>
              </a:path>
            </a:pathLst>
          </a:custGeom>
          <a:solidFill>
            <a:srgbClr val="B5C4CA"/>
          </a:solidFill>
        </p:spPr>
        <p:txBody>
          <a:bodyPr wrap="square" lIns="0" tIns="0" rIns="0" bIns="0" rtlCol="0">
            <a:noAutofit/>
          </a:bodyPr>
          <a:lstStyle/>
          <a:p>
            <a:endParaRPr/>
          </a:p>
        </p:txBody>
      </p:sp>
      <p:sp>
        <p:nvSpPr>
          <p:cNvPr id="18" name="object 19">
            <a:extLst>
              <a:ext uri="{FF2B5EF4-FFF2-40B4-BE49-F238E27FC236}">
                <a16:creationId xmlns:a16="http://schemas.microsoft.com/office/drawing/2014/main" id="{B0FC74D8-B701-476E-8BA0-7DAD85F59556}"/>
              </a:ext>
            </a:extLst>
          </p:cNvPr>
          <p:cNvSpPr/>
          <p:nvPr/>
        </p:nvSpPr>
        <p:spPr>
          <a:xfrm>
            <a:off x="2667000" y="1836420"/>
            <a:ext cx="2612136" cy="906780"/>
          </a:xfrm>
          <a:custGeom>
            <a:avLst/>
            <a:gdLst/>
            <a:ahLst/>
            <a:cxnLst/>
            <a:rect l="l" t="t" r="r" b="b"/>
            <a:pathLst>
              <a:path w="2612136" h="906779">
                <a:moveTo>
                  <a:pt x="0" y="0"/>
                </a:moveTo>
                <a:lnTo>
                  <a:pt x="0" y="906779"/>
                </a:lnTo>
                <a:lnTo>
                  <a:pt x="2300732" y="906779"/>
                </a:lnTo>
                <a:lnTo>
                  <a:pt x="2612136" y="453389"/>
                </a:lnTo>
                <a:lnTo>
                  <a:pt x="2300732" y="0"/>
                </a:lnTo>
                <a:lnTo>
                  <a:pt x="0" y="0"/>
                </a:lnTo>
                <a:close/>
              </a:path>
            </a:pathLst>
          </a:custGeom>
          <a:solidFill>
            <a:srgbClr val="688992"/>
          </a:solidFill>
        </p:spPr>
        <p:txBody>
          <a:bodyPr wrap="square" lIns="0" tIns="0" rIns="0" bIns="0" rtlCol="0">
            <a:noAutofit/>
          </a:bodyPr>
          <a:lstStyle/>
          <a:p>
            <a:endParaRPr/>
          </a:p>
        </p:txBody>
      </p:sp>
      <p:sp>
        <p:nvSpPr>
          <p:cNvPr id="23" name="object 20">
            <a:extLst>
              <a:ext uri="{FF2B5EF4-FFF2-40B4-BE49-F238E27FC236}">
                <a16:creationId xmlns:a16="http://schemas.microsoft.com/office/drawing/2014/main" id="{B81B6E96-F39E-4F70-A474-2BAE324DD7B8}"/>
              </a:ext>
            </a:extLst>
          </p:cNvPr>
          <p:cNvSpPr/>
          <p:nvPr/>
        </p:nvSpPr>
        <p:spPr>
          <a:xfrm>
            <a:off x="4294632" y="2139759"/>
            <a:ext cx="48387" cy="191655"/>
          </a:xfrm>
          <a:custGeom>
            <a:avLst/>
            <a:gdLst/>
            <a:ahLst/>
            <a:cxnLst/>
            <a:rect l="l" t="t" r="r" b="b"/>
            <a:pathLst>
              <a:path w="48387" h="191655">
                <a:moveTo>
                  <a:pt x="44827" y="3591"/>
                </a:moveTo>
                <a:lnTo>
                  <a:pt x="44704" y="0"/>
                </a:lnTo>
                <a:lnTo>
                  <a:pt x="39601" y="80305"/>
                </a:lnTo>
                <a:lnTo>
                  <a:pt x="48387" y="86436"/>
                </a:lnTo>
                <a:lnTo>
                  <a:pt x="44827" y="3591"/>
                </a:lnTo>
                <a:close/>
              </a:path>
              <a:path w="48387" h="191655">
                <a:moveTo>
                  <a:pt x="86642" y="54447"/>
                </a:moveTo>
                <a:lnTo>
                  <a:pt x="73832" y="49034"/>
                </a:lnTo>
                <a:lnTo>
                  <a:pt x="62699" y="40688"/>
                </a:lnTo>
                <a:lnTo>
                  <a:pt x="53790" y="29963"/>
                </a:lnTo>
                <a:lnTo>
                  <a:pt x="47651" y="17413"/>
                </a:lnTo>
                <a:lnTo>
                  <a:pt x="44827" y="3591"/>
                </a:lnTo>
                <a:lnTo>
                  <a:pt x="48387" y="86436"/>
                </a:lnTo>
                <a:lnTo>
                  <a:pt x="59825" y="119130"/>
                </a:lnTo>
                <a:lnTo>
                  <a:pt x="69124" y="145709"/>
                </a:lnTo>
                <a:lnTo>
                  <a:pt x="76506" y="166807"/>
                </a:lnTo>
                <a:lnTo>
                  <a:pt x="82191" y="183056"/>
                </a:lnTo>
                <a:lnTo>
                  <a:pt x="86401" y="195089"/>
                </a:lnTo>
                <a:lnTo>
                  <a:pt x="89357" y="203540"/>
                </a:lnTo>
                <a:lnTo>
                  <a:pt x="91282" y="209042"/>
                </a:lnTo>
                <a:lnTo>
                  <a:pt x="92397" y="212227"/>
                </a:lnTo>
                <a:lnTo>
                  <a:pt x="93091" y="214210"/>
                </a:lnTo>
                <a:lnTo>
                  <a:pt x="100064" y="222636"/>
                </a:lnTo>
                <a:lnTo>
                  <a:pt x="107328" y="216179"/>
                </a:lnTo>
                <a:lnTo>
                  <a:pt x="108076" y="214210"/>
                </a:lnTo>
                <a:lnTo>
                  <a:pt x="119515" y="181516"/>
                </a:lnTo>
                <a:lnTo>
                  <a:pt x="128814" y="154937"/>
                </a:lnTo>
                <a:lnTo>
                  <a:pt x="136196" y="133839"/>
                </a:lnTo>
                <a:lnTo>
                  <a:pt x="141881" y="117590"/>
                </a:lnTo>
                <a:lnTo>
                  <a:pt x="146091" y="105557"/>
                </a:lnTo>
                <a:lnTo>
                  <a:pt x="149047" y="97106"/>
                </a:lnTo>
                <a:lnTo>
                  <a:pt x="150972" y="91604"/>
                </a:lnTo>
                <a:lnTo>
                  <a:pt x="152087" y="88419"/>
                </a:lnTo>
                <a:lnTo>
                  <a:pt x="152781" y="86436"/>
                </a:lnTo>
                <a:lnTo>
                  <a:pt x="163650" y="78663"/>
                </a:lnTo>
                <a:lnTo>
                  <a:pt x="173333" y="69825"/>
                </a:lnTo>
                <a:lnTo>
                  <a:pt x="181734" y="59970"/>
                </a:lnTo>
                <a:lnTo>
                  <a:pt x="188756" y="49145"/>
                </a:lnTo>
                <a:lnTo>
                  <a:pt x="194303" y="37397"/>
                </a:lnTo>
                <a:lnTo>
                  <a:pt x="198279" y="24774"/>
                </a:lnTo>
                <a:lnTo>
                  <a:pt x="200587" y="11323"/>
                </a:lnTo>
                <a:lnTo>
                  <a:pt x="201168" y="0"/>
                </a:lnTo>
                <a:lnTo>
                  <a:pt x="200169" y="-15373"/>
                </a:lnTo>
                <a:lnTo>
                  <a:pt x="197262" y="-29940"/>
                </a:lnTo>
                <a:lnTo>
                  <a:pt x="192581" y="-43582"/>
                </a:lnTo>
                <a:lnTo>
                  <a:pt x="186258" y="-56178"/>
                </a:lnTo>
                <a:lnTo>
                  <a:pt x="178429" y="-67608"/>
                </a:lnTo>
                <a:lnTo>
                  <a:pt x="169225" y="-77753"/>
                </a:lnTo>
                <a:lnTo>
                  <a:pt x="158782" y="-86492"/>
                </a:lnTo>
                <a:lnTo>
                  <a:pt x="147232" y="-93707"/>
                </a:lnTo>
                <a:lnTo>
                  <a:pt x="134708" y="-99277"/>
                </a:lnTo>
                <a:lnTo>
                  <a:pt x="121346" y="-103081"/>
                </a:lnTo>
                <a:lnTo>
                  <a:pt x="107278" y="-105002"/>
                </a:lnTo>
                <a:lnTo>
                  <a:pt x="100584" y="-105219"/>
                </a:lnTo>
                <a:lnTo>
                  <a:pt x="86235" y="-104209"/>
                </a:lnTo>
                <a:lnTo>
                  <a:pt x="72530" y="-101259"/>
                </a:lnTo>
                <a:lnTo>
                  <a:pt x="59603" y="-96489"/>
                </a:lnTo>
                <a:lnTo>
                  <a:pt x="47587" y="-90019"/>
                </a:lnTo>
                <a:lnTo>
                  <a:pt x="36616" y="-81969"/>
                </a:lnTo>
                <a:lnTo>
                  <a:pt x="26824" y="-72458"/>
                </a:lnTo>
                <a:lnTo>
                  <a:pt x="18343" y="-61606"/>
                </a:lnTo>
                <a:lnTo>
                  <a:pt x="11309" y="-49533"/>
                </a:lnTo>
                <a:lnTo>
                  <a:pt x="5853" y="-36359"/>
                </a:lnTo>
                <a:lnTo>
                  <a:pt x="2111" y="-22204"/>
                </a:lnTo>
                <a:lnTo>
                  <a:pt x="215" y="-7188"/>
                </a:lnTo>
                <a:lnTo>
                  <a:pt x="0" y="0"/>
                </a:lnTo>
                <a:lnTo>
                  <a:pt x="904" y="14079"/>
                </a:lnTo>
                <a:lnTo>
                  <a:pt x="3553" y="27368"/>
                </a:lnTo>
                <a:lnTo>
                  <a:pt x="7851" y="39820"/>
                </a:lnTo>
                <a:lnTo>
                  <a:pt x="13701" y="51387"/>
                </a:lnTo>
                <a:lnTo>
                  <a:pt x="21007" y="62022"/>
                </a:lnTo>
                <a:lnTo>
                  <a:pt x="29672" y="71677"/>
                </a:lnTo>
                <a:lnTo>
                  <a:pt x="39601" y="80305"/>
                </a:lnTo>
                <a:lnTo>
                  <a:pt x="44704" y="0"/>
                </a:lnTo>
                <a:lnTo>
                  <a:pt x="46612" y="-14049"/>
                </a:lnTo>
                <a:lnTo>
                  <a:pt x="51974" y="-26967"/>
                </a:lnTo>
                <a:lnTo>
                  <a:pt x="60243" y="-38198"/>
                </a:lnTo>
                <a:lnTo>
                  <a:pt x="70873" y="-47190"/>
                </a:lnTo>
                <a:lnTo>
                  <a:pt x="83317" y="-53388"/>
                </a:lnTo>
                <a:lnTo>
                  <a:pt x="97029" y="-56238"/>
                </a:lnTo>
                <a:lnTo>
                  <a:pt x="100584" y="-56362"/>
                </a:lnTo>
                <a:lnTo>
                  <a:pt x="114527" y="-54434"/>
                </a:lnTo>
                <a:lnTo>
                  <a:pt x="127338" y="-49020"/>
                </a:lnTo>
                <a:lnTo>
                  <a:pt x="138472" y="-40673"/>
                </a:lnTo>
                <a:lnTo>
                  <a:pt x="147381" y="-29948"/>
                </a:lnTo>
                <a:lnTo>
                  <a:pt x="153519" y="-17399"/>
                </a:lnTo>
                <a:lnTo>
                  <a:pt x="156340" y="-3580"/>
                </a:lnTo>
                <a:lnTo>
                  <a:pt x="156463" y="0"/>
                </a:lnTo>
                <a:lnTo>
                  <a:pt x="154555" y="14052"/>
                </a:lnTo>
                <a:lnTo>
                  <a:pt x="149194" y="26972"/>
                </a:lnTo>
                <a:lnTo>
                  <a:pt x="140927" y="38206"/>
                </a:lnTo>
                <a:lnTo>
                  <a:pt x="130299" y="47199"/>
                </a:lnTo>
                <a:lnTo>
                  <a:pt x="117857" y="53398"/>
                </a:lnTo>
                <a:lnTo>
                  <a:pt x="104148" y="56250"/>
                </a:lnTo>
                <a:lnTo>
                  <a:pt x="100584" y="56375"/>
                </a:lnTo>
                <a:lnTo>
                  <a:pt x="86642" y="54447"/>
                </a:lnTo>
                <a:close/>
              </a:path>
            </a:pathLst>
          </a:custGeom>
          <a:solidFill>
            <a:srgbClr val="FFFFFF"/>
          </a:solidFill>
        </p:spPr>
        <p:txBody>
          <a:bodyPr wrap="square" lIns="0" tIns="0" rIns="0" bIns="0" rtlCol="0">
            <a:noAutofit/>
          </a:bodyPr>
          <a:lstStyle/>
          <a:p>
            <a:endParaRPr/>
          </a:p>
        </p:txBody>
      </p:sp>
      <p:sp>
        <p:nvSpPr>
          <p:cNvPr id="24" name="object 21">
            <a:extLst>
              <a:ext uri="{FF2B5EF4-FFF2-40B4-BE49-F238E27FC236}">
                <a16:creationId xmlns:a16="http://schemas.microsoft.com/office/drawing/2014/main" id="{D0D21420-FAC0-4793-B5F0-1779D18D1B5E}"/>
              </a:ext>
            </a:extLst>
          </p:cNvPr>
          <p:cNvSpPr/>
          <p:nvPr/>
        </p:nvSpPr>
        <p:spPr>
          <a:xfrm>
            <a:off x="4503927" y="2087880"/>
            <a:ext cx="240284" cy="318073"/>
          </a:xfrm>
          <a:custGeom>
            <a:avLst/>
            <a:gdLst/>
            <a:ahLst/>
            <a:cxnLst/>
            <a:rect l="l" t="t" r="r" b="b"/>
            <a:pathLst>
              <a:path w="240284" h="318073">
                <a:moveTo>
                  <a:pt x="49532" y="162517"/>
                </a:moveTo>
                <a:lnTo>
                  <a:pt x="46423" y="167455"/>
                </a:lnTo>
                <a:lnTo>
                  <a:pt x="42964" y="171860"/>
                </a:lnTo>
                <a:lnTo>
                  <a:pt x="38900" y="174891"/>
                </a:lnTo>
                <a:lnTo>
                  <a:pt x="33976" y="175710"/>
                </a:lnTo>
                <a:lnTo>
                  <a:pt x="27939" y="173477"/>
                </a:lnTo>
                <a:lnTo>
                  <a:pt x="26289" y="172389"/>
                </a:lnTo>
                <a:lnTo>
                  <a:pt x="26791" y="158681"/>
                </a:lnTo>
                <a:lnTo>
                  <a:pt x="31713" y="151391"/>
                </a:lnTo>
                <a:lnTo>
                  <a:pt x="36570" y="144598"/>
                </a:lnTo>
                <a:lnTo>
                  <a:pt x="37592" y="138658"/>
                </a:lnTo>
                <a:lnTo>
                  <a:pt x="50527" y="131508"/>
                </a:lnTo>
                <a:lnTo>
                  <a:pt x="57609" y="125271"/>
                </a:lnTo>
                <a:lnTo>
                  <a:pt x="62492" y="120861"/>
                </a:lnTo>
                <a:lnTo>
                  <a:pt x="68827" y="119191"/>
                </a:lnTo>
                <a:lnTo>
                  <a:pt x="75057" y="119926"/>
                </a:lnTo>
                <a:lnTo>
                  <a:pt x="86109" y="117855"/>
                </a:lnTo>
                <a:lnTo>
                  <a:pt x="92073" y="109005"/>
                </a:lnTo>
                <a:lnTo>
                  <a:pt x="94833" y="96488"/>
                </a:lnTo>
                <a:lnTo>
                  <a:pt x="96273" y="83416"/>
                </a:lnTo>
                <a:lnTo>
                  <a:pt x="97663" y="74955"/>
                </a:lnTo>
                <a:lnTo>
                  <a:pt x="92002" y="82079"/>
                </a:lnTo>
                <a:lnTo>
                  <a:pt x="85228" y="93927"/>
                </a:lnTo>
                <a:lnTo>
                  <a:pt x="78885" y="105387"/>
                </a:lnTo>
                <a:lnTo>
                  <a:pt x="75268" y="112028"/>
                </a:lnTo>
                <a:lnTo>
                  <a:pt x="75057" y="112420"/>
                </a:lnTo>
                <a:lnTo>
                  <a:pt x="67988" y="104287"/>
                </a:lnTo>
                <a:lnTo>
                  <a:pt x="65231" y="101961"/>
                </a:lnTo>
                <a:lnTo>
                  <a:pt x="63066" y="103876"/>
                </a:lnTo>
                <a:lnTo>
                  <a:pt x="60071" y="101180"/>
                </a:lnTo>
                <a:lnTo>
                  <a:pt x="61439" y="85738"/>
                </a:lnTo>
                <a:lnTo>
                  <a:pt x="67048" y="73597"/>
                </a:lnTo>
                <a:lnTo>
                  <a:pt x="75786" y="64568"/>
                </a:lnTo>
                <a:lnTo>
                  <a:pt x="86538" y="58463"/>
                </a:lnTo>
                <a:lnTo>
                  <a:pt x="98190" y="55090"/>
                </a:lnTo>
                <a:lnTo>
                  <a:pt x="109628" y="54262"/>
                </a:lnTo>
                <a:lnTo>
                  <a:pt x="119739" y="55788"/>
                </a:lnTo>
                <a:lnTo>
                  <a:pt x="127409" y="59480"/>
                </a:lnTo>
                <a:lnTo>
                  <a:pt x="131524" y="65147"/>
                </a:lnTo>
                <a:lnTo>
                  <a:pt x="131445" y="71208"/>
                </a:lnTo>
                <a:lnTo>
                  <a:pt x="135128" y="74955"/>
                </a:lnTo>
                <a:lnTo>
                  <a:pt x="138938" y="71208"/>
                </a:lnTo>
                <a:lnTo>
                  <a:pt x="138938" y="59956"/>
                </a:lnTo>
                <a:lnTo>
                  <a:pt x="142621" y="59956"/>
                </a:lnTo>
                <a:lnTo>
                  <a:pt x="152359" y="68651"/>
                </a:lnTo>
                <a:lnTo>
                  <a:pt x="161548" y="77847"/>
                </a:lnTo>
                <a:lnTo>
                  <a:pt x="170167" y="87524"/>
                </a:lnTo>
                <a:lnTo>
                  <a:pt x="178194" y="97660"/>
                </a:lnTo>
                <a:lnTo>
                  <a:pt x="185609" y="108234"/>
                </a:lnTo>
                <a:lnTo>
                  <a:pt x="192390" y="119223"/>
                </a:lnTo>
                <a:lnTo>
                  <a:pt x="198517" y="130607"/>
                </a:lnTo>
                <a:lnTo>
                  <a:pt x="203968" y="142365"/>
                </a:lnTo>
                <a:lnTo>
                  <a:pt x="208722" y="154474"/>
                </a:lnTo>
                <a:lnTo>
                  <a:pt x="212759" y="166913"/>
                </a:lnTo>
                <a:lnTo>
                  <a:pt x="216056" y="179662"/>
                </a:lnTo>
                <a:lnTo>
                  <a:pt x="218594" y="192697"/>
                </a:lnTo>
                <a:lnTo>
                  <a:pt x="220351" y="205999"/>
                </a:lnTo>
                <a:lnTo>
                  <a:pt x="221307" y="219545"/>
                </a:lnTo>
                <a:lnTo>
                  <a:pt x="221488" y="224853"/>
                </a:lnTo>
                <a:lnTo>
                  <a:pt x="221488" y="228600"/>
                </a:lnTo>
                <a:lnTo>
                  <a:pt x="221918" y="318073"/>
                </a:lnTo>
                <a:lnTo>
                  <a:pt x="228357" y="301303"/>
                </a:lnTo>
                <a:lnTo>
                  <a:pt x="233477" y="283914"/>
                </a:lnTo>
                <a:lnTo>
                  <a:pt x="237215" y="265963"/>
                </a:lnTo>
                <a:lnTo>
                  <a:pt x="239506" y="247506"/>
                </a:lnTo>
                <a:lnTo>
                  <a:pt x="240284" y="228600"/>
                </a:lnTo>
                <a:lnTo>
                  <a:pt x="239506" y="209693"/>
                </a:lnTo>
                <a:lnTo>
                  <a:pt x="237215" y="191236"/>
                </a:lnTo>
                <a:lnTo>
                  <a:pt x="233477" y="173285"/>
                </a:lnTo>
                <a:lnTo>
                  <a:pt x="228357" y="155896"/>
                </a:lnTo>
                <a:lnTo>
                  <a:pt x="221918" y="139126"/>
                </a:lnTo>
                <a:lnTo>
                  <a:pt x="214227" y="123030"/>
                </a:lnTo>
                <a:lnTo>
                  <a:pt x="205347" y="107665"/>
                </a:lnTo>
                <a:lnTo>
                  <a:pt x="195344" y="93087"/>
                </a:lnTo>
                <a:lnTo>
                  <a:pt x="184282" y="79353"/>
                </a:lnTo>
                <a:lnTo>
                  <a:pt x="172227" y="66517"/>
                </a:lnTo>
                <a:lnTo>
                  <a:pt x="159244" y="54638"/>
                </a:lnTo>
                <a:lnTo>
                  <a:pt x="145396" y="43770"/>
                </a:lnTo>
                <a:lnTo>
                  <a:pt x="130750" y="33970"/>
                </a:lnTo>
                <a:lnTo>
                  <a:pt x="115369" y="25295"/>
                </a:lnTo>
                <a:lnTo>
                  <a:pt x="99319" y="17800"/>
                </a:lnTo>
                <a:lnTo>
                  <a:pt x="82665" y="11542"/>
                </a:lnTo>
                <a:lnTo>
                  <a:pt x="65472" y="6576"/>
                </a:lnTo>
                <a:lnTo>
                  <a:pt x="47803" y="2960"/>
                </a:lnTo>
                <a:lnTo>
                  <a:pt x="29725" y="749"/>
                </a:lnTo>
                <a:lnTo>
                  <a:pt x="11303" y="0"/>
                </a:lnTo>
                <a:lnTo>
                  <a:pt x="0" y="0"/>
                </a:lnTo>
                <a:lnTo>
                  <a:pt x="4699" y="11220"/>
                </a:lnTo>
                <a:lnTo>
                  <a:pt x="8150" y="23404"/>
                </a:lnTo>
                <a:lnTo>
                  <a:pt x="10344" y="36251"/>
                </a:lnTo>
                <a:lnTo>
                  <a:pt x="11270" y="49461"/>
                </a:lnTo>
                <a:lnTo>
                  <a:pt x="11303" y="52463"/>
                </a:lnTo>
                <a:lnTo>
                  <a:pt x="10566" y="65338"/>
                </a:lnTo>
                <a:lnTo>
                  <a:pt x="10600" y="240642"/>
                </a:lnTo>
                <a:lnTo>
                  <a:pt x="10979" y="226761"/>
                </a:lnTo>
                <a:lnTo>
                  <a:pt x="13771" y="211576"/>
                </a:lnTo>
                <a:lnTo>
                  <a:pt x="18063" y="199303"/>
                </a:lnTo>
                <a:lnTo>
                  <a:pt x="23957" y="188630"/>
                </a:lnTo>
                <a:lnTo>
                  <a:pt x="31233" y="180156"/>
                </a:lnTo>
                <a:lnTo>
                  <a:pt x="39670" y="174477"/>
                </a:lnTo>
                <a:lnTo>
                  <a:pt x="49047" y="172192"/>
                </a:lnTo>
                <a:lnTo>
                  <a:pt x="59142" y="173896"/>
                </a:lnTo>
                <a:lnTo>
                  <a:pt x="63881" y="176136"/>
                </a:lnTo>
                <a:lnTo>
                  <a:pt x="67917" y="185662"/>
                </a:lnTo>
                <a:lnTo>
                  <a:pt x="77966" y="191957"/>
                </a:lnTo>
                <a:lnTo>
                  <a:pt x="90936" y="194823"/>
                </a:lnTo>
                <a:lnTo>
                  <a:pt x="103736" y="194061"/>
                </a:lnTo>
                <a:lnTo>
                  <a:pt x="113275" y="189471"/>
                </a:lnTo>
                <a:lnTo>
                  <a:pt x="116461" y="180855"/>
                </a:lnTo>
                <a:lnTo>
                  <a:pt x="116332" y="179882"/>
                </a:lnTo>
                <a:lnTo>
                  <a:pt x="106740" y="171339"/>
                </a:lnTo>
                <a:lnTo>
                  <a:pt x="96409" y="172307"/>
                </a:lnTo>
                <a:lnTo>
                  <a:pt x="90170" y="176136"/>
                </a:lnTo>
                <a:lnTo>
                  <a:pt x="84186" y="163320"/>
                </a:lnTo>
                <a:lnTo>
                  <a:pt x="76127" y="153241"/>
                </a:lnTo>
                <a:lnTo>
                  <a:pt x="71374" y="149898"/>
                </a:lnTo>
                <a:lnTo>
                  <a:pt x="73090" y="157461"/>
                </a:lnTo>
                <a:lnTo>
                  <a:pt x="77184" y="164285"/>
                </a:lnTo>
                <a:lnTo>
                  <a:pt x="75057" y="168643"/>
                </a:lnTo>
                <a:lnTo>
                  <a:pt x="68713" y="159170"/>
                </a:lnTo>
                <a:lnTo>
                  <a:pt x="63544" y="154197"/>
                </a:lnTo>
                <a:lnTo>
                  <a:pt x="59296" y="152884"/>
                </a:lnTo>
                <a:lnTo>
                  <a:pt x="55714" y="154392"/>
                </a:lnTo>
                <a:lnTo>
                  <a:pt x="52544" y="157883"/>
                </a:lnTo>
                <a:lnTo>
                  <a:pt x="49532" y="162517"/>
                </a:lnTo>
                <a:close/>
              </a:path>
            </a:pathLst>
          </a:custGeom>
          <a:solidFill>
            <a:srgbClr val="FFFFFF"/>
          </a:solidFill>
        </p:spPr>
        <p:txBody>
          <a:bodyPr wrap="square" lIns="0" tIns="0" rIns="0" bIns="0" rtlCol="0">
            <a:noAutofit/>
          </a:bodyPr>
          <a:lstStyle/>
          <a:p>
            <a:endParaRPr/>
          </a:p>
        </p:txBody>
      </p:sp>
      <p:sp>
        <p:nvSpPr>
          <p:cNvPr id="25" name="object 22">
            <a:extLst>
              <a:ext uri="{FF2B5EF4-FFF2-40B4-BE49-F238E27FC236}">
                <a16:creationId xmlns:a16="http://schemas.microsoft.com/office/drawing/2014/main" id="{1238337F-DEA2-4DA0-8D51-923D2808E303}"/>
              </a:ext>
            </a:extLst>
          </p:cNvPr>
          <p:cNvSpPr/>
          <p:nvPr/>
        </p:nvSpPr>
        <p:spPr>
          <a:xfrm>
            <a:off x="4282440" y="2153218"/>
            <a:ext cx="443406" cy="391861"/>
          </a:xfrm>
          <a:custGeom>
            <a:avLst/>
            <a:gdLst/>
            <a:ahLst/>
            <a:cxnLst/>
            <a:rect l="l" t="t" r="r" b="b"/>
            <a:pathLst>
              <a:path w="443406" h="391861">
                <a:moveTo>
                  <a:pt x="352933" y="185740"/>
                </a:moveTo>
                <a:lnTo>
                  <a:pt x="360426" y="185740"/>
                </a:lnTo>
                <a:lnTo>
                  <a:pt x="359331" y="195781"/>
                </a:lnTo>
                <a:lnTo>
                  <a:pt x="356361" y="207592"/>
                </a:lnTo>
                <a:lnTo>
                  <a:pt x="351981" y="220606"/>
                </a:lnTo>
                <a:lnTo>
                  <a:pt x="346660" y="234259"/>
                </a:lnTo>
                <a:lnTo>
                  <a:pt x="340866" y="247986"/>
                </a:lnTo>
                <a:lnTo>
                  <a:pt x="335066" y="261221"/>
                </a:lnTo>
                <a:lnTo>
                  <a:pt x="329728" y="273400"/>
                </a:lnTo>
                <a:lnTo>
                  <a:pt x="325319" y="283957"/>
                </a:lnTo>
                <a:lnTo>
                  <a:pt x="322834" y="290681"/>
                </a:lnTo>
                <a:lnTo>
                  <a:pt x="317841" y="301031"/>
                </a:lnTo>
                <a:lnTo>
                  <a:pt x="313246" y="308069"/>
                </a:lnTo>
                <a:lnTo>
                  <a:pt x="309028" y="312090"/>
                </a:lnTo>
                <a:lnTo>
                  <a:pt x="305171" y="313387"/>
                </a:lnTo>
                <a:lnTo>
                  <a:pt x="301656" y="312254"/>
                </a:lnTo>
                <a:lnTo>
                  <a:pt x="298465" y="308985"/>
                </a:lnTo>
                <a:lnTo>
                  <a:pt x="295579" y="303875"/>
                </a:lnTo>
                <a:lnTo>
                  <a:pt x="292981" y="297217"/>
                </a:lnTo>
                <a:lnTo>
                  <a:pt x="290651" y="289305"/>
                </a:lnTo>
                <a:lnTo>
                  <a:pt x="288573" y="280433"/>
                </a:lnTo>
                <a:lnTo>
                  <a:pt x="286728" y="270895"/>
                </a:lnTo>
                <a:lnTo>
                  <a:pt x="285098" y="260986"/>
                </a:lnTo>
                <a:lnTo>
                  <a:pt x="283664" y="250999"/>
                </a:lnTo>
                <a:lnTo>
                  <a:pt x="282408" y="241228"/>
                </a:lnTo>
                <a:lnTo>
                  <a:pt x="281313" y="231968"/>
                </a:lnTo>
                <a:lnTo>
                  <a:pt x="280359" y="223511"/>
                </a:lnTo>
                <a:lnTo>
                  <a:pt x="279529" y="216153"/>
                </a:lnTo>
                <a:lnTo>
                  <a:pt x="278805" y="210187"/>
                </a:lnTo>
                <a:lnTo>
                  <a:pt x="278168" y="205908"/>
                </a:lnTo>
                <a:lnTo>
                  <a:pt x="277876" y="204486"/>
                </a:lnTo>
                <a:lnTo>
                  <a:pt x="269214" y="199501"/>
                </a:lnTo>
                <a:lnTo>
                  <a:pt x="259714" y="196315"/>
                </a:lnTo>
                <a:lnTo>
                  <a:pt x="250313" y="193614"/>
                </a:lnTo>
                <a:lnTo>
                  <a:pt x="241949" y="190088"/>
                </a:lnTo>
                <a:lnTo>
                  <a:pt x="235561" y="184422"/>
                </a:lnTo>
                <a:lnTo>
                  <a:pt x="232088" y="175304"/>
                </a:lnTo>
                <a:lnTo>
                  <a:pt x="232054" y="0"/>
                </a:lnTo>
                <a:lnTo>
                  <a:pt x="229869" y="12738"/>
                </a:lnTo>
                <a:lnTo>
                  <a:pt x="226268" y="25205"/>
                </a:lnTo>
                <a:lnTo>
                  <a:pt x="221287" y="37264"/>
                </a:lnTo>
                <a:lnTo>
                  <a:pt x="214960" y="48780"/>
                </a:lnTo>
                <a:lnTo>
                  <a:pt x="207322" y="59617"/>
                </a:lnTo>
                <a:lnTo>
                  <a:pt x="198407" y="69639"/>
                </a:lnTo>
                <a:lnTo>
                  <a:pt x="188250" y="78711"/>
                </a:lnTo>
                <a:lnTo>
                  <a:pt x="180212" y="84560"/>
                </a:lnTo>
                <a:lnTo>
                  <a:pt x="169661" y="117170"/>
                </a:lnTo>
                <a:lnTo>
                  <a:pt x="161295" y="143024"/>
                </a:lnTo>
                <a:lnTo>
                  <a:pt x="154862" y="162906"/>
                </a:lnTo>
                <a:lnTo>
                  <a:pt x="150107" y="177601"/>
                </a:lnTo>
                <a:lnTo>
                  <a:pt x="146777" y="187892"/>
                </a:lnTo>
                <a:lnTo>
                  <a:pt x="144618" y="194565"/>
                </a:lnTo>
                <a:lnTo>
                  <a:pt x="143377" y="198402"/>
                </a:lnTo>
                <a:lnTo>
                  <a:pt x="142621" y="200739"/>
                </a:lnTo>
                <a:lnTo>
                  <a:pt x="153490" y="205585"/>
                </a:lnTo>
                <a:lnTo>
                  <a:pt x="166587" y="208177"/>
                </a:lnTo>
                <a:lnTo>
                  <a:pt x="168909" y="208232"/>
                </a:lnTo>
                <a:lnTo>
                  <a:pt x="173094" y="216747"/>
                </a:lnTo>
                <a:lnTo>
                  <a:pt x="183168" y="219985"/>
                </a:lnTo>
                <a:lnTo>
                  <a:pt x="195410" y="221194"/>
                </a:lnTo>
                <a:lnTo>
                  <a:pt x="206099" y="223624"/>
                </a:lnTo>
                <a:lnTo>
                  <a:pt x="210184" y="226965"/>
                </a:lnTo>
                <a:lnTo>
                  <a:pt x="205974" y="239798"/>
                </a:lnTo>
                <a:lnTo>
                  <a:pt x="202010" y="252507"/>
                </a:lnTo>
                <a:lnTo>
                  <a:pt x="196327" y="263861"/>
                </a:lnTo>
                <a:lnTo>
                  <a:pt x="186955" y="272631"/>
                </a:lnTo>
                <a:lnTo>
                  <a:pt x="180212" y="275682"/>
                </a:lnTo>
                <a:lnTo>
                  <a:pt x="176752" y="287556"/>
                </a:lnTo>
                <a:lnTo>
                  <a:pt x="170298" y="298436"/>
                </a:lnTo>
                <a:lnTo>
                  <a:pt x="168909" y="301920"/>
                </a:lnTo>
                <a:lnTo>
                  <a:pt x="157734" y="301920"/>
                </a:lnTo>
                <a:lnTo>
                  <a:pt x="157734" y="305667"/>
                </a:lnTo>
                <a:lnTo>
                  <a:pt x="161416" y="309413"/>
                </a:lnTo>
                <a:lnTo>
                  <a:pt x="157734" y="313160"/>
                </a:lnTo>
                <a:lnTo>
                  <a:pt x="150114" y="313160"/>
                </a:lnTo>
                <a:lnTo>
                  <a:pt x="142621" y="316906"/>
                </a:lnTo>
                <a:lnTo>
                  <a:pt x="138937" y="324399"/>
                </a:lnTo>
                <a:lnTo>
                  <a:pt x="142621" y="328158"/>
                </a:lnTo>
                <a:lnTo>
                  <a:pt x="138937" y="331905"/>
                </a:lnTo>
                <a:lnTo>
                  <a:pt x="135128" y="335651"/>
                </a:lnTo>
                <a:lnTo>
                  <a:pt x="135128" y="346891"/>
                </a:lnTo>
                <a:lnTo>
                  <a:pt x="131445" y="354384"/>
                </a:lnTo>
                <a:lnTo>
                  <a:pt x="127634" y="350637"/>
                </a:lnTo>
                <a:lnTo>
                  <a:pt x="123952" y="346891"/>
                </a:lnTo>
                <a:lnTo>
                  <a:pt x="116332" y="343144"/>
                </a:lnTo>
                <a:lnTo>
                  <a:pt x="115702" y="331115"/>
                </a:lnTo>
                <a:lnTo>
                  <a:pt x="115788" y="318797"/>
                </a:lnTo>
                <a:lnTo>
                  <a:pt x="116067" y="306401"/>
                </a:lnTo>
                <a:lnTo>
                  <a:pt x="116018" y="294135"/>
                </a:lnTo>
                <a:lnTo>
                  <a:pt x="115118" y="282207"/>
                </a:lnTo>
                <a:lnTo>
                  <a:pt x="112847" y="270827"/>
                </a:lnTo>
                <a:lnTo>
                  <a:pt x="108681" y="260204"/>
                </a:lnTo>
                <a:lnTo>
                  <a:pt x="102100" y="250545"/>
                </a:lnTo>
                <a:lnTo>
                  <a:pt x="92581" y="242061"/>
                </a:lnTo>
                <a:lnTo>
                  <a:pt x="86359" y="238217"/>
                </a:lnTo>
                <a:lnTo>
                  <a:pt x="86359" y="230711"/>
                </a:lnTo>
                <a:lnTo>
                  <a:pt x="90042" y="223218"/>
                </a:lnTo>
                <a:lnTo>
                  <a:pt x="90042" y="215725"/>
                </a:lnTo>
                <a:lnTo>
                  <a:pt x="86359" y="211979"/>
                </a:lnTo>
                <a:lnTo>
                  <a:pt x="86359" y="204486"/>
                </a:lnTo>
                <a:lnTo>
                  <a:pt x="82549" y="193246"/>
                </a:lnTo>
                <a:lnTo>
                  <a:pt x="71770" y="188647"/>
                </a:lnTo>
                <a:lnTo>
                  <a:pt x="59733" y="183024"/>
                </a:lnTo>
                <a:lnTo>
                  <a:pt x="47309" y="176745"/>
                </a:lnTo>
                <a:lnTo>
                  <a:pt x="35367" y="170178"/>
                </a:lnTo>
                <a:lnTo>
                  <a:pt x="24776" y="163690"/>
                </a:lnTo>
                <a:lnTo>
                  <a:pt x="18796" y="159515"/>
                </a:lnTo>
                <a:lnTo>
                  <a:pt x="19089" y="146800"/>
                </a:lnTo>
                <a:lnTo>
                  <a:pt x="20032" y="133791"/>
                </a:lnTo>
                <a:lnTo>
                  <a:pt x="21718" y="120754"/>
                </a:lnTo>
                <a:lnTo>
                  <a:pt x="24242" y="107959"/>
                </a:lnTo>
                <a:lnTo>
                  <a:pt x="27697" y="95673"/>
                </a:lnTo>
                <a:lnTo>
                  <a:pt x="32178" y="84163"/>
                </a:lnTo>
                <a:lnTo>
                  <a:pt x="33782" y="80813"/>
                </a:lnTo>
                <a:lnTo>
                  <a:pt x="29971" y="77067"/>
                </a:lnTo>
                <a:lnTo>
                  <a:pt x="26289" y="73320"/>
                </a:lnTo>
                <a:lnTo>
                  <a:pt x="22478" y="65827"/>
                </a:lnTo>
                <a:lnTo>
                  <a:pt x="17131" y="77425"/>
                </a:lnTo>
                <a:lnTo>
                  <a:pt x="8612" y="101522"/>
                </a:lnTo>
                <a:lnTo>
                  <a:pt x="2994" y="126516"/>
                </a:lnTo>
                <a:lnTo>
                  <a:pt x="276" y="152040"/>
                </a:lnTo>
                <a:lnTo>
                  <a:pt x="0" y="163261"/>
                </a:lnTo>
                <a:lnTo>
                  <a:pt x="778" y="182168"/>
                </a:lnTo>
                <a:lnTo>
                  <a:pt x="3072" y="200625"/>
                </a:lnTo>
                <a:lnTo>
                  <a:pt x="6818" y="218576"/>
                </a:lnTo>
                <a:lnTo>
                  <a:pt x="11957" y="235965"/>
                </a:lnTo>
                <a:lnTo>
                  <a:pt x="18424" y="252735"/>
                </a:lnTo>
                <a:lnTo>
                  <a:pt x="26159" y="268831"/>
                </a:lnTo>
                <a:lnTo>
                  <a:pt x="35100" y="284196"/>
                </a:lnTo>
                <a:lnTo>
                  <a:pt x="45183" y="298774"/>
                </a:lnTo>
                <a:lnTo>
                  <a:pt x="56348" y="312508"/>
                </a:lnTo>
                <a:lnTo>
                  <a:pt x="68532" y="325344"/>
                </a:lnTo>
                <a:lnTo>
                  <a:pt x="81673" y="337223"/>
                </a:lnTo>
                <a:lnTo>
                  <a:pt x="95710" y="348091"/>
                </a:lnTo>
                <a:lnTo>
                  <a:pt x="110580" y="357891"/>
                </a:lnTo>
                <a:lnTo>
                  <a:pt x="126221" y="366566"/>
                </a:lnTo>
                <a:lnTo>
                  <a:pt x="142571" y="374061"/>
                </a:lnTo>
                <a:lnTo>
                  <a:pt x="159568" y="380319"/>
                </a:lnTo>
                <a:lnTo>
                  <a:pt x="177151" y="385285"/>
                </a:lnTo>
                <a:lnTo>
                  <a:pt x="195257" y="388901"/>
                </a:lnTo>
                <a:lnTo>
                  <a:pt x="213824" y="391112"/>
                </a:lnTo>
                <a:lnTo>
                  <a:pt x="232790" y="391861"/>
                </a:lnTo>
                <a:lnTo>
                  <a:pt x="251213" y="391112"/>
                </a:lnTo>
                <a:lnTo>
                  <a:pt x="269291" y="388901"/>
                </a:lnTo>
                <a:lnTo>
                  <a:pt x="286960" y="385285"/>
                </a:lnTo>
                <a:lnTo>
                  <a:pt x="304153" y="380319"/>
                </a:lnTo>
                <a:lnTo>
                  <a:pt x="320807" y="374061"/>
                </a:lnTo>
                <a:lnTo>
                  <a:pt x="336857" y="366566"/>
                </a:lnTo>
                <a:lnTo>
                  <a:pt x="352238" y="357891"/>
                </a:lnTo>
                <a:lnTo>
                  <a:pt x="366884" y="348091"/>
                </a:lnTo>
                <a:lnTo>
                  <a:pt x="380732" y="337223"/>
                </a:lnTo>
                <a:lnTo>
                  <a:pt x="393715" y="325344"/>
                </a:lnTo>
                <a:lnTo>
                  <a:pt x="405770" y="312508"/>
                </a:lnTo>
                <a:lnTo>
                  <a:pt x="416832" y="298774"/>
                </a:lnTo>
                <a:lnTo>
                  <a:pt x="426835" y="284196"/>
                </a:lnTo>
                <a:lnTo>
                  <a:pt x="435715" y="268831"/>
                </a:lnTo>
                <a:lnTo>
                  <a:pt x="443406" y="252735"/>
                </a:lnTo>
                <a:lnTo>
                  <a:pt x="442976" y="163261"/>
                </a:lnTo>
                <a:lnTo>
                  <a:pt x="424300" y="176089"/>
                </a:lnTo>
                <a:lnTo>
                  <a:pt x="416686" y="196993"/>
                </a:lnTo>
                <a:lnTo>
                  <a:pt x="410427" y="190005"/>
                </a:lnTo>
                <a:lnTo>
                  <a:pt x="409200" y="180759"/>
                </a:lnTo>
                <a:lnTo>
                  <a:pt x="408856" y="171589"/>
                </a:lnTo>
                <a:lnTo>
                  <a:pt x="405246" y="164832"/>
                </a:lnTo>
                <a:lnTo>
                  <a:pt x="401701" y="163261"/>
                </a:lnTo>
                <a:lnTo>
                  <a:pt x="395642" y="153654"/>
                </a:lnTo>
                <a:lnTo>
                  <a:pt x="387054" y="148738"/>
                </a:lnTo>
                <a:lnTo>
                  <a:pt x="377491" y="145880"/>
                </a:lnTo>
                <a:lnTo>
                  <a:pt x="368505" y="142448"/>
                </a:lnTo>
                <a:lnTo>
                  <a:pt x="361651" y="135811"/>
                </a:lnTo>
                <a:lnTo>
                  <a:pt x="360426" y="133277"/>
                </a:lnTo>
                <a:lnTo>
                  <a:pt x="360831" y="144039"/>
                </a:lnTo>
                <a:lnTo>
                  <a:pt x="365049" y="148101"/>
                </a:lnTo>
                <a:lnTo>
                  <a:pt x="370937" y="148902"/>
                </a:lnTo>
                <a:lnTo>
                  <a:pt x="376355" y="149882"/>
                </a:lnTo>
                <a:lnTo>
                  <a:pt x="379159" y="154477"/>
                </a:lnTo>
                <a:lnTo>
                  <a:pt x="379222" y="155768"/>
                </a:lnTo>
                <a:lnTo>
                  <a:pt x="371677" y="167794"/>
                </a:lnTo>
                <a:lnTo>
                  <a:pt x="359482" y="174931"/>
                </a:lnTo>
                <a:lnTo>
                  <a:pt x="348653" y="181178"/>
                </a:lnTo>
                <a:lnTo>
                  <a:pt x="345440" y="185740"/>
                </a:lnTo>
                <a:lnTo>
                  <a:pt x="352933" y="185740"/>
                </a:lnTo>
                <a:close/>
              </a:path>
            </a:pathLst>
          </a:custGeom>
          <a:solidFill>
            <a:srgbClr val="FFFFFF"/>
          </a:solidFill>
        </p:spPr>
        <p:txBody>
          <a:bodyPr wrap="square" lIns="0" tIns="0" rIns="0" bIns="0" rtlCol="0">
            <a:noAutofit/>
          </a:bodyPr>
          <a:lstStyle/>
          <a:p>
            <a:endParaRPr/>
          </a:p>
        </p:txBody>
      </p:sp>
      <p:sp>
        <p:nvSpPr>
          <p:cNvPr id="26" name="object 4">
            <a:extLst>
              <a:ext uri="{FF2B5EF4-FFF2-40B4-BE49-F238E27FC236}">
                <a16:creationId xmlns:a16="http://schemas.microsoft.com/office/drawing/2014/main" id="{8B79DF92-4551-46E9-AD7C-D3B710BE7B4C}"/>
              </a:ext>
            </a:extLst>
          </p:cNvPr>
          <p:cNvSpPr txBox="1"/>
          <p:nvPr/>
        </p:nvSpPr>
        <p:spPr>
          <a:xfrm>
            <a:off x="3128264" y="2164871"/>
            <a:ext cx="1187602" cy="254000"/>
          </a:xfrm>
          <a:prstGeom prst="rect">
            <a:avLst/>
          </a:prstGeom>
        </p:spPr>
        <p:txBody>
          <a:bodyPr wrap="square" lIns="0" tIns="12319" rIns="0" bIns="0" rtlCol="0">
            <a:noAutofit/>
          </a:bodyPr>
          <a:lstStyle/>
          <a:p>
            <a:pPr marL="12700">
              <a:lnSpc>
                <a:spcPts val="1939"/>
              </a:lnSpc>
            </a:pPr>
            <a:r>
              <a:rPr sz="1800" spc="-2" dirty="0">
                <a:solidFill>
                  <a:srgbClr val="FFFFFF"/>
                </a:solidFill>
                <a:latin typeface="Arial"/>
                <a:cs typeface="Arial"/>
              </a:rPr>
              <a:t>Geography</a:t>
            </a:r>
            <a:endParaRPr sz="1800" dirty="0">
              <a:latin typeface="Arial"/>
              <a:cs typeface="Arial"/>
            </a:endParaRPr>
          </a:p>
        </p:txBody>
      </p:sp>
    </p:spTree>
    <p:extLst>
      <p:ext uri="{BB962C8B-B14F-4D97-AF65-F5344CB8AC3E}">
        <p14:creationId xmlns:p14="http://schemas.microsoft.com/office/powerpoint/2010/main" val="276819809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EA52B8-4238-4A4B-B1BA-A87B19A0F753}"/>
              </a:ext>
            </a:extLst>
          </p:cNvPr>
          <p:cNvSpPr>
            <a:spLocks noGrp="1"/>
          </p:cNvSpPr>
          <p:nvPr>
            <p:ph type="title"/>
          </p:nvPr>
        </p:nvSpPr>
        <p:spPr/>
        <p:txBody>
          <a:bodyPr>
            <a:normAutofit fontScale="90000"/>
          </a:bodyPr>
          <a:lstStyle/>
          <a:p>
            <a:r>
              <a:rPr lang="en-US" altLang="he-IL" dirty="0"/>
              <a:t> Business Intelligence – Why ? </a:t>
            </a:r>
            <a:endParaRPr lang="he-IL" dirty="0"/>
          </a:p>
        </p:txBody>
      </p:sp>
      <p:pic>
        <p:nvPicPr>
          <p:cNvPr id="3" name="תמונה 2">
            <a:extLst>
              <a:ext uri="{FF2B5EF4-FFF2-40B4-BE49-F238E27FC236}">
                <a16:creationId xmlns:a16="http://schemas.microsoft.com/office/drawing/2014/main" id="{0FACC3A8-1BAC-4C4E-B933-18AA8EECB073}"/>
              </a:ext>
            </a:extLst>
          </p:cNvPr>
          <p:cNvPicPr>
            <a:picLocks noChangeAspect="1"/>
          </p:cNvPicPr>
          <p:nvPr/>
        </p:nvPicPr>
        <p:blipFill rotWithShape="1">
          <a:blip r:embed="rId2"/>
          <a:srcRect t="26678" r="4051" b="-437"/>
          <a:stretch/>
        </p:blipFill>
        <p:spPr>
          <a:xfrm>
            <a:off x="118353" y="1752600"/>
            <a:ext cx="7976681" cy="4572000"/>
          </a:xfrm>
          <a:prstGeom prst="rect">
            <a:avLst/>
          </a:prstGeom>
        </p:spPr>
      </p:pic>
    </p:spTree>
    <p:extLst>
      <p:ext uri="{BB962C8B-B14F-4D97-AF65-F5344CB8AC3E}">
        <p14:creationId xmlns:p14="http://schemas.microsoft.com/office/powerpoint/2010/main" val="866320013"/>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lstStyle/>
          <a:p>
            <a:pPr eaLnBrk="1" hangingPunct="1"/>
            <a:r>
              <a:rPr lang="en-US" altLang="he-IL"/>
              <a:t>The Approaches to Consuming Business Intelligence</a:t>
            </a:r>
          </a:p>
        </p:txBody>
      </p:sp>
      <p:sp>
        <p:nvSpPr>
          <p:cNvPr id="18435" name="Rectangle 3">
            <a:extLst>
              <a:ext uri="{FF2B5EF4-FFF2-40B4-BE49-F238E27FC236}">
                <a16:creationId xmlns:a16="http://schemas.microsoft.com/office/drawing/2014/main" id="{4F8A99BB-F607-460C-888D-C5B5268D6D89}"/>
              </a:ext>
            </a:extLst>
          </p:cNvPr>
          <p:cNvSpPr>
            <a:spLocks noGrp="1" noChangeArrowheads="1"/>
          </p:cNvSpPr>
          <p:nvPr>
            <p:ph idx="1"/>
          </p:nvPr>
        </p:nvSpPr>
        <p:spPr>
          <a:xfrm>
            <a:off x="105979" y="1828800"/>
            <a:ext cx="7816850" cy="3978275"/>
          </a:xfrm>
        </p:spPr>
        <p:txBody>
          <a:bodyPr/>
          <a:lstStyle/>
          <a:p>
            <a:pPr algn="l" rtl="0" eaLnBrk="1" hangingPunct="1">
              <a:lnSpc>
                <a:spcPct val="80000"/>
              </a:lnSpc>
            </a:pPr>
            <a:r>
              <a:rPr lang="en-US" altLang="he-IL" dirty="0"/>
              <a:t>Scorecards</a:t>
            </a:r>
          </a:p>
          <a:p>
            <a:pPr lvl="1" algn="l" rtl="0" eaLnBrk="1" hangingPunct="1">
              <a:lnSpc>
                <a:spcPct val="80000"/>
              </a:lnSpc>
            </a:pPr>
            <a:r>
              <a:rPr lang="en-US" altLang="he-IL" dirty="0"/>
              <a:t>Customized high-level views with limited analytic capabilities</a:t>
            </a:r>
          </a:p>
          <a:p>
            <a:pPr algn="l" rtl="0" eaLnBrk="1" hangingPunct="1">
              <a:lnSpc>
                <a:spcPct val="80000"/>
              </a:lnSpc>
            </a:pPr>
            <a:r>
              <a:rPr lang="en-US" altLang="he-IL" dirty="0"/>
              <a:t>Reports</a:t>
            </a:r>
          </a:p>
          <a:p>
            <a:pPr lvl="1" algn="l" rtl="0" eaLnBrk="1" hangingPunct="1">
              <a:lnSpc>
                <a:spcPct val="80000"/>
              </a:lnSpc>
            </a:pPr>
            <a:r>
              <a:rPr lang="en-US" altLang="he-IL" dirty="0"/>
              <a:t>Standardized reports aimed at a large audience, with no or limited analytic capabilities</a:t>
            </a:r>
          </a:p>
          <a:p>
            <a:pPr algn="l" rtl="0" eaLnBrk="1" hangingPunct="1">
              <a:lnSpc>
                <a:spcPct val="80000"/>
              </a:lnSpc>
            </a:pPr>
            <a:r>
              <a:rPr lang="en-US" altLang="he-IL" dirty="0"/>
              <a:t>Analytics Applications</a:t>
            </a:r>
          </a:p>
          <a:p>
            <a:pPr lvl="1" algn="l" rtl="0" eaLnBrk="1" hangingPunct="1">
              <a:lnSpc>
                <a:spcPct val="80000"/>
              </a:lnSpc>
            </a:pPr>
            <a:r>
              <a:rPr lang="en-US" altLang="he-IL" dirty="0"/>
              <a:t>Applications designed to allow complex data analysis</a:t>
            </a:r>
          </a:p>
          <a:p>
            <a:pPr algn="l" rtl="0" eaLnBrk="1" hangingPunct="1">
              <a:lnSpc>
                <a:spcPct val="80000"/>
              </a:lnSpc>
            </a:pPr>
            <a:r>
              <a:rPr lang="en-US" altLang="he-IL" dirty="0"/>
              <a:t>Custom Applications</a:t>
            </a:r>
          </a:p>
          <a:p>
            <a:pPr lvl="1" algn="l" rtl="0" eaLnBrk="1" hangingPunct="1">
              <a:lnSpc>
                <a:spcPct val="80000"/>
              </a:lnSpc>
            </a:pPr>
            <a:r>
              <a:rPr lang="en-US" altLang="he-IL" dirty="0"/>
              <a:t>Embed BI data within an application</a:t>
            </a:r>
          </a:p>
        </p:txBody>
      </p:sp>
    </p:spTree>
    <p:extLst>
      <p:ext uri="{BB962C8B-B14F-4D97-AF65-F5344CB8AC3E}">
        <p14:creationId xmlns:p14="http://schemas.microsoft.com/office/powerpoint/2010/main" val="3952405121"/>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Analytics techniques – types of model</a:t>
            </a:r>
          </a:p>
        </p:txBody>
      </p:sp>
      <p:sp>
        <p:nvSpPr>
          <p:cNvPr id="4" name="Content Placeholder 2">
            <a:extLst>
              <a:ext uri="{FF2B5EF4-FFF2-40B4-BE49-F238E27FC236}">
                <a16:creationId xmlns:a16="http://schemas.microsoft.com/office/drawing/2014/main" id="{4915400B-9B9F-449F-A349-9555D6773EF6}"/>
              </a:ext>
            </a:extLst>
          </p:cNvPr>
          <p:cNvSpPr>
            <a:spLocks noGrp="1"/>
          </p:cNvSpPr>
          <p:nvPr>
            <p:ph idx="1"/>
          </p:nvPr>
        </p:nvSpPr>
        <p:spPr>
          <a:xfrm>
            <a:off x="137510" y="1752600"/>
            <a:ext cx="7848600" cy="4679950"/>
          </a:xfrm>
        </p:spPr>
        <p:txBody>
          <a:bodyPr/>
          <a:lstStyle/>
          <a:p>
            <a:pPr lvl="1" algn="l" rtl="0">
              <a:lnSpc>
                <a:spcPct val="150000"/>
              </a:lnSpc>
              <a:spcBef>
                <a:spcPts val="0"/>
              </a:spcBef>
            </a:pPr>
            <a:r>
              <a:rPr lang="en-IE" altLang="he-IL" dirty="0"/>
              <a:t>Simulation</a:t>
            </a:r>
          </a:p>
          <a:p>
            <a:pPr lvl="1" algn="l" rtl="0">
              <a:lnSpc>
                <a:spcPct val="150000"/>
              </a:lnSpc>
              <a:spcBef>
                <a:spcPts val="0"/>
              </a:spcBef>
            </a:pPr>
            <a:r>
              <a:rPr lang="en-IE" altLang="he-IL" dirty="0"/>
              <a:t>Decision analysis</a:t>
            </a:r>
          </a:p>
          <a:p>
            <a:pPr lvl="1" algn="l" rtl="0">
              <a:lnSpc>
                <a:spcPct val="150000"/>
              </a:lnSpc>
              <a:spcBef>
                <a:spcPts val="0"/>
              </a:spcBef>
            </a:pPr>
            <a:r>
              <a:rPr lang="en-IE" altLang="he-IL" dirty="0"/>
              <a:t>Statistics : averages, correlations, </a:t>
            </a:r>
          </a:p>
          <a:p>
            <a:pPr lvl="1" algn="l" rtl="0">
              <a:lnSpc>
                <a:spcPct val="150000"/>
              </a:lnSpc>
              <a:spcBef>
                <a:spcPts val="0"/>
              </a:spcBef>
            </a:pPr>
            <a:r>
              <a:rPr lang="en-IE" altLang="he-IL" dirty="0"/>
              <a:t>Linear programming: optimisation</a:t>
            </a:r>
          </a:p>
          <a:p>
            <a:pPr lvl="1" algn="l" rtl="0">
              <a:lnSpc>
                <a:spcPct val="150000"/>
              </a:lnSpc>
              <a:spcBef>
                <a:spcPts val="0"/>
              </a:spcBef>
            </a:pPr>
            <a:r>
              <a:rPr lang="en-IE" altLang="he-IL" dirty="0"/>
              <a:t>Queuing theory: “waiting line” analysis</a:t>
            </a:r>
          </a:p>
          <a:p>
            <a:pPr lvl="1" algn="l" rtl="0">
              <a:lnSpc>
                <a:spcPct val="150000"/>
              </a:lnSpc>
              <a:spcBef>
                <a:spcPts val="0"/>
              </a:spcBef>
            </a:pPr>
            <a:r>
              <a:rPr lang="en-IE" altLang="he-IL" dirty="0"/>
              <a:t>Network analysis: Maximise flow through a network e.g.  A supply chain</a:t>
            </a:r>
          </a:p>
          <a:p>
            <a:pPr lvl="1" algn="l" rtl="0">
              <a:lnSpc>
                <a:spcPct val="150000"/>
              </a:lnSpc>
              <a:spcBef>
                <a:spcPts val="0"/>
              </a:spcBef>
            </a:pPr>
            <a:r>
              <a:rPr lang="en-IE" altLang="he-IL" dirty="0"/>
              <a:t>Multi-criteria decision making: scoring models</a:t>
            </a:r>
          </a:p>
          <a:p>
            <a:pPr algn="l" rtl="0">
              <a:lnSpc>
                <a:spcPct val="150000"/>
              </a:lnSpc>
              <a:spcBef>
                <a:spcPts val="0"/>
              </a:spcBef>
              <a:buFontTx/>
              <a:buNone/>
            </a:pPr>
            <a:endParaRPr lang="en-IE" altLang="he-IL" dirty="0"/>
          </a:p>
          <a:p>
            <a:pPr algn="l" rtl="0">
              <a:lnSpc>
                <a:spcPct val="150000"/>
              </a:lnSpc>
              <a:spcBef>
                <a:spcPts val="0"/>
              </a:spcBef>
              <a:buFontTx/>
              <a:buNone/>
            </a:pPr>
            <a:endParaRPr lang="en-IE" altLang="he-IL" dirty="0"/>
          </a:p>
        </p:txBody>
      </p:sp>
    </p:spTree>
    <p:extLst>
      <p:ext uri="{BB962C8B-B14F-4D97-AF65-F5344CB8AC3E}">
        <p14:creationId xmlns:p14="http://schemas.microsoft.com/office/powerpoint/2010/main" val="2422402001"/>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Analytics techniques – </a:t>
            </a:r>
            <a:r>
              <a:rPr lang="en-US" altLang="he-IL" sz="3200" dirty="0">
                <a:solidFill>
                  <a:schemeClr val="tx1"/>
                </a:solidFill>
              </a:rPr>
              <a:t>OLAP</a:t>
            </a:r>
            <a:br>
              <a:rPr lang="en-US" altLang="he-IL" sz="3200" dirty="0">
                <a:solidFill>
                  <a:schemeClr val="tx1"/>
                </a:solidFill>
              </a:rPr>
            </a:br>
            <a:r>
              <a:rPr lang="en-US" altLang="he-IL" sz="3200" dirty="0">
                <a:solidFill>
                  <a:schemeClr val="tx1"/>
                </a:solidFill>
              </a:rPr>
              <a:t>on line analytics process</a:t>
            </a:r>
          </a:p>
        </p:txBody>
      </p:sp>
      <p:sp>
        <p:nvSpPr>
          <p:cNvPr id="6" name="Content Placeholder 2">
            <a:extLst>
              <a:ext uri="{FF2B5EF4-FFF2-40B4-BE49-F238E27FC236}">
                <a16:creationId xmlns:a16="http://schemas.microsoft.com/office/drawing/2014/main" id="{64CE1226-ECD0-4DBF-AFBB-46F7A16B7AB6}"/>
              </a:ext>
            </a:extLst>
          </p:cNvPr>
          <p:cNvSpPr>
            <a:spLocks noGrp="1"/>
          </p:cNvSpPr>
          <p:nvPr>
            <p:ph idx="1"/>
          </p:nvPr>
        </p:nvSpPr>
        <p:spPr>
          <a:xfrm>
            <a:off x="304800" y="1905000"/>
            <a:ext cx="7772400" cy="4114800"/>
          </a:xfrm>
        </p:spPr>
        <p:txBody>
          <a:bodyPr/>
          <a:lstStyle/>
          <a:p>
            <a:pPr algn="l" rtl="0"/>
            <a:r>
              <a:rPr lang="en-IE" altLang="he-IL" dirty="0"/>
              <a:t>OLAP enables you to look at and access data in different ways (3-d data cubes) , drill down, view summarised data, make calculations on the fly etc.</a:t>
            </a:r>
          </a:p>
        </p:txBody>
      </p:sp>
      <p:sp>
        <p:nvSpPr>
          <p:cNvPr id="5" name="לחצן פעולה: קבל מידע 4">
            <a:hlinkClick r:id="rId3" highlightClick="1"/>
            <a:extLst>
              <a:ext uri="{FF2B5EF4-FFF2-40B4-BE49-F238E27FC236}">
                <a16:creationId xmlns:a16="http://schemas.microsoft.com/office/drawing/2014/main" id="{A8FB369A-9111-4050-BB88-CED956AB784F}"/>
              </a:ext>
            </a:extLst>
          </p:cNvPr>
          <p:cNvSpPr/>
          <p:nvPr/>
        </p:nvSpPr>
        <p:spPr>
          <a:xfrm>
            <a:off x="1371600" y="4419600"/>
            <a:ext cx="685800" cy="45720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51359193"/>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003D15B-CD4A-472E-811E-D5F747F2C4DE}"/>
              </a:ext>
            </a:extLst>
          </p:cNvPr>
          <p:cNvSpPr>
            <a:spLocks noGrp="1" noChangeArrowheads="1"/>
          </p:cNvSpPr>
          <p:nvPr>
            <p:ph type="title"/>
          </p:nvPr>
        </p:nvSpPr>
        <p:spPr>
          <a:xfrm>
            <a:off x="127000" y="127000"/>
            <a:ext cx="8870950" cy="1336675"/>
          </a:xfrm>
        </p:spPr>
        <p:txBody>
          <a:bodyPr>
            <a:normAutofit/>
          </a:bodyPr>
          <a:lstStyle/>
          <a:p>
            <a:r>
              <a:rPr lang="en-US" altLang="he-IL" sz="3200" dirty="0"/>
              <a:t>Analytics techniques – </a:t>
            </a:r>
            <a:r>
              <a:rPr lang="en-US" altLang="he-IL" sz="3200" dirty="0">
                <a:solidFill>
                  <a:schemeClr val="tx1"/>
                </a:solidFill>
              </a:rPr>
              <a:t>data mining</a:t>
            </a:r>
          </a:p>
        </p:txBody>
      </p:sp>
      <p:sp>
        <p:nvSpPr>
          <p:cNvPr id="7" name="Content Placeholder 2">
            <a:extLst>
              <a:ext uri="{FF2B5EF4-FFF2-40B4-BE49-F238E27FC236}">
                <a16:creationId xmlns:a16="http://schemas.microsoft.com/office/drawing/2014/main" id="{6B78C13B-2211-42D9-A71A-3E669B5E050E}"/>
              </a:ext>
            </a:extLst>
          </p:cNvPr>
          <p:cNvSpPr>
            <a:spLocks noGrp="1"/>
          </p:cNvSpPr>
          <p:nvPr>
            <p:ph idx="1"/>
          </p:nvPr>
        </p:nvSpPr>
        <p:spPr>
          <a:xfrm>
            <a:off x="127000" y="1981200"/>
            <a:ext cx="7772400" cy="4114800"/>
          </a:xfrm>
        </p:spPr>
        <p:txBody>
          <a:bodyPr/>
          <a:lstStyle/>
          <a:p>
            <a:pPr algn="l" rtl="0"/>
            <a:r>
              <a:rPr lang="en-IE" altLang="he-IL" b="1" dirty="0">
                <a:cs typeface="Times New Roman" panose="02020603050405020304" pitchFamily="18" charset="0"/>
              </a:rPr>
              <a:t>Data mining is a</a:t>
            </a:r>
            <a:r>
              <a:rPr lang="en-IE" altLang="he-IL" dirty="0">
                <a:cs typeface="Times New Roman" panose="02020603050405020304" pitchFamily="18" charset="0"/>
              </a:rPr>
              <a:t> capability to support the recognition of </a:t>
            </a:r>
            <a:r>
              <a:rPr lang="en-IE" altLang="he-IL" u="sng" dirty="0">
                <a:cs typeface="Times New Roman" panose="02020603050405020304" pitchFamily="18" charset="0"/>
              </a:rPr>
              <a:t>previously unknown </a:t>
            </a:r>
            <a:r>
              <a:rPr lang="en-IE" altLang="he-IL" dirty="0">
                <a:cs typeface="Times New Roman" panose="02020603050405020304" pitchFamily="18" charset="0"/>
              </a:rPr>
              <a:t>but </a:t>
            </a:r>
            <a:r>
              <a:rPr lang="en-IE" altLang="he-IL" u="sng" dirty="0">
                <a:cs typeface="Times New Roman" panose="02020603050405020304" pitchFamily="18" charset="0"/>
              </a:rPr>
              <a:t>potentially useful </a:t>
            </a:r>
            <a:r>
              <a:rPr lang="en-IE" altLang="he-IL" dirty="0">
                <a:cs typeface="Times New Roman" panose="02020603050405020304" pitchFamily="18" charset="0"/>
              </a:rPr>
              <a:t>relationships within large databases/ data warehouses.</a:t>
            </a:r>
          </a:p>
          <a:p>
            <a:pPr algn="l" rtl="0"/>
            <a:endParaRPr lang="en-IE" altLang="he-IL" dirty="0"/>
          </a:p>
          <a:p>
            <a:pPr algn="l" rtl="0"/>
            <a:r>
              <a:rPr lang="en-IE" altLang="he-IL" dirty="0"/>
              <a:t>Basically software to analyse data and spot patterns.</a:t>
            </a:r>
          </a:p>
        </p:txBody>
      </p:sp>
    </p:spTree>
    <p:extLst>
      <p:ext uri="{BB962C8B-B14F-4D97-AF65-F5344CB8AC3E}">
        <p14:creationId xmlns:p14="http://schemas.microsoft.com/office/powerpoint/2010/main" val="2154450101"/>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EA52B8-4238-4A4B-B1BA-A87B19A0F753}"/>
              </a:ext>
            </a:extLst>
          </p:cNvPr>
          <p:cNvSpPr>
            <a:spLocks noGrp="1"/>
          </p:cNvSpPr>
          <p:nvPr>
            <p:ph type="title"/>
          </p:nvPr>
        </p:nvSpPr>
        <p:spPr/>
        <p:txBody>
          <a:bodyPr>
            <a:normAutofit fontScale="90000"/>
          </a:bodyPr>
          <a:lstStyle/>
          <a:p>
            <a:r>
              <a:rPr lang="en-US" altLang="he-IL" dirty="0"/>
              <a:t> Business Intelligence – Why ? </a:t>
            </a:r>
            <a:endParaRPr lang="he-IL" dirty="0"/>
          </a:p>
        </p:txBody>
      </p:sp>
      <p:pic>
        <p:nvPicPr>
          <p:cNvPr id="4" name="תמונה 3">
            <a:extLst>
              <a:ext uri="{FF2B5EF4-FFF2-40B4-BE49-F238E27FC236}">
                <a16:creationId xmlns:a16="http://schemas.microsoft.com/office/drawing/2014/main" id="{96C09BE8-7AFB-4E92-9094-3F476F092BF9}"/>
              </a:ext>
            </a:extLst>
          </p:cNvPr>
          <p:cNvPicPr>
            <a:picLocks noChangeAspect="1"/>
          </p:cNvPicPr>
          <p:nvPr/>
        </p:nvPicPr>
        <p:blipFill rotWithShape="1">
          <a:blip r:embed="rId2"/>
          <a:srcRect t="21094" r="2907"/>
          <a:stretch/>
        </p:blipFill>
        <p:spPr>
          <a:xfrm>
            <a:off x="228600" y="1600199"/>
            <a:ext cx="7922520" cy="4800601"/>
          </a:xfrm>
          <a:prstGeom prst="rect">
            <a:avLst/>
          </a:prstGeom>
        </p:spPr>
      </p:pic>
    </p:spTree>
    <p:extLst>
      <p:ext uri="{BB962C8B-B14F-4D97-AF65-F5344CB8AC3E}">
        <p14:creationId xmlns:p14="http://schemas.microsoft.com/office/powerpoint/2010/main" val="2370452286"/>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0D693D-E2EB-488B-B966-91C36C574766}"/>
              </a:ext>
            </a:extLst>
          </p:cNvPr>
          <p:cNvSpPr>
            <a:spLocks noGrp="1"/>
          </p:cNvSpPr>
          <p:nvPr>
            <p:ph type="title"/>
          </p:nvPr>
        </p:nvSpPr>
        <p:spPr/>
        <p:txBody>
          <a:bodyPr>
            <a:normAutofit fontScale="90000"/>
          </a:bodyPr>
          <a:lstStyle/>
          <a:p>
            <a:r>
              <a:rPr lang="en-US" altLang="he-IL" dirty="0"/>
              <a:t> Business Intelligence – Why ? </a:t>
            </a:r>
            <a:endParaRPr lang="he-IL" dirty="0"/>
          </a:p>
        </p:txBody>
      </p:sp>
      <p:pic>
        <p:nvPicPr>
          <p:cNvPr id="66562" name="Picture 2" descr="×ª××¦××ª ×ª××× × ×¢×××¨ âªBI challengesâ¬â">
            <a:extLst>
              <a:ext uri="{FF2B5EF4-FFF2-40B4-BE49-F238E27FC236}">
                <a16:creationId xmlns:a16="http://schemas.microsoft.com/office/drawing/2014/main" id="{8CDB1562-DF41-4E52-A945-FA81174C5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7" y="1600200"/>
            <a:ext cx="8135203" cy="4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119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EA52B8-4238-4A4B-B1BA-A87B19A0F753}"/>
              </a:ext>
            </a:extLst>
          </p:cNvPr>
          <p:cNvSpPr>
            <a:spLocks noGrp="1"/>
          </p:cNvSpPr>
          <p:nvPr>
            <p:ph type="title"/>
          </p:nvPr>
        </p:nvSpPr>
        <p:spPr/>
        <p:txBody>
          <a:bodyPr/>
          <a:lstStyle/>
          <a:p>
            <a:r>
              <a:rPr lang="en-US" dirty="0"/>
              <a:t>Time levels of analytics</a:t>
            </a:r>
            <a:endParaRPr lang="he-IL" dirty="0"/>
          </a:p>
        </p:txBody>
      </p:sp>
      <p:pic>
        <p:nvPicPr>
          <p:cNvPr id="4" name="תמונה 3">
            <a:extLst>
              <a:ext uri="{FF2B5EF4-FFF2-40B4-BE49-F238E27FC236}">
                <a16:creationId xmlns:a16="http://schemas.microsoft.com/office/drawing/2014/main" id="{D10797B2-F161-4571-9BCE-4000ECA10374}"/>
              </a:ext>
            </a:extLst>
          </p:cNvPr>
          <p:cNvPicPr>
            <a:picLocks noChangeAspect="1"/>
          </p:cNvPicPr>
          <p:nvPr/>
        </p:nvPicPr>
        <p:blipFill rotWithShape="1">
          <a:blip r:embed="rId2"/>
          <a:srcRect t="11636" r="1710"/>
          <a:stretch/>
        </p:blipFill>
        <p:spPr>
          <a:xfrm>
            <a:off x="228599" y="1463553"/>
            <a:ext cx="7934013" cy="5318247"/>
          </a:xfrm>
          <a:prstGeom prst="rect">
            <a:avLst/>
          </a:prstGeom>
        </p:spPr>
      </p:pic>
    </p:spTree>
    <p:extLst>
      <p:ext uri="{BB962C8B-B14F-4D97-AF65-F5344CB8AC3E}">
        <p14:creationId xmlns:p14="http://schemas.microsoft.com/office/powerpoint/2010/main" val="4696125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98485E-F788-42CF-9B43-41054A775175}"/>
              </a:ext>
            </a:extLst>
          </p:cNvPr>
          <p:cNvSpPr>
            <a:spLocks noGrp="1"/>
          </p:cNvSpPr>
          <p:nvPr>
            <p:ph type="title"/>
          </p:nvPr>
        </p:nvSpPr>
        <p:spPr/>
        <p:txBody>
          <a:bodyPr>
            <a:normAutofit/>
          </a:bodyPr>
          <a:lstStyle/>
          <a:p>
            <a:r>
              <a:rPr lang="en-US" dirty="0"/>
              <a:t>Eight levels of analytics</a:t>
            </a:r>
            <a:endParaRPr lang="he-IL" dirty="0"/>
          </a:p>
        </p:txBody>
      </p:sp>
      <p:pic>
        <p:nvPicPr>
          <p:cNvPr id="68610" name="Picture 2" descr="×ª××¦××ª ×ª××× × ×¢×××¨ âªeight different levels of analyticsâ¬â">
            <a:hlinkClick r:id="rId2"/>
            <a:extLst>
              <a:ext uri="{FF2B5EF4-FFF2-40B4-BE49-F238E27FC236}">
                <a16:creationId xmlns:a16="http://schemas.microsoft.com/office/drawing/2014/main" id="{52EFC548-52FE-4A36-BF73-02DC5A951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2980"/>
            <a:ext cx="8077200" cy="53944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B13BFE-F332-476D-A429-1E2C2B9E0EC1}"/>
              </a:ext>
            </a:extLst>
          </p:cNvPr>
          <p:cNvSpPr txBox="1"/>
          <p:nvPr/>
        </p:nvSpPr>
        <p:spPr>
          <a:xfrm>
            <a:off x="6384380" y="2889551"/>
            <a:ext cx="1735828" cy="707886"/>
          </a:xfrm>
          <a:prstGeom prst="rect">
            <a:avLst/>
          </a:prstGeom>
          <a:noFill/>
        </p:spPr>
        <p:txBody>
          <a:bodyPr wrap="square" rtlCol="1">
            <a:spAutoFit/>
          </a:bodyPr>
          <a:lstStyle/>
          <a:p>
            <a:r>
              <a:rPr lang="en-US" sz="4000" dirty="0">
                <a:solidFill>
                  <a:srgbClr val="FF0000"/>
                </a:solidFill>
              </a:rPr>
              <a:t>Future</a:t>
            </a:r>
            <a:endParaRPr lang="he-IL" sz="4000" dirty="0">
              <a:solidFill>
                <a:srgbClr val="FF0000"/>
              </a:solidFill>
            </a:endParaRPr>
          </a:p>
        </p:txBody>
      </p:sp>
      <p:sp>
        <p:nvSpPr>
          <p:cNvPr id="6" name="TextBox 5">
            <a:extLst>
              <a:ext uri="{FF2B5EF4-FFF2-40B4-BE49-F238E27FC236}">
                <a16:creationId xmlns:a16="http://schemas.microsoft.com/office/drawing/2014/main" id="{C3929C89-4D3B-4566-BE39-CB8A8B1E986D}"/>
              </a:ext>
            </a:extLst>
          </p:cNvPr>
          <p:cNvSpPr txBox="1"/>
          <p:nvPr/>
        </p:nvSpPr>
        <p:spPr>
          <a:xfrm>
            <a:off x="4572000" y="5817204"/>
            <a:ext cx="1295400" cy="707886"/>
          </a:xfrm>
          <a:prstGeom prst="rect">
            <a:avLst/>
          </a:prstGeom>
          <a:noFill/>
        </p:spPr>
        <p:txBody>
          <a:bodyPr wrap="square" rtlCol="1">
            <a:spAutoFit/>
          </a:bodyPr>
          <a:lstStyle/>
          <a:p>
            <a:r>
              <a:rPr lang="en-US" sz="4000" dirty="0">
                <a:solidFill>
                  <a:srgbClr val="FF0000"/>
                </a:solidFill>
              </a:rPr>
              <a:t>Past</a:t>
            </a:r>
            <a:endParaRPr lang="he-IL" sz="4000" dirty="0">
              <a:solidFill>
                <a:srgbClr val="FF0000"/>
              </a:solidFill>
            </a:endParaRPr>
          </a:p>
        </p:txBody>
      </p:sp>
      <p:sp>
        <p:nvSpPr>
          <p:cNvPr id="7" name="TextBox 6">
            <a:extLst>
              <a:ext uri="{FF2B5EF4-FFF2-40B4-BE49-F238E27FC236}">
                <a16:creationId xmlns:a16="http://schemas.microsoft.com/office/drawing/2014/main" id="{BEBF951D-A052-40C5-BC6C-79EDD257E461}"/>
              </a:ext>
            </a:extLst>
          </p:cNvPr>
          <p:cNvSpPr txBox="1"/>
          <p:nvPr/>
        </p:nvSpPr>
        <p:spPr>
          <a:xfrm>
            <a:off x="5638800" y="4321314"/>
            <a:ext cx="2329008" cy="707886"/>
          </a:xfrm>
          <a:prstGeom prst="rect">
            <a:avLst/>
          </a:prstGeom>
          <a:noFill/>
        </p:spPr>
        <p:txBody>
          <a:bodyPr wrap="square" rtlCol="1">
            <a:spAutoFit/>
          </a:bodyPr>
          <a:lstStyle/>
          <a:p>
            <a:r>
              <a:rPr lang="en-US" sz="4000" dirty="0">
                <a:solidFill>
                  <a:srgbClr val="FF0000"/>
                </a:solidFill>
              </a:rPr>
              <a:t>Present</a:t>
            </a:r>
            <a:endParaRPr lang="he-IL" sz="4000" dirty="0">
              <a:solidFill>
                <a:srgbClr val="FF0000"/>
              </a:solidFill>
            </a:endParaRPr>
          </a:p>
        </p:txBody>
      </p:sp>
      <p:sp>
        <p:nvSpPr>
          <p:cNvPr id="3" name="כוכב: 5 פינות 2">
            <a:extLst>
              <a:ext uri="{FF2B5EF4-FFF2-40B4-BE49-F238E27FC236}">
                <a16:creationId xmlns:a16="http://schemas.microsoft.com/office/drawing/2014/main" id="{A24ED28E-BE29-491A-AE6A-A40626048158}"/>
              </a:ext>
            </a:extLst>
          </p:cNvPr>
          <p:cNvSpPr/>
          <p:nvPr/>
        </p:nvSpPr>
        <p:spPr>
          <a:xfrm>
            <a:off x="7466554" y="1487427"/>
            <a:ext cx="686152" cy="707886"/>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4160814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oojoommedia.s3.amazonaws.com/user_media/amirwiner/image_4e00c0f0177a11e586940a69a37bc93a.JPG">
            <a:extLst>
              <a:ext uri="{FF2B5EF4-FFF2-40B4-BE49-F238E27FC236}">
                <a16:creationId xmlns:a16="http://schemas.microsoft.com/office/drawing/2014/main" id="{879F325C-C932-490A-9BDE-F43C0DAB00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73" t="14444" r="16064" b="3334"/>
          <a:stretch/>
        </p:blipFill>
        <p:spPr bwMode="auto">
          <a:xfrm>
            <a:off x="76200" y="61274"/>
            <a:ext cx="7924800" cy="681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653208"/>
      </p:ext>
    </p:extLst>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פע">
  <a:themeElements>
    <a:clrScheme name="שפע">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שפע">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שפע">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שפע">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Lecture  3 - Internal Analysis</Template>
  <TotalTime>7547</TotalTime>
  <Words>3247</Words>
  <Application>Microsoft Office PowerPoint</Application>
  <PresentationFormat>‫הצגה על המסך (4:3)</PresentationFormat>
  <Paragraphs>301</Paragraphs>
  <Slides>43</Slides>
  <Notes>29</Notes>
  <HiddenSlides>0</HiddenSlides>
  <MMClips>1</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43</vt:i4>
      </vt:variant>
    </vt:vector>
  </HeadingPairs>
  <TitlesOfParts>
    <vt:vector size="53" baseType="lpstr">
      <vt:lpstr>Arial</vt:lpstr>
      <vt:lpstr>Calibri</vt:lpstr>
      <vt:lpstr>Gisha</vt:lpstr>
      <vt:lpstr>Open Sans</vt:lpstr>
      <vt:lpstr>Times New Roman</vt:lpstr>
      <vt:lpstr>Trebuchet MS</vt:lpstr>
      <vt:lpstr>unifont</vt:lpstr>
      <vt:lpstr>Wingdings</vt:lpstr>
      <vt:lpstr>Wingdings 2</vt:lpstr>
      <vt:lpstr>שפע</vt:lpstr>
      <vt:lpstr>The Concepts of Business Intelligence</vt:lpstr>
      <vt:lpstr>   Business Intelligence (BI) Agenda</vt:lpstr>
      <vt:lpstr> Business Intelligence – Why ? </vt:lpstr>
      <vt:lpstr> Business Intelligence – Why ? </vt:lpstr>
      <vt:lpstr> Business Intelligence – Why ? </vt:lpstr>
      <vt:lpstr> Business Intelligence – Why ? </vt:lpstr>
      <vt:lpstr>Time levels of analytics</vt:lpstr>
      <vt:lpstr>Eight levels of analytics</vt:lpstr>
      <vt:lpstr>מצגת של PowerPoint‏</vt:lpstr>
      <vt:lpstr>strategic stakeholder questions</vt:lpstr>
      <vt:lpstr>   Business Intelligence (BI)</vt:lpstr>
      <vt:lpstr>   Business Intelligence (BI)</vt:lpstr>
      <vt:lpstr>   Business Intelligence (BI)</vt:lpstr>
      <vt:lpstr>demo</vt:lpstr>
      <vt:lpstr>Top 10 cio technology priorities</vt:lpstr>
      <vt:lpstr> Business Intelligence (BI)</vt:lpstr>
      <vt:lpstr>   Business Intelligence (BI)</vt:lpstr>
      <vt:lpstr>Basic Elements of the Data Warehouse</vt:lpstr>
      <vt:lpstr>Basic Elements of the Data Warehouse</vt:lpstr>
      <vt:lpstr>Basic Elements of the Data Warehouse</vt:lpstr>
      <vt:lpstr>Basic Elements of the Data Warehouse</vt:lpstr>
      <vt:lpstr>The Components of a Data Warehouse</vt:lpstr>
      <vt:lpstr>Cubes</vt:lpstr>
      <vt:lpstr>Measures</vt:lpstr>
      <vt:lpstr>Dimensions</vt:lpstr>
      <vt:lpstr>Attributes</vt:lpstr>
      <vt:lpstr>Hierarchies</vt:lpstr>
      <vt:lpstr>Building BI Solutions - Challenges</vt:lpstr>
      <vt:lpstr>Consolidation of Data</vt:lpstr>
      <vt:lpstr>Disparate Data (Moving)</vt:lpstr>
      <vt:lpstr>Inconsistent Data (consistency)</vt:lpstr>
      <vt:lpstr>Data Quality Issues (Cleaning)</vt:lpstr>
      <vt:lpstr>Extraction, Transformation, and Loading (ETL)</vt:lpstr>
      <vt:lpstr>Business Issues with Data Consolidation</vt:lpstr>
      <vt:lpstr>Supporting Different Types of Users</vt:lpstr>
      <vt:lpstr>The Users of Business Intelligence</vt:lpstr>
      <vt:lpstr>The Users of Business Intelligence</vt:lpstr>
      <vt:lpstr>Supporting Different Types of Users</vt:lpstr>
      <vt:lpstr>Geography challanges</vt:lpstr>
      <vt:lpstr>The Approaches to Consuming Business Intelligence</vt:lpstr>
      <vt:lpstr>Analytics techniques – types of model</vt:lpstr>
      <vt:lpstr>Analytics techniques – OLAP on line analytics process</vt:lpstr>
      <vt:lpstr>Analytics techniques – data mining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Concepts of Business Intelligence</dc:title>
  <dc:creator>Philip DesAutels</dc:creator>
  <cp:lastModifiedBy>Shauls</cp:lastModifiedBy>
  <cp:revision>82</cp:revision>
  <dcterms:created xsi:type="dcterms:W3CDTF">2005-10-13T17:57:56Z</dcterms:created>
  <dcterms:modified xsi:type="dcterms:W3CDTF">2018-05-23T10:22:18Z</dcterms:modified>
</cp:coreProperties>
</file>