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2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80" autoAdjust="0"/>
  </p:normalViewPr>
  <p:slideViewPr>
    <p:cSldViewPr>
      <p:cViewPr varScale="1">
        <p:scale>
          <a:sx n="61" d="100"/>
          <a:sy n="61" d="100"/>
        </p:scale>
        <p:origin x="-154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47FE0-4E10-461B-A7FF-5ADA8C21768E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2524E-B3F0-41EB-B41C-B9FDA24622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24E-B3F0-41EB-B41C-B9FDA24622A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מחבר ישר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כותרת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25" name="כותרת משנה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1" name="מציין מיקום של תאריך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18" name="מציין מיקום של כותרת תחתונה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3" name="מציין מיקום של מספר שקופית 28"/>
          <p:cNvSpPr txBox="1">
            <a:spLocks/>
          </p:cNvSpPr>
          <p:nvPr/>
        </p:nvSpPr>
        <p:spPr>
          <a:xfrm>
            <a:off x="3435007" y="15765"/>
            <a:ext cx="774385" cy="33107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BC5217A8-0E06-4059-AC45-433E2E67A85D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כותרת, טקסט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  <p:transition spd="med" advClick="0" advTm="1000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מציין מיקום של תמונה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11" name="מציין מיקום של מספר שקופית 28"/>
          <p:cNvSpPr txBox="1">
            <a:spLocks/>
          </p:cNvSpPr>
          <p:nvPr/>
        </p:nvSpPr>
        <p:spPr>
          <a:xfrm>
            <a:off x="3435007" y="15765"/>
            <a:ext cx="774385" cy="33107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BC5217A8-0E06-4059-AC45-433E2E67A85D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6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מציין מיקום של כותרת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1" name="מציין מיקום טקסט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27" name="מציין מיקום של תאריך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מציין מיקום של מספר שקופית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מספר שקופית 28"/>
          <p:cNvSpPr txBox="1">
            <a:spLocks/>
          </p:cNvSpPr>
          <p:nvPr/>
        </p:nvSpPr>
        <p:spPr>
          <a:xfrm>
            <a:off x="3435007" y="15765"/>
            <a:ext cx="774385" cy="33107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BC5217A8-0E06-4059-AC45-433E2E67A85D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699737"/>
            <a:ext cx="669925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4800" b="1" dirty="0" smtClean="0">
                <a:latin typeface="Arial"/>
                <a:cs typeface="Arial"/>
              </a:rPr>
              <a:t>Work </a:t>
            </a:r>
            <a:r>
              <a:rPr sz="4800" b="1" spc="-5" dirty="0" smtClean="0">
                <a:latin typeface="Arial"/>
                <a:cs typeface="Arial"/>
              </a:rPr>
              <a:t>Design</a:t>
            </a:r>
            <a:r>
              <a:rPr lang="en-US" sz="4800" b="1" spc="-5" dirty="0" smtClean="0">
                <a:latin typeface="Arial"/>
                <a:cs typeface="Arial"/>
              </a:rPr>
              <a:t> - </a:t>
            </a:r>
            <a:r>
              <a:rPr sz="4800" b="1" spc="-5" dirty="0" smtClean="0">
                <a:latin typeface="Arial"/>
                <a:cs typeface="Arial"/>
              </a:rPr>
              <a:t>Enabling  </a:t>
            </a:r>
            <a:r>
              <a:rPr sz="4800" b="1" spc="-5" dirty="0">
                <a:latin typeface="Arial"/>
                <a:cs typeface="Arial"/>
              </a:rPr>
              <a:t>Global</a:t>
            </a:r>
            <a:r>
              <a:rPr sz="4800" b="1" spc="5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Collaborations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1000" y="457200"/>
            <a:ext cx="7239000" cy="640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457200"/>
            <a:ext cx="7239000" cy="61074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 marR="5080" indent="2540" algn="ctr">
              <a:lnSpc>
                <a:spcPct val="100000"/>
              </a:lnSpc>
              <a:spcBef>
                <a:spcPts val="105"/>
              </a:spcBef>
            </a:pPr>
            <a:r>
              <a:rPr spc="5" dirty="0" smtClean="0"/>
              <a:t>HOW</a:t>
            </a:r>
            <a:r>
              <a:rPr lang="en-US" spc="5" dirty="0" smtClean="0"/>
              <a:t/>
            </a:r>
            <a:br>
              <a:rPr lang="en-US" spc="5" dirty="0" smtClean="0"/>
            </a:br>
            <a:r>
              <a:rPr spc="5" dirty="0" smtClean="0"/>
              <a:t> </a:t>
            </a:r>
            <a:r>
              <a:rPr lang="en-US" spc="5" dirty="0" smtClean="0"/>
              <a:t/>
            </a:r>
            <a:br>
              <a:rPr lang="en-US" spc="5" dirty="0" smtClean="0"/>
            </a:br>
            <a:r>
              <a:rPr i="1" dirty="0" smtClean="0"/>
              <a:t>INFORMATION  </a:t>
            </a:r>
            <a:r>
              <a:rPr i="1" dirty="0"/>
              <a:t>TECHNOLOGY</a:t>
            </a:r>
            <a:r>
              <a:rPr i="1" spc="-50" dirty="0"/>
              <a:t> </a:t>
            </a:r>
            <a:r>
              <a:rPr lang="en-US" spc="-50" dirty="0" smtClean="0"/>
              <a:t/>
            </a:r>
            <a:br>
              <a:rPr lang="en-US" spc="-50" dirty="0" smtClean="0"/>
            </a:br>
            <a:r>
              <a:rPr lang="en-US" spc="-50" dirty="0" smtClean="0"/>
              <a:t/>
            </a:r>
            <a:br>
              <a:rPr lang="en-US" spc="-50" dirty="0" smtClean="0"/>
            </a:br>
            <a:r>
              <a:rPr dirty="0" smtClean="0"/>
              <a:t>SUPPORTS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i="1" dirty="0" smtClean="0"/>
              <a:t>COMMUNICATION </a:t>
            </a:r>
            <a:r>
              <a:rPr i="1" dirty="0"/>
              <a:t>AND  COLLABORATION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7239000" cy="11430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?</a:t>
            </a:r>
            <a:endParaRPr lang="en-US" sz="8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997" y="304800"/>
            <a:ext cx="828220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5" dirty="0">
                <a:latin typeface="Arial"/>
                <a:cs typeface="Arial"/>
              </a:rPr>
              <a:t>IT to Facilitate Communication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143000"/>
            <a:ext cx="7600315" cy="43646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8740" indent="-342900">
              <a:lnSpc>
                <a:spcPct val="100000"/>
              </a:lnSpc>
              <a:spcBef>
                <a:spcPts val="95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Arial"/>
                <a:cs typeface="Arial"/>
              </a:rPr>
              <a:t>E-mail </a:t>
            </a:r>
            <a:r>
              <a:rPr sz="2800" spc="-5" dirty="0">
                <a:latin typeface="Arial"/>
                <a:cs typeface="Arial"/>
              </a:rPr>
              <a:t>- a way of </a:t>
            </a:r>
            <a:r>
              <a:rPr sz="2800" dirty="0">
                <a:latin typeface="Arial"/>
                <a:cs typeface="Arial"/>
              </a:rPr>
              <a:t>transmitting messages over  </a:t>
            </a:r>
            <a:r>
              <a:rPr sz="2800" spc="-5" dirty="0">
                <a:latin typeface="Arial"/>
                <a:cs typeface="Arial"/>
              </a:rPr>
              <a:t>communication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networks.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First </a:t>
            </a:r>
            <a:r>
              <a:rPr sz="2400" spc="-5" dirty="0">
                <a:latin typeface="Arial"/>
                <a:cs typeface="Arial"/>
              </a:rPr>
              <a:t>uses </a:t>
            </a:r>
            <a:r>
              <a:rPr sz="2400" dirty="0">
                <a:latin typeface="Arial"/>
                <a:cs typeface="Arial"/>
              </a:rPr>
              <a:t>of 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Internet.</a:t>
            </a: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Composted </a:t>
            </a:r>
            <a:r>
              <a:rPr sz="2400" spc="-5" dirty="0">
                <a:latin typeface="Arial"/>
                <a:cs typeface="Arial"/>
              </a:rPr>
              <a:t>primarily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text but </a:t>
            </a:r>
            <a:r>
              <a:rPr sz="240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include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other</a:t>
            </a: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mediums (video, audio,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etc.).</a:t>
            </a: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Mailing list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server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Arial"/>
                <a:cs typeface="Arial"/>
              </a:rPr>
              <a:t>Intranet </a:t>
            </a:r>
            <a:r>
              <a:rPr sz="2800" spc="-5" dirty="0">
                <a:latin typeface="Arial"/>
                <a:cs typeface="Arial"/>
              </a:rPr>
              <a:t>- Looks and </a:t>
            </a:r>
            <a:r>
              <a:rPr sz="2800" dirty="0">
                <a:latin typeface="Arial"/>
                <a:cs typeface="Arial"/>
              </a:rPr>
              <a:t>acts </a:t>
            </a:r>
            <a:r>
              <a:rPr sz="2800" spc="-5" dirty="0">
                <a:latin typeface="Arial"/>
                <a:cs typeface="Arial"/>
              </a:rPr>
              <a:t>like the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Internet</a:t>
            </a:r>
          </a:p>
          <a:p>
            <a:pPr marL="756285" marR="5080" lvl="1" indent="-286385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Comprised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information used exclusively within a  company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Unavailable </a:t>
            </a:r>
            <a:r>
              <a:rPr sz="2400" dirty="0">
                <a:latin typeface="Arial"/>
                <a:cs typeface="Arial"/>
              </a:rPr>
              <a:t>to the Internet </a:t>
            </a:r>
            <a:r>
              <a:rPr sz="2400" spc="-5" dirty="0">
                <a:latin typeface="Arial"/>
                <a:cs typeface="Arial"/>
              </a:rPr>
              <a:t>community </a:t>
            </a:r>
            <a:r>
              <a:rPr sz="2400" dirty="0">
                <a:latin typeface="Arial"/>
                <a:cs typeface="Arial"/>
              </a:rPr>
              <a:t>as a </a:t>
            </a:r>
            <a:r>
              <a:rPr sz="2400" spc="-5" dirty="0">
                <a:latin typeface="Arial"/>
                <a:cs typeface="Arial"/>
              </a:rPr>
              <a:t>whole.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600" y="1276858"/>
            <a:ext cx="8001000" cy="467360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5600" marR="222885" indent="-342900">
              <a:lnSpc>
                <a:spcPts val="3030"/>
              </a:lnSpc>
              <a:spcBef>
                <a:spcPts val="470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Arial"/>
                <a:cs typeface="Arial"/>
              </a:rPr>
              <a:t>Instant Messaging (IM) </a:t>
            </a:r>
            <a:r>
              <a:rPr sz="2800" spc="-5" dirty="0">
                <a:latin typeface="Arial"/>
                <a:cs typeface="Arial"/>
              </a:rPr>
              <a:t>– an IP-based </a:t>
            </a:r>
            <a:r>
              <a:rPr sz="2800" dirty="0">
                <a:latin typeface="Arial"/>
                <a:cs typeface="Arial"/>
              </a:rPr>
              <a:t>instant  communication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application.</a:t>
            </a:r>
          </a:p>
          <a:p>
            <a:pPr marL="756285" marR="5080" lvl="1" indent="-286385">
              <a:lnSpc>
                <a:spcPts val="2590"/>
              </a:lnSpc>
              <a:spcBef>
                <a:spcPts val="58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Provides convenient communication between people  using computers, cell phones,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etc.</a:t>
            </a:r>
          </a:p>
          <a:p>
            <a:pPr marL="756285" lvl="1" indent="-286385">
              <a:lnSpc>
                <a:spcPts val="2735"/>
              </a:lnSpc>
              <a:spcBef>
                <a:spcPts val="25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Can </a:t>
            </a:r>
            <a:r>
              <a:rPr sz="2400" dirty="0">
                <a:latin typeface="Arial"/>
                <a:cs typeface="Arial"/>
              </a:rPr>
              <a:t>be </a:t>
            </a:r>
            <a:r>
              <a:rPr sz="2400" spc="-5" dirty="0">
                <a:latin typeface="Arial"/>
                <a:cs typeface="Arial"/>
              </a:rPr>
              <a:t>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check </a:t>
            </a:r>
            <a:r>
              <a:rPr sz="240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telecommuting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employees</a:t>
            </a:r>
            <a:endParaRPr sz="2400" dirty="0">
              <a:latin typeface="Arial"/>
              <a:cs typeface="Arial"/>
            </a:endParaRPr>
          </a:p>
          <a:p>
            <a:pPr marL="756285">
              <a:lnSpc>
                <a:spcPts val="2735"/>
              </a:lnSpc>
            </a:pPr>
            <a:r>
              <a:rPr sz="2400" spc="-5" dirty="0">
                <a:latin typeface="Arial"/>
                <a:cs typeface="Arial"/>
              </a:rPr>
              <a:t>by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managers.</a:t>
            </a:r>
            <a:endParaRPr sz="2400" dirty="0">
              <a:latin typeface="Arial"/>
              <a:cs typeface="Arial"/>
            </a:endParaRPr>
          </a:p>
          <a:p>
            <a:pPr marL="355600" marR="1218565" indent="-342900">
              <a:lnSpc>
                <a:spcPct val="90000"/>
              </a:lnSpc>
              <a:spcBef>
                <a:spcPts val="660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Arial"/>
                <a:cs typeface="Arial"/>
              </a:rPr>
              <a:t>Voice over IP (VoIP) </a:t>
            </a:r>
            <a:r>
              <a:rPr sz="2800" spc="-5" dirty="0">
                <a:latin typeface="Arial"/>
                <a:cs typeface="Arial"/>
              </a:rPr>
              <a:t>- Method enabling  </a:t>
            </a:r>
            <a:r>
              <a:rPr sz="2800" dirty="0">
                <a:latin typeface="Arial"/>
                <a:cs typeface="Arial"/>
              </a:rPr>
              <a:t>telecommunications (phone calls) </a:t>
            </a:r>
            <a:r>
              <a:rPr sz="2800" spc="-5" dirty="0">
                <a:latin typeface="Arial"/>
                <a:cs typeface="Arial"/>
              </a:rPr>
              <a:t>to be  </a:t>
            </a:r>
            <a:r>
              <a:rPr sz="2800" dirty="0">
                <a:latin typeface="Arial"/>
                <a:cs typeface="Arial"/>
              </a:rPr>
              <a:t>transmitted over an IP </a:t>
            </a:r>
            <a:r>
              <a:rPr sz="2800" spc="-5" dirty="0">
                <a:latin typeface="Arial"/>
                <a:cs typeface="Arial"/>
              </a:rPr>
              <a:t>based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network.</a:t>
            </a:r>
          </a:p>
          <a:p>
            <a:pPr marL="756285" marR="81915" lvl="1" indent="-286385">
              <a:lnSpc>
                <a:spcPts val="2590"/>
              </a:lnSpc>
              <a:spcBef>
                <a:spcPts val="63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Skype is a type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VoIP system </a:t>
            </a:r>
            <a:r>
              <a:rPr sz="2400" dirty="0">
                <a:latin typeface="Arial"/>
                <a:cs typeface="Arial"/>
              </a:rPr>
              <a:t>that permits </a:t>
            </a:r>
            <a:r>
              <a:rPr sz="2400" spc="-5" dirty="0">
                <a:latin typeface="Arial"/>
                <a:cs typeface="Arial"/>
              </a:rPr>
              <a:t>users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make </a:t>
            </a:r>
            <a:r>
              <a:rPr sz="2400" dirty="0">
                <a:latin typeface="Arial"/>
                <a:cs typeface="Arial"/>
              </a:rPr>
              <a:t>free </a:t>
            </a:r>
            <a:r>
              <a:rPr sz="2400" spc="-5" dirty="0">
                <a:latin typeface="Arial"/>
                <a:cs typeface="Arial"/>
              </a:rPr>
              <a:t>phone calls over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Internet.</a:t>
            </a:r>
          </a:p>
          <a:p>
            <a:pPr marL="756285" lvl="1" indent="-286385">
              <a:lnSpc>
                <a:spcPct val="100000"/>
              </a:lnSpc>
              <a:spcBef>
                <a:spcPts val="254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Very useful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communicating with </a:t>
            </a:r>
            <a:r>
              <a:rPr sz="2400" dirty="0">
                <a:latin typeface="Arial"/>
                <a:cs typeface="Arial"/>
              </a:rPr>
              <a:t>remote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workers.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175997" y="304800"/>
            <a:ext cx="828220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5" dirty="0">
                <a:latin typeface="Arial"/>
                <a:cs typeface="Arial"/>
              </a:rPr>
              <a:t>IT to Facilitate Communication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1" y="1157986"/>
            <a:ext cx="7617460" cy="547290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marR="114935" indent="-342900">
              <a:lnSpc>
                <a:spcPct val="80000"/>
              </a:lnSpc>
              <a:spcBef>
                <a:spcPts val="765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Arial"/>
                <a:cs typeface="Arial"/>
              </a:rPr>
              <a:t>Video Teleconferencing </a:t>
            </a:r>
            <a:r>
              <a:rPr sz="2800" spc="-5" dirty="0">
                <a:latin typeface="Arial"/>
                <a:cs typeface="Arial"/>
              </a:rPr>
              <a:t>- set of </a:t>
            </a:r>
            <a:r>
              <a:rPr sz="2800" dirty="0">
                <a:latin typeface="Arial"/>
                <a:cs typeface="Arial"/>
              </a:rPr>
              <a:t>interactive  telecommunication technologies allowing </a:t>
            </a:r>
            <a:r>
              <a:rPr sz="2800" spc="-5" dirty="0">
                <a:latin typeface="Arial"/>
                <a:cs typeface="Arial"/>
              </a:rPr>
              <a:t>two or  more </a:t>
            </a:r>
            <a:r>
              <a:rPr sz="2800" dirty="0">
                <a:latin typeface="Arial"/>
                <a:cs typeface="Arial"/>
              </a:rPr>
              <a:t>locations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interact </a:t>
            </a:r>
            <a:r>
              <a:rPr sz="2800" spc="-5" dirty="0">
                <a:latin typeface="Arial"/>
                <a:cs typeface="Arial"/>
              </a:rPr>
              <a:t>via </a:t>
            </a:r>
            <a:r>
              <a:rPr sz="2800" dirty="0">
                <a:latin typeface="Arial"/>
                <a:cs typeface="Arial"/>
              </a:rPr>
              <a:t>two-way </a:t>
            </a:r>
            <a:r>
              <a:rPr sz="2800" spc="-5" dirty="0">
                <a:latin typeface="Arial"/>
                <a:cs typeface="Arial"/>
              </a:rPr>
              <a:t>video </a:t>
            </a:r>
            <a:r>
              <a:rPr sz="2800" dirty="0">
                <a:latin typeface="Arial"/>
                <a:cs typeface="Arial"/>
              </a:rPr>
              <a:t>and  </a:t>
            </a:r>
            <a:r>
              <a:rPr sz="2800" spc="-5" dirty="0">
                <a:latin typeface="Arial"/>
                <a:cs typeface="Arial"/>
              </a:rPr>
              <a:t>audio transmissions</a:t>
            </a:r>
            <a:r>
              <a:rPr sz="2800" dirty="0">
                <a:latin typeface="Arial"/>
                <a:cs typeface="Arial"/>
              </a:rPr>
              <a:t> simultaneously.</a:t>
            </a:r>
          </a:p>
          <a:p>
            <a:pPr marL="355600" marR="335280" indent="-342900">
              <a:lnSpc>
                <a:spcPct val="80000"/>
              </a:lnSpc>
              <a:spcBef>
                <a:spcPts val="675"/>
              </a:spcBef>
              <a:buFont typeface="Wingdings" pitchFamily="2" charset="2"/>
              <a:buChar char="q"/>
              <a:tabLst>
                <a:tab pos="452755" algn="l"/>
                <a:tab pos="454025" algn="l"/>
              </a:tabLst>
            </a:pPr>
            <a:r>
              <a:rPr sz="2800" b="1" spc="-5" dirty="0" smtClean="0">
                <a:latin typeface="Arial"/>
                <a:cs typeface="Arial"/>
              </a:rPr>
              <a:t>Unified </a:t>
            </a:r>
            <a:r>
              <a:rPr sz="2800" b="1" spc="-5" dirty="0">
                <a:latin typeface="Arial"/>
                <a:cs typeface="Arial"/>
              </a:rPr>
              <a:t>communications </a:t>
            </a:r>
            <a:r>
              <a:rPr sz="2800" spc="-5" dirty="0">
                <a:latin typeface="Arial"/>
                <a:cs typeface="Arial"/>
              </a:rPr>
              <a:t>(UC) - an </a:t>
            </a:r>
            <a:r>
              <a:rPr sz="2800" dirty="0">
                <a:latin typeface="Arial"/>
                <a:cs typeface="Arial"/>
              </a:rPr>
              <a:t>"evolving  communications technology architecture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which  automates and </a:t>
            </a:r>
            <a:r>
              <a:rPr sz="2800" dirty="0">
                <a:latin typeface="Arial"/>
                <a:cs typeface="Arial"/>
              </a:rPr>
              <a:t>unifies </a:t>
            </a:r>
            <a:r>
              <a:rPr sz="2800" spc="-5" dirty="0">
                <a:latin typeface="Arial"/>
                <a:cs typeface="Arial"/>
              </a:rPr>
              <a:t>all </a:t>
            </a:r>
            <a:r>
              <a:rPr sz="2800" dirty="0">
                <a:latin typeface="Arial"/>
                <a:cs typeface="Arial"/>
              </a:rPr>
              <a:t>forms of </a:t>
            </a:r>
            <a:r>
              <a:rPr sz="2800" spc="-5" dirty="0">
                <a:latin typeface="Arial"/>
                <a:cs typeface="Arial"/>
              </a:rPr>
              <a:t>human and  device communications in </a:t>
            </a:r>
            <a:r>
              <a:rPr sz="2800" dirty="0">
                <a:latin typeface="Arial"/>
                <a:cs typeface="Arial"/>
              </a:rPr>
              <a:t>context, </a:t>
            </a:r>
            <a:r>
              <a:rPr sz="2800" spc="-5" dirty="0">
                <a:latin typeface="Arial"/>
                <a:cs typeface="Arial"/>
              </a:rPr>
              <a:t>and with a  common </a:t>
            </a:r>
            <a:r>
              <a:rPr sz="2800" dirty="0">
                <a:latin typeface="Arial"/>
                <a:cs typeface="Arial"/>
              </a:rPr>
              <a:t>experience</a:t>
            </a:r>
          </a:p>
          <a:p>
            <a:pPr marL="355600" marR="5080" indent="-342900">
              <a:lnSpc>
                <a:spcPct val="80000"/>
              </a:lnSpc>
              <a:spcBef>
                <a:spcPts val="670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Arial"/>
                <a:cs typeface="Arial"/>
              </a:rPr>
              <a:t>RSS </a:t>
            </a:r>
            <a:r>
              <a:rPr sz="2800" spc="-5" dirty="0">
                <a:latin typeface="Arial"/>
                <a:cs typeface="Arial"/>
              </a:rPr>
              <a:t>- </a:t>
            </a:r>
            <a:r>
              <a:rPr sz="2800" dirty="0">
                <a:latin typeface="Arial"/>
                <a:cs typeface="Arial"/>
              </a:rPr>
              <a:t>refers </a:t>
            </a:r>
            <a:r>
              <a:rPr sz="2800" spc="-5" dirty="0">
                <a:latin typeface="Arial"/>
                <a:cs typeface="Arial"/>
              </a:rPr>
              <a:t>to a </a:t>
            </a:r>
            <a:r>
              <a:rPr sz="2800" dirty="0">
                <a:latin typeface="Arial"/>
                <a:cs typeface="Arial"/>
              </a:rPr>
              <a:t>structured </a:t>
            </a:r>
            <a:r>
              <a:rPr sz="2800" spc="-5" dirty="0">
                <a:latin typeface="Arial"/>
                <a:cs typeface="Arial"/>
              </a:rPr>
              <a:t>file format for porting  data from one </a:t>
            </a:r>
            <a:r>
              <a:rPr sz="2800" dirty="0">
                <a:latin typeface="Arial"/>
                <a:cs typeface="Arial"/>
              </a:rPr>
              <a:t>platform </a:t>
            </a:r>
            <a:r>
              <a:rPr sz="2800" spc="-5" dirty="0">
                <a:latin typeface="Arial"/>
                <a:cs typeface="Arial"/>
              </a:rPr>
              <a:t>or information system to  </a:t>
            </a:r>
            <a:r>
              <a:rPr sz="2800" dirty="0">
                <a:latin typeface="Arial"/>
                <a:cs typeface="Arial"/>
              </a:rPr>
              <a:t>another.</a:t>
            </a:r>
          </a:p>
          <a:p>
            <a:pPr marL="469900">
              <a:lnSpc>
                <a:spcPct val="100000"/>
              </a:lnSpc>
              <a:spcBef>
                <a:spcPts val="20"/>
              </a:spcBef>
              <a:buFont typeface="Wingdings" pitchFamily="2" charset="2"/>
              <a:buChar char="q"/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Commonly </a:t>
            </a:r>
            <a:r>
              <a:rPr sz="2400" dirty="0">
                <a:latin typeface="Arial"/>
                <a:cs typeface="Arial"/>
              </a:rPr>
              <a:t>used to </a:t>
            </a:r>
            <a:r>
              <a:rPr sz="2400" spc="-5" dirty="0">
                <a:latin typeface="Arial"/>
                <a:cs typeface="Arial"/>
              </a:rPr>
              <a:t>keep </a:t>
            </a:r>
            <a:r>
              <a:rPr sz="2400" dirty="0">
                <a:latin typeface="Arial"/>
                <a:cs typeface="Arial"/>
              </a:rPr>
              <a:t>up to </a:t>
            </a:r>
            <a:r>
              <a:rPr sz="2400" spc="-5" dirty="0">
                <a:latin typeface="Arial"/>
                <a:cs typeface="Arial"/>
              </a:rPr>
              <a:t>date data </a:t>
            </a:r>
            <a:r>
              <a:rPr sz="2400" dirty="0">
                <a:latin typeface="Arial"/>
                <a:cs typeface="Arial"/>
              </a:rPr>
              <a:t>at</a:t>
            </a:r>
            <a:r>
              <a:rPr sz="2400" spc="-43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hand.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175997" y="304800"/>
            <a:ext cx="828220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5" dirty="0">
                <a:latin typeface="Arial"/>
                <a:cs typeface="Arial"/>
              </a:rPr>
              <a:t>IT to Facilitate Communication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600" y="1371600"/>
            <a:ext cx="7997825" cy="42227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marR="771525" indent="-342900">
              <a:lnSpc>
                <a:spcPct val="80000"/>
              </a:lnSpc>
              <a:spcBef>
                <a:spcPts val="770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b="1" spc="-10" dirty="0">
                <a:latin typeface="Arial"/>
                <a:cs typeface="Arial"/>
              </a:rPr>
              <a:t>VPN </a:t>
            </a:r>
            <a:r>
              <a:rPr sz="2800" spc="-5" dirty="0">
                <a:latin typeface="Arial"/>
                <a:cs typeface="Arial"/>
              </a:rPr>
              <a:t>(Virtual Private </a:t>
            </a:r>
            <a:r>
              <a:rPr sz="2800" dirty="0">
                <a:latin typeface="Arial"/>
                <a:cs typeface="Arial"/>
              </a:rPr>
              <a:t>Network) </a:t>
            </a:r>
            <a:r>
              <a:rPr sz="2800" spc="-5" dirty="0">
                <a:latin typeface="Arial"/>
                <a:cs typeface="Arial"/>
              </a:rPr>
              <a:t>- </a:t>
            </a:r>
            <a:r>
              <a:rPr sz="2800" dirty="0">
                <a:latin typeface="Arial"/>
                <a:cs typeface="Arial"/>
              </a:rPr>
              <a:t>private data  </a:t>
            </a:r>
            <a:r>
              <a:rPr sz="2800" spc="-5" dirty="0">
                <a:latin typeface="Arial"/>
                <a:cs typeface="Arial"/>
              </a:rPr>
              <a:t>network that </a:t>
            </a:r>
            <a:r>
              <a:rPr sz="2800" dirty="0">
                <a:latin typeface="Arial"/>
                <a:cs typeface="Arial"/>
              </a:rPr>
              <a:t>leverages </a:t>
            </a:r>
            <a:r>
              <a:rPr sz="2800" spc="-5" dirty="0">
                <a:latin typeface="Arial"/>
                <a:cs typeface="Arial"/>
              </a:rPr>
              <a:t>the public  telecommunication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infrastructure.</a:t>
            </a:r>
          </a:p>
          <a:p>
            <a:pPr marL="756285" marR="511809" lvl="1" indent="-286385">
              <a:lnSpc>
                <a:spcPts val="2310"/>
              </a:lnSpc>
              <a:spcBef>
                <a:spcPts val="565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maintains privacy through the use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tunneling  protocol and security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procedures.</a:t>
            </a:r>
          </a:p>
          <a:p>
            <a:pPr marL="756285" lvl="1" indent="-286385">
              <a:lnSpc>
                <a:spcPts val="2870"/>
              </a:lnSpc>
              <a:spcBef>
                <a:spcPts val="15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Very useful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telecommuters.</a:t>
            </a:r>
            <a:endParaRPr sz="2400" dirty="0">
              <a:latin typeface="Arial"/>
              <a:cs typeface="Arial"/>
            </a:endParaRPr>
          </a:p>
          <a:p>
            <a:pPr marL="355600" marR="200025" indent="-342900">
              <a:lnSpc>
                <a:spcPct val="80000"/>
              </a:lnSpc>
              <a:spcBef>
                <a:spcPts val="665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Arial"/>
                <a:cs typeface="Arial"/>
              </a:rPr>
              <a:t>File Transfer </a:t>
            </a:r>
            <a:r>
              <a:rPr sz="2800" spc="-5" dirty="0">
                <a:latin typeface="Arial"/>
                <a:cs typeface="Arial"/>
              </a:rPr>
              <a:t>- </a:t>
            </a:r>
            <a:r>
              <a:rPr sz="2800" dirty="0">
                <a:latin typeface="Arial"/>
                <a:cs typeface="Arial"/>
              </a:rPr>
              <a:t>consists </a:t>
            </a:r>
            <a:r>
              <a:rPr sz="2800" spc="-5" dirty="0">
                <a:latin typeface="Arial"/>
                <a:cs typeface="Arial"/>
              </a:rPr>
              <a:t>simply of </a:t>
            </a:r>
            <a:r>
              <a:rPr sz="2800" dirty="0">
                <a:latin typeface="Arial"/>
                <a:cs typeface="Arial"/>
              </a:rPr>
              <a:t>transferring </a:t>
            </a:r>
            <a:r>
              <a:rPr sz="2800" spc="-5" dirty="0">
                <a:latin typeface="Arial"/>
                <a:cs typeface="Arial"/>
              </a:rPr>
              <a:t>a  </a:t>
            </a:r>
            <a:r>
              <a:rPr sz="2800" dirty="0">
                <a:latin typeface="Arial"/>
                <a:cs typeface="Arial"/>
              </a:rPr>
              <a:t>copy </a:t>
            </a:r>
            <a:r>
              <a:rPr sz="2800" spc="-5" dirty="0">
                <a:latin typeface="Arial"/>
                <a:cs typeface="Arial"/>
              </a:rPr>
              <a:t>of a file </a:t>
            </a:r>
            <a:r>
              <a:rPr sz="2800" dirty="0">
                <a:latin typeface="Arial"/>
                <a:cs typeface="Arial"/>
              </a:rPr>
              <a:t>from </a:t>
            </a:r>
            <a:r>
              <a:rPr sz="2800" spc="-5" dirty="0">
                <a:latin typeface="Arial"/>
                <a:cs typeface="Arial"/>
              </a:rPr>
              <a:t>one </a:t>
            </a:r>
            <a:r>
              <a:rPr sz="2800" dirty="0">
                <a:latin typeface="Arial"/>
                <a:cs typeface="Arial"/>
              </a:rPr>
              <a:t>computer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another </a:t>
            </a:r>
            <a:r>
              <a:rPr sz="2800" spc="-5" dirty="0">
                <a:latin typeface="Arial"/>
                <a:cs typeface="Arial"/>
              </a:rPr>
              <a:t>on  the </a:t>
            </a:r>
            <a:r>
              <a:rPr sz="2800" dirty="0">
                <a:latin typeface="Arial"/>
                <a:cs typeface="Arial"/>
              </a:rPr>
              <a:t>Internet.</a:t>
            </a:r>
          </a:p>
          <a:p>
            <a:pPr marL="756285" marR="5080" lvl="1" indent="-286385">
              <a:lnSpc>
                <a:spcPct val="80000"/>
              </a:lnSpc>
              <a:spcBef>
                <a:spcPts val="590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File </a:t>
            </a:r>
            <a:r>
              <a:rPr sz="2400" dirty="0">
                <a:latin typeface="Arial"/>
                <a:cs typeface="Arial"/>
              </a:rPr>
              <a:t>transfer </a:t>
            </a:r>
            <a:r>
              <a:rPr sz="2400" spc="-5" dirty="0">
                <a:latin typeface="Arial"/>
                <a:cs typeface="Arial"/>
              </a:rPr>
              <a:t>protocol </a:t>
            </a:r>
            <a:r>
              <a:rPr sz="2400" dirty="0">
                <a:latin typeface="Arial"/>
                <a:cs typeface="Arial"/>
              </a:rPr>
              <a:t>(FTP), the most </a:t>
            </a:r>
            <a:r>
              <a:rPr sz="2400" spc="-5" dirty="0">
                <a:latin typeface="Arial"/>
                <a:cs typeface="Arial"/>
              </a:rPr>
              <a:t>common </a:t>
            </a:r>
            <a:r>
              <a:rPr sz="2400" dirty="0">
                <a:latin typeface="Arial"/>
                <a:cs typeface="Arial"/>
              </a:rPr>
              <a:t>type.  </a:t>
            </a:r>
            <a:r>
              <a:rPr sz="2400" spc="-5" dirty="0">
                <a:latin typeface="Arial"/>
                <a:cs typeface="Arial"/>
              </a:rPr>
              <a:t>Permits </a:t>
            </a:r>
            <a:r>
              <a:rPr sz="2400" dirty="0">
                <a:latin typeface="Arial"/>
                <a:cs typeface="Arial"/>
              </a:rPr>
              <a:t>transfer </a:t>
            </a:r>
            <a:r>
              <a:rPr sz="2400" spc="-5" dirty="0">
                <a:latin typeface="Arial"/>
                <a:cs typeface="Arial"/>
              </a:rPr>
              <a:t>of files, of almost any </a:t>
            </a:r>
            <a:r>
              <a:rPr sz="2400" dirty="0">
                <a:latin typeface="Arial"/>
                <a:cs typeface="Arial"/>
              </a:rPr>
              <a:t>size, to </a:t>
            </a:r>
            <a:r>
              <a:rPr sz="2400" spc="-10" dirty="0">
                <a:latin typeface="Arial"/>
                <a:cs typeface="Arial"/>
              </a:rPr>
              <a:t>be </a:t>
            </a:r>
            <a:r>
              <a:rPr sz="2400" dirty="0">
                <a:latin typeface="Arial"/>
                <a:cs typeface="Arial"/>
              </a:rPr>
              <a:t>sent  across a </a:t>
            </a:r>
            <a:r>
              <a:rPr sz="2400" spc="-5" dirty="0">
                <a:latin typeface="Arial"/>
                <a:cs typeface="Arial"/>
              </a:rPr>
              <a:t>company </a:t>
            </a:r>
            <a:r>
              <a:rPr sz="2400" dirty="0">
                <a:latin typeface="Arial"/>
                <a:cs typeface="Arial"/>
              </a:rPr>
              <a:t>or the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globe.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175997" y="304800"/>
            <a:ext cx="828220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5" dirty="0">
                <a:latin typeface="Arial"/>
                <a:cs typeface="Arial"/>
              </a:rPr>
              <a:t>IT to Facilitate Communication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584057"/>
            <a:ext cx="80772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600" b="1" spc="-5" dirty="0">
                <a:latin typeface="Arial"/>
                <a:cs typeface="Arial"/>
              </a:rPr>
              <a:t>IT to Facilitate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Collaboration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89354"/>
            <a:ext cx="8041005" cy="448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Thomas Friedman argues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collaboration </a:t>
            </a:r>
            <a:r>
              <a:rPr sz="2400" dirty="0">
                <a:latin typeface="Arial"/>
                <a:cs typeface="Arial"/>
              </a:rPr>
              <a:t>is the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way</a:t>
            </a:r>
            <a:endParaRPr sz="2400">
              <a:latin typeface="Arial"/>
              <a:cs typeface="Arial"/>
            </a:endParaRPr>
          </a:p>
          <a:p>
            <a:pPr marL="355600" marR="18415">
              <a:lnSpc>
                <a:spcPts val="2590"/>
              </a:lnSpc>
              <a:spcBef>
                <a:spcPts val="185"/>
              </a:spcBef>
            </a:pPr>
            <a:r>
              <a:rPr sz="2400" dirty="0">
                <a:latin typeface="Arial"/>
                <a:cs typeface="Arial"/>
              </a:rPr>
              <a:t>that small </a:t>
            </a:r>
            <a:r>
              <a:rPr sz="2400" spc="-5" dirty="0">
                <a:latin typeface="Arial"/>
                <a:cs typeface="Arial"/>
              </a:rPr>
              <a:t>companies </a:t>
            </a:r>
            <a:r>
              <a:rPr sz="2400" dirty="0">
                <a:latin typeface="Arial"/>
                <a:cs typeface="Arial"/>
              </a:rPr>
              <a:t>can “act </a:t>
            </a:r>
            <a:r>
              <a:rPr sz="2400" spc="-5" dirty="0">
                <a:latin typeface="Arial"/>
                <a:cs typeface="Arial"/>
              </a:rPr>
              <a:t>big” and flourish in today’s  </a:t>
            </a:r>
            <a:r>
              <a:rPr sz="2400" dirty="0">
                <a:latin typeface="Arial"/>
                <a:cs typeface="Arial"/>
              </a:rPr>
              <a:t>flat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world.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90000"/>
              </a:lnSpc>
              <a:spcBef>
                <a:spcPts val="5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latin typeface="Arial"/>
                <a:cs typeface="Arial"/>
              </a:rPr>
              <a:t>Social </a:t>
            </a:r>
            <a:r>
              <a:rPr sz="2400" b="1" dirty="0">
                <a:latin typeface="Arial"/>
                <a:cs typeface="Arial"/>
              </a:rPr>
              <a:t>networking - </a:t>
            </a:r>
            <a:r>
              <a:rPr sz="2400" spc="-5" dirty="0">
                <a:latin typeface="Arial"/>
                <a:cs typeface="Arial"/>
              </a:rPr>
              <a:t>a web-based service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allows </a:t>
            </a:r>
            <a:r>
              <a:rPr sz="2400" dirty="0">
                <a:latin typeface="Arial"/>
                <a:cs typeface="Arial"/>
              </a:rPr>
              <a:t>its  members to create a </a:t>
            </a:r>
            <a:r>
              <a:rPr sz="2400" spc="-5" dirty="0">
                <a:latin typeface="Arial"/>
                <a:cs typeface="Arial"/>
              </a:rPr>
              <a:t>public profile with their </a:t>
            </a:r>
            <a:r>
              <a:rPr sz="2400" dirty="0">
                <a:latin typeface="Arial"/>
                <a:cs typeface="Arial"/>
              </a:rPr>
              <a:t>interests  </a:t>
            </a:r>
            <a:r>
              <a:rPr sz="2400" spc="-5" dirty="0">
                <a:latin typeface="Arial"/>
                <a:cs typeface="Arial"/>
              </a:rPr>
              <a:t>and expertise, </a:t>
            </a:r>
            <a:r>
              <a:rPr sz="2400" dirty="0">
                <a:latin typeface="Arial"/>
                <a:cs typeface="Arial"/>
              </a:rPr>
              <a:t>post </a:t>
            </a:r>
            <a:r>
              <a:rPr sz="2400" spc="-5" dirty="0">
                <a:latin typeface="Arial"/>
                <a:cs typeface="Arial"/>
              </a:rPr>
              <a:t>text and pictures and all manner </a:t>
            </a:r>
            <a:r>
              <a:rPr sz="2400" dirty="0">
                <a:latin typeface="Arial"/>
                <a:cs typeface="Arial"/>
              </a:rPr>
              <a:t>of  data, </a:t>
            </a:r>
            <a:r>
              <a:rPr sz="2400" spc="-5" dirty="0">
                <a:latin typeface="Arial"/>
                <a:cs typeface="Arial"/>
              </a:rPr>
              <a:t>list other users with whom </a:t>
            </a:r>
            <a:r>
              <a:rPr sz="2400" dirty="0">
                <a:latin typeface="Arial"/>
                <a:cs typeface="Arial"/>
              </a:rPr>
              <a:t>they </a:t>
            </a:r>
            <a:r>
              <a:rPr sz="2400" spc="-5" dirty="0">
                <a:latin typeface="Arial"/>
                <a:cs typeface="Arial"/>
              </a:rPr>
              <a:t>share a connection,  and view and communicate openly or privately with their  list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connections and </a:t>
            </a:r>
            <a:r>
              <a:rPr sz="2400" dirty="0">
                <a:latin typeface="Arial"/>
                <a:cs typeface="Arial"/>
              </a:rPr>
              <a:t>those made </a:t>
            </a:r>
            <a:r>
              <a:rPr sz="2400" spc="-5" dirty="0">
                <a:latin typeface="Arial"/>
                <a:cs typeface="Arial"/>
              </a:rPr>
              <a:t>by others within </a:t>
            </a:r>
            <a:r>
              <a:rPr sz="2400" dirty="0">
                <a:latin typeface="Arial"/>
                <a:cs typeface="Arial"/>
              </a:rPr>
              <a:t>the  system </a:t>
            </a:r>
            <a:r>
              <a:rPr sz="2400" spc="-5" dirty="0">
                <a:latin typeface="Arial"/>
                <a:cs typeface="Arial"/>
              </a:rPr>
              <a:t>(MySpace, </a:t>
            </a:r>
            <a:r>
              <a:rPr sz="2400" dirty="0">
                <a:latin typeface="Arial"/>
                <a:cs typeface="Arial"/>
              </a:rPr>
              <a:t>Face Book,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etc.).</a:t>
            </a:r>
            <a:endParaRPr sz="2400">
              <a:latin typeface="Arial"/>
              <a:cs typeface="Arial"/>
            </a:endParaRPr>
          </a:p>
          <a:p>
            <a:pPr marL="355600" marR="1016635" indent="-342900">
              <a:lnSpc>
                <a:spcPts val="2590"/>
              </a:lnSpc>
              <a:spcBef>
                <a:spcPts val="615"/>
              </a:spcBef>
              <a:buFont typeface="Arial"/>
              <a:buChar char="•"/>
              <a:tabLst>
                <a:tab pos="355600" algn="l"/>
                <a:tab pos="356235" algn="l"/>
                <a:tab pos="2536825" algn="l"/>
              </a:tabLst>
            </a:pPr>
            <a:r>
              <a:rPr sz="2400" b="1" spc="-5" dirty="0">
                <a:latin typeface="Arial"/>
                <a:cs typeface="Arial"/>
              </a:rPr>
              <a:t>Virtual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worlds	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computer-based simulated  environments intended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its users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inhabit and  interact via </a:t>
            </a:r>
            <a:r>
              <a:rPr sz="2400" dirty="0">
                <a:latin typeface="Arial"/>
                <a:cs typeface="Arial"/>
              </a:rPr>
              <a:t>avatars </a:t>
            </a:r>
            <a:r>
              <a:rPr sz="2400" spc="-5" dirty="0">
                <a:latin typeface="Arial"/>
                <a:cs typeface="Arial"/>
              </a:rPr>
              <a:t>(like Second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Life).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1534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600" b="1" spc="-5" dirty="0">
                <a:latin typeface="Arial"/>
                <a:cs typeface="Arial"/>
              </a:rPr>
              <a:t>IT to Facilitate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Collaboration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1" y="1310386"/>
            <a:ext cx="7696200" cy="52605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2225" indent="-342900">
              <a:lnSpc>
                <a:spcPct val="80000"/>
              </a:lnSpc>
              <a:spcBef>
                <a:spcPts val="765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Arial"/>
                <a:cs typeface="Arial"/>
              </a:rPr>
              <a:t>Web logs (Blogs) </a:t>
            </a:r>
            <a:r>
              <a:rPr sz="2800" spc="-5" dirty="0">
                <a:latin typeface="Arial"/>
                <a:cs typeface="Arial"/>
              </a:rPr>
              <a:t>- 0nline </a:t>
            </a:r>
            <a:r>
              <a:rPr sz="2800" dirty="0">
                <a:latin typeface="Arial"/>
                <a:cs typeface="Arial"/>
              </a:rPr>
              <a:t>journals that </a:t>
            </a:r>
            <a:r>
              <a:rPr sz="2800" spc="-5" dirty="0">
                <a:latin typeface="Arial"/>
                <a:cs typeface="Arial"/>
              </a:rPr>
              <a:t>link  </a:t>
            </a:r>
            <a:r>
              <a:rPr sz="2800" dirty="0">
                <a:latin typeface="Arial"/>
                <a:cs typeface="Arial"/>
              </a:rPr>
              <a:t>together </a:t>
            </a:r>
            <a:r>
              <a:rPr sz="2800" spc="-5" dirty="0">
                <a:latin typeface="Arial"/>
                <a:cs typeface="Arial"/>
              </a:rPr>
              <a:t>into a </a:t>
            </a:r>
            <a:r>
              <a:rPr sz="2800" dirty="0">
                <a:latin typeface="Arial"/>
                <a:cs typeface="Arial"/>
              </a:rPr>
              <a:t>very large network of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information </a:t>
            </a:r>
            <a:r>
              <a:rPr sz="2800" spc="-5" dirty="0" smtClean="0">
                <a:latin typeface="Arial"/>
                <a:cs typeface="Arial"/>
              </a:rPr>
              <a:t>sharing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898525" marR="892810" indent="-428625">
              <a:lnSpc>
                <a:spcPts val="2300"/>
              </a:lnSpc>
              <a:spcBef>
                <a:spcPts val="580"/>
              </a:spcBef>
              <a:buFont typeface="Wingdings" pitchFamily="2" charset="2"/>
              <a:buChar char="q"/>
              <a:tabLst>
                <a:tab pos="7267575" algn="l"/>
              </a:tabLst>
            </a:pPr>
            <a:r>
              <a:rPr sz="2400" spc="-5" dirty="0" smtClean="0">
                <a:latin typeface="Arial"/>
                <a:cs typeface="Arial"/>
              </a:rPr>
              <a:t>Companies </a:t>
            </a:r>
            <a:r>
              <a:rPr sz="2400" spc="-5" dirty="0">
                <a:latin typeface="Arial"/>
                <a:cs typeface="Arial"/>
              </a:rPr>
              <a:t>use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a variety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 smtClean="0">
                <a:latin typeface="Arial"/>
                <a:cs typeface="Arial"/>
              </a:rPr>
              <a:t>communication  </a:t>
            </a:r>
            <a:r>
              <a:rPr sz="2400" spc="-5" dirty="0">
                <a:latin typeface="Arial"/>
                <a:cs typeface="Arial"/>
              </a:rPr>
              <a:t>purposes.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680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endParaRPr lang="en-US" sz="2800" b="1" spc="-5" dirty="0" smtClean="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680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b="1" spc="-5" dirty="0" smtClean="0">
                <a:latin typeface="Arial"/>
                <a:cs typeface="Arial"/>
              </a:rPr>
              <a:t>Wikis </a:t>
            </a:r>
            <a:r>
              <a:rPr sz="2800" spc="-5" dirty="0">
                <a:latin typeface="Arial"/>
                <a:cs typeface="Arial"/>
              </a:rPr>
              <a:t>- software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allows users to work  </a:t>
            </a:r>
            <a:r>
              <a:rPr sz="2800" dirty="0">
                <a:latin typeface="Arial"/>
                <a:cs typeface="Arial"/>
              </a:rPr>
              <a:t>collaboratively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create, </a:t>
            </a:r>
            <a:r>
              <a:rPr sz="2800" spc="-5" dirty="0">
                <a:latin typeface="Arial"/>
                <a:cs typeface="Arial"/>
              </a:rPr>
              <a:t>edit </a:t>
            </a:r>
            <a:r>
              <a:rPr sz="2800" dirty="0">
                <a:latin typeface="Arial"/>
                <a:cs typeface="Arial"/>
              </a:rPr>
              <a:t>and link </a:t>
            </a:r>
            <a:r>
              <a:rPr sz="2800" spc="-5" dirty="0" err="1">
                <a:latin typeface="Arial"/>
                <a:cs typeface="Arial"/>
              </a:rPr>
              <a:t>webpages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easily</a:t>
            </a:r>
            <a:r>
              <a:rPr sz="2800" dirty="0">
                <a:latin typeface="Arial"/>
                <a:cs typeface="Arial"/>
              </a:rPr>
              <a:t>.</a:t>
            </a:r>
          </a:p>
          <a:p>
            <a:pPr marL="355600" marR="321310" indent="-342900">
              <a:lnSpc>
                <a:spcPct val="80000"/>
              </a:lnSpc>
              <a:spcBef>
                <a:spcPts val="675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endParaRPr lang="en-US" sz="2800" b="1" spc="-5" dirty="0" smtClean="0">
              <a:latin typeface="Arial"/>
              <a:cs typeface="Arial"/>
            </a:endParaRPr>
          </a:p>
          <a:p>
            <a:pPr marL="355600" marR="321310" indent="-342900">
              <a:lnSpc>
                <a:spcPct val="80000"/>
              </a:lnSpc>
              <a:spcBef>
                <a:spcPts val="675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b="1" spc="-5" dirty="0" smtClean="0">
                <a:latin typeface="Arial"/>
                <a:cs typeface="Arial"/>
              </a:rPr>
              <a:t>Groupware </a:t>
            </a:r>
            <a:r>
              <a:rPr sz="2800" spc="-5" dirty="0">
                <a:latin typeface="Arial"/>
                <a:cs typeface="Arial"/>
              </a:rPr>
              <a:t>- software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enables group  members to work </a:t>
            </a:r>
            <a:r>
              <a:rPr sz="2800" dirty="0">
                <a:latin typeface="Arial"/>
                <a:cs typeface="Arial"/>
              </a:rPr>
              <a:t>together on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project, </a:t>
            </a:r>
            <a:r>
              <a:rPr sz="2800" spc="-5" dirty="0">
                <a:latin typeface="Arial"/>
                <a:cs typeface="Arial"/>
              </a:rPr>
              <a:t>from  anywhere, by allowing </a:t>
            </a:r>
            <a:r>
              <a:rPr sz="2800" dirty="0">
                <a:latin typeface="Arial"/>
                <a:cs typeface="Arial"/>
              </a:rPr>
              <a:t>them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lang="en-US" sz="2800" dirty="0" smtClean="0">
                <a:latin typeface="Arial"/>
                <a:cs typeface="Arial"/>
              </a:rPr>
              <a:t>access </a:t>
            </a:r>
            <a:r>
              <a:rPr sz="2800" spc="-5" dirty="0" smtClean="0">
                <a:latin typeface="Arial"/>
                <a:cs typeface="Arial"/>
              </a:rPr>
              <a:t>simultaneously the </a:t>
            </a:r>
            <a:r>
              <a:rPr sz="2800" dirty="0">
                <a:latin typeface="Arial"/>
                <a:cs typeface="Arial"/>
              </a:rPr>
              <a:t>same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files.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7239000" cy="5961554"/>
          </a:xfrm>
          <a:prstGeom prst="rect">
            <a:avLst/>
          </a:prstGeom>
        </p:spPr>
        <p:txBody>
          <a:bodyPr vert="horz" wrap="square" lIns="0" tIns="539419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HOW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INFORMATION  </a:t>
            </a:r>
            <a:r>
              <a:rPr dirty="0"/>
              <a:t>TECHNOLOGY</a:t>
            </a:r>
            <a:r>
              <a:rPr spc="-80" dirty="0"/>
              <a:t> </a:t>
            </a:r>
            <a:r>
              <a:rPr lang="en-US" spc="-80" dirty="0" smtClean="0"/>
              <a:t/>
            </a:r>
            <a:br>
              <a:rPr lang="en-US" spc="-80" dirty="0" smtClean="0"/>
            </a:br>
            <a:r>
              <a:rPr lang="en-US" spc="-80" dirty="0" smtClean="0"/>
              <a:t/>
            </a:r>
            <a:br>
              <a:rPr lang="en-US" spc="-80" dirty="0" smtClean="0"/>
            </a:br>
            <a:r>
              <a:rPr dirty="0" smtClean="0"/>
              <a:t>CHANGES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THE </a:t>
            </a:r>
            <a:r>
              <a:rPr dirty="0"/>
              <a:t>NATURE </a:t>
            </a:r>
            <a:r>
              <a:rPr spc="-10" dirty="0"/>
              <a:t>OF</a:t>
            </a:r>
            <a:r>
              <a:rPr spc="-65" dirty="0"/>
              <a:t> </a:t>
            </a:r>
            <a:r>
              <a:rPr spc="-5" dirty="0"/>
              <a:t>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3813" y="0"/>
            <a:ext cx="4514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Learning</a:t>
            </a:r>
            <a:r>
              <a:rPr sz="4000" spc="-25" dirty="0"/>
              <a:t> </a:t>
            </a:r>
            <a:r>
              <a:rPr sz="4000" spc="-5" dirty="0"/>
              <a:t>Objectives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0" y="838200"/>
            <a:ext cx="8915400" cy="5847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21005" indent="-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Understand how </a:t>
            </a:r>
            <a:r>
              <a:rPr sz="2800" spc="-5" dirty="0">
                <a:latin typeface="Arial"/>
                <a:cs typeface="Arial"/>
              </a:rPr>
              <a:t>IT has changed the </a:t>
            </a:r>
            <a:r>
              <a:rPr sz="2800" dirty="0">
                <a:latin typeface="Arial"/>
                <a:cs typeface="Arial"/>
              </a:rPr>
              <a:t>nature of </a:t>
            </a:r>
            <a:r>
              <a:rPr lang="en-US" sz="2800" dirty="0" smtClean="0">
                <a:latin typeface="Arial"/>
                <a:cs typeface="Arial"/>
              </a:rPr>
              <a:t>work</a:t>
            </a:r>
          </a:p>
          <a:p>
            <a:pPr marL="355600" indent="-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spc="-5" dirty="0" smtClean="0">
                <a:latin typeface="Arial"/>
                <a:cs typeface="Arial"/>
              </a:rPr>
              <a:t>Define </a:t>
            </a:r>
            <a:r>
              <a:rPr sz="2800" dirty="0">
                <a:latin typeface="Arial"/>
                <a:cs typeface="Arial"/>
              </a:rPr>
              <a:t>virtual </a:t>
            </a:r>
            <a:r>
              <a:rPr sz="2800" spc="-5" dirty="0">
                <a:latin typeface="Arial"/>
                <a:cs typeface="Arial"/>
              </a:rPr>
              <a:t>organizations and how </a:t>
            </a:r>
            <a:r>
              <a:rPr sz="2800" dirty="0">
                <a:latin typeface="Arial"/>
                <a:cs typeface="Arial"/>
              </a:rPr>
              <a:t>they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work</a:t>
            </a:r>
            <a:r>
              <a:rPr sz="2800" dirty="0" smtClean="0">
                <a:latin typeface="Arial"/>
                <a:cs typeface="Arial"/>
              </a:rPr>
              <a:t>.</a:t>
            </a:r>
            <a:endParaRPr lang="en-US" sz="2800" dirty="0" smtClean="0">
              <a:latin typeface="Arial"/>
              <a:cs typeface="Arial"/>
            </a:endParaRPr>
          </a:p>
          <a:p>
            <a:pPr marL="355600" marR="563245" indent="-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spc="-5" dirty="0" smtClean="0">
                <a:latin typeface="Arial"/>
                <a:cs typeface="Arial"/>
              </a:rPr>
              <a:t>List </a:t>
            </a:r>
            <a:r>
              <a:rPr sz="2800" spc="-5" dirty="0">
                <a:latin typeface="Arial"/>
                <a:cs typeface="Arial"/>
              </a:rPr>
              <a:t>the technologies that are </a:t>
            </a:r>
            <a:r>
              <a:rPr sz="2800" dirty="0">
                <a:latin typeface="Arial"/>
                <a:cs typeface="Arial"/>
              </a:rPr>
              <a:t>used to support  communication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collaboration</a:t>
            </a:r>
            <a:r>
              <a:rPr sz="2800" dirty="0" smtClean="0">
                <a:latin typeface="Arial"/>
                <a:cs typeface="Arial"/>
              </a:rPr>
              <a:t>.</a:t>
            </a:r>
            <a:endParaRPr lang="en-US" sz="2800" dirty="0" smtClean="0">
              <a:latin typeface="Arial"/>
              <a:cs typeface="Arial"/>
            </a:endParaRPr>
          </a:p>
          <a:p>
            <a:pPr marL="355600" marR="5080" indent="-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spc="-5" dirty="0" smtClean="0">
                <a:latin typeface="Arial"/>
                <a:cs typeface="Arial"/>
              </a:rPr>
              <a:t>Explain </a:t>
            </a:r>
            <a:r>
              <a:rPr sz="2800" spc="-5" dirty="0">
                <a:latin typeface="Arial"/>
                <a:cs typeface="Arial"/>
              </a:rPr>
              <a:t>telecommuting and the </a:t>
            </a:r>
            <a:r>
              <a:rPr sz="2800" dirty="0">
                <a:latin typeface="Arial"/>
                <a:cs typeface="Arial"/>
              </a:rPr>
              <a:t>technologies that  support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telecommuting</a:t>
            </a:r>
            <a:r>
              <a:rPr sz="2800" spc="-5" dirty="0" smtClean="0">
                <a:latin typeface="Arial"/>
                <a:cs typeface="Arial"/>
              </a:rPr>
              <a:t>.</a:t>
            </a:r>
            <a:endParaRPr lang="en-US" sz="2800" spc="-5" dirty="0" smtClean="0">
              <a:latin typeface="Arial"/>
              <a:cs typeface="Arial"/>
            </a:endParaRPr>
          </a:p>
          <a:p>
            <a:pPr marL="355600" marR="263525" indent="-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spc="-5" dirty="0" smtClean="0">
                <a:latin typeface="Arial"/>
                <a:cs typeface="Arial"/>
              </a:rPr>
              <a:t>Discuss </a:t>
            </a:r>
            <a:r>
              <a:rPr sz="2800" spc="-5" dirty="0">
                <a:latin typeface="Arial"/>
                <a:cs typeface="Arial"/>
              </a:rPr>
              <a:t>how </a:t>
            </a:r>
            <a:r>
              <a:rPr sz="2800" dirty="0">
                <a:latin typeface="Arial"/>
                <a:cs typeface="Arial"/>
              </a:rPr>
              <a:t>managers </a:t>
            </a:r>
            <a:r>
              <a:rPr sz="2800" spc="-5" dirty="0">
                <a:latin typeface="Arial"/>
                <a:cs typeface="Arial"/>
              </a:rPr>
              <a:t>need to manage </a:t>
            </a:r>
            <a:r>
              <a:rPr sz="2800" dirty="0">
                <a:latin typeface="Arial"/>
                <a:cs typeface="Arial"/>
              </a:rPr>
              <a:t>virtual  </a:t>
            </a:r>
            <a:r>
              <a:rPr sz="2800" spc="-5" dirty="0">
                <a:latin typeface="Arial"/>
                <a:cs typeface="Arial"/>
              </a:rPr>
              <a:t>teams, and the challenges this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creates.</a:t>
            </a:r>
          </a:p>
          <a:p>
            <a:pPr marL="355600" marR="660400" indent="-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Understand how </a:t>
            </a:r>
            <a:r>
              <a:rPr sz="2800" spc="-5" dirty="0">
                <a:latin typeface="Arial"/>
                <a:cs typeface="Arial"/>
              </a:rPr>
              <a:t>attitudes impact technology  </a:t>
            </a:r>
            <a:r>
              <a:rPr sz="2800" dirty="0">
                <a:latin typeface="Arial"/>
                <a:cs typeface="Arial"/>
              </a:rPr>
              <a:t>acceptance </a:t>
            </a:r>
            <a:r>
              <a:rPr sz="2800" spc="-5" dirty="0">
                <a:latin typeface="Arial"/>
                <a:cs typeface="Arial"/>
              </a:rPr>
              <a:t>in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organizations.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80018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Creating New Types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 smtClean="0"/>
              <a:t>Work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solidFill>
                  <a:srgbClr val="002060"/>
                </a:solidFill>
              </a:rPr>
              <a:t>in </a:t>
            </a:r>
            <a:r>
              <a:rPr lang="en-US" sz="3200" dirty="0" smtClean="0">
                <a:solidFill>
                  <a:srgbClr val="002060"/>
                </a:solidFill>
              </a:rPr>
              <a:t>IT domain</a:t>
            </a:r>
            <a:endParaRPr sz="3200" dirty="0">
              <a:solidFill>
                <a:srgbClr val="00206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143000"/>
            <a:ext cx="7924800" cy="5307863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625475" marR="708025" indent="-612775">
              <a:lnSpc>
                <a:spcPts val="3030"/>
              </a:lnSpc>
              <a:spcBef>
                <a:spcPts val="470"/>
              </a:spcBef>
              <a:buFont typeface="Wingdings" pitchFamily="2" charset="2"/>
              <a:buChar char="q"/>
              <a:tabLst>
                <a:tab pos="546100" algn="l"/>
              </a:tabLst>
            </a:pPr>
            <a:r>
              <a:rPr sz="2800" spc="-5" dirty="0">
                <a:latin typeface="Arial"/>
                <a:cs typeface="Arial"/>
              </a:rPr>
              <a:t>IT has created many new jobs </a:t>
            </a:r>
            <a:r>
              <a:rPr sz="2800" spc="-5" dirty="0" smtClean="0">
                <a:latin typeface="Arial"/>
                <a:cs typeface="Arial"/>
              </a:rPr>
              <a:t>or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redefined existing</a:t>
            </a:r>
            <a:r>
              <a:rPr sz="2800" spc="-20" dirty="0" smtClean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ones.</a:t>
            </a:r>
          </a:p>
          <a:p>
            <a:pPr marL="546100" indent="-533400">
              <a:lnSpc>
                <a:spcPct val="100000"/>
              </a:lnSpc>
              <a:spcBef>
                <a:spcPts val="290"/>
              </a:spcBef>
              <a:buFont typeface="Wingdings" pitchFamily="2" charset="2"/>
              <a:buChar char="q"/>
              <a:tabLst>
                <a:tab pos="355600" algn="l"/>
                <a:tab pos="546100" algn="l"/>
              </a:tabLst>
            </a:pPr>
            <a:endParaRPr lang="en-US" sz="2800" spc="-5" dirty="0" smtClean="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290"/>
              </a:spcBef>
              <a:buFont typeface="Wingdings" pitchFamily="2" charset="2"/>
              <a:buChar char="q"/>
              <a:tabLst>
                <a:tab pos="355600" algn="l"/>
                <a:tab pos="546100" algn="l"/>
              </a:tabLst>
            </a:pPr>
            <a:r>
              <a:rPr sz="2800" spc="-5" dirty="0" smtClean="0">
                <a:latin typeface="Arial"/>
                <a:cs typeface="Arial"/>
              </a:rPr>
              <a:t>Positions </a:t>
            </a:r>
            <a:r>
              <a:rPr sz="2800" spc="-5" dirty="0">
                <a:latin typeface="Arial"/>
                <a:cs typeface="Arial"/>
              </a:rPr>
              <a:t>in IT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include:</a:t>
            </a:r>
            <a:endParaRPr sz="2800" dirty="0">
              <a:latin typeface="Arial"/>
              <a:cs typeface="Arial"/>
            </a:endParaRPr>
          </a:p>
          <a:p>
            <a:pPr marL="977900" marR="600075" lvl="1" indent="-508000" algn="just">
              <a:lnSpc>
                <a:spcPts val="2590"/>
              </a:lnSpc>
              <a:spcBef>
                <a:spcPts val="630"/>
              </a:spcBef>
              <a:buFont typeface="Wingdings" pitchFamily="2" charset="2"/>
              <a:buChar char="q"/>
              <a:tabLst>
                <a:tab pos="1074738" algn="l"/>
              </a:tabLst>
            </a:pPr>
            <a:r>
              <a:rPr sz="2400" spc="-5" dirty="0">
                <a:latin typeface="Arial"/>
                <a:cs typeface="Arial"/>
              </a:rPr>
              <a:t>Programmers, analysts,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managers, hardware  assemblers, web </a:t>
            </a:r>
            <a:r>
              <a:rPr sz="2400" dirty="0">
                <a:latin typeface="Arial"/>
                <a:cs typeface="Arial"/>
              </a:rPr>
              <a:t>site </a:t>
            </a:r>
            <a:r>
              <a:rPr sz="2400" spc="-5" dirty="0">
                <a:latin typeface="Arial"/>
                <a:cs typeface="Arial"/>
              </a:rPr>
              <a:t>designers, </a:t>
            </a:r>
            <a:r>
              <a:rPr sz="2400" dirty="0">
                <a:latin typeface="Arial"/>
                <a:cs typeface="Arial"/>
              </a:rPr>
              <a:t>software </a:t>
            </a:r>
            <a:r>
              <a:rPr sz="2400" spc="-5" dirty="0">
                <a:latin typeface="Arial"/>
                <a:cs typeface="Arial"/>
              </a:rPr>
              <a:t>sales  personnel, and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consultants</a:t>
            </a:r>
            <a:endParaRPr sz="2400" dirty="0">
              <a:latin typeface="Arial"/>
              <a:cs typeface="Arial"/>
            </a:endParaRPr>
          </a:p>
          <a:p>
            <a:pPr marL="546100" marR="626110" indent="-533400">
              <a:lnSpc>
                <a:spcPts val="3020"/>
              </a:lnSpc>
              <a:spcBef>
                <a:spcPts val="670"/>
              </a:spcBef>
              <a:buFont typeface="Wingdings" pitchFamily="2" charset="2"/>
              <a:buChar char="q"/>
              <a:tabLst>
                <a:tab pos="355600" algn="l"/>
                <a:tab pos="546100" algn="l"/>
              </a:tabLst>
            </a:pPr>
            <a:endParaRPr lang="en-US" sz="2800" spc="-5" dirty="0" smtClean="0">
              <a:latin typeface="Arial"/>
              <a:cs typeface="Arial"/>
            </a:endParaRPr>
          </a:p>
          <a:p>
            <a:pPr marL="546100" marR="626110" indent="-533400">
              <a:lnSpc>
                <a:spcPts val="3020"/>
              </a:lnSpc>
              <a:spcBef>
                <a:spcPts val="670"/>
              </a:spcBef>
              <a:buFont typeface="Wingdings" pitchFamily="2" charset="2"/>
              <a:buChar char="q"/>
              <a:tabLst>
                <a:tab pos="355600" algn="l"/>
                <a:tab pos="546100" algn="l"/>
              </a:tabLst>
            </a:pPr>
            <a:r>
              <a:rPr sz="2800" spc="-5" dirty="0" smtClean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Bureau of Labor Statistics places the  number of IT workers at 3.7 million in 2006.</a:t>
            </a:r>
            <a:endParaRPr sz="2800" spc="-5" dirty="0">
              <a:latin typeface="Arial"/>
              <a:cs typeface="Arial"/>
            </a:endParaRPr>
          </a:p>
          <a:p>
            <a:pPr marL="977900" marR="600075" lvl="1" indent="-508000" algn="just">
              <a:lnSpc>
                <a:spcPts val="2590"/>
              </a:lnSpc>
              <a:spcBef>
                <a:spcPts val="630"/>
              </a:spcBef>
              <a:buFont typeface="Wingdings" pitchFamily="2" charset="2"/>
              <a:buChar char="q"/>
              <a:tabLst>
                <a:tab pos="1074738" algn="l"/>
              </a:tabLst>
            </a:pPr>
            <a:r>
              <a:rPr sz="2400" spc="-5" dirty="0">
                <a:latin typeface="Arial"/>
                <a:cs typeface="Arial"/>
              </a:rPr>
              <a:t>But, it is expected to grow by 25.2% to 4.0 million by  2016.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33741"/>
            <a:ext cx="838977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600" spc="-5" dirty="0"/>
              <a:t>New Ways to do Traditional</a:t>
            </a:r>
            <a:r>
              <a:rPr sz="3600" spc="10" dirty="0"/>
              <a:t> </a:t>
            </a:r>
            <a:r>
              <a:rPr sz="3600" spc="-5" dirty="0"/>
              <a:t>Work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" y="914400"/>
            <a:ext cx="8001000" cy="6071534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755650" lvl="1" indent="-579438">
              <a:lnSpc>
                <a:spcPct val="100000"/>
              </a:lnSpc>
              <a:spcBef>
                <a:spcPts val="595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800" dirty="0" smtClean="0">
                <a:latin typeface="Arial"/>
                <a:cs typeface="Arial"/>
              </a:rPr>
              <a:t>Many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traditional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jobs are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now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done by </a:t>
            </a:r>
            <a:r>
              <a:rPr lang="en-US" sz="2800" i="1" spc="-5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endParaRPr sz="2800" i="1" spc="-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755650" marR="5080" lvl="1" indent="-579438">
              <a:lnSpc>
                <a:spcPct val="100000"/>
              </a:lnSpc>
              <a:spcBef>
                <a:spcPts val="575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introduction </a:t>
            </a:r>
            <a:r>
              <a:rPr sz="2800" dirty="0">
                <a:latin typeface="Arial"/>
                <a:cs typeface="Arial"/>
              </a:rPr>
              <a:t>of IT </a:t>
            </a:r>
            <a:r>
              <a:rPr sz="2800" spc="-5" dirty="0">
                <a:latin typeface="Arial"/>
                <a:cs typeface="Arial"/>
              </a:rPr>
              <a:t>into an organization can greatly 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change the day-to-day tasks </a:t>
            </a:r>
            <a:r>
              <a:rPr sz="2800" spc="-5" dirty="0">
                <a:latin typeface="Arial"/>
                <a:cs typeface="Arial"/>
              </a:rPr>
              <a:t>performed by the workers  </a:t>
            </a:r>
            <a:r>
              <a:rPr sz="2800" dirty="0">
                <a:latin typeface="Arial"/>
                <a:cs typeface="Arial"/>
              </a:rPr>
              <a:t>in the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organization.</a:t>
            </a:r>
            <a:endParaRPr sz="2800" dirty="0">
              <a:latin typeface="Arial"/>
              <a:cs typeface="Arial"/>
            </a:endParaRPr>
          </a:p>
          <a:p>
            <a:pPr marL="755650" marR="578485" lvl="1" indent="-579438">
              <a:lnSpc>
                <a:spcPct val="100000"/>
              </a:lnSpc>
              <a:spcBef>
                <a:spcPts val="580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cost and </a:t>
            </a:r>
            <a:r>
              <a:rPr sz="2800" dirty="0">
                <a:latin typeface="Arial"/>
                <a:cs typeface="Arial"/>
              </a:rPr>
              <a:t>time </a:t>
            </a:r>
            <a:r>
              <a:rPr sz="2800" spc="-5" dirty="0">
                <a:latin typeface="Arial"/>
                <a:cs typeface="Arial"/>
              </a:rPr>
              <a:t>needed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access information is  dramatically lower, giving workers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sz="2800" i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tools</a:t>
            </a:r>
            <a:r>
              <a:rPr sz="2800" dirty="0">
                <a:latin typeface="Arial"/>
                <a:cs typeface="Arial"/>
              </a:rPr>
              <a:t>.</a:t>
            </a:r>
          </a:p>
          <a:p>
            <a:pPr marL="755650" marR="88265" lvl="1" indent="-579438">
              <a:lnSpc>
                <a:spcPct val="100000"/>
              </a:lnSpc>
              <a:spcBef>
                <a:spcPts val="580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Different workers </a:t>
            </a:r>
            <a:r>
              <a:rPr sz="2800" dirty="0">
                <a:latin typeface="Arial"/>
                <a:cs typeface="Arial"/>
              </a:rPr>
              <a:t>must </a:t>
            </a:r>
            <a:r>
              <a:rPr sz="2800" spc="-5" dirty="0">
                <a:latin typeface="Arial"/>
                <a:cs typeface="Arial"/>
              </a:rPr>
              <a:t>learn </a:t>
            </a:r>
            <a:r>
              <a:rPr sz="3200" i="1" spc="-5" dirty="0">
                <a:solidFill>
                  <a:srgbClr val="FF0000"/>
                </a:solidFill>
                <a:latin typeface="Arial"/>
                <a:cs typeface="Arial"/>
              </a:rPr>
              <a:t>new skills </a:t>
            </a:r>
            <a:r>
              <a:rPr sz="2800" dirty="0">
                <a:latin typeface="Arial"/>
                <a:cs typeface="Arial"/>
              </a:rPr>
              <a:t>to do work that  </a:t>
            </a:r>
            <a:r>
              <a:rPr sz="2800" spc="-5" dirty="0">
                <a:latin typeface="Arial"/>
                <a:cs typeface="Arial"/>
              </a:rPr>
              <a:t>was previously done with more human interaction </a:t>
            </a:r>
            <a:r>
              <a:rPr sz="2800" dirty="0">
                <a:latin typeface="Arial"/>
                <a:cs typeface="Arial"/>
              </a:rPr>
              <a:t>but  </a:t>
            </a:r>
            <a:r>
              <a:rPr sz="2800" spc="-5" dirty="0">
                <a:latin typeface="Arial"/>
                <a:cs typeface="Arial"/>
              </a:rPr>
              <a:t>is now largely performed and/or controlled by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IT</a:t>
            </a:r>
            <a:r>
              <a:rPr sz="2800" dirty="0" smtClean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755650" lvl="1" indent="-579438">
              <a:lnSpc>
                <a:spcPct val="100000"/>
              </a:lnSpc>
              <a:spcBef>
                <a:spcPts val="575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The Internet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enables changes </a:t>
            </a:r>
            <a:r>
              <a:rPr sz="2800" spc="-5" dirty="0">
                <a:latin typeface="Arial"/>
                <a:cs typeface="Arial"/>
              </a:rPr>
              <a:t>in many </a:t>
            </a:r>
            <a:r>
              <a:rPr sz="2800" dirty="0">
                <a:latin typeface="Arial"/>
                <a:cs typeface="Arial"/>
              </a:rPr>
              <a:t>types of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work.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066800"/>
            <a:ext cx="8839200" cy="54784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0" marR="970915" lvl="1" indent="-579438">
              <a:spcBef>
                <a:spcPts val="590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Cell </a:t>
            </a:r>
            <a:r>
              <a:rPr sz="2800" dirty="0">
                <a:latin typeface="Arial"/>
                <a:cs typeface="Arial"/>
              </a:rPr>
              <a:t>phones and other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portable </a:t>
            </a:r>
            <a:r>
              <a:rPr sz="2800" i="1" dirty="0" smtClean="0">
                <a:solidFill>
                  <a:srgbClr val="FF0000"/>
                </a:solidFill>
                <a:latin typeface="Arial"/>
                <a:cs typeface="Arial"/>
              </a:rPr>
              <a:t>devices </a:t>
            </a:r>
            <a:r>
              <a:rPr sz="2800" dirty="0">
                <a:latin typeface="Arial"/>
                <a:cs typeface="Arial"/>
              </a:rPr>
              <a:t>have changed </a:t>
            </a:r>
            <a:r>
              <a:rPr sz="2800" dirty="0" smtClean="0">
                <a:latin typeface="Arial"/>
                <a:cs typeface="Arial"/>
              </a:rPr>
              <a:t>communication</a:t>
            </a:r>
            <a:r>
              <a:rPr lang="en-US" sz="2800" dirty="0" smtClean="0">
                <a:latin typeface="Arial"/>
                <a:cs typeface="Arial"/>
              </a:rPr>
              <a:t> e</a:t>
            </a:r>
            <a:r>
              <a:rPr sz="2800" dirty="0" smtClean="0">
                <a:latin typeface="Arial"/>
                <a:cs typeface="Arial"/>
              </a:rPr>
              <a:t>nvironment</a:t>
            </a:r>
            <a:r>
              <a:rPr sz="2800" dirty="0">
                <a:latin typeface="Arial"/>
                <a:cs typeface="Arial"/>
              </a:rPr>
              <a:t>.</a:t>
            </a:r>
          </a:p>
          <a:p>
            <a:pPr marL="755650" marR="1126490" lvl="1" indent="-579438">
              <a:spcBef>
                <a:spcPts val="580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	IT is changing the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communication patterns </a:t>
            </a:r>
            <a:r>
              <a:rPr sz="2800" dirty="0">
                <a:latin typeface="Arial"/>
                <a:cs typeface="Arial"/>
              </a:rPr>
              <a:t>of  workers.</a:t>
            </a:r>
          </a:p>
          <a:p>
            <a:pPr marL="1212850" marR="92710" lvl="2" indent="-579438">
              <a:spcBef>
                <a:spcPts val="580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800" dirty="0" smtClean="0">
                <a:latin typeface="Arial"/>
                <a:cs typeface="Arial"/>
              </a:rPr>
              <a:t>Some </a:t>
            </a:r>
            <a:r>
              <a:rPr sz="2800" dirty="0">
                <a:latin typeface="Arial"/>
                <a:cs typeface="Arial"/>
              </a:rPr>
              <a:t>workers do not need to communicate with their </a:t>
            </a:r>
            <a:r>
              <a:rPr sz="2800" dirty="0" smtClean="0">
                <a:latin typeface="Arial"/>
                <a:cs typeface="Arial"/>
              </a:rPr>
              <a:t>co-workers </a:t>
            </a:r>
            <a:r>
              <a:rPr sz="2800" dirty="0">
                <a:latin typeface="Arial"/>
                <a:cs typeface="Arial"/>
              </a:rPr>
              <a:t>on a regular basis.</a:t>
            </a:r>
            <a:endParaRPr sz="2800" dirty="0">
              <a:latin typeface="Arial"/>
              <a:cs typeface="Arial"/>
            </a:endParaRPr>
          </a:p>
          <a:p>
            <a:pPr marL="1212850" marR="5080" lvl="2" indent="-579438">
              <a:spcBef>
                <a:spcPts val="580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But, many need access to up-to-date information and  communications between </a:t>
            </a:r>
            <a:r>
              <a:rPr lang="en-US" sz="2800" dirty="0" smtClean="0">
                <a:latin typeface="Arial"/>
                <a:cs typeface="Arial"/>
              </a:rPr>
              <a:t>    </a:t>
            </a:r>
            <a:r>
              <a:rPr sz="2800" dirty="0" smtClean="0">
                <a:latin typeface="Arial"/>
                <a:cs typeface="Arial"/>
              </a:rPr>
              <a:t>co-workers</a:t>
            </a:r>
            <a:r>
              <a:rPr sz="2800" dirty="0">
                <a:latin typeface="Arial"/>
                <a:cs typeface="Arial"/>
              </a:rPr>
              <a:t>, customers, and  suppliers</a:t>
            </a:r>
          </a:p>
          <a:p>
            <a:pPr marL="755650" marR="196850" lvl="1" indent="-579438">
              <a:spcBef>
                <a:spcPts val="575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For example Wal-Mart connects its truck drivers with  a radio and satellite to maximize their efficiency.</a:t>
            </a:r>
          </a:p>
        </p:txBody>
      </p:sp>
      <p:sp>
        <p:nvSpPr>
          <p:cNvPr id="3" name="object 2"/>
          <p:cNvSpPr txBox="1">
            <a:spLocks/>
          </p:cNvSpPr>
          <p:nvPr/>
        </p:nvSpPr>
        <p:spPr>
          <a:xfrm>
            <a:off x="0" y="333741"/>
            <a:ext cx="838977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lvl="0" algn="ctr">
              <a:spcBef>
                <a:spcPts val="95"/>
              </a:spcBef>
            </a:pPr>
            <a:r>
              <a:rPr lang="en-US" sz="3600" b="1" cap="all" spc="-5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Changing Communication Patterns</a:t>
            </a:r>
          </a:p>
        </p:txBody>
      </p:sp>
      <p:sp>
        <p:nvSpPr>
          <p:cNvPr id="4" name="חץ למטה 3"/>
          <p:cNvSpPr/>
          <p:nvPr/>
        </p:nvSpPr>
        <p:spPr>
          <a:xfrm>
            <a:off x="0" y="2819400"/>
            <a:ext cx="533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חץ למעלה 4"/>
          <p:cNvSpPr/>
          <p:nvPr/>
        </p:nvSpPr>
        <p:spPr>
          <a:xfrm>
            <a:off x="0" y="3886200"/>
            <a:ext cx="5334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219200"/>
            <a:ext cx="8763000" cy="566308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755650" marR="833755" lvl="1" indent="-579438">
              <a:lnSpc>
                <a:spcPct val="90100"/>
              </a:lnSpc>
              <a:spcBef>
                <a:spcPts val="550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400" dirty="0" smtClean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changes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decision making </a:t>
            </a:r>
            <a:r>
              <a:rPr sz="2400" dirty="0" smtClean="0">
                <a:latin typeface="Arial"/>
                <a:cs typeface="Arial"/>
              </a:rPr>
              <a:t>process</a:t>
            </a:r>
            <a:r>
              <a:rPr lang="en-US" sz="2400" dirty="0" smtClean="0">
                <a:latin typeface="Arial"/>
                <a:cs typeface="Arial"/>
              </a:rPr>
              <a:t> and the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information </a:t>
            </a:r>
            <a:r>
              <a:rPr sz="2400" spc="-5" dirty="0">
                <a:latin typeface="Arial"/>
                <a:cs typeface="Arial"/>
              </a:rPr>
              <a:t>used in making those  decisions.</a:t>
            </a:r>
            <a:endParaRPr sz="2400" dirty="0">
              <a:latin typeface="Arial"/>
              <a:cs typeface="Arial"/>
            </a:endParaRPr>
          </a:p>
          <a:p>
            <a:pPr marL="755650" marR="833755" lvl="1" indent="-579438">
              <a:lnSpc>
                <a:spcPct val="90100"/>
              </a:lnSpc>
              <a:spcBef>
                <a:spcPts val="550"/>
              </a:spcBef>
              <a:buFont typeface="Wingdings" pitchFamily="2" charset="2"/>
              <a:buChar char="q"/>
              <a:tabLst>
                <a:tab pos="756920" algn="l"/>
              </a:tabLst>
            </a:pPr>
            <a:endParaRPr lang="en-US" sz="2400" dirty="0" smtClean="0">
              <a:latin typeface="Arial"/>
              <a:cs typeface="Arial"/>
            </a:endParaRPr>
          </a:p>
          <a:p>
            <a:pPr marL="755650" marR="833755" lvl="1" indent="-579438">
              <a:lnSpc>
                <a:spcPct val="90100"/>
              </a:lnSpc>
              <a:spcBef>
                <a:spcPts val="550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400" dirty="0" smtClean="0">
                <a:latin typeface="Arial"/>
                <a:cs typeface="Arial"/>
              </a:rPr>
              <a:t>Data processed </a:t>
            </a:r>
            <a:r>
              <a:rPr sz="2400" dirty="0">
                <a:latin typeface="Arial"/>
                <a:cs typeface="Arial"/>
              </a:rPr>
              <a:t>to create more accurate and timely  information are being captured </a:t>
            </a:r>
            <a:r>
              <a:rPr sz="2400" dirty="0" smtClean="0">
                <a:latin typeface="Arial"/>
                <a:cs typeface="Arial"/>
              </a:rPr>
              <a:t>earlier.</a:t>
            </a:r>
            <a:endParaRPr sz="2400" dirty="0">
              <a:latin typeface="Arial"/>
              <a:cs typeface="Arial"/>
            </a:endParaRPr>
          </a:p>
          <a:p>
            <a:pPr marL="755650" marR="833755" lvl="1" indent="-579438">
              <a:lnSpc>
                <a:spcPct val="90100"/>
              </a:lnSpc>
              <a:spcBef>
                <a:spcPts val="550"/>
              </a:spcBef>
              <a:buFont typeface="Wingdings" pitchFamily="2" charset="2"/>
              <a:buChar char="q"/>
              <a:tabLst>
                <a:tab pos="756920" algn="l"/>
              </a:tabLst>
            </a:pPr>
            <a:endParaRPr lang="en-US" sz="2400" dirty="0" smtClean="0">
              <a:latin typeface="Arial"/>
              <a:cs typeface="Arial"/>
            </a:endParaRPr>
          </a:p>
          <a:p>
            <a:pPr marL="755650" marR="833755" lvl="1" indent="-579438">
              <a:lnSpc>
                <a:spcPct val="90100"/>
              </a:lnSpc>
              <a:spcBef>
                <a:spcPts val="550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lang="en-US" sz="2400" dirty="0" smtClean="0">
                <a:latin typeface="Arial"/>
                <a:cs typeface="Arial"/>
              </a:rPr>
              <a:t>T</a:t>
            </a:r>
            <a:r>
              <a:rPr sz="2400" dirty="0" smtClean="0">
                <a:latin typeface="Arial"/>
                <a:cs typeface="Arial"/>
              </a:rPr>
              <a:t>echnologies such as RSS web </a:t>
            </a:r>
            <a:r>
              <a:rPr sz="2400" dirty="0">
                <a:latin typeface="Arial"/>
                <a:cs typeface="Arial"/>
              </a:rPr>
              <a:t>feeds  information that they need to do their job can be  </a:t>
            </a:r>
            <a:r>
              <a:rPr sz="2400" dirty="0" smtClean="0">
                <a:latin typeface="Arial"/>
                <a:cs typeface="Arial"/>
              </a:rPr>
              <a:t>pushed.</a:t>
            </a:r>
            <a:endParaRPr sz="2400" dirty="0">
              <a:latin typeface="Arial"/>
              <a:cs typeface="Arial"/>
            </a:endParaRPr>
          </a:p>
          <a:p>
            <a:pPr marL="755650" marR="833755" lvl="1" indent="-579438">
              <a:lnSpc>
                <a:spcPct val="90100"/>
              </a:lnSpc>
              <a:spcBef>
                <a:spcPts val="550"/>
              </a:spcBef>
              <a:buFont typeface="Wingdings" pitchFamily="2" charset="2"/>
              <a:buChar char="q"/>
              <a:tabLst>
                <a:tab pos="756920" algn="l"/>
              </a:tabLst>
            </a:pPr>
            <a:endParaRPr lang="en-US" sz="2400" dirty="0" smtClean="0">
              <a:latin typeface="Arial"/>
              <a:cs typeface="Arial"/>
            </a:endParaRPr>
          </a:p>
          <a:p>
            <a:pPr marL="755650" marR="833755" lvl="1" indent="-579438">
              <a:lnSpc>
                <a:spcPct val="90100"/>
              </a:lnSpc>
              <a:spcBef>
                <a:spcPts val="550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400" dirty="0" smtClean="0">
                <a:latin typeface="Arial"/>
                <a:cs typeface="Arial"/>
              </a:rPr>
              <a:t>IT </a:t>
            </a:r>
            <a:r>
              <a:rPr sz="2400" dirty="0">
                <a:latin typeface="Arial"/>
                <a:cs typeface="Arial"/>
              </a:rPr>
              <a:t>can change the amount and type of </a:t>
            </a:r>
            <a:r>
              <a:rPr sz="2400" dirty="0" smtClean="0">
                <a:latin typeface="Arial"/>
                <a:cs typeface="Arial"/>
              </a:rPr>
              <a:t>information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available </a:t>
            </a:r>
            <a:r>
              <a:rPr sz="2400" dirty="0">
                <a:latin typeface="Arial"/>
                <a:cs typeface="Arial"/>
              </a:rPr>
              <a:t>to workers.</a:t>
            </a:r>
          </a:p>
          <a:p>
            <a:pPr marL="755650" marR="833755" lvl="1" indent="-579438">
              <a:lnSpc>
                <a:spcPct val="90100"/>
              </a:lnSpc>
              <a:spcBef>
                <a:spcPts val="550"/>
              </a:spcBef>
              <a:buFont typeface="Wingdings" pitchFamily="2" charset="2"/>
              <a:buChar char="q"/>
              <a:tabLst>
                <a:tab pos="756920" algn="l"/>
              </a:tabLst>
            </a:pPr>
            <a:endParaRPr lang="en-US" sz="2400" dirty="0" smtClean="0">
              <a:latin typeface="Arial"/>
              <a:cs typeface="Arial"/>
            </a:endParaRPr>
          </a:p>
          <a:p>
            <a:pPr marL="755650" marR="833755" lvl="1" indent="-579438">
              <a:lnSpc>
                <a:spcPct val="90100"/>
              </a:lnSpc>
              <a:spcBef>
                <a:spcPts val="550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400" dirty="0" smtClean="0">
                <a:latin typeface="Arial"/>
                <a:cs typeface="Arial"/>
              </a:rPr>
              <a:t>IT </a:t>
            </a:r>
            <a:r>
              <a:rPr sz="2400" dirty="0">
                <a:latin typeface="Arial"/>
                <a:cs typeface="Arial"/>
              </a:rPr>
              <a:t>has increased the flow of information to upper level  management, reducing the ranks of middle  managers.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2"/>
          <p:cNvSpPr txBox="1">
            <a:spLocks/>
          </p:cNvSpPr>
          <p:nvPr/>
        </p:nvSpPr>
        <p:spPr>
          <a:xfrm>
            <a:off x="0" y="228600"/>
            <a:ext cx="8389771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lvl="0" algn="ctr">
              <a:spcBef>
                <a:spcPts val="95"/>
              </a:spcBef>
            </a:pPr>
            <a:r>
              <a:rPr lang="en-US" sz="3200" b="1" cap="all" spc="-5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Changing Organizational Decision Making and  Information Processing</a:t>
            </a:r>
            <a:endParaRPr lang="en-US" sz="3200" b="1" cap="all" spc="-5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14400"/>
            <a:ext cx="8610600" cy="6153222"/>
          </a:xfrm>
          <a:prstGeom prst="rect">
            <a:avLst/>
          </a:prstGeom>
        </p:spPr>
        <p:txBody>
          <a:bodyPr vert="horz" wrap="square" lIns="0" tIns="64769" rIns="0" bIns="0" rtlCol="0">
            <a:noAutofit/>
          </a:bodyPr>
          <a:lstStyle/>
          <a:p>
            <a:pPr marL="755650" marR="1475105" lvl="1" indent="-579438">
              <a:lnSpc>
                <a:spcPts val="3030"/>
              </a:lnSpc>
              <a:spcBef>
                <a:spcPts val="730"/>
              </a:spcBef>
              <a:buFont typeface="Wingdings" pitchFamily="2" charset="2"/>
              <a:buChar char="q"/>
            </a:pPr>
            <a:r>
              <a:rPr sz="2800" spc="-5" dirty="0" smtClean="0">
                <a:latin typeface="Arial"/>
                <a:cs typeface="Arial"/>
              </a:rPr>
              <a:t>An </a:t>
            </a:r>
            <a:r>
              <a:rPr sz="2800" spc="-5" dirty="0">
                <a:latin typeface="Arial"/>
                <a:cs typeface="Arial"/>
              </a:rPr>
              <a:t>increasing amount of work </a:t>
            </a:r>
            <a:r>
              <a:rPr sz="2800" spc="-5" dirty="0" smtClean="0">
                <a:latin typeface="Arial"/>
                <a:cs typeface="Arial"/>
              </a:rPr>
              <a:t>being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performed </a:t>
            </a:r>
            <a:r>
              <a:rPr sz="2800" dirty="0">
                <a:latin typeface="Arial"/>
                <a:cs typeface="Arial"/>
              </a:rPr>
              <a:t>by teams </a:t>
            </a:r>
            <a:r>
              <a:rPr sz="2800" spc="-5" dirty="0">
                <a:latin typeface="Arial"/>
                <a:cs typeface="Arial"/>
              </a:rPr>
              <a:t>is more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fluid.</a:t>
            </a:r>
          </a:p>
          <a:p>
            <a:pPr marL="755650" marR="5080" lvl="1" indent="-579438">
              <a:lnSpc>
                <a:spcPct val="90000"/>
              </a:lnSpc>
              <a:spcBef>
                <a:spcPts val="620"/>
              </a:spcBef>
              <a:buFont typeface="Wingdings" pitchFamily="2" charset="2"/>
              <a:buChar char="q"/>
              <a:tabLst>
                <a:tab pos="756920" algn="l"/>
              </a:tabLst>
            </a:pPr>
            <a:endParaRPr lang="en-US" sz="2800" spc="-5" dirty="0" smtClean="0">
              <a:latin typeface="Arial"/>
              <a:cs typeface="Arial"/>
            </a:endParaRPr>
          </a:p>
          <a:p>
            <a:pPr marL="755650" marR="5080" lvl="1" indent="-579438">
              <a:lnSpc>
                <a:spcPct val="90000"/>
              </a:lnSpc>
              <a:spcBef>
                <a:spcPts val="620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800" spc="-5" dirty="0" smtClean="0">
                <a:latin typeface="Arial"/>
                <a:cs typeface="Arial"/>
              </a:rPr>
              <a:t>Teams </a:t>
            </a:r>
            <a:r>
              <a:rPr sz="2800" dirty="0">
                <a:latin typeface="Arial"/>
                <a:cs typeface="Arial"/>
              </a:rPr>
              <a:t>have </a:t>
            </a:r>
            <a:r>
              <a:rPr sz="2800" spc="-5" dirty="0">
                <a:latin typeface="Arial"/>
                <a:cs typeface="Arial"/>
              </a:rPr>
              <a:t>learned to collaborate by </a:t>
            </a:r>
            <a:r>
              <a:rPr sz="2800" spc="-5" dirty="0" smtClean="0">
                <a:latin typeface="Arial"/>
                <a:cs typeface="Arial"/>
              </a:rPr>
              <a:t>continually </a:t>
            </a:r>
            <a:r>
              <a:rPr sz="2800" dirty="0">
                <a:latin typeface="Arial"/>
                <a:cs typeface="Arial"/>
              </a:rPr>
              <a:t>structuring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re-structuring their  work.</a:t>
            </a:r>
          </a:p>
          <a:p>
            <a:pPr marL="755650" marR="143510" lvl="1" indent="-579438">
              <a:lnSpc>
                <a:spcPts val="3020"/>
              </a:lnSpc>
              <a:spcBef>
                <a:spcPts val="720"/>
              </a:spcBef>
              <a:buFont typeface="Wingdings" pitchFamily="2" charset="2"/>
              <a:buChar char="q"/>
              <a:tabLst>
                <a:tab pos="756920" algn="l"/>
              </a:tabLst>
            </a:pPr>
            <a:endParaRPr lang="en-US" sz="2800" spc="-5" dirty="0" smtClean="0">
              <a:latin typeface="Arial"/>
              <a:cs typeface="Arial"/>
            </a:endParaRPr>
          </a:p>
          <a:p>
            <a:pPr marL="755650" marR="143510" lvl="1" indent="-579438">
              <a:lnSpc>
                <a:spcPts val="3020"/>
              </a:lnSpc>
              <a:spcBef>
                <a:spcPts val="720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800" spc="-5" dirty="0" smtClean="0">
                <a:latin typeface="Arial"/>
                <a:cs typeface="Arial"/>
              </a:rPr>
              <a:t>IT </a:t>
            </a:r>
            <a:r>
              <a:rPr lang="en-US" sz="2800" spc="-5" dirty="0" smtClean="0">
                <a:latin typeface="Arial"/>
                <a:cs typeface="Arial"/>
              </a:rPr>
              <a:t>supports </a:t>
            </a:r>
            <a:r>
              <a:rPr sz="2800" dirty="0" smtClean="0">
                <a:latin typeface="Arial"/>
                <a:cs typeface="Arial"/>
              </a:rPr>
              <a:t>team-oriented </a:t>
            </a:r>
            <a:r>
              <a:rPr sz="2800" spc="-5" dirty="0">
                <a:latin typeface="Arial"/>
                <a:cs typeface="Arial"/>
              </a:rPr>
              <a:t>and  collaborative.</a:t>
            </a:r>
            <a:endParaRPr sz="2800" dirty="0">
              <a:latin typeface="Arial"/>
              <a:cs typeface="Arial"/>
            </a:endParaRPr>
          </a:p>
          <a:p>
            <a:pPr marL="755650" marR="368300" lvl="1" indent="-579438">
              <a:lnSpc>
                <a:spcPts val="3020"/>
              </a:lnSpc>
              <a:spcBef>
                <a:spcPts val="685"/>
              </a:spcBef>
              <a:buFont typeface="Wingdings" pitchFamily="2" charset="2"/>
              <a:buChar char="q"/>
              <a:tabLst>
                <a:tab pos="756920" algn="l"/>
              </a:tabLst>
            </a:pPr>
            <a:endParaRPr lang="en-US" sz="2800" spc="-5" dirty="0" smtClean="0">
              <a:latin typeface="Arial"/>
              <a:cs typeface="Arial"/>
            </a:endParaRPr>
          </a:p>
          <a:p>
            <a:pPr marL="755650" marR="368300" lvl="1" indent="-579438">
              <a:lnSpc>
                <a:spcPts val="3020"/>
              </a:lnSpc>
              <a:spcBef>
                <a:spcPts val="685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800" spc="-5" dirty="0" smtClean="0">
                <a:latin typeface="Arial"/>
                <a:cs typeface="Arial"/>
              </a:rPr>
              <a:t>Workers </a:t>
            </a:r>
            <a:r>
              <a:rPr sz="2800" dirty="0">
                <a:latin typeface="Arial"/>
                <a:cs typeface="Arial"/>
              </a:rPr>
              <a:t>can more easily share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information 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dirty="0">
                <a:latin typeface="Arial"/>
                <a:cs typeface="Arial"/>
              </a:rPr>
              <a:t>their </a:t>
            </a:r>
            <a:r>
              <a:rPr sz="2800" spc="-5" dirty="0">
                <a:latin typeface="Arial"/>
                <a:cs typeface="Arial"/>
              </a:rPr>
              <a:t>teammates.</a:t>
            </a:r>
            <a:endParaRPr sz="2800" dirty="0">
              <a:latin typeface="Arial"/>
              <a:cs typeface="Arial"/>
            </a:endParaRPr>
          </a:p>
          <a:p>
            <a:pPr marL="755650" marR="187325" lvl="1" indent="-579438">
              <a:lnSpc>
                <a:spcPts val="3030"/>
              </a:lnSpc>
              <a:spcBef>
                <a:spcPts val="670"/>
              </a:spcBef>
              <a:buFont typeface="Wingdings" pitchFamily="2" charset="2"/>
              <a:buChar char="q"/>
              <a:tabLst>
                <a:tab pos="756920" algn="l"/>
              </a:tabLst>
            </a:pPr>
            <a:endParaRPr lang="en-US" sz="2800" spc="-5" dirty="0" smtClean="0">
              <a:latin typeface="Arial"/>
              <a:cs typeface="Arial"/>
            </a:endParaRPr>
          </a:p>
          <a:p>
            <a:pPr marL="755650" marR="187325" lvl="1" indent="-579438">
              <a:lnSpc>
                <a:spcPts val="3030"/>
              </a:lnSpc>
              <a:spcBef>
                <a:spcPts val="670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800" spc="-5" dirty="0" smtClean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Internet </a:t>
            </a:r>
            <a:r>
              <a:rPr sz="2800" spc="-5" dirty="0">
                <a:latin typeface="Arial"/>
                <a:cs typeface="Arial"/>
              </a:rPr>
              <a:t>greatly enhances </a:t>
            </a:r>
            <a:r>
              <a:rPr sz="2800" dirty="0">
                <a:latin typeface="Arial"/>
                <a:cs typeface="Arial"/>
              </a:rPr>
              <a:t>collaboration,  especially </a:t>
            </a:r>
            <a:r>
              <a:rPr sz="2800" spc="-5" dirty="0">
                <a:latin typeface="Arial"/>
                <a:cs typeface="Arial"/>
              </a:rPr>
              <a:t>through Web 2.0</a:t>
            </a:r>
            <a:r>
              <a:rPr sz="2800" dirty="0">
                <a:latin typeface="Arial"/>
                <a:cs typeface="Arial"/>
              </a:rPr>
              <a:t> technologies.</a:t>
            </a:r>
          </a:p>
        </p:txBody>
      </p:sp>
      <p:sp>
        <p:nvSpPr>
          <p:cNvPr id="3" name="object 2"/>
          <p:cNvSpPr txBox="1">
            <a:spLocks/>
          </p:cNvSpPr>
          <p:nvPr/>
        </p:nvSpPr>
        <p:spPr>
          <a:xfrm>
            <a:off x="0" y="228600"/>
            <a:ext cx="838977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lvl="0" algn="ctr">
              <a:spcBef>
                <a:spcPts val="95"/>
              </a:spcBef>
            </a:pPr>
            <a:r>
              <a:rPr lang="en-US" sz="3200" b="1" cap="all" spc="-5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Changing Collaboration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" y="455945"/>
            <a:ext cx="866581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New Challenges in Managing</a:t>
            </a:r>
            <a:r>
              <a:rPr sz="3200" b="1" spc="-9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People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295400"/>
            <a:ext cx="8610600" cy="4571123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46100" marR="27940" indent="-546100">
              <a:lnSpc>
                <a:spcPct val="80000"/>
              </a:lnSpc>
              <a:spcBef>
                <a:spcPts val="765"/>
              </a:spcBef>
              <a:buFont typeface="Wingdings" pitchFamily="2" charset="2"/>
              <a:buChar char="q"/>
              <a:tabLst>
                <a:tab pos="625475" algn="l"/>
                <a:tab pos="722313" algn="l"/>
              </a:tabLst>
            </a:pPr>
            <a:r>
              <a:rPr sz="2800" spc="-5" dirty="0">
                <a:latin typeface="Arial"/>
                <a:cs typeface="Arial"/>
              </a:rPr>
              <a:t>Organizations face the </a:t>
            </a:r>
            <a:r>
              <a:rPr sz="2800" spc="-5" dirty="0" smtClean="0">
                <a:latin typeface="Arial"/>
                <a:cs typeface="Arial"/>
              </a:rPr>
              <a:t>challenge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5" dirty="0" smtClean="0">
                <a:latin typeface="Arial"/>
                <a:cs typeface="Arial"/>
              </a:rPr>
              <a:t>managing  a </a:t>
            </a:r>
            <a:r>
              <a:rPr sz="2800" spc="-5" dirty="0">
                <a:latin typeface="Arial"/>
                <a:cs typeface="Arial"/>
              </a:rPr>
              <a:t>work </a:t>
            </a:r>
            <a:r>
              <a:rPr sz="2800" dirty="0">
                <a:latin typeface="Arial"/>
                <a:cs typeface="Arial"/>
              </a:rPr>
              <a:t>force that </a:t>
            </a:r>
            <a:r>
              <a:rPr sz="2800" spc="-5" dirty="0">
                <a:latin typeface="Arial"/>
                <a:cs typeface="Arial"/>
              </a:rPr>
              <a:t>is no </a:t>
            </a:r>
            <a:r>
              <a:rPr sz="2800" dirty="0">
                <a:latin typeface="Arial"/>
                <a:cs typeface="Arial"/>
              </a:rPr>
              <a:t>longer </a:t>
            </a:r>
            <a:r>
              <a:rPr sz="2800" spc="-5" dirty="0">
                <a:latin typeface="Arial"/>
                <a:cs typeface="Arial"/>
              </a:rPr>
              <a:t>in a </a:t>
            </a:r>
            <a:r>
              <a:rPr sz="2800" dirty="0">
                <a:latin typeface="Arial"/>
                <a:cs typeface="Arial"/>
              </a:rPr>
              <a:t>single </a:t>
            </a:r>
            <a:r>
              <a:rPr sz="2800" spc="-5" dirty="0" smtClean="0">
                <a:latin typeface="Arial"/>
                <a:cs typeface="Arial"/>
              </a:rPr>
              <a:t>location.</a:t>
            </a:r>
            <a:endParaRPr lang="en-US" sz="2800" spc="-5" dirty="0" smtClean="0">
              <a:latin typeface="Arial"/>
              <a:cs typeface="Arial"/>
            </a:endParaRPr>
          </a:p>
          <a:p>
            <a:pPr marL="546100" marR="27940" indent="-546100">
              <a:lnSpc>
                <a:spcPct val="80000"/>
              </a:lnSpc>
              <a:spcBef>
                <a:spcPts val="765"/>
              </a:spcBef>
              <a:buFont typeface="Wingdings" pitchFamily="2" charset="2"/>
              <a:buChar char="q"/>
              <a:tabLst>
                <a:tab pos="625475" algn="l"/>
                <a:tab pos="722313" algn="l"/>
              </a:tabLst>
            </a:pPr>
            <a:endParaRPr sz="2800" dirty="0">
              <a:latin typeface="Arial"/>
              <a:cs typeface="Arial"/>
            </a:endParaRPr>
          </a:p>
          <a:p>
            <a:pPr marL="546100" marR="366395" indent="-546100">
              <a:lnSpc>
                <a:spcPts val="2690"/>
              </a:lnSpc>
              <a:spcBef>
                <a:spcPts val="650"/>
              </a:spcBef>
              <a:buFont typeface="Wingdings" pitchFamily="2" charset="2"/>
              <a:buChar char="q"/>
              <a:tabLst>
                <a:tab pos="625475" algn="l"/>
                <a:tab pos="722313" algn="l"/>
              </a:tabLst>
            </a:pPr>
            <a:r>
              <a:rPr sz="2800" spc="-5" dirty="0">
                <a:latin typeface="Arial"/>
                <a:cs typeface="Arial"/>
              </a:rPr>
              <a:t>Work is more </a:t>
            </a:r>
            <a:r>
              <a:rPr sz="2800" dirty="0">
                <a:latin typeface="Arial"/>
                <a:cs typeface="Arial"/>
              </a:rPr>
              <a:t>team oriented, making </a:t>
            </a:r>
            <a:r>
              <a:rPr sz="2800" spc="-5" dirty="0">
                <a:latin typeface="Arial"/>
                <a:cs typeface="Arial"/>
              </a:rPr>
              <a:t>it more  </a:t>
            </a:r>
            <a:r>
              <a:rPr sz="2800" dirty="0">
                <a:latin typeface="Arial"/>
                <a:cs typeface="Arial"/>
              </a:rPr>
              <a:t>difficult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assess </a:t>
            </a:r>
            <a:r>
              <a:rPr sz="2800" spc="-5" dirty="0">
                <a:latin typeface="Arial"/>
                <a:cs typeface="Arial"/>
              </a:rPr>
              <a:t>individual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contributions</a:t>
            </a:r>
            <a:r>
              <a:rPr sz="2800" dirty="0" smtClean="0">
                <a:latin typeface="Arial"/>
                <a:cs typeface="Arial"/>
              </a:rPr>
              <a:t>.</a:t>
            </a:r>
            <a:endParaRPr lang="en-US" sz="2800" dirty="0" smtClean="0">
              <a:latin typeface="Arial"/>
              <a:cs typeface="Arial"/>
            </a:endParaRPr>
          </a:p>
          <a:p>
            <a:pPr marL="546100" marR="366395" indent="-546100">
              <a:lnSpc>
                <a:spcPts val="2690"/>
              </a:lnSpc>
              <a:spcBef>
                <a:spcPts val="650"/>
              </a:spcBef>
              <a:buFont typeface="Wingdings" pitchFamily="2" charset="2"/>
              <a:buChar char="q"/>
              <a:tabLst>
                <a:tab pos="625475" algn="l"/>
                <a:tab pos="722313" algn="l"/>
              </a:tabLst>
            </a:pPr>
            <a:endParaRPr sz="2800" dirty="0">
              <a:latin typeface="Arial"/>
              <a:cs typeface="Arial"/>
            </a:endParaRPr>
          </a:p>
          <a:p>
            <a:pPr marL="546100" marR="343535" indent="-546100">
              <a:lnSpc>
                <a:spcPts val="2690"/>
              </a:lnSpc>
              <a:spcBef>
                <a:spcPts val="670"/>
              </a:spcBef>
              <a:buFont typeface="Wingdings" pitchFamily="2" charset="2"/>
              <a:buChar char="q"/>
              <a:tabLst>
                <a:tab pos="625475" algn="l"/>
                <a:tab pos="722313" algn="l"/>
              </a:tabLst>
            </a:pPr>
            <a:r>
              <a:rPr sz="2800" spc="-5" dirty="0">
                <a:latin typeface="Arial"/>
                <a:cs typeface="Arial"/>
              </a:rPr>
              <a:t>One solution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use electronic </a:t>
            </a:r>
            <a:r>
              <a:rPr sz="2800" spc="-5" dirty="0">
                <a:latin typeface="Arial"/>
                <a:cs typeface="Arial"/>
              </a:rPr>
              <a:t>employee  monitoring </a:t>
            </a:r>
            <a:r>
              <a:rPr sz="2800" dirty="0">
                <a:latin typeface="Arial"/>
                <a:cs typeface="Arial"/>
              </a:rPr>
              <a:t>systems </a:t>
            </a:r>
            <a:r>
              <a:rPr sz="2800" spc="-5" dirty="0">
                <a:latin typeface="Arial"/>
                <a:cs typeface="Arial"/>
              </a:rPr>
              <a:t>automating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supervision.</a:t>
            </a:r>
          </a:p>
          <a:p>
            <a:pPr marL="546100" marR="567690" indent="-546100">
              <a:lnSpc>
                <a:spcPct val="80100"/>
              </a:lnSpc>
              <a:spcBef>
                <a:spcPts val="610"/>
              </a:spcBef>
              <a:tabLst>
                <a:tab pos="625475" algn="l"/>
                <a:tab pos="722313" algn="l"/>
              </a:tabLst>
            </a:pPr>
            <a:r>
              <a:rPr lang="en-US" sz="2400" dirty="0" smtClean="0">
                <a:latin typeface="Arial"/>
                <a:cs typeface="Arial"/>
              </a:rPr>
              <a:t>	</a:t>
            </a:r>
            <a:r>
              <a:rPr sz="2400" dirty="0" smtClean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This can possibly </a:t>
            </a:r>
            <a:r>
              <a:rPr sz="2400" dirty="0">
                <a:latin typeface="Arial"/>
                <a:cs typeface="Arial"/>
              </a:rPr>
              <a:t>hurt </a:t>
            </a:r>
            <a:r>
              <a:rPr sz="2400" spc="-5" dirty="0">
                <a:latin typeface="Arial"/>
                <a:cs typeface="Arial"/>
              </a:rPr>
              <a:t>morale and undermine  </a:t>
            </a:r>
            <a:r>
              <a:rPr sz="2400" dirty="0">
                <a:latin typeface="Arial"/>
                <a:cs typeface="Arial"/>
              </a:rPr>
              <a:t>efforts to </a:t>
            </a:r>
            <a:r>
              <a:rPr sz="2400" spc="-5" dirty="0">
                <a:latin typeface="Arial"/>
                <a:cs typeface="Arial"/>
              </a:rPr>
              <a:t>encourage workers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contribute their  ideas </a:t>
            </a:r>
            <a:r>
              <a:rPr sz="2400" dirty="0">
                <a:latin typeface="Arial"/>
                <a:cs typeface="Arial"/>
              </a:rPr>
              <a:t>to the </a:t>
            </a:r>
            <a:r>
              <a:rPr sz="2400" spc="-5" dirty="0">
                <a:latin typeface="Arial"/>
                <a:cs typeface="Arial"/>
              </a:rPr>
              <a:t>organization</a:t>
            </a:r>
            <a:r>
              <a:rPr sz="2400" spc="-5" dirty="0" smtClean="0">
                <a:latin typeface="Arial"/>
                <a:cs typeface="Arial"/>
              </a:rPr>
              <a:t>.</a:t>
            </a:r>
            <a:endParaRPr lang="en-US" sz="2400" spc="-5" dirty="0" smtClean="0">
              <a:latin typeface="Arial"/>
              <a:cs typeface="Arial"/>
            </a:endParaRPr>
          </a:p>
          <a:p>
            <a:pPr marL="546100" marR="567690" indent="-546100">
              <a:lnSpc>
                <a:spcPct val="80100"/>
              </a:lnSpc>
              <a:spcBef>
                <a:spcPts val="610"/>
              </a:spcBef>
              <a:tabLst>
                <a:tab pos="625475" algn="l"/>
                <a:tab pos="722313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0" y="1505586"/>
          <a:ext cx="8229600" cy="5352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3276600"/>
                <a:gridCol w="3276600"/>
              </a:tblGrid>
              <a:tr h="5826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Traditional</a:t>
                      </a:r>
                      <a:r>
                        <a:rPr sz="16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Approach: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Subjective</a:t>
                      </a:r>
                      <a:r>
                        <a:rPr sz="16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Observation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5" dirty="0">
                          <a:latin typeface="Arial"/>
                          <a:cs typeface="Arial"/>
                        </a:rPr>
                        <a:t>Newer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Approach;</a:t>
                      </a:r>
                      <a:r>
                        <a:rPr sz="16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Objective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Assessment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651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Supervision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117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Personal and informal. Manager is  usually present or relies on others</a:t>
                      </a:r>
                      <a:r>
                        <a:rPr sz="14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  ensure that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employee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is present</a:t>
                      </a:r>
                      <a:r>
                        <a:rPr sz="14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productive.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498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Electronic, or assessed by</a:t>
                      </a:r>
                      <a:r>
                        <a:rPr sz="1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deliverable.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As long as 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employee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is producing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value,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he does not need formal  supervisions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98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Evaluation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679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Focus is on process through</a:t>
                      </a:r>
                      <a:r>
                        <a:rPr sz="14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direct  observation. Manager sees how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employee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performed at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work.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91440" marR="2451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Subjective (personal) factors are</a:t>
                      </a:r>
                      <a:r>
                        <a:rPr sz="14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very  important.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863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Focus is on output by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deliverable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(e.g.,  produce a report by a certain date) or  by target (e.g.,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meet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 sales quota).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As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long as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deliverables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are produced  and/or targets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achieved,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employee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is meeting performance expectations 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adequately.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Subjective factors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may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be  less important and harder to</a:t>
                      </a:r>
                      <a:r>
                        <a:rPr sz="14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gauge.</a:t>
                      </a: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91440" marR="1714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pe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sati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n 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Rewards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Often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individually-based.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029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Often team-based or</a:t>
                      </a:r>
                      <a:r>
                        <a:rPr sz="14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contractually  spelled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out</a:t>
                      </a: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Hiring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51484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Personal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little reliance on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computers.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Often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more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reliance</a:t>
                      </a:r>
                      <a:r>
                        <a:rPr sz="1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on  clerical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skills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924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Often electronic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recruiting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websites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 electronic testing.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More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informated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work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that requires a</a:t>
                      </a:r>
                      <a:r>
                        <a:rPr sz="14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higher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level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 IT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skills.</a:t>
                      </a: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2"/>
          <p:cNvSpPr txBox="1">
            <a:spLocks/>
          </p:cNvSpPr>
          <p:nvPr/>
        </p:nvSpPr>
        <p:spPr>
          <a:xfrm>
            <a:off x="1" y="455945"/>
            <a:ext cx="866581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Arial"/>
                <a:ea typeface="+mj-ea"/>
                <a:cs typeface="Arial"/>
              </a:rPr>
              <a:t>New Challenges in Managing</a:t>
            </a:r>
            <a:r>
              <a:rPr kumimoji="0" lang="en-US" sz="3200" b="1" i="0" u="none" strike="noStrike" kern="1200" cap="all" spc="-95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32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Arial"/>
                <a:ea typeface="+mj-ea"/>
                <a:cs typeface="Arial"/>
              </a:rPr>
              <a:t>People</a:t>
            </a:r>
            <a:endParaRPr kumimoji="0" lang="en-US" sz="32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524000"/>
            <a:ext cx="7934959" cy="4712316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449263" marR="428625" indent="-352425">
              <a:lnSpc>
                <a:spcPts val="2590"/>
              </a:lnSpc>
              <a:spcBef>
                <a:spcPts val="630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800" dirty="0" smtClean="0">
                <a:latin typeface="Arial"/>
                <a:cs typeface="Arial"/>
              </a:rPr>
              <a:t>Workers </a:t>
            </a:r>
            <a:r>
              <a:rPr sz="2800" dirty="0">
                <a:latin typeface="Arial"/>
                <a:cs typeface="Arial"/>
              </a:rPr>
              <a:t>must </a:t>
            </a:r>
            <a:r>
              <a:rPr sz="2800" spc="-5" dirty="0">
                <a:latin typeface="Arial"/>
                <a:cs typeface="Arial"/>
              </a:rPr>
              <a:t>know how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use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technology </a:t>
            </a:r>
            <a:r>
              <a:rPr sz="2800" dirty="0">
                <a:latin typeface="Arial"/>
                <a:cs typeface="Arial"/>
              </a:rPr>
              <a:t>for  </a:t>
            </a:r>
            <a:r>
              <a:rPr sz="2800" spc="-5" dirty="0">
                <a:latin typeface="Arial"/>
                <a:cs typeface="Arial"/>
              </a:rPr>
              <a:t>their </a:t>
            </a:r>
            <a:r>
              <a:rPr sz="2800" dirty="0">
                <a:latin typeface="Arial"/>
                <a:cs typeface="Arial"/>
              </a:rPr>
              <a:t>job or be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trainable.</a:t>
            </a:r>
            <a:endParaRPr sz="2800" dirty="0">
              <a:latin typeface="Arial"/>
              <a:cs typeface="Arial"/>
            </a:endParaRPr>
          </a:p>
          <a:p>
            <a:pPr marL="449263" marR="224790" indent="-352425">
              <a:lnSpc>
                <a:spcPts val="2590"/>
              </a:lnSpc>
              <a:spcBef>
                <a:spcPts val="585"/>
              </a:spcBef>
              <a:buFont typeface="Wingdings" pitchFamily="2" charset="2"/>
              <a:buChar char="q"/>
              <a:tabLst>
                <a:tab pos="756920" algn="l"/>
              </a:tabLst>
            </a:pPr>
            <a:endParaRPr lang="en-US" sz="2800" dirty="0" smtClean="0">
              <a:latin typeface="Arial"/>
              <a:cs typeface="Arial"/>
            </a:endParaRPr>
          </a:p>
          <a:p>
            <a:pPr marL="449263" marR="224790" indent="-352425">
              <a:lnSpc>
                <a:spcPts val="2590"/>
              </a:lnSpc>
              <a:spcBef>
                <a:spcPts val="585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800" dirty="0" smtClean="0">
                <a:latin typeface="Arial"/>
                <a:cs typeface="Arial"/>
              </a:rPr>
              <a:t>IT </a:t>
            </a:r>
            <a:r>
              <a:rPr sz="2800" dirty="0">
                <a:latin typeface="Arial"/>
                <a:cs typeface="Arial"/>
              </a:rPr>
              <a:t>affects </a:t>
            </a:r>
            <a:r>
              <a:rPr sz="2800" spc="-5" dirty="0">
                <a:latin typeface="Arial"/>
                <a:cs typeface="Arial"/>
              </a:rPr>
              <a:t>the array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non-technical skills needed in  an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organization.</a:t>
            </a:r>
            <a:endParaRPr sz="2800" dirty="0">
              <a:latin typeface="Arial"/>
              <a:cs typeface="Arial"/>
            </a:endParaRPr>
          </a:p>
          <a:p>
            <a:pPr marL="449263" marR="5080" indent="-352425">
              <a:lnSpc>
                <a:spcPct val="90000"/>
              </a:lnSpc>
              <a:spcBef>
                <a:spcPts val="540"/>
              </a:spcBef>
              <a:buFont typeface="Wingdings" pitchFamily="2" charset="2"/>
              <a:buChar char="q"/>
              <a:tabLst>
                <a:tab pos="756920" algn="l"/>
              </a:tabLst>
            </a:pPr>
            <a:endParaRPr lang="en-US" sz="2800" dirty="0" smtClean="0">
              <a:latin typeface="Arial"/>
              <a:cs typeface="Arial"/>
            </a:endParaRPr>
          </a:p>
          <a:p>
            <a:pPr marL="449263" marR="5080" indent="-352425">
              <a:lnSpc>
                <a:spcPct val="90000"/>
              </a:lnSpc>
              <a:spcBef>
                <a:spcPts val="540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800" dirty="0" smtClean="0">
                <a:latin typeface="Arial"/>
                <a:cs typeface="Arial"/>
              </a:rPr>
              <a:t>IT </a:t>
            </a:r>
            <a:r>
              <a:rPr sz="2800" spc="-5" dirty="0">
                <a:latin typeface="Arial"/>
                <a:cs typeface="Arial"/>
              </a:rPr>
              <a:t>has become an essential </a:t>
            </a:r>
            <a:r>
              <a:rPr sz="2800" dirty="0">
                <a:latin typeface="Arial"/>
                <a:cs typeface="Arial"/>
              </a:rPr>
              <a:t>part of the </a:t>
            </a:r>
            <a:r>
              <a:rPr sz="2800" spc="-5" dirty="0">
                <a:latin typeface="Arial"/>
                <a:cs typeface="Arial"/>
              </a:rPr>
              <a:t>hiring process  </a:t>
            </a:r>
            <a:r>
              <a:rPr sz="2800" dirty="0">
                <a:latin typeface="Arial"/>
                <a:cs typeface="Arial"/>
              </a:rPr>
              <a:t>for many firms </a:t>
            </a:r>
            <a:r>
              <a:rPr sz="2800" spc="-5" dirty="0">
                <a:latin typeface="Arial"/>
                <a:cs typeface="Arial"/>
              </a:rPr>
              <a:t>(online </a:t>
            </a:r>
            <a:r>
              <a:rPr sz="2800" dirty="0">
                <a:latin typeface="Arial"/>
                <a:cs typeface="Arial"/>
              </a:rPr>
              <a:t>job </a:t>
            </a:r>
            <a:r>
              <a:rPr sz="2800" spc="-5" dirty="0">
                <a:latin typeface="Arial"/>
                <a:cs typeface="Arial"/>
              </a:rPr>
              <a:t>postings, online  applications,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lang="en-US" sz="2800" spc="25" dirty="0" smtClean="0">
                <a:latin typeface="Arial"/>
                <a:cs typeface="Arial"/>
              </a:rPr>
              <a:t>Personal LinkedIn site</a:t>
            </a:r>
            <a:r>
              <a:rPr sz="2800" dirty="0" smtClean="0">
                <a:latin typeface="Arial"/>
                <a:cs typeface="Arial"/>
              </a:rPr>
              <a:t>).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endParaRPr sz="2800" dirty="0">
              <a:latin typeface="Arial"/>
              <a:cs typeface="Arial"/>
            </a:endParaRPr>
          </a:p>
          <a:p>
            <a:pPr marL="449263" marR="988060" indent="-352425">
              <a:lnSpc>
                <a:spcPts val="2590"/>
              </a:lnSpc>
              <a:spcBef>
                <a:spcPts val="585"/>
              </a:spcBef>
              <a:buFont typeface="Wingdings" pitchFamily="2" charset="2"/>
              <a:buChar char="q"/>
              <a:tabLst>
                <a:tab pos="756920" algn="l"/>
              </a:tabLst>
            </a:pPr>
            <a:endParaRPr lang="en-US" sz="2800" spc="-5" dirty="0" smtClean="0">
              <a:latin typeface="Arial"/>
              <a:cs typeface="Arial"/>
            </a:endParaRPr>
          </a:p>
          <a:p>
            <a:pPr marL="449263" marR="988060" indent="-352425">
              <a:lnSpc>
                <a:spcPts val="2590"/>
              </a:lnSpc>
              <a:spcBef>
                <a:spcPts val="585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800" spc="-5" dirty="0" smtClean="0">
                <a:latin typeface="Arial"/>
                <a:cs typeface="Arial"/>
              </a:rPr>
              <a:t>Employees </a:t>
            </a:r>
            <a:r>
              <a:rPr sz="2800" dirty="0">
                <a:latin typeface="Arial"/>
                <a:cs typeface="Arial"/>
              </a:rPr>
              <a:t>must </a:t>
            </a:r>
            <a:r>
              <a:rPr sz="2800" spc="-5" dirty="0">
                <a:latin typeface="Arial"/>
                <a:cs typeface="Arial"/>
              </a:rPr>
              <a:t>maintain their </a:t>
            </a:r>
            <a:r>
              <a:rPr sz="2800" dirty="0">
                <a:latin typeface="Arial"/>
                <a:cs typeface="Arial"/>
              </a:rPr>
              <a:t>IT </a:t>
            </a:r>
            <a:r>
              <a:rPr sz="2800" spc="-5" dirty="0">
                <a:latin typeface="Arial"/>
                <a:cs typeface="Arial"/>
              </a:rPr>
              <a:t>skills or risk  becoming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unemployable</a:t>
            </a:r>
            <a:r>
              <a:rPr sz="2800" spc="-5" dirty="0" smtClean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2"/>
          <p:cNvSpPr txBox="1">
            <a:spLocks/>
          </p:cNvSpPr>
          <p:nvPr/>
        </p:nvSpPr>
        <p:spPr>
          <a:xfrm>
            <a:off x="0" y="228600"/>
            <a:ext cx="8665818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Arial"/>
                <a:ea typeface="+mj-ea"/>
                <a:cs typeface="Arial"/>
              </a:rPr>
              <a:t>New Challenges in Managing</a:t>
            </a:r>
            <a:r>
              <a:rPr kumimoji="0" lang="en-US" sz="3200" b="1" i="0" u="none" strike="noStrike" kern="1200" cap="all" spc="-95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32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Arial"/>
                <a:ea typeface="+mj-ea"/>
                <a:cs typeface="Arial"/>
              </a:rPr>
              <a:t>People</a:t>
            </a:r>
          </a:p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rgbClr val="002060"/>
                </a:solidFill>
                <a:latin typeface="Arial"/>
                <a:ea typeface="+mj-ea"/>
                <a:cs typeface="Arial"/>
              </a:rPr>
              <a:t>Hiring is different</a:t>
            </a:r>
            <a:endParaRPr kumimoji="0" lang="en-US" sz="32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rgbClr val="00206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6863715" cy="61074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HOW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INFORMATION  TECHNOLOGY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spc="-45" dirty="0" smtClean="0"/>
              <a:t> </a:t>
            </a:r>
            <a:r>
              <a:rPr dirty="0"/>
              <a:t>CHANGES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WHERE </a:t>
            </a:r>
            <a:r>
              <a:rPr spc="-5" dirty="0"/>
              <a:t>WORK </a:t>
            </a:r>
            <a:r>
              <a:rPr dirty="0"/>
              <a:t>IS DONE  AND </a:t>
            </a:r>
            <a:r>
              <a:rPr spc="5" dirty="0"/>
              <a:t>WHO </a:t>
            </a:r>
            <a:r>
              <a:rPr spc="-5" dirty="0"/>
              <a:t>DOES</a:t>
            </a:r>
            <a:r>
              <a:rPr spc="-50" dirty="0"/>
              <a:t> </a:t>
            </a:r>
            <a:r>
              <a:rPr dirty="0"/>
              <a:t>IT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06639"/>
            <a:ext cx="844908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/>
              <a:t>Telecommuting and Mobile</a:t>
            </a:r>
            <a:r>
              <a:rPr sz="3600" spc="20" dirty="0"/>
              <a:t> </a:t>
            </a:r>
            <a:r>
              <a:rPr sz="3600" spc="-5" dirty="0"/>
              <a:t>Work</a:t>
            </a:r>
            <a:endParaRPr sz="360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0" y="1143000"/>
            <a:ext cx="7239000" cy="534171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475615" marR="280035" indent="-342900">
              <a:lnSpc>
                <a:spcPct val="90000"/>
              </a:lnSpc>
              <a:spcBef>
                <a:spcPts val="430"/>
              </a:spcBef>
              <a:buFont typeface="Wingdings" pitchFamily="2" charset="2"/>
              <a:buChar char="q"/>
              <a:tabLst>
                <a:tab pos="475615" algn="l"/>
                <a:tab pos="476250" algn="l"/>
              </a:tabLst>
            </a:pPr>
            <a:r>
              <a:rPr spc="-5" dirty="0"/>
              <a:t>Telecommuting has been around since the  1970s but </a:t>
            </a:r>
            <a:r>
              <a:rPr dirty="0"/>
              <a:t>has </a:t>
            </a:r>
            <a:r>
              <a:rPr spc="-5" dirty="0"/>
              <a:t>gained </a:t>
            </a:r>
            <a:r>
              <a:rPr dirty="0"/>
              <a:t>popularity since the </a:t>
            </a:r>
            <a:r>
              <a:rPr spc="-5" dirty="0"/>
              <a:t>late  1990S.</a:t>
            </a:r>
          </a:p>
          <a:p>
            <a:pPr marL="475615" marR="1330325" indent="-342900">
              <a:lnSpc>
                <a:spcPts val="3030"/>
              </a:lnSpc>
              <a:spcBef>
                <a:spcPts val="710"/>
              </a:spcBef>
              <a:buFont typeface="Wingdings" pitchFamily="2" charset="2"/>
              <a:buChar char="q"/>
              <a:tabLst>
                <a:tab pos="475615" algn="l"/>
                <a:tab pos="476250" algn="l"/>
              </a:tabLst>
            </a:pPr>
            <a:r>
              <a:rPr spc="-5" dirty="0"/>
              <a:t>Approximately 45 million Americans  </a:t>
            </a:r>
            <a:r>
              <a:rPr dirty="0"/>
              <a:t>telecommuted </a:t>
            </a:r>
            <a:r>
              <a:rPr spc="-5" dirty="0"/>
              <a:t>in </a:t>
            </a:r>
            <a:r>
              <a:rPr dirty="0"/>
              <a:t>some fashion </a:t>
            </a:r>
            <a:r>
              <a:rPr spc="-5" dirty="0"/>
              <a:t>in</a:t>
            </a:r>
            <a:r>
              <a:rPr spc="-30" dirty="0"/>
              <a:t> </a:t>
            </a:r>
            <a:r>
              <a:rPr spc="-5" dirty="0"/>
              <a:t>2006.</a:t>
            </a:r>
          </a:p>
          <a:p>
            <a:pPr marL="475615" marR="719455" indent="-342900">
              <a:lnSpc>
                <a:spcPts val="3020"/>
              </a:lnSpc>
              <a:spcBef>
                <a:spcPts val="670"/>
              </a:spcBef>
              <a:buFont typeface="Wingdings" pitchFamily="2" charset="2"/>
              <a:buChar char="q"/>
              <a:tabLst>
                <a:tab pos="475615" algn="l"/>
                <a:tab pos="476250" algn="l"/>
              </a:tabLst>
            </a:pPr>
            <a:r>
              <a:rPr spc="-5" dirty="0"/>
              <a:t>This number is expected to increase to 100  million </a:t>
            </a:r>
            <a:r>
              <a:rPr dirty="0"/>
              <a:t>by </a:t>
            </a:r>
            <a:r>
              <a:rPr spc="-5" dirty="0"/>
              <a:t>2010.</a:t>
            </a:r>
          </a:p>
          <a:p>
            <a:pPr marL="475615" marR="5080" indent="-342900">
              <a:lnSpc>
                <a:spcPts val="3020"/>
              </a:lnSpc>
              <a:spcBef>
                <a:spcPts val="685"/>
              </a:spcBef>
              <a:buFont typeface="Wingdings" pitchFamily="2" charset="2"/>
              <a:buChar char="q"/>
              <a:tabLst>
                <a:tab pos="475615" algn="l"/>
                <a:tab pos="476250" algn="l"/>
              </a:tabLst>
            </a:pPr>
            <a:r>
              <a:rPr spc="-5" dirty="0"/>
              <a:t>Recent </a:t>
            </a:r>
            <a:r>
              <a:rPr dirty="0"/>
              <a:t>survey revealed that </a:t>
            </a:r>
            <a:r>
              <a:rPr spc="-5" dirty="0"/>
              <a:t>12% of an  organization’s workforce is at a remote</a:t>
            </a:r>
            <a:r>
              <a:rPr spc="80" dirty="0"/>
              <a:t> </a:t>
            </a:r>
            <a:r>
              <a:rPr spc="-5" dirty="0"/>
              <a:t>location.</a:t>
            </a:r>
          </a:p>
          <a:p>
            <a:pPr marL="475615" marR="719455" indent="-342900">
              <a:lnSpc>
                <a:spcPts val="3030"/>
              </a:lnSpc>
              <a:spcBef>
                <a:spcPts val="670"/>
              </a:spcBef>
              <a:buFont typeface="Wingdings" pitchFamily="2" charset="2"/>
              <a:buChar char="q"/>
              <a:tabLst>
                <a:tab pos="475615" algn="l"/>
                <a:tab pos="476250" algn="l"/>
              </a:tabLst>
            </a:pPr>
            <a:r>
              <a:rPr spc="-5" dirty="0"/>
              <a:t>Figure 4.3 </a:t>
            </a:r>
            <a:r>
              <a:rPr dirty="0"/>
              <a:t>show factors </a:t>
            </a:r>
            <a:r>
              <a:rPr spc="-5" dirty="0"/>
              <a:t>that are </a:t>
            </a:r>
            <a:r>
              <a:rPr dirty="0"/>
              <a:t>driving this  trend.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0536" y="208229"/>
            <a:ext cx="51219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Real World</a:t>
            </a:r>
            <a:r>
              <a:rPr spc="-80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171702"/>
            <a:ext cx="8297545" cy="55424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114300" indent="-342900">
              <a:lnSpc>
                <a:spcPct val="80000"/>
              </a:lnSpc>
              <a:spcBef>
                <a:spcPts val="675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Best Buy,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leading </a:t>
            </a:r>
            <a:r>
              <a:rPr sz="2400" dirty="0">
                <a:latin typeface="Arial"/>
                <a:cs typeface="Arial"/>
              </a:rPr>
              <a:t>U.S. </a:t>
            </a:r>
            <a:r>
              <a:rPr sz="2400" spc="-5" dirty="0">
                <a:latin typeface="Arial"/>
                <a:cs typeface="Arial"/>
              </a:rPr>
              <a:t>retailer in electronics,  completely </a:t>
            </a:r>
            <a:r>
              <a:rPr sz="2400" dirty="0">
                <a:latin typeface="Arial"/>
                <a:cs typeface="Arial"/>
              </a:rPr>
              <a:t>transformed its </a:t>
            </a:r>
            <a:r>
              <a:rPr sz="2400" spc="-5" dirty="0">
                <a:latin typeface="Arial"/>
                <a:cs typeface="Arial"/>
              </a:rPr>
              <a:t>view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5" dirty="0">
                <a:latin typeface="Arial"/>
                <a:cs typeface="Arial"/>
              </a:rPr>
              <a:t>ordinary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workday.</a:t>
            </a:r>
            <a:endParaRPr sz="2400" dirty="0">
              <a:latin typeface="Arial"/>
              <a:cs typeface="Arial"/>
            </a:endParaRPr>
          </a:p>
          <a:p>
            <a:pPr marL="355600" marR="75565" indent="-342900">
              <a:lnSpc>
                <a:spcPct val="80000"/>
              </a:lnSpc>
              <a:spcBef>
                <a:spcPts val="580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endParaRPr lang="en-US" sz="2400" spc="-5" dirty="0" smtClean="0">
              <a:latin typeface="Arial"/>
              <a:cs typeface="Arial"/>
            </a:endParaRPr>
          </a:p>
          <a:p>
            <a:pPr marL="355600" marR="75565" indent="-342900">
              <a:lnSpc>
                <a:spcPct val="80000"/>
              </a:lnSpc>
              <a:spcBef>
                <a:spcPts val="580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400" spc="-5" dirty="0" smtClean="0">
                <a:latin typeface="Arial"/>
                <a:cs typeface="Arial"/>
              </a:rPr>
              <a:t>Known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killer hours and herd-riding </a:t>
            </a:r>
            <a:r>
              <a:rPr sz="2400" dirty="0">
                <a:latin typeface="Arial"/>
                <a:cs typeface="Arial"/>
              </a:rPr>
              <a:t>bosses, it </a:t>
            </a:r>
            <a:r>
              <a:rPr sz="2400" spc="-5" dirty="0">
                <a:latin typeface="Arial"/>
                <a:cs typeface="Arial"/>
              </a:rPr>
              <a:t>ushered  in a new approach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work: Results-Only </a:t>
            </a:r>
            <a:r>
              <a:rPr sz="2400" dirty="0">
                <a:latin typeface="Arial"/>
                <a:cs typeface="Arial"/>
              </a:rPr>
              <a:t>Work  </a:t>
            </a:r>
            <a:r>
              <a:rPr sz="2400" spc="-5" dirty="0">
                <a:latin typeface="Arial"/>
                <a:cs typeface="Arial"/>
              </a:rPr>
              <a:t>Environment </a:t>
            </a:r>
            <a:r>
              <a:rPr sz="2400" dirty="0">
                <a:latin typeface="Arial"/>
                <a:cs typeface="Arial"/>
              </a:rPr>
              <a:t>(ROWE).</a:t>
            </a:r>
          </a:p>
          <a:p>
            <a:pPr marL="355600" marR="5080" indent="-342900">
              <a:lnSpc>
                <a:spcPct val="80000"/>
              </a:lnSpc>
              <a:spcBef>
                <a:spcPts val="575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endParaRPr lang="en-US" sz="2400" spc="-5" dirty="0" smtClean="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575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400" spc="-5" dirty="0" smtClean="0">
                <a:latin typeface="Arial"/>
                <a:cs typeface="Arial"/>
              </a:rPr>
              <a:t>Brainchild </a:t>
            </a:r>
            <a:r>
              <a:rPr sz="2400" dirty="0">
                <a:latin typeface="Arial"/>
                <a:cs typeface="Arial"/>
              </a:rPr>
              <a:t>of two </a:t>
            </a:r>
            <a:r>
              <a:rPr sz="2400" spc="-5" dirty="0">
                <a:latin typeface="Arial"/>
                <a:cs typeface="Arial"/>
              </a:rPr>
              <a:t>passionate employees who thought </a:t>
            </a:r>
            <a:r>
              <a:rPr sz="2400" dirty="0">
                <a:latin typeface="Arial"/>
                <a:cs typeface="Arial"/>
              </a:rPr>
              <a:t>that  </a:t>
            </a:r>
            <a:r>
              <a:rPr sz="2400" spc="-5" dirty="0">
                <a:latin typeface="Arial"/>
                <a:cs typeface="Arial"/>
              </a:rPr>
              <a:t>Best Buy managers were mired in analog-age inertia and  did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recognize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employees could use technology 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perform work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a variety 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places.</a:t>
            </a:r>
            <a:endParaRPr sz="2400" dirty="0">
              <a:latin typeface="Arial"/>
              <a:cs typeface="Arial"/>
            </a:endParaRPr>
          </a:p>
          <a:p>
            <a:pPr marL="355600" marR="394970" indent="-342900">
              <a:lnSpc>
                <a:spcPts val="1730"/>
              </a:lnSpc>
              <a:spcBef>
                <a:spcPts val="430"/>
              </a:spcBef>
              <a:buChar char="•"/>
              <a:tabLst>
                <a:tab pos="355600" algn="l"/>
                <a:tab pos="356235" algn="l"/>
              </a:tabLst>
            </a:pPr>
            <a:endParaRPr lang="en-US" sz="1800" dirty="0" smtClean="0">
              <a:latin typeface="Arial"/>
              <a:cs typeface="Arial"/>
            </a:endParaRPr>
          </a:p>
          <a:p>
            <a:pPr marL="355600" marR="394970" indent="-342900">
              <a:lnSpc>
                <a:spcPts val="1730"/>
              </a:lnSpc>
              <a:spcBef>
                <a:spcPts val="430"/>
              </a:spcBef>
              <a:buChar char="•"/>
              <a:tabLst>
                <a:tab pos="355600" algn="l"/>
                <a:tab pos="356235" algn="l"/>
              </a:tabLst>
            </a:pPr>
            <a:endParaRPr lang="en-US" dirty="0">
              <a:latin typeface="Arial"/>
              <a:cs typeface="Arial"/>
            </a:endParaRPr>
          </a:p>
          <a:p>
            <a:pPr marL="355600" marR="394970" indent="-342900">
              <a:lnSpc>
                <a:spcPts val="1730"/>
              </a:lnSpc>
              <a:spcBef>
                <a:spcPts val="430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dirty="0" smtClean="0">
                <a:latin typeface="Arial"/>
                <a:cs typeface="Arial"/>
              </a:rPr>
              <a:t>ROWE </a:t>
            </a:r>
            <a:r>
              <a:rPr sz="1800" spc="-5" dirty="0">
                <a:latin typeface="Arial"/>
                <a:cs typeface="Arial"/>
              </a:rPr>
              <a:t>is a program that </a:t>
            </a:r>
            <a:r>
              <a:rPr sz="1800" spc="-10" dirty="0">
                <a:latin typeface="Arial"/>
                <a:cs typeface="Arial"/>
              </a:rPr>
              <a:t>allows </a:t>
            </a:r>
            <a:r>
              <a:rPr sz="1800" spc="-5" dirty="0">
                <a:latin typeface="Arial"/>
                <a:cs typeface="Arial"/>
              </a:rPr>
              <a:t>limitless flexibility </a:t>
            </a:r>
            <a:r>
              <a:rPr sz="1800" spc="-15" dirty="0">
                <a:latin typeface="Arial"/>
                <a:cs typeface="Arial"/>
              </a:rPr>
              <a:t>when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comes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5" dirty="0">
                <a:latin typeface="Arial"/>
                <a:cs typeface="Arial"/>
              </a:rPr>
              <a:t>work  </a:t>
            </a:r>
            <a:r>
              <a:rPr sz="1800" spc="-5" dirty="0">
                <a:latin typeface="Arial"/>
                <a:cs typeface="Arial"/>
              </a:rPr>
              <a:t>hours.</a:t>
            </a:r>
            <a:endParaRPr sz="1800" dirty="0">
              <a:latin typeface="Arial"/>
              <a:cs typeface="Arial"/>
            </a:endParaRPr>
          </a:p>
          <a:p>
            <a:pPr marL="756285" marR="414655" lvl="1" indent="-286385">
              <a:lnSpc>
                <a:spcPts val="1540"/>
              </a:lnSpc>
              <a:spcBef>
                <a:spcPts val="39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Employees can choose </a:t>
            </a:r>
            <a:r>
              <a:rPr sz="1600" spc="-10" dirty="0">
                <a:latin typeface="Arial"/>
                <a:cs typeface="Arial"/>
              </a:rPr>
              <a:t>where </a:t>
            </a:r>
            <a:r>
              <a:rPr sz="1600" spc="-5" dirty="0">
                <a:latin typeface="Arial"/>
                <a:cs typeface="Arial"/>
              </a:rPr>
              <a:t>and </a:t>
            </a:r>
            <a:r>
              <a:rPr sz="1600" spc="-10" dirty="0">
                <a:latin typeface="Arial"/>
                <a:cs typeface="Arial"/>
              </a:rPr>
              <a:t>when </a:t>
            </a:r>
            <a:r>
              <a:rPr sz="1600" spc="-5" dirty="0">
                <a:latin typeface="Arial"/>
                <a:cs typeface="Arial"/>
              </a:rPr>
              <a:t>they </a:t>
            </a:r>
            <a:r>
              <a:rPr sz="1600" spc="-10" dirty="0">
                <a:latin typeface="Arial"/>
                <a:cs typeface="Arial"/>
              </a:rPr>
              <a:t>will </a:t>
            </a:r>
            <a:r>
              <a:rPr sz="1600" spc="-5" dirty="0">
                <a:latin typeface="Arial"/>
                <a:cs typeface="Arial"/>
              </a:rPr>
              <a:t>do their </a:t>
            </a:r>
            <a:r>
              <a:rPr sz="1600" spc="-10" dirty="0">
                <a:latin typeface="Arial"/>
                <a:cs typeface="Arial"/>
              </a:rPr>
              <a:t>work </a:t>
            </a:r>
            <a:r>
              <a:rPr sz="1600" spc="-5" dirty="0">
                <a:latin typeface="Arial"/>
                <a:cs typeface="Arial"/>
              </a:rPr>
              <a:t>--- as long as  project goals are satisfied.</a:t>
            </a:r>
            <a:endParaRPr sz="1600" dirty="0">
              <a:latin typeface="Arial"/>
              <a:cs typeface="Arial"/>
            </a:endParaRPr>
          </a:p>
          <a:p>
            <a:pPr marL="756285" marR="763270" lvl="1" indent="-286385">
              <a:lnSpc>
                <a:spcPts val="1540"/>
              </a:lnSpc>
              <a:spcBef>
                <a:spcPts val="37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Employee decisions about working hours and location are framed by 13  guideposts --- the most surprising of </a:t>
            </a:r>
            <a:r>
              <a:rPr sz="1600" spc="-10" dirty="0">
                <a:latin typeface="Arial"/>
                <a:cs typeface="Arial"/>
              </a:rPr>
              <a:t>which </a:t>
            </a:r>
            <a:r>
              <a:rPr sz="1600" spc="-5" dirty="0">
                <a:latin typeface="Arial"/>
                <a:cs typeface="Arial"/>
              </a:rPr>
              <a:t>is “Every meeting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optional.”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836" y="228600"/>
            <a:ext cx="8429522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1335" marR="5080" indent="-177927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Arial"/>
                <a:cs typeface="Arial"/>
              </a:rPr>
              <a:t>Factors Driving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Telecommuting  and </a:t>
            </a:r>
            <a:r>
              <a:rPr sz="3200" b="1" spc="-10" dirty="0">
                <a:latin typeface="Arial"/>
                <a:cs typeface="Arial"/>
              </a:rPr>
              <a:t>Mobile</a:t>
            </a:r>
            <a:r>
              <a:rPr sz="3200" b="1" spc="-5" dirty="0">
                <a:latin typeface="Arial"/>
                <a:cs typeface="Arial"/>
              </a:rPr>
              <a:t> Work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289321"/>
            <a:ext cx="8668385" cy="564487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625475" marR="461645" lvl="1" indent="-449263">
              <a:lnSpc>
                <a:spcPts val="2590"/>
              </a:lnSpc>
              <a:spcBef>
                <a:spcPts val="585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400" dirty="0" smtClean="0">
                <a:latin typeface="Arial"/>
                <a:cs typeface="Arial"/>
              </a:rPr>
              <a:t>First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work is increasingly knowledge-based so workers  don’t need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</a:t>
            </a:r>
            <a:r>
              <a:rPr sz="2400" dirty="0">
                <a:latin typeface="Arial"/>
                <a:cs typeface="Arial"/>
              </a:rPr>
              <a:t>“at </a:t>
            </a:r>
            <a:r>
              <a:rPr sz="2400" spc="-5" dirty="0">
                <a:latin typeface="Arial"/>
                <a:cs typeface="Arial"/>
              </a:rPr>
              <a:t>work”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do </a:t>
            </a:r>
            <a:r>
              <a:rPr sz="2400" dirty="0">
                <a:latin typeface="Arial"/>
                <a:cs typeface="Arial"/>
              </a:rPr>
              <a:t>their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jobs</a:t>
            </a:r>
            <a:r>
              <a:rPr sz="2400" spc="-5" dirty="0" smtClean="0">
                <a:latin typeface="Arial"/>
                <a:cs typeface="Arial"/>
              </a:rPr>
              <a:t>.</a:t>
            </a:r>
            <a:endParaRPr lang="en-US" sz="2400" spc="-5" dirty="0" smtClean="0">
              <a:latin typeface="Arial"/>
              <a:cs typeface="Arial"/>
            </a:endParaRPr>
          </a:p>
          <a:p>
            <a:pPr marL="625475" marR="461645" lvl="1" indent="-449263">
              <a:lnSpc>
                <a:spcPts val="2590"/>
              </a:lnSpc>
              <a:spcBef>
                <a:spcPts val="585"/>
              </a:spcBef>
              <a:buFont typeface="Wingdings" pitchFamily="2" charset="2"/>
              <a:buChar char="q"/>
              <a:tabLst>
                <a:tab pos="756920" algn="l"/>
              </a:tabLst>
            </a:pPr>
            <a:endParaRPr sz="2400" dirty="0">
              <a:latin typeface="Arial"/>
              <a:cs typeface="Arial"/>
            </a:endParaRPr>
          </a:p>
          <a:p>
            <a:pPr marL="625475" marR="24765" lvl="1" indent="-449263">
              <a:lnSpc>
                <a:spcPts val="2590"/>
              </a:lnSpc>
              <a:spcBef>
                <a:spcPts val="580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Second, telecommuting enables workers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shift their work 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accommodate their lifestyles, </a:t>
            </a:r>
            <a:r>
              <a:rPr sz="2400" dirty="0">
                <a:latin typeface="Arial"/>
                <a:cs typeface="Arial"/>
              </a:rPr>
              <a:t>esp. </a:t>
            </a:r>
            <a:r>
              <a:rPr sz="2400" spc="-5" dirty="0">
                <a:latin typeface="Arial"/>
                <a:cs typeface="Arial"/>
              </a:rPr>
              <a:t>parenting or living in  locations </a:t>
            </a:r>
            <a:r>
              <a:rPr sz="2400" dirty="0">
                <a:latin typeface="Arial"/>
                <a:cs typeface="Arial"/>
              </a:rPr>
              <a:t>far from 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office</a:t>
            </a:r>
            <a:r>
              <a:rPr sz="2400" spc="-5" dirty="0" smtClean="0">
                <a:latin typeface="Arial"/>
                <a:cs typeface="Arial"/>
              </a:rPr>
              <a:t>.</a:t>
            </a:r>
            <a:endParaRPr lang="en-US" sz="2400" spc="-5" dirty="0" smtClean="0">
              <a:latin typeface="Arial"/>
              <a:cs typeface="Arial"/>
            </a:endParaRPr>
          </a:p>
          <a:p>
            <a:pPr marL="625475" marR="24765" lvl="1" indent="-449263">
              <a:lnSpc>
                <a:spcPts val="2590"/>
              </a:lnSpc>
              <a:spcBef>
                <a:spcPts val="580"/>
              </a:spcBef>
              <a:buFont typeface="Wingdings" pitchFamily="2" charset="2"/>
              <a:buChar char="q"/>
              <a:tabLst>
                <a:tab pos="756920" algn="l"/>
              </a:tabLst>
            </a:pPr>
            <a:endParaRPr sz="2400" dirty="0">
              <a:latin typeface="Arial"/>
              <a:cs typeface="Arial"/>
            </a:endParaRPr>
          </a:p>
          <a:p>
            <a:pPr marL="625475" marR="245745" lvl="1" indent="-449263">
              <a:lnSpc>
                <a:spcPct val="90100"/>
              </a:lnSpc>
              <a:spcBef>
                <a:spcPts val="540"/>
              </a:spcBef>
              <a:buFont typeface="Wingdings" pitchFamily="2" charset="2"/>
              <a:buChar char="q"/>
              <a:tabLst>
                <a:tab pos="756920" algn="l"/>
                <a:tab pos="7219950" algn="l"/>
              </a:tabLst>
            </a:pPr>
            <a:r>
              <a:rPr sz="2400" spc="-5" dirty="0">
                <a:latin typeface="Arial"/>
                <a:cs typeface="Arial"/>
              </a:rPr>
              <a:t>Third, more powerful PCs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cheap,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high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spee</a:t>
            </a:r>
            <a:r>
              <a:rPr lang="en-US" sz="2400" spc="-5" dirty="0" smtClean="0">
                <a:latin typeface="Arial"/>
                <a:cs typeface="Arial"/>
              </a:rPr>
              <a:t>d </a:t>
            </a:r>
            <a:r>
              <a:rPr sz="2400" spc="-5" dirty="0" smtClean="0">
                <a:latin typeface="Arial"/>
                <a:cs typeface="Arial"/>
              </a:rPr>
              <a:t>telecom  </a:t>
            </a:r>
            <a:r>
              <a:rPr sz="2400" dirty="0" smtClean="0">
                <a:latin typeface="Arial"/>
                <a:cs typeface="Arial"/>
              </a:rPr>
              <a:t>mean</a:t>
            </a:r>
            <a:r>
              <a:rPr lang="en-US" sz="2400" dirty="0" smtClean="0">
                <a:latin typeface="Arial"/>
                <a:cs typeface="Arial"/>
              </a:rPr>
              <a:t>s, so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telecommuters can connect 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corporate network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efficiently</a:t>
            </a:r>
            <a:r>
              <a:rPr sz="2400" spc="-5" dirty="0" smtClean="0">
                <a:latin typeface="Arial"/>
                <a:cs typeface="Arial"/>
              </a:rPr>
              <a:t>.</a:t>
            </a:r>
            <a:endParaRPr lang="en-US" sz="2400" spc="-5" dirty="0" smtClean="0">
              <a:latin typeface="Arial"/>
              <a:cs typeface="Arial"/>
            </a:endParaRPr>
          </a:p>
          <a:p>
            <a:pPr marL="625475" marR="245745" lvl="1" indent="-449263">
              <a:lnSpc>
                <a:spcPct val="90100"/>
              </a:lnSpc>
              <a:spcBef>
                <a:spcPts val="540"/>
              </a:spcBef>
              <a:buFont typeface="Wingdings" pitchFamily="2" charset="2"/>
              <a:buChar char="q"/>
              <a:tabLst>
                <a:tab pos="756920" algn="l"/>
                <a:tab pos="7219950" algn="l"/>
              </a:tabLst>
            </a:pPr>
            <a:endParaRPr sz="2400" dirty="0">
              <a:latin typeface="Arial"/>
              <a:cs typeface="Arial"/>
            </a:endParaRPr>
          </a:p>
          <a:p>
            <a:pPr marL="625475" marR="5080" lvl="1" indent="-449263">
              <a:lnSpc>
                <a:spcPts val="2590"/>
              </a:lnSpc>
              <a:spcBef>
                <a:spcPts val="615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Fourth, the increasing reliance on web-based technologies  </a:t>
            </a:r>
            <a:r>
              <a:rPr sz="2400" dirty="0">
                <a:latin typeface="Arial"/>
                <a:cs typeface="Arial"/>
              </a:rPr>
              <a:t>by </a:t>
            </a:r>
            <a:r>
              <a:rPr sz="2400" spc="-5" dirty="0">
                <a:latin typeface="Arial"/>
                <a:cs typeface="Arial"/>
              </a:rPr>
              <a:t>all generations (particularly younger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generations</a:t>
            </a:r>
            <a:r>
              <a:rPr sz="2400" spc="-5" dirty="0" smtClean="0">
                <a:latin typeface="Arial"/>
                <a:cs typeface="Arial"/>
              </a:rPr>
              <a:t>).</a:t>
            </a:r>
            <a:endParaRPr lang="en-US" sz="2400" spc="-5" dirty="0" smtClean="0">
              <a:latin typeface="Arial"/>
              <a:cs typeface="Arial"/>
            </a:endParaRPr>
          </a:p>
          <a:p>
            <a:pPr marL="625475" marR="5080" lvl="1" indent="-449263">
              <a:lnSpc>
                <a:spcPts val="2590"/>
              </a:lnSpc>
              <a:spcBef>
                <a:spcPts val="615"/>
              </a:spcBef>
              <a:buFont typeface="Wingdings" pitchFamily="2" charset="2"/>
              <a:buChar char="q"/>
              <a:tabLst>
                <a:tab pos="756920" algn="l"/>
              </a:tabLst>
            </a:pPr>
            <a:endParaRPr sz="2400" dirty="0">
              <a:latin typeface="Arial"/>
              <a:cs typeface="Arial"/>
            </a:endParaRPr>
          </a:p>
          <a:p>
            <a:pPr marL="625475" lvl="1" indent="-449263">
              <a:lnSpc>
                <a:spcPct val="100000"/>
              </a:lnSpc>
              <a:spcBef>
                <a:spcPts val="254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Fifth, the </a:t>
            </a:r>
            <a:r>
              <a:rPr sz="2400" spc="-5" dirty="0">
                <a:latin typeface="Arial"/>
                <a:cs typeface="Arial"/>
              </a:rPr>
              <a:t>mounting emphasis on conserving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energy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0" y="1600200"/>
          <a:ext cx="8229600" cy="4983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4015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Driver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Effect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Shift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knowledge-based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work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4975" marR="84455" indent="-342900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Eliminates requirement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certain  work be performed in a</a:t>
                      </a:r>
                      <a:r>
                        <a:rPr sz="1800" spc="3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specific  place.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434340" marR="85090" indent="-3435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Changing demographics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lifestyle  preferences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4975" marR="85090" indent="-3429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Provides workers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geographic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time-shifting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flexibility.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9351">
                <a:tc>
                  <a:txBody>
                    <a:bodyPr/>
                    <a:lstStyle/>
                    <a:p>
                      <a:pPr marL="434340" marR="85090" indent="-34353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807720" algn="l"/>
                          <a:tab pos="2353310" algn="l"/>
                          <a:tab pos="3019425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	tec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olo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	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	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hanc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bandwidth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4975" marR="85090" indent="-34290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1050290" algn="l"/>
                          <a:tab pos="2210435" algn="l"/>
                          <a:tab pos="3541395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Mak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	rem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	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erf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rm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	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practical and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cost-effective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Reliance on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Web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4975" marR="83820" indent="-34290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Provides workers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ability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 stay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connected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co-workers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customers, even on a 24/7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basis.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524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Energy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concerns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4975" marR="83820" indent="-342900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Reduces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cost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 commuting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for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telecommuters and reduces energy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costs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associated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real estate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companies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2"/>
          <p:cNvSpPr txBox="1">
            <a:spLocks/>
          </p:cNvSpPr>
          <p:nvPr/>
        </p:nvSpPr>
        <p:spPr>
          <a:xfrm>
            <a:off x="88836" y="228600"/>
            <a:ext cx="8429522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1335" marR="5080" lvl="0" indent="-177927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-5" normalizeH="0" baseline="0" noProof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Arial"/>
                <a:ea typeface="+mj-ea"/>
                <a:cs typeface="Arial"/>
              </a:rPr>
              <a:t>Factors Driving</a:t>
            </a:r>
            <a:r>
              <a:rPr kumimoji="0" lang="en-US" sz="3200" b="1" i="0" u="none" strike="noStrike" kern="1200" cap="all" spc="-30" normalizeH="0" baseline="0" noProof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3200" b="1" i="0" u="none" strike="noStrike" kern="1200" cap="all" spc="-5" normalizeH="0" baseline="0" noProof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Arial"/>
                <a:ea typeface="+mj-ea"/>
                <a:cs typeface="Arial"/>
              </a:rPr>
              <a:t>Telecommuting  and </a:t>
            </a:r>
            <a:r>
              <a:rPr kumimoji="0" lang="en-US" sz="3200" b="1" i="0" u="none" strike="noStrike" kern="1200" cap="all" spc="-10" normalizeH="0" baseline="0" noProof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Arial"/>
                <a:ea typeface="+mj-ea"/>
                <a:cs typeface="Arial"/>
              </a:rPr>
              <a:t>Mobile</a:t>
            </a:r>
            <a:r>
              <a:rPr kumimoji="0" lang="en-US" sz="3200" b="1" i="0" u="none" strike="noStrike" kern="1200" cap="all" spc="-5" normalizeH="0" baseline="0" noProof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Arial"/>
                <a:ea typeface="+mj-ea"/>
                <a:cs typeface="Arial"/>
              </a:rPr>
              <a:t> Work</a:t>
            </a:r>
            <a:endParaRPr kumimoji="0" lang="en-US" sz="32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04800"/>
            <a:ext cx="7971561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3250" marR="5080" indent="-1861185">
              <a:lnSpc>
                <a:spcPct val="100000"/>
              </a:lnSpc>
              <a:spcBef>
                <a:spcPts val="95"/>
              </a:spcBef>
            </a:pPr>
            <a:r>
              <a:rPr sz="3600" spc="-5" dirty="0"/>
              <a:t>Disadvantages of Telecommuting  and Mobile</a:t>
            </a:r>
            <a:r>
              <a:rPr sz="3600" spc="5" dirty="0"/>
              <a:t> </a:t>
            </a:r>
            <a:r>
              <a:rPr sz="3600" spc="-5" dirty="0"/>
              <a:t>Work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600200"/>
            <a:ext cx="7696200" cy="4953000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marL="625475" marR="342265" lvl="1" indent="-449263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More difficult for managers to evaluate and  compensate </a:t>
            </a:r>
            <a:r>
              <a:rPr sz="2800" dirty="0" smtClean="0">
                <a:latin typeface="Arial"/>
                <a:cs typeface="Arial"/>
              </a:rPr>
              <a:t>performance</a:t>
            </a:r>
            <a:endParaRPr sz="2800" dirty="0">
              <a:latin typeface="Arial"/>
              <a:cs typeface="Arial"/>
            </a:endParaRPr>
          </a:p>
          <a:p>
            <a:pPr marL="625475" lvl="1" indent="-449263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Workers must be extremely </a:t>
            </a:r>
            <a:r>
              <a:rPr sz="2800" dirty="0" smtClean="0">
                <a:latin typeface="Arial"/>
                <a:cs typeface="Arial"/>
              </a:rPr>
              <a:t>self-disciplined</a:t>
            </a:r>
            <a:endParaRPr sz="2800" dirty="0">
              <a:latin typeface="Arial"/>
              <a:cs typeface="Arial"/>
            </a:endParaRPr>
          </a:p>
          <a:p>
            <a:pPr marL="625475" lvl="1" indent="-449263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May end up working more hours</a:t>
            </a:r>
            <a:r>
              <a:rPr sz="2800" dirty="0" smtClean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625475" lvl="1" indent="-449263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  <a:tabLst>
                <a:tab pos="355600" algn="l"/>
                <a:tab pos="356235" algn="l"/>
                <a:tab pos="6310630" algn="l"/>
              </a:tabLst>
            </a:pPr>
            <a:r>
              <a:rPr sz="2800" dirty="0">
                <a:latin typeface="Arial"/>
                <a:cs typeface="Arial"/>
              </a:rPr>
              <a:t>Can disconnect them from corporate	</a:t>
            </a:r>
            <a:r>
              <a:rPr sz="2800" dirty="0" smtClean="0">
                <a:latin typeface="Arial"/>
                <a:cs typeface="Arial"/>
              </a:rPr>
              <a:t>culture</a:t>
            </a:r>
            <a:endParaRPr sz="2800" dirty="0">
              <a:latin typeface="Arial"/>
              <a:cs typeface="Arial"/>
            </a:endParaRPr>
          </a:p>
          <a:p>
            <a:pPr marL="625475" marR="5080" lvl="1" indent="-449263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Offshoring</a:t>
            </a:r>
            <a:r>
              <a:rPr sz="2800" dirty="0">
                <a:latin typeface="Arial"/>
                <a:cs typeface="Arial"/>
              </a:rPr>
              <a:t> and outsourcing of software  development and </a:t>
            </a:r>
            <a:r>
              <a:rPr sz="2800" dirty="0" smtClean="0">
                <a:latin typeface="Arial"/>
                <a:cs typeface="Arial"/>
              </a:rPr>
              <a:t>services </a:t>
            </a:r>
            <a:r>
              <a:rPr sz="2800" dirty="0">
                <a:latin typeface="Arial"/>
                <a:cs typeface="Arial"/>
              </a:rPr>
              <a:t>enabled </a:t>
            </a:r>
            <a:r>
              <a:rPr sz="2800" dirty="0" smtClean="0">
                <a:latin typeface="Arial"/>
                <a:cs typeface="Arial"/>
              </a:rPr>
              <a:t>by </a:t>
            </a:r>
            <a:r>
              <a:rPr sz="2800" dirty="0">
                <a:latin typeface="Arial"/>
                <a:cs typeface="Arial"/>
              </a:rPr>
              <a:t>the same technologies is another </a:t>
            </a:r>
            <a:r>
              <a:rPr sz="2800" dirty="0" smtClean="0">
                <a:latin typeface="Arial"/>
                <a:cs typeface="Arial"/>
              </a:rPr>
              <a:t>risk</a:t>
            </a:r>
            <a:r>
              <a:rPr sz="3200" dirty="0" smtClean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0" y="1524000"/>
          <a:ext cx="8077200" cy="4649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/>
                <a:gridCol w="4038600"/>
              </a:tblGrid>
              <a:tr h="7010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Employee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Advantages</a:t>
                      </a:r>
                      <a:r>
                        <a:rPr sz="20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of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Telecommuting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Potential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Problems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48176">
                <a:tc>
                  <a:txBody>
                    <a:bodyPr/>
                    <a:lstStyle/>
                    <a:p>
                      <a:pPr marL="91440" marR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Reduced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stress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due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increased  ability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meet schedules, heightened  morale,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and lower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absenteeism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Geographic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flexibility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85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Higher personal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productivity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85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Housebound individuals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can join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workforce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652780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Harder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evaluate performance,  Increased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stress from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inability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separate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work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home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life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250" dirty="0">
                        <a:latin typeface="Times New Roman"/>
                        <a:cs typeface="Times New Roman"/>
                      </a:endParaRPr>
                    </a:p>
                    <a:p>
                      <a:pPr marL="92075" marR="146685">
                        <a:lnSpc>
                          <a:spcPct val="12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Employee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may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become disconnected  from company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culture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  <a:p>
                      <a:pPr marL="92075" marR="538480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Telecommuters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are more easily  replaced by electronic immigrants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  <a:p>
                      <a:pPr marL="92075" algn="just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Not suitable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jobs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employees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2"/>
          <p:cNvSpPr txBox="1">
            <a:spLocks/>
          </p:cNvSpPr>
          <p:nvPr/>
        </p:nvSpPr>
        <p:spPr>
          <a:xfrm>
            <a:off x="228600" y="304800"/>
            <a:ext cx="7971561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3250" marR="5080" lvl="0" indent="-1861185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all" spc="-5" normalizeH="0" baseline="0" noProof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Disadvantages of Telecommuting  and Mobile</a:t>
            </a:r>
            <a:r>
              <a:rPr kumimoji="0" lang="en-US" sz="3600" b="1" i="0" u="none" strike="noStrike" kern="1200" cap="all" spc="5" normalizeH="0" baseline="0" noProof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1" i="0" u="none" strike="noStrike" kern="1200" cap="all" spc="-5" normalizeH="0" baseline="0" noProof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Work</a:t>
            </a:r>
            <a:endParaRPr kumimoji="0" lang="en-US" sz="36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64655"/>
            <a:ext cx="822960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0" algn="ctr">
              <a:lnSpc>
                <a:spcPct val="100000"/>
              </a:lnSpc>
              <a:spcBef>
                <a:spcPts val="95"/>
              </a:spcBef>
            </a:pPr>
            <a:r>
              <a:rPr sz="3600" spc="-5" dirty="0"/>
              <a:t>Managerial </a:t>
            </a:r>
            <a:r>
              <a:rPr sz="3600" dirty="0"/>
              <a:t>Issues </a:t>
            </a:r>
            <a:r>
              <a:rPr sz="3600" spc="-5" dirty="0"/>
              <a:t>In  Telecommuting and Mobile</a:t>
            </a:r>
            <a:r>
              <a:rPr sz="3600" spc="70" dirty="0"/>
              <a:t> </a:t>
            </a:r>
            <a:r>
              <a:rPr sz="3600" spc="-5" dirty="0"/>
              <a:t>Work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0" y="1676400"/>
            <a:ext cx="8534400" cy="5181600"/>
          </a:xfrm>
          <a:prstGeom prst="rect">
            <a:avLst/>
          </a:prstGeom>
        </p:spPr>
        <p:txBody>
          <a:bodyPr vert="horz" wrap="square" lIns="0" tIns="60960" rIns="0" bIns="0" rtlCol="0">
            <a:noAutofit/>
          </a:bodyPr>
          <a:lstStyle/>
          <a:p>
            <a:pPr marL="625475" marR="104139" indent="-612775">
              <a:lnSpc>
                <a:spcPts val="3020"/>
              </a:lnSpc>
              <a:spcBef>
                <a:spcPts val="480"/>
              </a:spcBef>
              <a:buFont typeface="Wingdings" pitchFamily="2" charset="2"/>
              <a:buChar char="q"/>
              <a:tabLst>
                <a:tab pos="625475" algn="l"/>
              </a:tabLst>
            </a:pPr>
            <a:r>
              <a:rPr sz="2800" dirty="0" smtClean="0">
                <a:latin typeface="Arial"/>
                <a:cs typeface="Arial"/>
              </a:rPr>
              <a:t>Planning</a:t>
            </a:r>
            <a:r>
              <a:rPr lang="en-US" sz="2800" dirty="0" smtClean="0">
                <a:latin typeface="Arial"/>
                <a:cs typeface="Arial"/>
              </a:rPr>
              <a:t>-</a:t>
            </a:r>
            <a:r>
              <a:rPr sz="2800" dirty="0" smtClean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business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support tasks </a:t>
            </a:r>
            <a:r>
              <a:rPr sz="2800" spc="-5" dirty="0">
                <a:latin typeface="Arial"/>
                <a:cs typeface="Arial"/>
              </a:rPr>
              <a:t>must  be redesigned to </a:t>
            </a:r>
            <a:r>
              <a:rPr sz="2800" dirty="0">
                <a:latin typeface="Arial"/>
                <a:cs typeface="Arial"/>
              </a:rPr>
              <a:t>support </a:t>
            </a:r>
            <a:r>
              <a:rPr sz="2800" spc="-5" dirty="0" smtClean="0">
                <a:latin typeface="Arial"/>
                <a:cs typeface="Arial"/>
              </a:rPr>
              <a:t>mobile</a:t>
            </a:r>
            <a:r>
              <a:rPr lang="en-US" sz="2800" spc="-5" dirty="0" smtClean="0">
                <a:latin typeface="Arial"/>
                <a:cs typeface="Arial"/>
              </a:rPr>
              <a:t>/</a:t>
            </a:r>
            <a:r>
              <a:rPr sz="2800" dirty="0" smtClean="0">
                <a:latin typeface="Arial"/>
                <a:cs typeface="Arial"/>
              </a:rPr>
              <a:t>remote  </a:t>
            </a:r>
            <a:r>
              <a:rPr sz="2800" spc="-5" dirty="0">
                <a:latin typeface="Arial"/>
                <a:cs typeface="Arial"/>
              </a:rPr>
              <a:t>workers</a:t>
            </a:r>
            <a:endParaRPr sz="2800" dirty="0">
              <a:latin typeface="Arial"/>
              <a:cs typeface="Arial"/>
            </a:endParaRPr>
          </a:p>
          <a:p>
            <a:pPr marL="625475" marR="5080" indent="-612775">
              <a:lnSpc>
                <a:spcPts val="3020"/>
              </a:lnSpc>
              <a:spcBef>
                <a:spcPts val="685"/>
              </a:spcBef>
              <a:buFont typeface="Wingdings" pitchFamily="2" charset="2"/>
              <a:buChar char="q"/>
              <a:tabLst>
                <a:tab pos="625475" algn="l"/>
              </a:tabLst>
            </a:pPr>
            <a:endParaRPr lang="en-US" sz="2800" spc="-5" dirty="0" smtClean="0">
              <a:latin typeface="Arial"/>
              <a:cs typeface="Arial"/>
            </a:endParaRPr>
          </a:p>
          <a:p>
            <a:pPr marL="625475" marR="5080" indent="-612775">
              <a:lnSpc>
                <a:spcPts val="3020"/>
              </a:lnSpc>
              <a:spcBef>
                <a:spcPts val="685"/>
              </a:spcBef>
              <a:buFont typeface="Wingdings" pitchFamily="2" charset="2"/>
              <a:buChar char="q"/>
              <a:tabLst>
                <a:tab pos="625475" algn="l"/>
              </a:tabLst>
            </a:pPr>
            <a:r>
              <a:rPr sz="2800" spc="-5" dirty="0" smtClean="0">
                <a:latin typeface="Arial"/>
                <a:cs typeface="Arial"/>
              </a:rPr>
              <a:t>Training</a:t>
            </a:r>
            <a:r>
              <a:rPr lang="en-US" sz="2800" spc="-5" dirty="0" smtClean="0">
                <a:latin typeface="Arial"/>
                <a:cs typeface="Arial"/>
              </a:rPr>
              <a:t>- </a:t>
            </a:r>
            <a:r>
              <a:rPr sz="2800" dirty="0" smtClean="0">
                <a:latin typeface="Arial"/>
                <a:cs typeface="Arial"/>
              </a:rPr>
              <a:t>should </a:t>
            </a:r>
            <a:r>
              <a:rPr sz="2800" spc="-5" dirty="0">
                <a:latin typeface="Arial"/>
                <a:cs typeface="Arial"/>
              </a:rPr>
              <a:t>be offered so </a:t>
            </a:r>
            <a:r>
              <a:rPr sz="2800" dirty="0">
                <a:latin typeface="Arial"/>
                <a:cs typeface="Arial"/>
              </a:rPr>
              <a:t>all workers can  understand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new </a:t>
            </a:r>
            <a:r>
              <a:rPr sz="2800" spc="-5" dirty="0">
                <a:latin typeface="Arial"/>
                <a:cs typeface="Arial"/>
              </a:rPr>
              <a:t>work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environment</a:t>
            </a:r>
            <a:endParaRPr sz="2800" dirty="0">
              <a:latin typeface="Arial"/>
              <a:cs typeface="Arial"/>
            </a:endParaRPr>
          </a:p>
          <a:p>
            <a:pPr marL="625475" marR="225425" indent="-612775">
              <a:lnSpc>
                <a:spcPts val="3030"/>
              </a:lnSpc>
              <a:spcBef>
                <a:spcPts val="675"/>
              </a:spcBef>
              <a:buFont typeface="Wingdings" pitchFamily="2" charset="2"/>
              <a:buChar char="q"/>
              <a:tabLst>
                <a:tab pos="625475" algn="l"/>
              </a:tabLst>
            </a:pPr>
            <a:endParaRPr lang="en-US" sz="2800" spc="-5" dirty="0" smtClean="0">
              <a:latin typeface="Arial"/>
              <a:cs typeface="Arial"/>
            </a:endParaRPr>
          </a:p>
          <a:p>
            <a:pPr marL="625475" marR="225425" indent="-612775">
              <a:lnSpc>
                <a:spcPts val="3030"/>
              </a:lnSpc>
              <a:spcBef>
                <a:spcPts val="675"/>
              </a:spcBef>
              <a:buFont typeface="Wingdings" pitchFamily="2" charset="2"/>
              <a:buChar char="q"/>
              <a:tabLst>
                <a:tab pos="625475" algn="l"/>
              </a:tabLst>
            </a:pPr>
            <a:r>
              <a:rPr sz="2800" spc="-5" dirty="0" smtClean="0">
                <a:latin typeface="Arial"/>
                <a:cs typeface="Arial"/>
              </a:rPr>
              <a:t>Employees </a:t>
            </a:r>
            <a:r>
              <a:rPr sz="2800" spc="-5" dirty="0">
                <a:latin typeface="Arial"/>
                <a:cs typeface="Arial"/>
              </a:rPr>
              <a:t>selected for telecommuting jobs  must be</a:t>
            </a:r>
            <a:r>
              <a:rPr sz="2800" dirty="0">
                <a:latin typeface="Arial"/>
                <a:cs typeface="Arial"/>
              </a:rPr>
              <a:t> self-starters</a:t>
            </a:r>
          </a:p>
          <a:p>
            <a:pPr marL="625475" marR="462280" indent="-612775">
              <a:lnSpc>
                <a:spcPts val="3030"/>
              </a:lnSpc>
              <a:spcBef>
                <a:spcPts val="660"/>
              </a:spcBef>
              <a:buFont typeface="Wingdings" pitchFamily="2" charset="2"/>
              <a:buChar char="q"/>
              <a:tabLst>
                <a:tab pos="625475" algn="l"/>
              </a:tabLst>
            </a:pPr>
            <a:endParaRPr lang="en-US" sz="2800" spc="-5" dirty="0" smtClean="0">
              <a:latin typeface="Arial"/>
              <a:cs typeface="Arial"/>
            </a:endParaRPr>
          </a:p>
          <a:p>
            <a:pPr marL="625475" marR="462280" indent="-612775">
              <a:lnSpc>
                <a:spcPts val="3030"/>
              </a:lnSpc>
              <a:spcBef>
                <a:spcPts val="660"/>
              </a:spcBef>
              <a:buFont typeface="Wingdings" pitchFamily="2" charset="2"/>
              <a:buChar char="q"/>
              <a:tabLst>
                <a:tab pos="625475" algn="l"/>
              </a:tabLst>
            </a:pPr>
            <a:r>
              <a:rPr sz="2800" spc="-5" dirty="0" smtClean="0">
                <a:latin typeface="Arial"/>
                <a:cs typeface="Arial"/>
              </a:rPr>
              <a:t>Managers </a:t>
            </a:r>
            <a:r>
              <a:rPr sz="2800" dirty="0">
                <a:latin typeface="Arial"/>
                <a:cs typeface="Arial"/>
              </a:rPr>
              <a:t>must </a:t>
            </a:r>
            <a:r>
              <a:rPr sz="2800" spc="-5" dirty="0">
                <a:latin typeface="Arial"/>
                <a:cs typeface="Arial"/>
              </a:rPr>
              <a:t>find </a:t>
            </a:r>
            <a:r>
              <a:rPr sz="2800" dirty="0">
                <a:latin typeface="Arial"/>
                <a:cs typeface="Arial"/>
              </a:rPr>
              <a:t>new ways </a:t>
            </a:r>
            <a:r>
              <a:rPr sz="2800" spc="-5" dirty="0">
                <a:latin typeface="Arial"/>
                <a:cs typeface="Arial"/>
              </a:rPr>
              <a:t>to evaluate  and </a:t>
            </a:r>
            <a:r>
              <a:rPr sz="2800" dirty="0">
                <a:latin typeface="Arial"/>
                <a:cs typeface="Arial"/>
              </a:rPr>
              <a:t>supervise </a:t>
            </a:r>
            <a:r>
              <a:rPr sz="2800" spc="-5" dirty="0">
                <a:latin typeface="Arial"/>
                <a:cs typeface="Arial"/>
              </a:rPr>
              <a:t>those employees without  </a:t>
            </a:r>
            <a:r>
              <a:rPr sz="2800" dirty="0">
                <a:latin typeface="Arial"/>
                <a:cs typeface="Arial"/>
              </a:rPr>
              <a:t>seeing </a:t>
            </a:r>
            <a:r>
              <a:rPr sz="2800" spc="-5" dirty="0">
                <a:latin typeface="Arial"/>
                <a:cs typeface="Arial"/>
              </a:rPr>
              <a:t>them </a:t>
            </a:r>
            <a:r>
              <a:rPr sz="2800" dirty="0">
                <a:latin typeface="Arial"/>
                <a:cs typeface="Arial"/>
              </a:rPr>
              <a:t>every </a:t>
            </a:r>
            <a:r>
              <a:rPr sz="2800" spc="-5" dirty="0">
                <a:latin typeface="Arial"/>
                <a:cs typeface="Arial"/>
              </a:rPr>
              <a:t>day in the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office.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2438400"/>
            <a:ext cx="44678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VIRTUAL</a:t>
            </a:r>
            <a:r>
              <a:rPr spc="-85" dirty="0"/>
              <a:t> </a:t>
            </a:r>
            <a:r>
              <a:rPr dirty="0"/>
              <a:t>TEAMS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307218"/>
            <a:ext cx="5562599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Virtual</a:t>
            </a:r>
            <a:r>
              <a:rPr spc="-80" dirty="0"/>
              <a:t> </a:t>
            </a:r>
            <a:r>
              <a:rPr dirty="0"/>
              <a:t>Teams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066800"/>
            <a:ext cx="7613650" cy="546880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49530" indent="-342900">
              <a:lnSpc>
                <a:spcPct val="90000"/>
              </a:lnSpc>
              <a:spcBef>
                <a:spcPts val="484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Virtual Teams are </a:t>
            </a:r>
            <a:r>
              <a:rPr sz="3200" spc="-5" dirty="0">
                <a:latin typeface="Arial"/>
                <a:cs typeface="Arial"/>
              </a:rPr>
              <a:t>geographically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and/or  organizationally </a:t>
            </a:r>
            <a:r>
              <a:rPr sz="3200" dirty="0">
                <a:latin typeface="Arial"/>
                <a:cs typeface="Arial"/>
              </a:rPr>
              <a:t>dispersed coworkers  assembled using </a:t>
            </a:r>
            <a:r>
              <a:rPr sz="3200" spc="-5" dirty="0">
                <a:latin typeface="Arial"/>
                <a:cs typeface="Arial"/>
              </a:rPr>
              <a:t>telecommunications  </a:t>
            </a:r>
            <a:r>
              <a:rPr sz="3200" dirty="0">
                <a:latin typeface="Arial"/>
                <a:cs typeface="Arial"/>
              </a:rPr>
              <a:t>and IT to </a:t>
            </a:r>
            <a:r>
              <a:rPr sz="3200" spc="-5" dirty="0">
                <a:latin typeface="Arial"/>
                <a:cs typeface="Arial"/>
              </a:rPr>
              <a:t>accomplish </a:t>
            </a:r>
            <a:r>
              <a:rPr sz="3200" dirty="0">
                <a:latin typeface="Arial"/>
                <a:cs typeface="Arial"/>
              </a:rPr>
              <a:t>an </a:t>
            </a:r>
            <a:r>
              <a:rPr sz="3200" spc="-5" dirty="0">
                <a:latin typeface="Arial"/>
                <a:cs typeface="Arial"/>
              </a:rPr>
              <a:t>organizational  </a:t>
            </a:r>
            <a:r>
              <a:rPr sz="3200" dirty="0">
                <a:latin typeface="Arial"/>
                <a:cs typeface="Arial"/>
              </a:rPr>
              <a:t>task.</a:t>
            </a: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endParaRPr lang="en-US" sz="320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3200" dirty="0" smtClean="0">
                <a:latin typeface="Arial"/>
                <a:cs typeface="Arial"/>
              </a:rPr>
              <a:t>Factors </a:t>
            </a:r>
            <a:r>
              <a:rPr sz="3200" dirty="0">
                <a:latin typeface="Arial"/>
                <a:cs typeface="Arial"/>
              </a:rPr>
              <a:t>Driving Virtual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Teams:</a:t>
            </a:r>
            <a:endParaRPr sz="3200" dirty="0">
              <a:latin typeface="Arial"/>
              <a:cs typeface="Arial"/>
            </a:endParaRPr>
          </a:p>
          <a:p>
            <a:pPr marL="756285" marR="5080" lvl="1" indent="-286385">
              <a:lnSpc>
                <a:spcPts val="3030"/>
              </a:lnSpc>
              <a:spcBef>
                <a:spcPts val="730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The same </a:t>
            </a:r>
            <a:r>
              <a:rPr sz="2800" dirty="0">
                <a:latin typeface="Arial"/>
                <a:cs typeface="Arial"/>
              </a:rPr>
              <a:t>drivers </a:t>
            </a:r>
            <a:r>
              <a:rPr sz="2800" spc="-5" dirty="0">
                <a:latin typeface="Arial"/>
                <a:cs typeface="Arial"/>
              </a:rPr>
              <a:t>for telecommuting can be  applied </a:t>
            </a:r>
            <a:r>
              <a:rPr sz="2800" dirty="0">
                <a:latin typeface="Arial"/>
                <a:cs typeface="Arial"/>
              </a:rPr>
              <a:t>to virtual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teams.</a:t>
            </a:r>
            <a:endParaRPr sz="2800" dirty="0">
              <a:latin typeface="Arial"/>
              <a:cs typeface="Arial"/>
            </a:endParaRPr>
          </a:p>
          <a:p>
            <a:pPr marL="756285" marR="142875" lvl="1" indent="-286385">
              <a:lnSpc>
                <a:spcPts val="3030"/>
              </a:lnSpc>
              <a:spcBef>
                <a:spcPts val="660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Follow the sun – teams in </a:t>
            </a:r>
            <a:r>
              <a:rPr sz="2800" dirty="0">
                <a:latin typeface="Arial"/>
                <a:cs typeface="Arial"/>
              </a:rPr>
              <a:t>different </a:t>
            </a:r>
            <a:r>
              <a:rPr sz="2800" spc="-5" dirty="0">
                <a:latin typeface="Arial"/>
                <a:cs typeface="Arial"/>
              </a:rPr>
              <a:t>parts of  the world can </a:t>
            </a:r>
            <a:r>
              <a:rPr sz="2800" dirty="0">
                <a:latin typeface="Arial"/>
                <a:cs typeface="Arial"/>
              </a:rPr>
              <a:t>cooperate </a:t>
            </a:r>
            <a:r>
              <a:rPr sz="2800" spc="-5" dirty="0">
                <a:latin typeface="Arial"/>
                <a:cs typeface="Arial"/>
              </a:rPr>
              <a:t>to get work done  </a:t>
            </a:r>
            <a:r>
              <a:rPr sz="2800" dirty="0">
                <a:latin typeface="Arial"/>
                <a:cs typeface="Arial"/>
              </a:rPr>
              <a:t>faster </a:t>
            </a:r>
            <a:r>
              <a:rPr sz="2800" spc="-5" dirty="0">
                <a:latin typeface="Arial"/>
                <a:cs typeface="Arial"/>
              </a:rPr>
              <a:t>due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time </a:t>
            </a:r>
            <a:r>
              <a:rPr sz="2800" dirty="0">
                <a:latin typeface="Arial"/>
                <a:cs typeface="Arial"/>
              </a:rPr>
              <a:t>zone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differences.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625715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45360" marR="5080" indent="-2233295">
              <a:lnSpc>
                <a:spcPct val="100000"/>
              </a:lnSpc>
              <a:spcBef>
                <a:spcPts val="95"/>
              </a:spcBef>
            </a:pPr>
            <a:r>
              <a:rPr sz="3600" spc="-5" dirty="0"/>
              <a:t>Disadvantages and Challenges of  Virtual</a:t>
            </a:r>
            <a:r>
              <a:rPr sz="3600" spc="5" dirty="0"/>
              <a:t> </a:t>
            </a:r>
            <a:r>
              <a:rPr sz="3600" spc="-5" dirty="0"/>
              <a:t>Teams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76200" y="1447800"/>
            <a:ext cx="8381999" cy="5410200"/>
          </a:xfrm>
          <a:prstGeom prst="rect">
            <a:avLst/>
          </a:prstGeom>
        </p:spPr>
        <p:txBody>
          <a:bodyPr vert="horz" wrap="square" lIns="0" tIns="55879" rIns="0" bIns="0" rtlCol="0">
            <a:noAutofit/>
          </a:bodyPr>
          <a:lstStyle/>
          <a:p>
            <a:pPr marL="625475" indent="-612775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  <a:tabLst>
                <a:tab pos="355600" algn="l"/>
                <a:tab pos="546100" algn="l"/>
              </a:tabLst>
            </a:pPr>
            <a:r>
              <a:rPr sz="2800" spc="-5" dirty="0">
                <a:latin typeface="Arial"/>
                <a:cs typeface="Arial"/>
              </a:rPr>
              <a:t>Different time </a:t>
            </a:r>
            <a:r>
              <a:rPr sz="2800" dirty="0">
                <a:latin typeface="Arial"/>
                <a:cs typeface="Arial"/>
              </a:rPr>
              <a:t>zones</a:t>
            </a:r>
          </a:p>
          <a:p>
            <a:pPr marL="625475" indent="-612775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  <a:tabLst>
                <a:tab pos="355600" algn="l"/>
                <a:tab pos="546100" algn="l"/>
              </a:tabLst>
            </a:pPr>
            <a:r>
              <a:rPr sz="2800" spc="-5" dirty="0" smtClean="0">
                <a:latin typeface="Arial"/>
                <a:cs typeface="Arial"/>
              </a:rPr>
              <a:t>Security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harder 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dirty="0">
                <a:latin typeface="Arial"/>
                <a:cs typeface="Arial"/>
              </a:rPr>
              <a:t> ensure.</a:t>
            </a:r>
          </a:p>
          <a:p>
            <a:pPr marL="625475" marR="198755" indent="-612775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  <a:tabLst>
                <a:tab pos="355600" algn="l"/>
                <a:tab pos="546100" algn="l"/>
              </a:tabLst>
            </a:pPr>
            <a:r>
              <a:rPr sz="2800" spc="-5" dirty="0" smtClean="0">
                <a:latin typeface="Arial"/>
                <a:cs typeface="Arial"/>
              </a:rPr>
              <a:t>Considerable </a:t>
            </a:r>
            <a:r>
              <a:rPr sz="2800" spc="-5" dirty="0">
                <a:latin typeface="Arial"/>
                <a:cs typeface="Arial"/>
              </a:rPr>
              <a:t>number of challenges could </a:t>
            </a:r>
            <a:r>
              <a:rPr sz="2800" dirty="0">
                <a:latin typeface="Arial"/>
                <a:cs typeface="Arial"/>
              </a:rPr>
              <a:t>turn  into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disadvantages.</a:t>
            </a:r>
          </a:p>
          <a:p>
            <a:pPr marL="625475" marR="5080" indent="-612775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  <a:tabLst>
                <a:tab pos="355600" algn="l"/>
                <a:tab pos="546100" algn="l"/>
              </a:tabLst>
            </a:pPr>
            <a:r>
              <a:rPr sz="2800" dirty="0" smtClean="0">
                <a:latin typeface="Arial"/>
                <a:cs typeface="Arial"/>
              </a:rPr>
              <a:t>Electronic </a:t>
            </a:r>
            <a:r>
              <a:rPr sz="2800" spc="-5" dirty="0">
                <a:latin typeface="Arial"/>
                <a:cs typeface="Arial"/>
              </a:rPr>
              <a:t>communications may </a:t>
            </a:r>
            <a:r>
              <a:rPr sz="2800" dirty="0">
                <a:latin typeface="Arial"/>
                <a:cs typeface="Arial"/>
              </a:rPr>
              <a:t>not </a:t>
            </a:r>
            <a:r>
              <a:rPr sz="2800" spc="-5" dirty="0">
                <a:latin typeface="Arial"/>
                <a:cs typeface="Arial"/>
              </a:rPr>
              <a:t>allow the  person to convey the nuances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possible 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dirty="0">
                <a:latin typeface="Arial"/>
                <a:cs typeface="Arial"/>
              </a:rPr>
              <a:t>face-to-face conversation</a:t>
            </a:r>
          </a:p>
          <a:p>
            <a:pPr marL="625475" indent="-612775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  <a:tabLst>
                <a:tab pos="355600" algn="l"/>
                <a:tab pos="546100" algn="l"/>
              </a:tabLst>
            </a:pPr>
            <a:r>
              <a:rPr sz="2800" spc="-5" dirty="0">
                <a:latin typeface="Arial"/>
                <a:cs typeface="Arial"/>
              </a:rPr>
              <a:t>Trust may be </a:t>
            </a:r>
            <a:r>
              <a:rPr sz="2800" dirty="0">
                <a:latin typeface="Arial"/>
                <a:cs typeface="Arial"/>
              </a:rPr>
              <a:t>slower 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form.</a:t>
            </a:r>
            <a:endParaRPr sz="2800" dirty="0">
              <a:latin typeface="Arial"/>
              <a:cs typeface="Arial"/>
            </a:endParaRPr>
          </a:p>
          <a:p>
            <a:pPr marL="625475" marR="182245" indent="-612775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  <a:tabLst>
                <a:tab pos="355600" algn="l"/>
                <a:tab pos="546100" algn="l"/>
              </a:tabLst>
            </a:pPr>
            <a:r>
              <a:rPr sz="2800" spc="-5" dirty="0" smtClean="0">
                <a:latin typeface="Arial"/>
                <a:cs typeface="Arial"/>
              </a:rPr>
              <a:t>Diversity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team </a:t>
            </a:r>
            <a:r>
              <a:rPr sz="2800" spc="-5" dirty="0">
                <a:latin typeface="Arial"/>
                <a:cs typeface="Arial"/>
              </a:rPr>
              <a:t>members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 smtClean="0">
                <a:latin typeface="Arial"/>
                <a:cs typeface="Arial"/>
              </a:rPr>
              <a:t>language</a:t>
            </a:r>
            <a:r>
              <a:rPr lang="en-US" sz="2800" dirty="0" smtClean="0">
                <a:latin typeface="Arial"/>
                <a:cs typeface="Arial"/>
              </a:rPr>
              <a:t>, </a:t>
            </a:r>
            <a:r>
              <a:rPr sz="2800" dirty="0" smtClean="0">
                <a:latin typeface="Arial"/>
                <a:cs typeface="Arial"/>
              </a:rPr>
              <a:t> culture)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0" y="854906"/>
          <a:ext cx="8153400" cy="600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1857"/>
                <a:gridCol w="3092586"/>
                <a:gridCol w="2996093"/>
                <a:gridCol w="122864"/>
              </a:tblGrid>
              <a:tr h="34215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Challenges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Virtual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Teams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Traditional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Teams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7563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Communications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060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Multiple Zones can lead to greater  efficiency but can lead to  communication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difficulties.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2075" marR="390525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40" dirty="0">
                          <a:latin typeface="Arial"/>
                          <a:cs typeface="Arial"/>
                        </a:rPr>
                        <a:t>Teams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are collocated in same  time zone. Scheduling is less  difficult.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3595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Communication dynamics such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non-verbal are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altered.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215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40" dirty="0">
                          <a:latin typeface="Arial"/>
                          <a:cs typeface="Arial"/>
                        </a:rPr>
                        <a:t>Teams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may use</a:t>
                      </a:r>
                      <a:r>
                        <a:rPr sz="16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richer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2075" marR="215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communication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media.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5917">
                <a:tc row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5" dirty="0">
                          <a:latin typeface="Arial"/>
                          <a:cs typeface="Arial"/>
                        </a:rPr>
                        <a:t>Technology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054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0" dirty="0">
                          <a:latin typeface="Arial"/>
                          <a:cs typeface="Arial"/>
                        </a:rPr>
                        <a:t>Team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members must have  proficiency across a wide range of  technologies.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Technology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is not critical and tools  not essential for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communications.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420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Technology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offers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electronic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Arial"/>
                          <a:cs typeface="Arial"/>
                        </a:rPr>
                        <a:t>repository.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 marR="215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Electronic repositories are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not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2075" marR="215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typically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used.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7634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663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Work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group effectiveness may be  more dependent on alignment of  group &amp; technologies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used.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711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0" dirty="0">
                          <a:latin typeface="Arial"/>
                          <a:cs typeface="Arial"/>
                        </a:rPr>
                        <a:t>Task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technology fit may not be as  critical.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4668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40" dirty="0">
                          <a:latin typeface="Arial"/>
                          <a:cs typeface="Arial"/>
                        </a:rPr>
                        <a:t>Team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Diversity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35305" algn="just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Members typically come from  different organizations and/or  cultures which makes it: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2075" marR="2533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Because members are more  homogeneous, group identity is  easier to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form.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7746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-Harder to establish a group</a:t>
                      </a:r>
                      <a:r>
                        <a:rPr sz="14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identity.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-Necessary to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have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better com.</a:t>
                      </a:r>
                      <a:r>
                        <a:rPr sz="14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skills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-More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difficult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build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trust,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norms</a:t>
                      </a:r>
                      <a:r>
                        <a:rPr sz="14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422909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Because of commonalities,  communications are easier to  complete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successfully.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2"/>
          <p:cNvSpPr txBox="1">
            <a:spLocks/>
          </p:cNvSpPr>
          <p:nvPr/>
        </p:nvSpPr>
        <p:spPr>
          <a:xfrm>
            <a:off x="381000" y="304800"/>
            <a:ext cx="76257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45360" marR="5080" lvl="0" indent="-2233295" algn="ctr">
              <a:spcBef>
                <a:spcPts val="95"/>
              </a:spcBef>
            </a:pPr>
            <a:r>
              <a:rPr lang="en-US" sz="3600" b="1" cap="all" spc="-5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Comparison of </a:t>
            </a:r>
            <a:r>
              <a:rPr lang="en-US" sz="3600" b="1" cap="all" spc="-5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challenges</a:t>
            </a:r>
            <a:endParaRPr lang="en-US" sz="3600" b="1" cap="all" spc="-5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471054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12700" algn="ctr">
              <a:lnSpc>
                <a:spcPct val="100000"/>
              </a:lnSpc>
              <a:spcBef>
                <a:spcPts val="95"/>
              </a:spcBef>
            </a:pPr>
            <a:r>
              <a:rPr sz="3600" b="1" spc="-5" dirty="0">
                <a:latin typeface="Arial"/>
                <a:cs typeface="Arial"/>
              </a:rPr>
              <a:t>Managerial Issues in Virtual  Teams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294" y="1295400"/>
            <a:ext cx="8345905" cy="5562600"/>
          </a:xfrm>
          <a:prstGeom prst="rect">
            <a:avLst/>
          </a:prstGeom>
        </p:spPr>
        <p:txBody>
          <a:bodyPr vert="horz" wrap="square" lIns="0" tIns="98425" rIns="0" bIns="0" rtlCol="0">
            <a:noAutofit/>
          </a:bodyPr>
          <a:lstStyle/>
          <a:p>
            <a:pPr marL="449263" indent="-436563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sz="2800" spc="-5" dirty="0">
                <a:latin typeface="Arial"/>
                <a:cs typeface="Arial"/>
              </a:rPr>
              <a:t>Require </a:t>
            </a:r>
            <a:r>
              <a:rPr sz="2800" dirty="0">
                <a:latin typeface="Arial"/>
                <a:cs typeface="Arial"/>
              </a:rPr>
              <a:t>different style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type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management.</a:t>
            </a:r>
            <a:endParaRPr sz="2800" dirty="0">
              <a:latin typeface="Arial"/>
              <a:cs typeface="Arial"/>
            </a:endParaRPr>
          </a:p>
          <a:p>
            <a:pPr marL="449263" indent="-436563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sz="2800" spc="-5" dirty="0">
                <a:latin typeface="Arial"/>
                <a:cs typeface="Arial"/>
              </a:rPr>
              <a:t>Observation is less likely to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occur.</a:t>
            </a:r>
            <a:endParaRPr sz="2800" dirty="0">
              <a:latin typeface="Arial"/>
              <a:cs typeface="Arial"/>
            </a:endParaRPr>
          </a:p>
          <a:p>
            <a:pPr marL="449263" marR="953135" indent="-436563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sz="2800" spc="-5" dirty="0">
                <a:latin typeface="Arial"/>
                <a:cs typeface="Arial"/>
              </a:rPr>
              <a:t>Performance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more likely to be </a:t>
            </a:r>
            <a:r>
              <a:rPr sz="2800" dirty="0">
                <a:latin typeface="Arial"/>
                <a:cs typeface="Arial"/>
              </a:rPr>
              <a:t>based on  output.</a:t>
            </a:r>
          </a:p>
          <a:p>
            <a:pPr marL="449263" indent="-436563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sz="2800" spc="-5" dirty="0">
                <a:latin typeface="Arial"/>
                <a:cs typeface="Arial"/>
              </a:rPr>
              <a:t>Providing </a:t>
            </a:r>
            <a:r>
              <a:rPr sz="2800" dirty="0">
                <a:latin typeface="Arial"/>
                <a:cs typeface="Arial"/>
              </a:rPr>
              <a:t>feedback 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important.</a:t>
            </a:r>
            <a:endParaRPr sz="2800" dirty="0">
              <a:latin typeface="Arial"/>
              <a:cs typeface="Arial"/>
            </a:endParaRPr>
          </a:p>
          <a:p>
            <a:pPr marL="449263" marR="294640" indent="-436563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sz="2800" dirty="0">
                <a:latin typeface="Arial"/>
                <a:cs typeface="Arial"/>
              </a:rPr>
              <a:t>Compensation should be based heavily on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  </a:t>
            </a:r>
            <a:r>
              <a:rPr sz="2800" spc="-5" dirty="0">
                <a:latin typeface="Arial"/>
                <a:cs typeface="Arial"/>
              </a:rPr>
              <a:t>team’s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performance.</a:t>
            </a:r>
            <a:endParaRPr sz="2800" dirty="0">
              <a:latin typeface="Arial"/>
              <a:cs typeface="Arial"/>
            </a:endParaRPr>
          </a:p>
          <a:p>
            <a:pPr marL="449263" marR="84455" indent="-436563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sz="2800" spc="-5" dirty="0">
                <a:latin typeface="Arial"/>
                <a:cs typeface="Arial"/>
              </a:rPr>
              <a:t>Align reward systems with achievement of </a:t>
            </a:r>
            <a:r>
              <a:rPr sz="2800" dirty="0">
                <a:latin typeface="Arial"/>
                <a:cs typeface="Arial"/>
              </a:rPr>
              <a:t>team  </a:t>
            </a:r>
            <a:r>
              <a:rPr sz="2800" spc="-5" dirty="0">
                <a:latin typeface="Arial"/>
                <a:cs typeface="Arial"/>
              </a:rPr>
              <a:t>goals.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0536" y="307594"/>
            <a:ext cx="51212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Real World</a:t>
            </a:r>
            <a:r>
              <a:rPr spc="-85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485" y="1209892"/>
            <a:ext cx="8032115" cy="5190908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290830" indent="-342900">
              <a:lnSpc>
                <a:spcPct val="90000"/>
              </a:lnSpc>
              <a:spcBef>
                <a:spcPts val="430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Best Buy claims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productivity soared </a:t>
            </a:r>
            <a:r>
              <a:rPr sz="2800" dirty="0">
                <a:latin typeface="Arial"/>
                <a:cs typeface="Arial"/>
              </a:rPr>
              <a:t>41%  </a:t>
            </a:r>
            <a:r>
              <a:rPr sz="2800" spc="-5" dirty="0">
                <a:latin typeface="Arial"/>
                <a:cs typeface="Arial"/>
              </a:rPr>
              <a:t>between </a:t>
            </a:r>
            <a:r>
              <a:rPr sz="2800" dirty="0">
                <a:latin typeface="Arial"/>
                <a:cs typeface="Arial"/>
              </a:rPr>
              <a:t>2005 and </a:t>
            </a:r>
            <a:r>
              <a:rPr sz="2800" spc="-5" dirty="0">
                <a:latin typeface="Arial"/>
                <a:cs typeface="Arial"/>
              </a:rPr>
              <a:t>2007 on ROWE </a:t>
            </a:r>
            <a:r>
              <a:rPr sz="2800" spc="-5" dirty="0" smtClean="0">
                <a:latin typeface="Arial"/>
                <a:cs typeface="Arial"/>
              </a:rPr>
              <a:t>teams</a:t>
            </a:r>
            <a:r>
              <a:rPr lang="en-US" sz="2800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355600" marR="785495" indent="-342900">
              <a:lnSpc>
                <a:spcPts val="3030"/>
              </a:lnSpc>
              <a:spcBef>
                <a:spcPts val="710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endParaRPr lang="en-US" sz="2800" spc="-5" dirty="0" smtClean="0">
              <a:latin typeface="Arial"/>
              <a:cs typeface="Arial"/>
            </a:endParaRPr>
          </a:p>
          <a:p>
            <a:pPr marL="355600" marR="785495" indent="-342900">
              <a:lnSpc>
                <a:spcPts val="3030"/>
              </a:lnSpc>
              <a:spcBef>
                <a:spcPts val="710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spc="-5" dirty="0" smtClean="0">
                <a:latin typeface="Arial"/>
                <a:cs typeface="Arial"/>
              </a:rPr>
              <a:t>This </a:t>
            </a:r>
            <a:r>
              <a:rPr sz="2800" spc="-5" dirty="0">
                <a:latin typeface="Arial"/>
                <a:cs typeface="Arial"/>
              </a:rPr>
              <a:t>helped Best Buy save $16 million each  </a:t>
            </a:r>
            <a:r>
              <a:rPr sz="2800" dirty="0">
                <a:latin typeface="Arial"/>
                <a:cs typeface="Arial"/>
              </a:rPr>
              <a:t>year.</a:t>
            </a:r>
          </a:p>
          <a:p>
            <a:pPr marL="355600" marR="630555" indent="-342900">
              <a:lnSpc>
                <a:spcPts val="3020"/>
              </a:lnSpc>
              <a:spcBef>
                <a:spcPts val="670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endParaRPr lang="en-US" sz="2800" spc="-5" dirty="0" smtClean="0">
              <a:latin typeface="Arial"/>
              <a:cs typeface="Arial"/>
            </a:endParaRPr>
          </a:p>
          <a:p>
            <a:pPr marL="355600" marR="630555" indent="-342900">
              <a:lnSpc>
                <a:spcPts val="3020"/>
              </a:lnSpc>
              <a:spcBef>
                <a:spcPts val="670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spc="-5" dirty="0" smtClean="0">
                <a:latin typeface="Arial"/>
                <a:cs typeface="Arial"/>
              </a:rPr>
              <a:t>Other </a:t>
            </a:r>
            <a:r>
              <a:rPr sz="2800" spc="-5" dirty="0">
                <a:latin typeface="Arial"/>
                <a:cs typeface="Arial"/>
              </a:rPr>
              <a:t>companies (IBM, </a:t>
            </a:r>
            <a:r>
              <a:rPr sz="2800" spc="-10" dirty="0">
                <a:latin typeface="Arial"/>
                <a:cs typeface="Arial"/>
              </a:rPr>
              <a:t>AT&amp;T) </a:t>
            </a:r>
            <a:r>
              <a:rPr sz="2800" spc="-5" dirty="0">
                <a:latin typeface="Arial"/>
                <a:cs typeface="Arial"/>
              </a:rPr>
              <a:t>have adopted  similar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strategies.</a:t>
            </a:r>
          </a:p>
          <a:p>
            <a:pPr marL="355600" indent="-342900">
              <a:lnSpc>
                <a:spcPts val="3190"/>
              </a:lnSpc>
              <a:spcBef>
                <a:spcPts val="300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endParaRPr lang="en-US" sz="2800" spc="-5" dirty="0" smtClean="0">
              <a:latin typeface="Arial"/>
              <a:cs typeface="Arial"/>
            </a:endParaRPr>
          </a:p>
          <a:p>
            <a:pPr marL="355600" indent="-342900">
              <a:lnSpc>
                <a:spcPts val="3190"/>
              </a:lnSpc>
              <a:spcBef>
                <a:spcPts val="300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spc="-5" dirty="0" smtClean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nature of </a:t>
            </a:r>
            <a:r>
              <a:rPr sz="2800" spc="-5" dirty="0">
                <a:latin typeface="Arial"/>
                <a:cs typeface="Arial"/>
              </a:rPr>
              <a:t>work is changing </a:t>
            </a:r>
            <a:r>
              <a:rPr sz="2800" dirty="0">
                <a:latin typeface="Arial"/>
                <a:cs typeface="Arial"/>
              </a:rPr>
              <a:t>before </a:t>
            </a:r>
            <a:r>
              <a:rPr sz="2800" spc="-5" dirty="0">
                <a:latin typeface="Arial"/>
                <a:cs typeface="Arial"/>
              </a:rPr>
              <a:t>our </a:t>
            </a:r>
            <a:r>
              <a:rPr sz="2800" dirty="0" smtClean="0">
                <a:latin typeface="Arial"/>
                <a:cs typeface="Arial"/>
              </a:rPr>
              <a:t>eyes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information technology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spc="-5" dirty="0" smtClean="0">
                <a:latin typeface="Arial"/>
                <a:cs typeface="Arial"/>
              </a:rPr>
              <a:t>supporting</a:t>
            </a:r>
            <a:r>
              <a:rPr lang="en-US" sz="2800" spc="-5" dirty="0" smtClean="0">
                <a:latin typeface="Arial"/>
                <a:cs typeface="Arial"/>
              </a:rPr>
              <a:t> (</a:t>
            </a:r>
            <a:r>
              <a:rPr sz="2800" spc="-5" dirty="0" smtClean="0">
                <a:latin typeface="Arial"/>
                <a:cs typeface="Arial"/>
              </a:rPr>
              <a:t>if  </a:t>
            </a:r>
            <a:r>
              <a:rPr sz="2800" spc="-5" dirty="0">
                <a:latin typeface="Arial"/>
                <a:cs typeface="Arial"/>
              </a:rPr>
              <a:t>not </a:t>
            </a:r>
            <a:r>
              <a:rPr sz="2800" spc="-5" dirty="0" smtClean="0">
                <a:latin typeface="Arial"/>
                <a:cs typeface="Arial"/>
              </a:rPr>
              <a:t>propelling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changes</a:t>
            </a:r>
            <a:r>
              <a:rPr lang="en-US" sz="2800" dirty="0" smtClean="0">
                <a:latin typeface="Arial"/>
                <a:cs typeface="Arial"/>
              </a:rPr>
              <a:t>)</a:t>
            </a:r>
            <a:r>
              <a:rPr sz="2800" dirty="0" smtClean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12347"/>
            <a:ext cx="8150225" cy="57932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b="1" spc="-5" dirty="0">
                <a:latin typeface="Arial"/>
                <a:cs typeface="Arial"/>
              </a:rPr>
              <a:t>Communication challenges </a:t>
            </a:r>
            <a:r>
              <a:rPr sz="2800" spc="-5" dirty="0">
                <a:latin typeface="Arial"/>
                <a:cs typeface="Arial"/>
              </a:rPr>
              <a:t>– </a:t>
            </a:r>
            <a:r>
              <a:rPr sz="2800" dirty="0">
                <a:latin typeface="Arial"/>
                <a:cs typeface="Arial"/>
              </a:rPr>
              <a:t>managers </a:t>
            </a:r>
            <a:r>
              <a:rPr sz="2800" spc="-5" dirty="0">
                <a:latin typeface="Arial"/>
                <a:cs typeface="Arial"/>
              </a:rPr>
              <a:t>must  learn to </a:t>
            </a:r>
            <a:r>
              <a:rPr sz="2800" dirty="0">
                <a:latin typeface="Arial"/>
                <a:cs typeface="Arial"/>
              </a:rPr>
              <a:t>keep </a:t>
            </a:r>
            <a:r>
              <a:rPr sz="2800" spc="-5" dirty="0">
                <a:latin typeface="Arial"/>
                <a:cs typeface="Arial"/>
              </a:rPr>
              <a:t>the lines of communication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open.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Frequent communication is essential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success.</a:t>
            </a:r>
            <a:endParaRPr sz="2400" dirty="0">
              <a:latin typeface="Arial"/>
              <a:cs typeface="Arial"/>
            </a:endParaRPr>
          </a:p>
          <a:p>
            <a:pPr marL="756285" marR="842644" lvl="1" indent="-286385">
              <a:lnSpc>
                <a:spcPct val="100000"/>
              </a:lnSpc>
              <a:spcBef>
                <a:spcPts val="580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Need appropriate technological support (video  teleconferencing, interactive groupware,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etc.)</a:t>
            </a:r>
          </a:p>
          <a:p>
            <a:pPr marL="355600" marR="240665" indent="-342900" algn="just">
              <a:lnSpc>
                <a:spcPct val="100000"/>
              </a:lnSpc>
              <a:spcBef>
                <a:spcPts val="655"/>
              </a:spcBef>
              <a:buFont typeface="Wingdings" pitchFamily="2" charset="2"/>
              <a:buChar char="q"/>
              <a:tabLst>
                <a:tab pos="356235" algn="l"/>
              </a:tabLst>
            </a:pPr>
            <a:r>
              <a:rPr sz="2800" b="1" spc="-5" dirty="0">
                <a:latin typeface="Arial"/>
                <a:cs typeface="Arial"/>
              </a:rPr>
              <a:t>Technology challenges </a:t>
            </a:r>
            <a:r>
              <a:rPr sz="2800" spc="-5" dirty="0">
                <a:latin typeface="Arial"/>
                <a:cs typeface="Arial"/>
              </a:rPr>
              <a:t>– all </a:t>
            </a:r>
            <a:r>
              <a:rPr sz="2800" dirty="0">
                <a:latin typeface="Arial"/>
                <a:cs typeface="Arial"/>
              </a:rPr>
              <a:t>team </a:t>
            </a:r>
            <a:r>
              <a:rPr sz="2800" spc="-5" dirty="0">
                <a:latin typeface="Arial"/>
                <a:cs typeface="Arial"/>
              </a:rPr>
              <a:t>members  must </a:t>
            </a:r>
            <a:r>
              <a:rPr sz="2800" dirty="0">
                <a:latin typeface="Arial"/>
                <a:cs typeface="Arial"/>
              </a:rPr>
              <a:t>have the </a:t>
            </a:r>
            <a:r>
              <a:rPr sz="2800" spc="-5" dirty="0">
                <a:latin typeface="Arial"/>
                <a:cs typeface="Arial"/>
              </a:rPr>
              <a:t>same or similar </a:t>
            </a:r>
            <a:r>
              <a:rPr sz="2800" dirty="0">
                <a:latin typeface="Arial"/>
                <a:cs typeface="Arial"/>
              </a:rPr>
              <a:t>technologies </a:t>
            </a:r>
            <a:r>
              <a:rPr sz="2800" spc="-5" dirty="0">
                <a:latin typeface="Arial"/>
                <a:cs typeface="Arial"/>
              </a:rPr>
              <a:t>at  </a:t>
            </a:r>
            <a:r>
              <a:rPr sz="2800" dirty="0">
                <a:latin typeface="Arial"/>
                <a:cs typeface="Arial"/>
              </a:rPr>
              <a:t>their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locations.</a:t>
            </a: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Policies and </a:t>
            </a:r>
            <a:r>
              <a:rPr sz="2400" dirty="0">
                <a:latin typeface="Arial"/>
                <a:cs typeface="Arial"/>
              </a:rPr>
              <a:t>norms for </a:t>
            </a:r>
            <a:r>
              <a:rPr sz="2400" spc="-5" dirty="0">
                <a:latin typeface="Arial"/>
                <a:cs typeface="Arial"/>
              </a:rPr>
              <a:t>use </a:t>
            </a:r>
            <a:r>
              <a:rPr sz="2400" dirty="0">
                <a:latin typeface="Arial"/>
                <a:cs typeface="Arial"/>
              </a:rPr>
              <a:t>must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provided.</a:t>
            </a:r>
            <a:endParaRPr sz="2400" dirty="0">
              <a:latin typeface="Arial"/>
              <a:cs typeface="Arial"/>
            </a:endParaRPr>
          </a:p>
          <a:p>
            <a:pPr marL="355600" marR="81280" indent="-342900">
              <a:lnSpc>
                <a:spcPct val="100000"/>
              </a:lnSpc>
              <a:spcBef>
                <a:spcPts val="655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b="1" dirty="0">
                <a:latin typeface="Arial"/>
                <a:cs typeface="Arial"/>
              </a:rPr>
              <a:t>Diversity </a:t>
            </a:r>
            <a:r>
              <a:rPr sz="2800" b="1" spc="-5" dirty="0">
                <a:latin typeface="Arial"/>
                <a:cs typeface="Arial"/>
              </a:rPr>
              <a:t>Challenges </a:t>
            </a:r>
            <a:r>
              <a:rPr sz="2800" spc="-5" dirty="0">
                <a:latin typeface="Arial"/>
                <a:cs typeface="Arial"/>
              </a:rPr>
              <a:t>– </a:t>
            </a:r>
            <a:r>
              <a:rPr sz="2800" dirty="0">
                <a:latin typeface="Arial"/>
                <a:cs typeface="Arial"/>
              </a:rPr>
              <a:t>different cultures have  different </a:t>
            </a:r>
            <a:r>
              <a:rPr sz="2800" spc="-5" dirty="0">
                <a:latin typeface="Arial"/>
                <a:cs typeface="Arial"/>
              </a:rPr>
              <a:t>perceptions on time and </a:t>
            </a:r>
            <a:r>
              <a:rPr sz="2800" dirty="0">
                <a:latin typeface="Arial"/>
                <a:cs typeface="Arial"/>
              </a:rPr>
              <a:t>task  importance.</a:t>
            </a: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Providing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appropriate technologies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each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culture 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2"/>
          <p:cNvSpPr txBox="1">
            <a:spLocks/>
          </p:cNvSpPr>
          <p:nvPr/>
        </p:nvSpPr>
        <p:spPr>
          <a:xfrm>
            <a:off x="457200" y="304800"/>
            <a:ext cx="77724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5080" lvl="0" indent="12700" algn="ctr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all" spc="-5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Arial"/>
                <a:ea typeface="+mj-ea"/>
                <a:cs typeface="Arial"/>
              </a:rPr>
              <a:t>Challenges in Virtual  Teams</a:t>
            </a:r>
            <a:endParaRPr kumimoji="0" lang="en-US" sz="36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057400"/>
            <a:ext cx="7239000" cy="1143000"/>
          </a:xfrm>
          <a:prstGeom prst="rect">
            <a:avLst/>
          </a:prstGeom>
        </p:spPr>
        <p:txBody>
          <a:bodyPr vert="horz" wrap="square" lIns="0" tIns="874648" rIns="0" bIns="0" rtlCol="0">
            <a:spAutoFit/>
          </a:bodyPr>
          <a:lstStyle/>
          <a:p>
            <a:pPr marL="33020" marR="5080" indent="385445">
              <a:lnSpc>
                <a:spcPct val="100000"/>
              </a:lnSpc>
              <a:spcBef>
                <a:spcPts val="105"/>
              </a:spcBef>
            </a:pPr>
            <a:r>
              <a:rPr dirty="0"/>
              <a:t>GAINING ACCEPTANCE  FOR IT-INDUCED</a:t>
            </a:r>
            <a:r>
              <a:rPr spc="-110" dirty="0"/>
              <a:t> </a:t>
            </a:r>
            <a:r>
              <a:rPr dirty="0"/>
              <a:t>CHANGE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033"/>
            <a:ext cx="80772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6725" marR="5080" indent="-454659" algn="ctr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Gaining acceptance for  IT-induced Change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0" y="1371600"/>
            <a:ext cx="8153400" cy="54649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0713" marR="537845" indent="-608013">
              <a:lnSpc>
                <a:spcPct val="100000"/>
              </a:lnSpc>
              <a:spcBef>
                <a:spcPts val="95"/>
              </a:spcBef>
              <a:buFont typeface="Wingdings" pitchFamily="2" charset="2"/>
              <a:buChar char="q"/>
            </a:pPr>
            <a:r>
              <a:rPr sz="2800" spc="-5" dirty="0">
                <a:latin typeface="Arial"/>
                <a:cs typeface="Arial"/>
              </a:rPr>
              <a:t>To avoid </a:t>
            </a:r>
            <a:r>
              <a:rPr sz="2800" dirty="0">
                <a:latin typeface="Arial"/>
                <a:cs typeface="Arial"/>
              </a:rPr>
              <a:t>resistance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change, system  </a:t>
            </a:r>
            <a:r>
              <a:rPr sz="2800" spc="-5" dirty="0">
                <a:latin typeface="Arial"/>
                <a:cs typeface="Arial"/>
              </a:rPr>
              <a:t>implementers and managers must </a:t>
            </a:r>
            <a:r>
              <a:rPr sz="2800" dirty="0">
                <a:latin typeface="Arial"/>
                <a:cs typeface="Arial"/>
              </a:rPr>
              <a:t>actively  </a:t>
            </a:r>
            <a:r>
              <a:rPr sz="2800" spc="-5" dirty="0">
                <a:latin typeface="Arial"/>
                <a:cs typeface="Arial"/>
              </a:rPr>
              <a:t>manage the </a:t>
            </a:r>
            <a:r>
              <a:rPr sz="2800" dirty="0">
                <a:latin typeface="Arial"/>
                <a:cs typeface="Arial"/>
              </a:rPr>
              <a:t>change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process</a:t>
            </a:r>
            <a:endParaRPr lang="en-US" sz="2800" dirty="0" smtClean="0">
              <a:latin typeface="Arial"/>
              <a:cs typeface="Arial"/>
            </a:endParaRPr>
          </a:p>
          <a:p>
            <a:pPr marL="620713" marR="537845" indent="-608013">
              <a:lnSpc>
                <a:spcPct val="100000"/>
              </a:lnSpc>
              <a:spcBef>
                <a:spcPts val="95"/>
              </a:spcBef>
              <a:buFont typeface="Wingdings" pitchFamily="2" charset="2"/>
              <a:buChar char="q"/>
            </a:pPr>
            <a:endParaRPr sz="2800" dirty="0">
              <a:latin typeface="Arial"/>
              <a:cs typeface="Arial"/>
            </a:endParaRPr>
          </a:p>
          <a:p>
            <a:pPr marL="620713" marR="63500" indent="-608013">
              <a:lnSpc>
                <a:spcPct val="100000"/>
              </a:lnSpc>
              <a:spcBef>
                <a:spcPts val="675"/>
              </a:spcBef>
              <a:buFont typeface="Wingdings" pitchFamily="2" charset="2"/>
              <a:buChar char="q"/>
            </a:pPr>
            <a:r>
              <a:rPr sz="2800" spc="-5" dirty="0">
                <a:latin typeface="Arial"/>
                <a:cs typeface="Arial"/>
              </a:rPr>
              <a:t>The Technology </a:t>
            </a:r>
            <a:r>
              <a:rPr sz="2800" dirty="0">
                <a:latin typeface="Arial"/>
                <a:cs typeface="Arial"/>
              </a:rPr>
              <a:t>Acceptance </a:t>
            </a:r>
            <a:r>
              <a:rPr sz="2800" spc="-5" dirty="0">
                <a:latin typeface="Arial"/>
                <a:cs typeface="Arial"/>
              </a:rPr>
              <a:t>Model (TAM) </a:t>
            </a:r>
            <a:r>
              <a:rPr sz="2800" dirty="0" smtClean="0">
                <a:latin typeface="Arial"/>
                <a:cs typeface="Arial"/>
              </a:rPr>
              <a:t>suggests </a:t>
            </a:r>
            <a:r>
              <a:rPr sz="2800" spc="-5" dirty="0">
                <a:latin typeface="Arial"/>
                <a:cs typeface="Arial"/>
              </a:rPr>
              <a:t>that employee attitudes </a:t>
            </a:r>
            <a:r>
              <a:rPr sz="2800" spc="-5" dirty="0" smtClean="0">
                <a:latin typeface="Arial"/>
                <a:cs typeface="Arial"/>
              </a:rPr>
              <a:t>may </a:t>
            </a:r>
            <a:r>
              <a:rPr sz="2800" spc="-5" dirty="0">
                <a:latin typeface="Arial"/>
                <a:cs typeface="Arial"/>
              </a:rPr>
              <a:t>change if they </a:t>
            </a:r>
            <a:r>
              <a:rPr sz="2800" dirty="0">
                <a:latin typeface="Arial"/>
                <a:cs typeface="Arial"/>
              </a:rPr>
              <a:t>think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new </a:t>
            </a:r>
            <a:r>
              <a:rPr sz="2800" spc="-5" dirty="0">
                <a:latin typeface="Arial"/>
                <a:cs typeface="Arial"/>
              </a:rPr>
              <a:t>system will  </a:t>
            </a:r>
            <a:r>
              <a:rPr sz="2800" dirty="0">
                <a:latin typeface="Arial"/>
                <a:cs typeface="Arial"/>
              </a:rPr>
              <a:t>help </a:t>
            </a:r>
            <a:r>
              <a:rPr sz="2800" spc="-5" dirty="0">
                <a:latin typeface="Arial"/>
                <a:cs typeface="Arial"/>
              </a:rPr>
              <a:t>them to do </a:t>
            </a:r>
            <a:r>
              <a:rPr sz="2800" dirty="0">
                <a:latin typeface="Arial"/>
                <a:cs typeface="Arial"/>
              </a:rPr>
              <a:t>more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dirty="0">
                <a:latin typeface="Arial"/>
                <a:cs typeface="Arial"/>
              </a:rPr>
              <a:t>better </a:t>
            </a:r>
            <a:r>
              <a:rPr sz="2800" spc="-5" dirty="0">
                <a:latin typeface="Arial"/>
                <a:cs typeface="Arial"/>
              </a:rPr>
              <a:t>work for the  same effort, and that it’s easy to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use</a:t>
            </a:r>
            <a:r>
              <a:rPr sz="2800" spc="-5" dirty="0" smtClean="0">
                <a:latin typeface="Arial"/>
                <a:cs typeface="Arial"/>
              </a:rPr>
              <a:t>.</a:t>
            </a:r>
            <a:endParaRPr lang="en-US" sz="2800" spc="-5" dirty="0" smtClean="0">
              <a:latin typeface="Arial"/>
              <a:cs typeface="Arial"/>
            </a:endParaRPr>
          </a:p>
          <a:p>
            <a:pPr marL="620713" marR="63500" indent="-608013">
              <a:lnSpc>
                <a:spcPct val="100000"/>
              </a:lnSpc>
              <a:spcBef>
                <a:spcPts val="675"/>
              </a:spcBef>
              <a:buFont typeface="Wingdings" pitchFamily="2" charset="2"/>
              <a:buChar char="q"/>
            </a:pPr>
            <a:endParaRPr sz="2800" dirty="0">
              <a:latin typeface="Arial"/>
              <a:cs typeface="Arial"/>
            </a:endParaRPr>
          </a:p>
          <a:p>
            <a:pPr marL="620713" marR="5080" indent="-608013">
              <a:lnSpc>
                <a:spcPct val="100000"/>
              </a:lnSpc>
              <a:spcBef>
                <a:spcPts val="675"/>
              </a:spcBef>
              <a:buFont typeface="Wingdings" pitchFamily="2" charset="2"/>
              <a:buChar char="q"/>
            </a:pPr>
            <a:r>
              <a:rPr sz="2800" spc="-5" dirty="0">
                <a:latin typeface="Arial"/>
                <a:cs typeface="Arial"/>
              </a:rPr>
              <a:t>Employee participation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the system’s design  and implementation also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helps.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28676"/>
            <a:ext cx="7315834" cy="5105400"/>
          </a:xfrm>
          <a:custGeom>
            <a:avLst/>
            <a:gdLst/>
            <a:ahLst/>
            <a:cxnLst/>
            <a:rect l="l" t="t" r="r" b="b"/>
            <a:pathLst>
              <a:path w="7315834" h="5105400">
                <a:moveTo>
                  <a:pt x="0" y="5105323"/>
                </a:moveTo>
                <a:lnTo>
                  <a:pt x="7315275" y="5105323"/>
                </a:lnTo>
                <a:lnTo>
                  <a:pt x="7315275" y="0"/>
                </a:lnTo>
                <a:lnTo>
                  <a:pt x="0" y="0"/>
                </a:lnTo>
                <a:lnTo>
                  <a:pt x="0" y="51053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0035" y="2357537"/>
            <a:ext cx="1006475" cy="544830"/>
          </a:xfrm>
          <a:custGeom>
            <a:avLst/>
            <a:gdLst/>
            <a:ahLst/>
            <a:cxnLst/>
            <a:rect l="l" t="t" r="r" b="b"/>
            <a:pathLst>
              <a:path w="1006475" h="544830">
                <a:moveTo>
                  <a:pt x="0" y="544312"/>
                </a:moveTo>
                <a:lnTo>
                  <a:pt x="1006406" y="544312"/>
                </a:lnTo>
                <a:lnTo>
                  <a:pt x="1006406" y="0"/>
                </a:lnTo>
                <a:lnTo>
                  <a:pt x="0" y="0"/>
                </a:lnTo>
                <a:lnTo>
                  <a:pt x="0" y="5443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0035" y="2357537"/>
            <a:ext cx="1006475" cy="544830"/>
          </a:xfrm>
          <a:custGeom>
            <a:avLst/>
            <a:gdLst/>
            <a:ahLst/>
            <a:cxnLst/>
            <a:rect l="l" t="t" r="r" b="b"/>
            <a:pathLst>
              <a:path w="1006475" h="544830">
                <a:moveTo>
                  <a:pt x="0" y="544312"/>
                </a:moveTo>
                <a:lnTo>
                  <a:pt x="1006406" y="544312"/>
                </a:lnTo>
                <a:lnTo>
                  <a:pt x="1006406" y="0"/>
                </a:lnTo>
                <a:lnTo>
                  <a:pt x="0" y="0"/>
                </a:lnTo>
                <a:lnTo>
                  <a:pt x="0" y="544312"/>
                </a:lnTo>
                <a:close/>
              </a:path>
            </a:pathLst>
          </a:custGeom>
          <a:ln w="74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133" y="2340276"/>
            <a:ext cx="960755" cy="570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3340">
              <a:lnSpc>
                <a:spcPct val="102000"/>
              </a:lnSpc>
              <a:spcBef>
                <a:spcPts val="95"/>
              </a:spcBef>
            </a:pPr>
            <a:r>
              <a:rPr sz="1750" spc="70" dirty="0">
                <a:latin typeface="Times New Roman"/>
                <a:cs typeface="Times New Roman"/>
              </a:rPr>
              <a:t>External  </a:t>
            </a:r>
            <a:r>
              <a:rPr sz="1750" spc="114" dirty="0">
                <a:latin typeface="Times New Roman"/>
                <a:cs typeface="Times New Roman"/>
              </a:rPr>
              <a:t>V</a:t>
            </a:r>
            <a:r>
              <a:rPr sz="1750" spc="65" dirty="0">
                <a:latin typeface="Times New Roman"/>
                <a:cs typeface="Times New Roman"/>
              </a:rPr>
              <a:t>ar</a:t>
            </a:r>
            <a:r>
              <a:rPr sz="1750" spc="50" dirty="0">
                <a:latin typeface="Times New Roman"/>
                <a:cs typeface="Times New Roman"/>
              </a:rPr>
              <a:t>i</a:t>
            </a:r>
            <a:r>
              <a:rPr sz="1750" spc="80" dirty="0">
                <a:latin typeface="Times New Roman"/>
                <a:cs typeface="Times New Roman"/>
              </a:rPr>
              <a:t>ab</a:t>
            </a:r>
            <a:r>
              <a:rPr sz="1750" spc="30" dirty="0">
                <a:latin typeface="Times New Roman"/>
                <a:cs typeface="Times New Roman"/>
              </a:rPr>
              <a:t>l</a:t>
            </a:r>
            <a:r>
              <a:rPr sz="1750" spc="70" dirty="0">
                <a:latin typeface="Times New Roman"/>
                <a:cs typeface="Times New Roman"/>
              </a:rPr>
              <a:t>es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78754" y="910084"/>
            <a:ext cx="1454150" cy="615315"/>
          </a:xfrm>
          <a:custGeom>
            <a:avLst/>
            <a:gdLst/>
            <a:ahLst/>
            <a:cxnLst/>
            <a:rect l="l" t="t" r="r" b="b"/>
            <a:pathLst>
              <a:path w="1454150" h="615315">
                <a:moveTo>
                  <a:pt x="0" y="615105"/>
                </a:moveTo>
                <a:lnTo>
                  <a:pt x="1454020" y="615105"/>
                </a:lnTo>
                <a:lnTo>
                  <a:pt x="1454020" y="0"/>
                </a:lnTo>
                <a:lnTo>
                  <a:pt x="0" y="0"/>
                </a:lnTo>
                <a:lnTo>
                  <a:pt x="0" y="6151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6775" y="3805613"/>
            <a:ext cx="1759585" cy="671830"/>
          </a:xfrm>
          <a:custGeom>
            <a:avLst/>
            <a:gdLst/>
            <a:ahLst/>
            <a:cxnLst/>
            <a:rect l="l" t="t" r="r" b="b"/>
            <a:pathLst>
              <a:path w="1759585" h="671829">
                <a:moveTo>
                  <a:pt x="0" y="671725"/>
                </a:moveTo>
                <a:lnTo>
                  <a:pt x="1758987" y="671725"/>
                </a:lnTo>
                <a:lnTo>
                  <a:pt x="1758987" y="0"/>
                </a:lnTo>
                <a:lnTo>
                  <a:pt x="0" y="0"/>
                </a:lnTo>
                <a:lnTo>
                  <a:pt x="0" y="671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56775" y="3805613"/>
            <a:ext cx="1759585" cy="671830"/>
          </a:xfrm>
          <a:prstGeom prst="rect">
            <a:avLst/>
          </a:prstGeom>
          <a:ln w="7387">
            <a:solidFill>
              <a:srgbClr val="000000"/>
            </a:solidFill>
          </a:ln>
        </p:spPr>
        <p:txBody>
          <a:bodyPr vert="horz" wrap="square" lIns="0" tIns="59054" rIns="0" bIns="0" rtlCol="0">
            <a:spAutoFit/>
          </a:bodyPr>
          <a:lstStyle/>
          <a:p>
            <a:pPr marL="302260" marR="285750" indent="71120">
              <a:lnSpc>
                <a:spcPct val="101899"/>
              </a:lnSpc>
              <a:spcBef>
                <a:spcPts val="464"/>
              </a:spcBef>
            </a:pPr>
            <a:r>
              <a:rPr sz="1750" spc="70" dirty="0">
                <a:latin typeface="Times New Roman"/>
                <a:cs typeface="Times New Roman"/>
              </a:rPr>
              <a:t>Perceived  </a:t>
            </a:r>
            <a:r>
              <a:rPr sz="1750" spc="80" dirty="0">
                <a:latin typeface="Times New Roman"/>
                <a:cs typeface="Times New Roman"/>
              </a:rPr>
              <a:t>Ease </a:t>
            </a:r>
            <a:r>
              <a:rPr sz="1750" spc="70" dirty="0">
                <a:latin typeface="Times New Roman"/>
                <a:cs typeface="Times New Roman"/>
              </a:rPr>
              <a:t>of  </a:t>
            </a:r>
            <a:r>
              <a:rPr sz="1750" spc="80" dirty="0">
                <a:latin typeface="Times New Roman"/>
                <a:cs typeface="Times New Roman"/>
              </a:rPr>
              <a:t>Use</a:t>
            </a:r>
            <a:endParaRPr sz="17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09126" y="2216045"/>
            <a:ext cx="1271270" cy="842644"/>
          </a:xfrm>
          <a:custGeom>
            <a:avLst/>
            <a:gdLst/>
            <a:ahLst/>
            <a:cxnLst/>
            <a:rect l="l" t="t" r="r" b="b"/>
            <a:pathLst>
              <a:path w="1271270" h="842644">
                <a:moveTo>
                  <a:pt x="0" y="842054"/>
                </a:moveTo>
                <a:lnTo>
                  <a:pt x="1271031" y="842054"/>
                </a:lnTo>
                <a:lnTo>
                  <a:pt x="1271031" y="0"/>
                </a:lnTo>
                <a:lnTo>
                  <a:pt x="0" y="0"/>
                </a:lnTo>
                <a:lnTo>
                  <a:pt x="0" y="8420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77731" y="2212863"/>
            <a:ext cx="313055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99720" algn="l"/>
              </a:tabLst>
            </a:pPr>
            <a:r>
              <a:rPr sz="1750" u="sng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9126" y="2216045"/>
            <a:ext cx="1271270" cy="842644"/>
          </a:xfrm>
          <a:prstGeom prst="rect">
            <a:avLst/>
          </a:prstGeom>
          <a:ln w="7496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231140" marR="252095" indent="-20955" algn="just">
              <a:lnSpc>
                <a:spcPct val="102000"/>
              </a:lnSpc>
              <a:spcBef>
                <a:spcPts val="70"/>
              </a:spcBef>
            </a:pPr>
            <a:r>
              <a:rPr sz="1750" spc="114" dirty="0">
                <a:latin typeface="Times New Roman"/>
                <a:cs typeface="Times New Roman"/>
              </a:rPr>
              <a:t>A</a:t>
            </a:r>
            <a:r>
              <a:rPr sz="1750" spc="50" dirty="0">
                <a:latin typeface="Times New Roman"/>
                <a:cs typeface="Times New Roman"/>
              </a:rPr>
              <a:t>ttit</a:t>
            </a:r>
            <a:r>
              <a:rPr sz="1750" spc="85" dirty="0">
                <a:latin typeface="Times New Roman"/>
                <a:cs typeface="Times New Roman"/>
              </a:rPr>
              <a:t>u</a:t>
            </a:r>
            <a:r>
              <a:rPr sz="1750" spc="60" dirty="0">
                <a:latin typeface="Times New Roman"/>
                <a:cs typeface="Times New Roman"/>
              </a:rPr>
              <a:t>d</a:t>
            </a:r>
            <a:r>
              <a:rPr sz="1750" spc="75" dirty="0">
                <a:latin typeface="Times New Roman"/>
                <a:cs typeface="Times New Roman"/>
              </a:rPr>
              <a:t>e Toward </a:t>
            </a:r>
            <a:r>
              <a:rPr sz="1750" spc="114" dirty="0">
                <a:latin typeface="Times New Roman"/>
                <a:cs typeface="Times New Roman"/>
              </a:rPr>
              <a:t>U</a:t>
            </a:r>
            <a:r>
              <a:rPr sz="1750" spc="55" dirty="0">
                <a:latin typeface="Times New Roman"/>
                <a:cs typeface="Times New Roman"/>
              </a:rPr>
              <a:t>s</a:t>
            </a:r>
            <a:r>
              <a:rPr sz="1750" spc="50" dirty="0">
                <a:latin typeface="Times New Roman"/>
                <a:cs typeface="Times New Roman"/>
              </a:rPr>
              <a:t>i</a:t>
            </a:r>
            <a:r>
              <a:rPr sz="1750" spc="100" dirty="0">
                <a:latin typeface="Times New Roman"/>
                <a:cs typeface="Times New Roman"/>
              </a:rPr>
              <a:t>n</a:t>
            </a:r>
            <a:r>
              <a:rPr sz="1750" spc="85" dirty="0">
                <a:latin typeface="Times New Roman"/>
                <a:cs typeface="Times New Roman"/>
              </a:rPr>
              <a:t>g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95378" y="2216026"/>
            <a:ext cx="1210945" cy="785495"/>
          </a:xfrm>
          <a:custGeom>
            <a:avLst/>
            <a:gdLst/>
            <a:ahLst/>
            <a:cxnLst/>
            <a:rect l="l" t="t" r="r" b="b"/>
            <a:pathLst>
              <a:path w="1210945" h="785494">
                <a:moveTo>
                  <a:pt x="0" y="784964"/>
                </a:moveTo>
                <a:lnTo>
                  <a:pt x="1210529" y="784964"/>
                </a:lnTo>
                <a:lnTo>
                  <a:pt x="1210529" y="0"/>
                </a:lnTo>
                <a:lnTo>
                  <a:pt x="0" y="0"/>
                </a:lnTo>
                <a:lnTo>
                  <a:pt x="0" y="784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95378" y="2216026"/>
            <a:ext cx="1210945" cy="785495"/>
          </a:xfrm>
          <a:prstGeom prst="rect">
            <a:avLst/>
          </a:prstGeom>
          <a:ln w="74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985"/>
              </a:lnSpc>
            </a:pPr>
            <a:r>
              <a:rPr sz="1750" spc="70" dirty="0">
                <a:latin typeface="Times New Roman"/>
                <a:cs typeface="Times New Roman"/>
              </a:rPr>
              <a:t>Behavioral</a:t>
            </a:r>
            <a:endParaRPr sz="1750">
              <a:latin typeface="Times New Roman"/>
              <a:cs typeface="Times New Roman"/>
            </a:endParaRPr>
          </a:p>
          <a:p>
            <a:pPr marL="139700" marR="180340" algn="ctr">
              <a:lnSpc>
                <a:spcPct val="102000"/>
              </a:lnSpc>
            </a:pPr>
            <a:r>
              <a:rPr sz="1750" spc="30" dirty="0">
                <a:latin typeface="Times New Roman"/>
                <a:cs typeface="Times New Roman"/>
              </a:rPr>
              <a:t>I</a:t>
            </a:r>
            <a:r>
              <a:rPr sz="1750" spc="65" dirty="0">
                <a:latin typeface="Times New Roman"/>
                <a:cs typeface="Times New Roman"/>
              </a:rPr>
              <a:t>nt</a:t>
            </a:r>
            <a:r>
              <a:rPr sz="1750" spc="80" dirty="0">
                <a:latin typeface="Times New Roman"/>
                <a:cs typeface="Times New Roman"/>
              </a:rPr>
              <a:t>e</a:t>
            </a:r>
            <a:r>
              <a:rPr sz="1750" spc="65" dirty="0">
                <a:latin typeface="Times New Roman"/>
                <a:cs typeface="Times New Roman"/>
              </a:rPr>
              <a:t>nt</a:t>
            </a:r>
            <a:r>
              <a:rPr sz="1750" spc="50" dirty="0">
                <a:latin typeface="Times New Roman"/>
                <a:cs typeface="Times New Roman"/>
              </a:rPr>
              <a:t>i</a:t>
            </a:r>
            <a:r>
              <a:rPr sz="1750" spc="70" dirty="0">
                <a:latin typeface="Times New Roman"/>
                <a:cs typeface="Times New Roman"/>
              </a:rPr>
              <a:t>on </a:t>
            </a:r>
            <a:r>
              <a:rPr sz="1750" spc="50" dirty="0">
                <a:latin typeface="Times New Roman"/>
                <a:cs typeface="Times New Roman"/>
              </a:rPr>
              <a:t>t</a:t>
            </a:r>
            <a:r>
              <a:rPr sz="1750" spc="85" dirty="0">
                <a:latin typeface="Times New Roman"/>
                <a:cs typeface="Times New Roman"/>
              </a:rPr>
              <a:t>o</a:t>
            </a:r>
            <a:r>
              <a:rPr sz="1750" spc="40" dirty="0">
                <a:latin typeface="Times New Roman"/>
                <a:cs typeface="Times New Roman"/>
              </a:rPr>
              <a:t> </a:t>
            </a:r>
            <a:r>
              <a:rPr sz="1750" spc="114" dirty="0">
                <a:latin typeface="Times New Roman"/>
                <a:cs typeface="Times New Roman"/>
              </a:rPr>
              <a:t>U</a:t>
            </a:r>
            <a:r>
              <a:rPr sz="1750" spc="55" dirty="0">
                <a:latin typeface="Times New Roman"/>
                <a:cs typeface="Times New Roman"/>
              </a:rPr>
              <a:t>s</a:t>
            </a:r>
            <a:r>
              <a:rPr sz="1750" spc="75" dirty="0">
                <a:latin typeface="Times New Roman"/>
                <a:cs typeface="Times New Roman"/>
              </a:rPr>
              <a:t>e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37795" y="2216026"/>
            <a:ext cx="844550" cy="785495"/>
          </a:xfrm>
          <a:custGeom>
            <a:avLst/>
            <a:gdLst/>
            <a:ahLst/>
            <a:cxnLst/>
            <a:rect l="l" t="t" r="r" b="b"/>
            <a:pathLst>
              <a:path w="844550" h="785494">
                <a:moveTo>
                  <a:pt x="0" y="784964"/>
                </a:moveTo>
                <a:lnTo>
                  <a:pt x="844085" y="784964"/>
                </a:lnTo>
                <a:lnTo>
                  <a:pt x="844085" y="0"/>
                </a:lnTo>
                <a:lnTo>
                  <a:pt x="0" y="0"/>
                </a:lnTo>
                <a:lnTo>
                  <a:pt x="0" y="784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37795" y="2216026"/>
            <a:ext cx="844550" cy="785495"/>
          </a:xfrm>
          <a:prstGeom prst="rect">
            <a:avLst/>
          </a:prstGeom>
          <a:ln w="758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985"/>
              </a:lnSpc>
            </a:pPr>
            <a:r>
              <a:rPr sz="1750" spc="75" dirty="0">
                <a:latin typeface="Times New Roman"/>
                <a:cs typeface="Times New Roman"/>
              </a:rPr>
              <a:t>Actual</a:t>
            </a:r>
            <a:endParaRPr sz="1750">
              <a:latin typeface="Times New Roman"/>
              <a:cs typeface="Times New Roman"/>
            </a:endParaRPr>
          </a:p>
          <a:p>
            <a:pPr marL="236220" marR="49530" indent="-168275">
              <a:lnSpc>
                <a:spcPct val="102000"/>
              </a:lnSpc>
            </a:pPr>
            <a:r>
              <a:rPr sz="1750" spc="100" dirty="0">
                <a:latin typeface="Times New Roman"/>
                <a:cs typeface="Times New Roman"/>
              </a:rPr>
              <a:t>S</a:t>
            </a:r>
            <a:r>
              <a:rPr sz="1750" spc="60" dirty="0">
                <a:latin typeface="Times New Roman"/>
                <a:cs typeface="Times New Roman"/>
              </a:rPr>
              <a:t>y</a:t>
            </a:r>
            <a:r>
              <a:rPr sz="1750" spc="55" dirty="0">
                <a:latin typeface="Times New Roman"/>
                <a:cs typeface="Times New Roman"/>
              </a:rPr>
              <a:t>s</a:t>
            </a:r>
            <a:r>
              <a:rPr sz="1750" spc="50" dirty="0">
                <a:latin typeface="Times New Roman"/>
                <a:cs typeface="Times New Roman"/>
              </a:rPr>
              <a:t>t</a:t>
            </a:r>
            <a:r>
              <a:rPr sz="1750" spc="85" dirty="0">
                <a:latin typeface="Times New Roman"/>
                <a:cs typeface="Times New Roman"/>
              </a:rPr>
              <a:t>em </a:t>
            </a:r>
            <a:r>
              <a:rPr sz="1750" spc="114" dirty="0">
                <a:latin typeface="Times New Roman"/>
                <a:cs typeface="Times New Roman"/>
              </a:rPr>
              <a:t>U</a:t>
            </a:r>
            <a:r>
              <a:rPr sz="1750" spc="55" dirty="0">
                <a:latin typeface="Times New Roman"/>
                <a:cs typeface="Times New Roman"/>
              </a:rPr>
              <a:t>s</a:t>
            </a:r>
            <a:r>
              <a:rPr sz="1750" spc="75" dirty="0">
                <a:latin typeface="Times New Roman"/>
                <a:cs typeface="Times New Roman"/>
              </a:rPr>
              <a:t>e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46820" y="1309568"/>
            <a:ext cx="638175" cy="1076960"/>
          </a:xfrm>
          <a:custGeom>
            <a:avLst/>
            <a:gdLst/>
            <a:ahLst/>
            <a:cxnLst/>
            <a:rect l="l" t="t" r="r" b="b"/>
            <a:pathLst>
              <a:path w="638175" h="1076960">
                <a:moveTo>
                  <a:pt x="0" y="1076788"/>
                </a:moveTo>
                <a:lnTo>
                  <a:pt x="637972" y="0"/>
                </a:lnTo>
              </a:path>
            </a:pathLst>
          </a:custGeom>
          <a:ln w="77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43985" y="1250762"/>
            <a:ext cx="74295" cy="85090"/>
          </a:xfrm>
          <a:custGeom>
            <a:avLst/>
            <a:gdLst/>
            <a:ahLst/>
            <a:cxnLst/>
            <a:rect l="l" t="t" r="r" b="b"/>
            <a:pathLst>
              <a:path w="74294" h="85090">
                <a:moveTo>
                  <a:pt x="73780" y="0"/>
                </a:moveTo>
                <a:lnTo>
                  <a:pt x="0" y="47497"/>
                </a:lnTo>
                <a:lnTo>
                  <a:pt x="71323" y="84816"/>
                </a:lnTo>
                <a:lnTo>
                  <a:pt x="73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46820" y="2897326"/>
            <a:ext cx="579755" cy="1243965"/>
          </a:xfrm>
          <a:custGeom>
            <a:avLst/>
            <a:gdLst/>
            <a:ahLst/>
            <a:cxnLst/>
            <a:rect l="l" t="t" r="r" b="b"/>
            <a:pathLst>
              <a:path w="579755" h="1243964">
                <a:moveTo>
                  <a:pt x="0" y="0"/>
                </a:moveTo>
                <a:lnTo>
                  <a:pt x="579439" y="1243913"/>
                </a:lnTo>
              </a:path>
            </a:pathLst>
          </a:custGeom>
          <a:ln w="77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90852" y="4120243"/>
            <a:ext cx="73660" cy="83185"/>
          </a:xfrm>
          <a:custGeom>
            <a:avLst/>
            <a:gdLst/>
            <a:ahLst/>
            <a:cxnLst/>
            <a:rect l="l" t="t" r="r" b="b"/>
            <a:pathLst>
              <a:path w="73660" h="83185">
                <a:moveTo>
                  <a:pt x="73292" y="0"/>
                </a:moveTo>
                <a:lnTo>
                  <a:pt x="0" y="30590"/>
                </a:lnTo>
                <a:lnTo>
                  <a:pt x="65922" y="82648"/>
                </a:lnTo>
                <a:lnTo>
                  <a:pt x="732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49637" y="1603220"/>
            <a:ext cx="0" cy="2202815"/>
          </a:xfrm>
          <a:custGeom>
            <a:avLst/>
            <a:gdLst/>
            <a:ahLst/>
            <a:cxnLst/>
            <a:rect l="l" t="t" r="r" b="b"/>
            <a:pathLst>
              <a:path h="2202815">
                <a:moveTo>
                  <a:pt x="0" y="2202392"/>
                </a:moveTo>
                <a:lnTo>
                  <a:pt x="0" y="0"/>
                </a:lnTo>
              </a:path>
            </a:pathLst>
          </a:custGeom>
          <a:ln w="78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11874" y="1534802"/>
            <a:ext cx="78740" cy="75565"/>
          </a:xfrm>
          <a:custGeom>
            <a:avLst/>
            <a:gdLst/>
            <a:ahLst/>
            <a:cxnLst/>
            <a:rect l="l" t="t" r="r" b="b"/>
            <a:pathLst>
              <a:path w="78739" h="75565">
                <a:moveTo>
                  <a:pt x="37763" y="0"/>
                </a:moveTo>
                <a:lnTo>
                  <a:pt x="0" y="75203"/>
                </a:lnTo>
                <a:lnTo>
                  <a:pt x="78571" y="75203"/>
                </a:lnTo>
                <a:lnTo>
                  <a:pt x="37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43068" y="1307306"/>
            <a:ext cx="866775" cy="859155"/>
          </a:xfrm>
          <a:custGeom>
            <a:avLst/>
            <a:gdLst/>
            <a:ahLst/>
            <a:cxnLst/>
            <a:rect l="l" t="t" r="r" b="b"/>
            <a:pathLst>
              <a:path w="866775" h="859155">
                <a:moveTo>
                  <a:pt x="0" y="0"/>
                </a:moveTo>
                <a:lnTo>
                  <a:pt x="866723" y="858904"/>
                </a:lnTo>
              </a:path>
            </a:pathLst>
          </a:custGeom>
          <a:ln w="75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76901" y="2137939"/>
            <a:ext cx="81915" cy="78105"/>
          </a:xfrm>
          <a:custGeom>
            <a:avLst/>
            <a:gdLst/>
            <a:ahLst/>
            <a:cxnLst/>
            <a:rect l="l" t="t" r="r" b="b"/>
            <a:pathLst>
              <a:path w="81914" h="78105">
                <a:moveTo>
                  <a:pt x="58471" y="0"/>
                </a:moveTo>
                <a:lnTo>
                  <a:pt x="0" y="49381"/>
                </a:lnTo>
                <a:lnTo>
                  <a:pt x="81616" y="78030"/>
                </a:lnTo>
                <a:lnTo>
                  <a:pt x="584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25996" y="3119733"/>
            <a:ext cx="811530" cy="970280"/>
          </a:xfrm>
          <a:custGeom>
            <a:avLst/>
            <a:gdLst/>
            <a:ahLst/>
            <a:cxnLst/>
            <a:rect l="l" t="t" r="r" b="b"/>
            <a:pathLst>
              <a:path w="811529" h="970279">
                <a:moveTo>
                  <a:pt x="0" y="969900"/>
                </a:moveTo>
                <a:lnTo>
                  <a:pt x="811296" y="0"/>
                </a:lnTo>
              </a:path>
            </a:pathLst>
          </a:custGeom>
          <a:ln w="7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01357" y="3067712"/>
            <a:ext cx="79375" cy="82550"/>
          </a:xfrm>
          <a:custGeom>
            <a:avLst/>
            <a:gdLst/>
            <a:ahLst/>
            <a:cxnLst/>
            <a:rect l="l" t="t" r="r" b="b"/>
            <a:pathLst>
              <a:path w="79375" h="82550">
                <a:moveTo>
                  <a:pt x="79180" y="0"/>
                </a:moveTo>
                <a:lnTo>
                  <a:pt x="0" y="35057"/>
                </a:lnTo>
                <a:lnTo>
                  <a:pt x="61517" y="82554"/>
                </a:lnTo>
                <a:lnTo>
                  <a:pt x="79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16807" y="2577663"/>
            <a:ext cx="78740" cy="73660"/>
          </a:xfrm>
          <a:custGeom>
            <a:avLst/>
            <a:gdLst/>
            <a:ahLst/>
            <a:cxnLst/>
            <a:rect l="l" t="t" r="r" b="b"/>
            <a:pathLst>
              <a:path w="78739" h="73660">
                <a:moveTo>
                  <a:pt x="0" y="0"/>
                </a:moveTo>
                <a:lnTo>
                  <a:pt x="0" y="73507"/>
                </a:lnTo>
                <a:lnTo>
                  <a:pt x="78571" y="356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15775" y="261328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320" y="0"/>
                </a:lnTo>
              </a:path>
            </a:pathLst>
          </a:custGeom>
          <a:ln w="73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59020" y="2577663"/>
            <a:ext cx="79375" cy="73660"/>
          </a:xfrm>
          <a:custGeom>
            <a:avLst/>
            <a:gdLst/>
            <a:ahLst/>
            <a:cxnLst/>
            <a:rect l="l" t="t" r="r" b="b"/>
            <a:pathLst>
              <a:path w="79375" h="73660">
                <a:moveTo>
                  <a:pt x="0" y="0"/>
                </a:moveTo>
                <a:lnTo>
                  <a:pt x="0" y="73507"/>
                </a:lnTo>
                <a:lnTo>
                  <a:pt x="78774" y="356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43068" y="1136920"/>
            <a:ext cx="2618740" cy="1050925"/>
          </a:xfrm>
          <a:custGeom>
            <a:avLst/>
            <a:gdLst/>
            <a:ahLst/>
            <a:cxnLst/>
            <a:rect l="l" t="t" r="r" b="b"/>
            <a:pathLst>
              <a:path w="2618740" h="1050925">
                <a:moveTo>
                  <a:pt x="0" y="0"/>
                </a:moveTo>
                <a:lnTo>
                  <a:pt x="2618442" y="1050400"/>
                </a:lnTo>
              </a:path>
            </a:pathLst>
          </a:custGeom>
          <a:ln w="7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38772" y="2154336"/>
            <a:ext cx="89535" cy="69215"/>
          </a:xfrm>
          <a:custGeom>
            <a:avLst/>
            <a:gdLst/>
            <a:ahLst/>
            <a:cxnLst/>
            <a:rect l="l" t="t" r="r" b="b"/>
            <a:pathLst>
              <a:path w="89534" h="69214">
                <a:moveTo>
                  <a:pt x="33093" y="0"/>
                </a:moveTo>
                <a:lnTo>
                  <a:pt x="0" y="68606"/>
                </a:lnTo>
                <a:lnTo>
                  <a:pt x="89128" y="61633"/>
                </a:lnTo>
                <a:lnTo>
                  <a:pt x="330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128901" y="5562600"/>
            <a:ext cx="4879975" cy="34817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19380" algn="ctr">
              <a:lnSpc>
                <a:spcPct val="100000"/>
              </a:lnSpc>
              <a:spcBef>
                <a:spcPts val="315"/>
              </a:spcBef>
            </a:pPr>
            <a:r>
              <a:rPr sz="2000" spc="-20" dirty="0" smtClean="0">
                <a:latin typeface="Arial"/>
                <a:cs typeface="Arial"/>
              </a:rPr>
              <a:t>Technology </a:t>
            </a:r>
            <a:r>
              <a:rPr sz="2000" dirty="0">
                <a:latin typeface="Arial"/>
                <a:cs typeface="Arial"/>
              </a:rPr>
              <a:t>Acceptance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</a:t>
            </a:r>
          </a:p>
        </p:txBody>
      </p:sp>
      <p:sp>
        <p:nvSpPr>
          <p:cNvPr id="34" name="object 9"/>
          <p:cNvSpPr txBox="1"/>
          <p:nvPr/>
        </p:nvSpPr>
        <p:spPr>
          <a:xfrm>
            <a:off x="2133600" y="838200"/>
            <a:ext cx="1759585" cy="592918"/>
          </a:xfrm>
          <a:prstGeom prst="rect">
            <a:avLst/>
          </a:prstGeom>
          <a:ln w="7387">
            <a:solidFill>
              <a:srgbClr val="000000"/>
            </a:solidFill>
          </a:ln>
        </p:spPr>
        <p:txBody>
          <a:bodyPr vert="horz" wrap="square" lIns="0" tIns="59054" rIns="0" bIns="0" rtlCol="0">
            <a:spAutoFit/>
          </a:bodyPr>
          <a:lstStyle/>
          <a:p>
            <a:pPr marL="302260" marR="285750" indent="71120">
              <a:lnSpc>
                <a:spcPct val="101899"/>
              </a:lnSpc>
              <a:spcBef>
                <a:spcPts val="464"/>
              </a:spcBef>
            </a:pPr>
            <a:r>
              <a:rPr sz="1750" spc="70" dirty="0">
                <a:latin typeface="Times New Roman"/>
                <a:cs typeface="Times New Roman"/>
              </a:rPr>
              <a:t>Perceived  </a:t>
            </a:r>
            <a:r>
              <a:rPr lang="en-US" sz="1750" spc="80" dirty="0" smtClean="0">
                <a:latin typeface="Times New Roman"/>
                <a:cs typeface="Times New Roman"/>
              </a:rPr>
              <a:t>usefulness</a:t>
            </a:r>
            <a:endParaRPr sz="1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137518"/>
            <a:ext cx="72390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5"/>
              </a:spcBef>
            </a:pPr>
            <a:r>
              <a:rPr dirty="0" smtClean="0"/>
              <a:t>SECURITY </a:t>
            </a:r>
            <a:r>
              <a:rPr dirty="0"/>
              <a:t>WITH</a:t>
            </a:r>
            <a:r>
              <a:rPr spc="-85" dirty="0"/>
              <a:t> </a:t>
            </a:r>
            <a:r>
              <a:rPr dirty="0"/>
              <a:t>REMOTE  WORKERS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8490"/>
            <a:ext cx="8403742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Security With Remote</a:t>
            </a:r>
            <a:r>
              <a:rPr spc="-65" dirty="0"/>
              <a:t> </a:t>
            </a:r>
            <a:r>
              <a:rPr spc="-5" dirty="0"/>
              <a:t>Workers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295400"/>
            <a:ext cx="8458200" cy="5244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9263" marR="183515" indent="-449263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lang="en-US" sz="2800" dirty="0" smtClean="0">
                <a:latin typeface="Arial"/>
                <a:cs typeface="Arial"/>
              </a:rPr>
              <a:t>A l</a:t>
            </a:r>
            <a:r>
              <a:rPr sz="2800" dirty="0" smtClean="0">
                <a:latin typeface="Arial"/>
                <a:cs typeface="Arial"/>
              </a:rPr>
              <a:t>aptop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dirty="0">
                <a:latin typeface="Arial"/>
                <a:cs typeface="Arial"/>
              </a:rPr>
              <a:t>sensitive, unencrypted  information on more than 2.2 </a:t>
            </a:r>
            <a:r>
              <a:rPr sz="2800" spc="-5" dirty="0">
                <a:latin typeface="Arial"/>
                <a:cs typeface="Arial"/>
              </a:rPr>
              <a:t>million </a:t>
            </a:r>
            <a:r>
              <a:rPr sz="2800" dirty="0">
                <a:latin typeface="Arial"/>
                <a:cs typeface="Arial"/>
              </a:rPr>
              <a:t>active </a:t>
            </a:r>
            <a:r>
              <a:rPr sz="2800" spc="-5" dirty="0">
                <a:latin typeface="Arial"/>
                <a:cs typeface="Arial"/>
              </a:rPr>
              <a:t>duty </a:t>
            </a:r>
            <a:r>
              <a:rPr sz="2800" dirty="0" smtClean="0">
                <a:latin typeface="Arial"/>
                <a:cs typeface="Arial"/>
              </a:rPr>
              <a:t>military </a:t>
            </a:r>
            <a:r>
              <a:rPr sz="2800" spc="-5" dirty="0">
                <a:latin typeface="Arial"/>
                <a:cs typeface="Arial"/>
              </a:rPr>
              <a:t>personnel </a:t>
            </a:r>
            <a:r>
              <a:rPr sz="2800" spc="-10" dirty="0">
                <a:latin typeface="Arial"/>
                <a:cs typeface="Arial"/>
              </a:rPr>
              <a:t>was </a:t>
            </a:r>
            <a:r>
              <a:rPr sz="2800" spc="-5" dirty="0">
                <a:latin typeface="Arial"/>
                <a:cs typeface="Arial"/>
              </a:rPr>
              <a:t>stolen from a worker’s  home</a:t>
            </a:r>
            <a:r>
              <a:rPr sz="2800" spc="-5" dirty="0" smtClean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449263" marR="5080" indent="-449263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Security </a:t>
            </a:r>
            <a:r>
              <a:rPr sz="2800" dirty="0">
                <a:latin typeface="Arial"/>
                <a:cs typeface="Arial"/>
              </a:rPr>
              <a:t>policies and procedures </a:t>
            </a:r>
            <a:r>
              <a:rPr sz="2800" spc="-5" dirty="0">
                <a:latin typeface="Arial"/>
                <a:cs typeface="Arial"/>
              </a:rPr>
              <a:t>must be </a:t>
            </a:r>
            <a:r>
              <a:rPr sz="2800" dirty="0">
                <a:latin typeface="Arial"/>
                <a:cs typeface="Arial"/>
              </a:rPr>
              <a:t>clearly  posted, </a:t>
            </a:r>
            <a:r>
              <a:rPr sz="2800" spc="-5" dirty="0">
                <a:latin typeface="Arial"/>
                <a:cs typeface="Arial"/>
              </a:rPr>
              <a:t>communicated, and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enforced</a:t>
            </a:r>
            <a:r>
              <a:rPr sz="2800" dirty="0" smtClean="0">
                <a:latin typeface="Arial"/>
                <a:cs typeface="Arial"/>
              </a:rPr>
              <a:t>.</a:t>
            </a:r>
            <a:endParaRPr lang="en-US" sz="2800" spc="-5" dirty="0" smtClean="0">
              <a:latin typeface="Arial"/>
              <a:cs typeface="Arial"/>
            </a:endParaRPr>
          </a:p>
          <a:p>
            <a:pPr marL="449263" marR="67310" indent="-449263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spc="-5" dirty="0" smtClean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policy </a:t>
            </a:r>
            <a:r>
              <a:rPr sz="2800" dirty="0">
                <a:latin typeface="Arial"/>
                <a:cs typeface="Arial"/>
              </a:rPr>
              <a:t>should include </a:t>
            </a:r>
            <a:r>
              <a:rPr sz="2800" spc="-5" dirty="0">
                <a:latin typeface="Arial"/>
                <a:cs typeface="Arial"/>
              </a:rPr>
              <a:t>those </a:t>
            </a:r>
            <a:r>
              <a:rPr sz="2800" dirty="0">
                <a:latin typeface="Arial"/>
                <a:cs typeface="Arial"/>
              </a:rPr>
              <a:t>rules necessary </a:t>
            </a:r>
            <a:r>
              <a:rPr sz="2800" spc="-5" dirty="0">
                <a:latin typeface="Arial"/>
                <a:cs typeface="Arial"/>
              </a:rPr>
              <a:t>to  </a:t>
            </a:r>
            <a:r>
              <a:rPr sz="2800" dirty="0">
                <a:latin typeface="Arial"/>
                <a:cs typeface="Arial"/>
              </a:rPr>
              <a:t>protect sensitive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proprietary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data.</a:t>
            </a:r>
          </a:p>
          <a:p>
            <a:pPr marL="449263" marR="344805" indent="-449263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  <a:tabLst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It is impossible to make remote workers totally  </a:t>
            </a:r>
            <a:r>
              <a:rPr sz="2800" dirty="0">
                <a:latin typeface="Arial"/>
                <a:cs typeface="Arial"/>
              </a:rPr>
              <a:t>secure, </a:t>
            </a:r>
            <a:r>
              <a:rPr sz="2800" spc="-5" dirty="0">
                <a:latin typeface="Arial"/>
                <a:cs typeface="Arial"/>
              </a:rPr>
              <a:t>but </a:t>
            </a:r>
            <a:r>
              <a:rPr sz="2800" dirty="0">
                <a:latin typeface="Arial"/>
                <a:cs typeface="Arial"/>
              </a:rPr>
              <a:t>organizations </a:t>
            </a:r>
            <a:r>
              <a:rPr sz="2800" spc="-5" dirty="0">
                <a:latin typeface="Arial"/>
                <a:cs typeface="Arial"/>
              </a:rPr>
              <a:t>must do </a:t>
            </a:r>
            <a:r>
              <a:rPr sz="2800" dirty="0">
                <a:latin typeface="Arial"/>
                <a:cs typeface="Arial"/>
              </a:rPr>
              <a:t>their </a:t>
            </a:r>
            <a:r>
              <a:rPr sz="2800" spc="-5" dirty="0">
                <a:latin typeface="Arial"/>
                <a:cs typeface="Arial"/>
              </a:rPr>
              <a:t>best to  educate and </a:t>
            </a:r>
            <a:r>
              <a:rPr sz="2800" dirty="0">
                <a:latin typeface="Arial"/>
                <a:cs typeface="Arial"/>
              </a:rPr>
              <a:t>support </a:t>
            </a:r>
            <a:r>
              <a:rPr sz="2800" spc="-5" dirty="0">
                <a:latin typeface="Arial"/>
                <a:cs typeface="Arial"/>
              </a:rPr>
              <a:t>secure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practices.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533" y="2761564"/>
            <a:ext cx="28860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SUMMARY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46316"/>
            <a:ext cx="8077199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Sum</a:t>
            </a:r>
            <a:r>
              <a:rPr spc="10" dirty="0"/>
              <a:t>m</a:t>
            </a:r>
            <a:r>
              <a:rPr dirty="0"/>
              <a:t>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048258"/>
            <a:ext cx="8227060" cy="51898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42925" marR="1541145" indent="-530225">
              <a:lnSpc>
                <a:spcPts val="3020"/>
              </a:lnSpc>
              <a:spcBef>
                <a:spcPts val="480"/>
              </a:spcBef>
              <a:buFont typeface="Wingdings" pitchFamily="2" charset="2"/>
              <a:buChar char="q"/>
              <a:tabLst>
                <a:tab pos="620713" algn="l"/>
              </a:tabLst>
            </a:pPr>
            <a:r>
              <a:rPr sz="2800" spc="-5" dirty="0">
                <a:latin typeface="Arial"/>
                <a:cs typeface="Arial"/>
              </a:rPr>
              <a:t>Technology </a:t>
            </a:r>
            <a:r>
              <a:rPr sz="2800" dirty="0">
                <a:latin typeface="Arial"/>
                <a:cs typeface="Arial"/>
              </a:rPr>
              <a:t>has </a:t>
            </a:r>
            <a:r>
              <a:rPr sz="2800" spc="-5" dirty="0">
                <a:latin typeface="Arial"/>
                <a:cs typeface="Arial"/>
              </a:rPr>
              <a:t>played a major role in  </a:t>
            </a:r>
            <a:r>
              <a:rPr sz="2800" dirty="0">
                <a:latin typeface="Arial"/>
                <a:cs typeface="Arial"/>
              </a:rPr>
              <a:t>transforming </a:t>
            </a:r>
            <a:r>
              <a:rPr sz="2800" spc="-5" dirty="0">
                <a:latin typeface="Arial"/>
                <a:cs typeface="Arial"/>
              </a:rPr>
              <a:t>the way work is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done.</a:t>
            </a:r>
            <a:endParaRPr sz="2800" dirty="0">
              <a:latin typeface="Arial"/>
              <a:cs typeface="Arial"/>
            </a:endParaRPr>
          </a:p>
          <a:p>
            <a:pPr marL="542925" marR="654050" indent="-530225">
              <a:lnSpc>
                <a:spcPts val="3020"/>
              </a:lnSpc>
              <a:spcBef>
                <a:spcPts val="680"/>
              </a:spcBef>
              <a:buFont typeface="Wingdings" pitchFamily="2" charset="2"/>
              <a:buChar char="q"/>
              <a:tabLst>
                <a:tab pos="620713" algn="l"/>
              </a:tabLst>
            </a:pPr>
            <a:r>
              <a:rPr sz="2800" spc="-5" dirty="0">
                <a:latin typeface="Arial"/>
                <a:cs typeface="Arial"/>
              </a:rPr>
              <a:t>Virtual organizations permit </a:t>
            </a:r>
            <a:r>
              <a:rPr sz="2800" dirty="0">
                <a:latin typeface="Arial"/>
                <a:cs typeface="Arial"/>
              </a:rPr>
              <a:t>workers </a:t>
            </a:r>
            <a:r>
              <a:rPr sz="2800" spc="-5" dirty="0">
                <a:latin typeface="Arial"/>
                <a:cs typeface="Arial"/>
              </a:rPr>
              <a:t>to work  </a:t>
            </a:r>
            <a:r>
              <a:rPr sz="2800" dirty="0">
                <a:latin typeface="Arial"/>
                <a:cs typeface="Arial"/>
              </a:rPr>
              <a:t>from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anywhere.</a:t>
            </a:r>
            <a:endParaRPr sz="2800" dirty="0">
              <a:latin typeface="Arial"/>
              <a:cs typeface="Arial"/>
            </a:endParaRPr>
          </a:p>
          <a:p>
            <a:pPr marL="542925" marR="275590" indent="-530225">
              <a:lnSpc>
                <a:spcPts val="3020"/>
              </a:lnSpc>
              <a:spcBef>
                <a:spcPts val="685"/>
              </a:spcBef>
              <a:buFont typeface="Wingdings" pitchFamily="2" charset="2"/>
              <a:buChar char="q"/>
              <a:tabLst>
                <a:tab pos="620713" algn="l"/>
              </a:tabLst>
            </a:pPr>
            <a:r>
              <a:rPr sz="2800" spc="-5" dirty="0">
                <a:latin typeface="Arial"/>
                <a:cs typeface="Arial"/>
              </a:rPr>
              <a:t>Communication and </a:t>
            </a:r>
            <a:r>
              <a:rPr sz="2800" dirty="0">
                <a:latin typeface="Arial"/>
                <a:cs typeface="Arial"/>
              </a:rPr>
              <a:t>collaboration is </a:t>
            </a:r>
            <a:r>
              <a:rPr sz="2800" spc="-5" dirty="0">
                <a:latin typeface="Arial"/>
                <a:cs typeface="Arial"/>
              </a:rPr>
              <a:t>becoming  increasingly important in today’s work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542925" indent="-530225">
              <a:lnSpc>
                <a:spcPct val="100000"/>
              </a:lnSpc>
              <a:spcBef>
                <a:spcPts val="295"/>
              </a:spcBef>
              <a:buFont typeface="Wingdings" pitchFamily="2" charset="2"/>
              <a:buChar char="q"/>
              <a:tabLst>
                <a:tab pos="620713" algn="l"/>
              </a:tabLst>
            </a:pPr>
            <a:r>
              <a:rPr sz="2800" spc="-5" dirty="0">
                <a:latin typeface="Arial"/>
                <a:cs typeface="Arial"/>
              </a:rPr>
              <a:t>IT affects work by creating </a:t>
            </a:r>
            <a:r>
              <a:rPr sz="2800" dirty="0">
                <a:latin typeface="Arial"/>
                <a:cs typeface="Arial"/>
              </a:rPr>
              <a:t>new work,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more.</a:t>
            </a:r>
            <a:endParaRPr sz="2800" dirty="0">
              <a:latin typeface="Arial"/>
              <a:cs typeface="Arial"/>
            </a:endParaRPr>
          </a:p>
          <a:p>
            <a:pPr marL="542925" marR="887730" indent="-530225">
              <a:lnSpc>
                <a:spcPts val="3020"/>
              </a:lnSpc>
              <a:spcBef>
                <a:spcPts val="720"/>
              </a:spcBef>
              <a:buFont typeface="Wingdings" pitchFamily="2" charset="2"/>
              <a:buChar char="q"/>
              <a:tabLst>
                <a:tab pos="620713" algn="l"/>
              </a:tabLst>
            </a:pPr>
            <a:r>
              <a:rPr sz="2800" spc="-5" dirty="0">
                <a:latin typeface="Arial"/>
                <a:cs typeface="Arial"/>
              </a:rPr>
              <a:t>Hiring </a:t>
            </a:r>
            <a:r>
              <a:rPr sz="2800" dirty="0">
                <a:latin typeface="Arial"/>
                <a:cs typeface="Arial"/>
              </a:rPr>
              <a:t>and supervising </a:t>
            </a:r>
            <a:r>
              <a:rPr sz="2800" spc="-5" dirty="0">
                <a:latin typeface="Arial"/>
                <a:cs typeface="Arial"/>
              </a:rPr>
              <a:t>employees is being  driven more and more by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technology.</a:t>
            </a:r>
          </a:p>
          <a:p>
            <a:pPr marL="542925" marR="156845" indent="-530225">
              <a:lnSpc>
                <a:spcPts val="3030"/>
              </a:lnSpc>
              <a:spcBef>
                <a:spcPts val="675"/>
              </a:spcBef>
              <a:buFont typeface="Wingdings" pitchFamily="2" charset="2"/>
              <a:buChar char="q"/>
              <a:tabLst>
                <a:tab pos="620713" algn="l"/>
              </a:tabLst>
            </a:pPr>
            <a:r>
              <a:rPr sz="2800" spc="-5" dirty="0">
                <a:latin typeface="Arial"/>
                <a:cs typeface="Arial"/>
              </a:rPr>
              <a:t>Companies must </a:t>
            </a:r>
            <a:r>
              <a:rPr sz="2800" dirty="0">
                <a:latin typeface="Arial"/>
                <a:cs typeface="Arial"/>
              </a:rPr>
              <a:t>support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encourage  telecommuting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attract </a:t>
            </a:r>
            <a:r>
              <a:rPr sz="2800" spc="-5" dirty="0">
                <a:latin typeface="Arial"/>
                <a:cs typeface="Arial"/>
              </a:rPr>
              <a:t>and retain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employees.</a:t>
            </a:r>
          </a:p>
          <a:p>
            <a:pPr marL="542925" indent="-530225">
              <a:lnSpc>
                <a:spcPct val="100000"/>
              </a:lnSpc>
              <a:spcBef>
                <a:spcPts val="285"/>
              </a:spcBef>
              <a:buFont typeface="Wingdings" pitchFamily="2" charset="2"/>
              <a:buChar char="q"/>
              <a:tabLst>
                <a:tab pos="620713" algn="l"/>
              </a:tabLst>
            </a:pPr>
            <a:r>
              <a:rPr sz="2800" spc="-5" dirty="0">
                <a:latin typeface="Arial"/>
                <a:cs typeface="Arial"/>
              </a:rPr>
              <a:t>Virtual teams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becoming more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common.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678180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Approach to</a:t>
            </a:r>
            <a:r>
              <a:rPr spc="-90" dirty="0"/>
              <a:t> </a:t>
            </a:r>
            <a:r>
              <a:rPr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371600"/>
            <a:ext cx="8068945" cy="48340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59435" indent="-342900">
              <a:lnSpc>
                <a:spcPct val="100000"/>
              </a:lnSpc>
              <a:spcBef>
                <a:spcPts val="95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Technology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has now brought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approach </a:t>
            </a:r>
            <a:r>
              <a:rPr sz="2800" spc="-5" dirty="0">
                <a:latin typeface="Arial"/>
                <a:cs typeface="Arial"/>
              </a:rPr>
              <a:t>to  work full </a:t>
            </a:r>
            <a:r>
              <a:rPr sz="2800" dirty="0">
                <a:latin typeface="Arial"/>
                <a:cs typeface="Arial"/>
              </a:rPr>
              <a:t>circle.</a:t>
            </a:r>
          </a:p>
          <a:p>
            <a:pPr marL="756285" marR="135255" indent="-28702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latin typeface="Arial"/>
                <a:cs typeface="Arial"/>
              </a:rPr>
              <a:t>– Time </a:t>
            </a:r>
            <a:r>
              <a:rPr sz="2400" spc="-5" dirty="0">
                <a:latin typeface="Arial"/>
                <a:cs typeface="Arial"/>
              </a:rPr>
              <a:t>and place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work are increasingly blended with  </a:t>
            </a:r>
            <a:r>
              <a:rPr sz="2400" dirty="0">
                <a:latin typeface="Arial"/>
                <a:cs typeface="Arial"/>
              </a:rPr>
              <a:t>other </a:t>
            </a:r>
            <a:r>
              <a:rPr sz="2400" spc="-5" dirty="0">
                <a:latin typeface="Arial"/>
                <a:cs typeface="Arial"/>
              </a:rPr>
              <a:t>aspects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living.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5600" algn="l"/>
                <a:tab pos="356235" algn="l"/>
              </a:tabLst>
            </a:pPr>
            <a:endParaRPr lang="en-US" sz="2800" spc="-5" dirty="0" smtClean="0">
              <a:latin typeface="Arial"/>
              <a:cs typeface="Arial"/>
            </a:endParaRPr>
          </a:p>
          <a:p>
            <a:pPr marL="355600" marR="559435" indent="-342900">
              <a:spcBef>
                <a:spcPts val="95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People </a:t>
            </a:r>
            <a:r>
              <a:rPr sz="2800" spc="-5" dirty="0">
                <a:latin typeface="Arial"/>
                <a:cs typeface="Arial"/>
              </a:rPr>
              <a:t>now can do their work in their own  homes at times that accommodate home-life and  leisure activities.</a:t>
            </a:r>
          </a:p>
          <a:p>
            <a:pPr marL="355600" marR="559435" indent="-342900">
              <a:spcBef>
                <a:spcPts val="95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endParaRPr lang="en-US" sz="2800" spc="-5" dirty="0">
              <a:latin typeface="Arial"/>
              <a:cs typeface="Arial"/>
            </a:endParaRPr>
          </a:p>
          <a:p>
            <a:pPr marL="355600" marR="559435" indent="-342900">
              <a:spcBef>
                <a:spcPts val="95"/>
              </a:spcBef>
              <a:buFont typeface="Wingdings" pitchFamily="2" charset="2"/>
              <a:buChar char="q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They </a:t>
            </a:r>
            <a:r>
              <a:rPr sz="2800" spc="-5" dirty="0">
                <a:latin typeface="Arial"/>
                <a:cs typeface="Arial"/>
              </a:rPr>
              <a:t>are able to enter cyberspace	</a:t>
            </a:r>
            <a:r>
              <a:rPr sz="2800" spc="-5" dirty="0">
                <a:latin typeface="Arial"/>
                <a:cs typeface="Arial"/>
              </a:rPr>
              <a:t>- </a:t>
            </a:r>
            <a:r>
              <a:rPr sz="2800" spc="-5" dirty="0">
                <a:latin typeface="Arial"/>
                <a:cs typeface="Arial"/>
              </a:rPr>
              <a:t>a virtually  unlimited space full of opportunities.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75196"/>
            <a:ext cx="800100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Virtual</a:t>
            </a:r>
            <a:r>
              <a:rPr spc="-80" dirty="0"/>
              <a:t> </a:t>
            </a:r>
            <a:r>
              <a:rPr dirty="0"/>
              <a:t>Organizations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946125"/>
            <a:ext cx="8074660" cy="591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 marR="165100" indent="-449263">
              <a:lnSpc>
                <a:spcPts val="2690"/>
              </a:lnSpc>
              <a:spcBef>
                <a:spcPts val="740"/>
              </a:spcBef>
              <a:buFont typeface="Wingdings" pitchFamily="2" charset="2"/>
              <a:buChar char="q"/>
              <a:tabLst>
                <a:tab pos="546100" algn="l"/>
                <a:tab pos="8694738" algn="l"/>
              </a:tabLst>
            </a:pPr>
            <a:r>
              <a:rPr sz="2800" spc="-5" dirty="0">
                <a:latin typeface="Arial"/>
                <a:cs typeface="Arial"/>
              </a:rPr>
              <a:t>A </a:t>
            </a:r>
            <a:r>
              <a:rPr lang="en-US" sz="2800" spc="-5" dirty="0" smtClean="0">
                <a:latin typeface="Arial"/>
                <a:cs typeface="Arial"/>
              </a:rPr>
              <a:t> networked </a:t>
            </a:r>
            <a:r>
              <a:rPr sz="2800" dirty="0" smtClean="0">
                <a:latin typeface="Arial"/>
                <a:cs typeface="Arial"/>
              </a:rPr>
              <a:t>structure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lang="en-US" sz="2800" spc="-5" dirty="0" smtClean="0">
                <a:latin typeface="Arial"/>
                <a:cs typeface="Arial"/>
              </a:rPr>
              <a:t>enables </a:t>
            </a:r>
            <a:r>
              <a:rPr sz="2800" dirty="0" smtClean="0">
                <a:latin typeface="Arial"/>
                <a:cs typeface="Arial"/>
              </a:rPr>
              <a:t>individuals </a:t>
            </a:r>
            <a:r>
              <a:rPr sz="2800" spc="-5" dirty="0">
                <a:latin typeface="Arial"/>
                <a:cs typeface="Arial"/>
              </a:rPr>
              <a:t>to  work for an </a:t>
            </a:r>
            <a:r>
              <a:rPr sz="2800" dirty="0">
                <a:latin typeface="Arial"/>
                <a:cs typeface="Arial"/>
              </a:rPr>
              <a:t>organization and live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anywhere.</a:t>
            </a:r>
            <a:endParaRPr sz="2800" dirty="0">
              <a:latin typeface="Arial"/>
              <a:cs typeface="Arial"/>
            </a:endParaRPr>
          </a:p>
          <a:p>
            <a:pPr marL="355600" marR="457200" indent="-342900">
              <a:lnSpc>
                <a:spcPts val="269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spc="-5" dirty="0" smtClean="0">
              <a:latin typeface="Arial"/>
              <a:cs typeface="Arial"/>
            </a:endParaRPr>
          </a:p>
          <a:p>
            <a:pPr marL="546100" marR="165100" indent="-449263">
              <a:lnSpc>
                <a:spcPts val="2690"/>
              </a:lnSpc>
              <a:spcBef>
                <a:spcPts val="740"/>
              </a:spcBef>
              <a:buFont typeface="Wingdings" pitchFamily="2" charset="2"/>
              <a:buChar char="q"/>
              <a:tabLst>
                <a:tab pos="546100" algn="l"/>
                <a:tab pos="8694738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Internet and corporate intranets create the  opportunity for individuals to work from anyplace  they can access a computer.</a:t>
            </a:r>
          </a:p>
          <a:p>
            <a:pPr marL="546100" marR="165100" indent="-449263">
              <a:lnSpc>
                <a:spcPts val="2690"/>
              </a:lnSpc>
              <a:spcBef>
                <a:spcPts val="740"/>
              </a:spcBef>
              <a:buFont typeface="Wingdings" pitchFamily="2" charset="2"/>
              <a:buChar char="q"/>
              <a:tabLst>
                <a:tab pos="546100" algn="l"/>
                <a:tab pos="8694738" algn="l"/>
              </a:tabLst>
            </a:pPr>
            <a:endParaRPr lang="en-US" sz="2800" spc="-5" dirty="0">
              <a:latin typeface="Arial"/>
              <a:cs typeface="Arial"/>
            </a:endParaRPr>
          </a:p>
          <a:p>
            <a:pPr marL="546100" marR="165100" indent="-449263">
              <a:lnSpc>
                <a:spcPts val="2690"/>
              </a:lnSpc>
              <a:spcBef>
                <a:spcPts val="740"/>
              </a:spcBef>
              <a:buFont typeface="Wingdings" pitchFamily="2" charset="2"/>
              <a:buChar char="q"/>
              <a:tabLst>
                <a:tab pos="546100" algn="l"/>
                <a:tab pos="8694738" algn="l"/>
              </a:tabLst>
            </a:pPr>
            <a:r>
              <a:rPr sz="2800" spc="-5" dirty="0" smtClean="0">
                <a:latin typeface="Arial"/>
                <a:cs typeface="Arial"/>
              </a:rPr>
              <a:t>Everyone </a:t>
            </a:r>
            <a:r>
              <a:rPr sz="2800" spc="-5" dirty="0">
                <a:latin typeface="Arial"/>
                <a:cs typeface="Arial"/>
              </a:rPr>
              <a:t>has access to everyone else using  technology.</a:t>
            </a:r>
            <a:endParaRPr sz="2800" spc="-5" dirty="0">
              <a:latin typeface="Arial"/>
              <a:cs typeface="Arial"/>
            </a:endParaRPr>
          </a:p>
          <a:p>
            <a:pPr marL="546100" marR="165100" indent="-449263">
              <a:lnSpc>
                <a:spcPts val="2690"/>
              </a:lnSpc>
              <a:spcBef>
                <a:spcPts val="740"/>
              </a:spcBef>
              <a:buFont typeface="Wingdings" pitchFamily="2" charset="2"/>
              <a:buChar char="q"/>
              <a:tabLst>
                <a:tab pos="546100" algn="l"/>
                <a:tab pos="8694738" algn="l"/>
              </a:tabLst>
            </a:pPr>
            <a:endParaRPr lang="en-US" sz="2800" spc="-5" dirty="0" smtClean="0">
              <a:latin typeface="Arial"/>
              <a:cs typeface="Arial"/>
            </a:endParaRPr>
          </a:p>
          <a:p>
            <a:pPr marL="546100" marR="165100" indent="-449263">
              <a:lnSpc>
                <a:spcPts val="2690"/>
              </a:lnSpc>
              <a:spcBef>
                <a:spcPts val="740"/>
              </a:spcBef>
              <a:buFont typeface="Wingdings" pitchFamily="2" charset="2"/>
              <a:buChar char="q"/>
              <a:tabLst>
                <a:tab pos="546100" algn="l"/>
                <a:tab pos="8694738" algn="l"/>
              </a:tabLst>
            </a:pPr>
            <a:r>
              <a:rPr lang="en-US" sz="2800" spc="-5" dirty="0" smtClean="0">
                <a:latin typeface="Arial"/>
                <a:cs typeface="Arial"/>
              </a:rPr>
              <a:t>W</a:t>
            </a:r>
            <a:r>
              <a:rPr sz="2800" spc="-5" dirty="0" smtClean="0">
                <a:latin typeface="Arial"/>
                <a:cs typeface="Arial"/>
              </a:rPr>
              <a:t>idely </a:t>
            </a:r>
            <a:r>
              <a:rPr lang="en-US" sz="2800" spc="-5" dirty="0" smtClean="0">
                <a:latin typeface="Arial"/>
                <a:cs typeface="Arial"/>
              </a:rPr>
              <a:t>m</a:t>
            </a:r>
            <a:r>
              <a:rPr sz="2800" spc="-5" dirty="0" smtClean="0">
                <a:latin typeface="Arial"/>
                <a:cs typeface="Arial"/>
              </a:rPr>
              <a:t>eans </a:t>
            </a:r>
            <a:r>
              <a:rPr lang="en-US" sz="2800" spc="-5" dirty="0" smtClean="0">
                <a:latin typeface="Arial"/>
                <a:cs typeface="Arial"/>
              </a:rPr>
              <a:t>used for</a:t>
            </a:r>
            <a:r>
              <a:rPr sz="2800" spc="-5" dirty="0" smtClean="0">
                <a:latin typeface="Arial"/>
                <a:cs typeface="Arial"/>
              </a:rPr>
              <a:t>  </a:t>
            </a:r>
            <a:r>
              <a:rPr sz="2800" spc="-5" dirty="0">
                <a:latin typeface="Arial"/>
                <a:cs typeface="Arial"/>
              </a:rPr>
              <a:t>communication.</a:t>
            </a:r>
          </a:p>
          <a:p>
            <a:pPr marL="546100" marR="165100" indent="-449263">
              <a:lnSpc>
                <a:spcPts val="2690"/>
              </a:lnSpc>
              <a:spcBef>
                <a:spcPts val="740"/>
              </a:spcBef>
              <a:buFont typeface="Wingdings" pitchFamily="2" charset="2"/>
              <a:buChar char="q"/>
              <a:tabLst>
                <a:tab pos="546100" algn="l"/>
                <a:tab pos="8694738" algn="l"/>
              </a:tabLst>
            </a:pPr>
            <a:endParaRPr lang="en-US" sz="2800" spc="-5" dirty="0" smtClean="0">
              <a:latin typeface="Arial"/>
              <a:cs typeface="Arial"/>
            </a:endParaRPr>
          </a:p>
          <a:p>
            <a:pPr marL="546100" marR="165100" indent="-449263">
              <a:lnSpc>
                <a:spcPts val="2690"/>
              </a:lnSpc>
              <a:spcBef>
                <a:spcPts val="740"/>
              </a:spcBef>
              <a:buFont typeface="Wingdings" pitchFamily="2" charset="2"/>
              <a:buChar char="q"/>
              <a:tabLst>
                <a:tab pos="546100" algn="l"/>
                <a:tab pos="8694738" algn="l"/>
              </a:tabLst>
            </a:pPr>
            <a:r>
              <a:rPr sz="2800" spc="-5" dirty="0" smtClean="0">
                <a:latin typeface="Arial"/>
                <a:cs typeface="Arial"/>
              </a:rPr>
              <a:t>Success </a:t>
            </a:r>
            <a:r>
              <a:rPr sz="2800" spc="-5" dirty="0">
                <a:latin typeface="Arial"/>
                <a:cs typeface="Arial"/>
              </a:rPr>
              <a:t>in a virtual organization is the amount of  collaboration that takes place between individuals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25298"/>
            <a:ext cx="8153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Real World</a:t>
            </a:r>
            <a:r>
              <a:rPr sz="4000" spc="-45" dirty="0"/>
              <a:t> </a:t>
            </a:r>
            <a:r>
              <a:rPr sz="4000" spc="-5" dirty="0"/>
              <a:t>Example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850586"/>
            <a:ext cx="8074660" cy="600741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449263" marR="111760" indent="-436563">
              <a:spcBef>
                <a:spcPts val="600"/>
              </a:spcBef>
              <a:buFont typeface="Wingdings" pitchFamily="2" charset="2"/>
              <a:buChar char="q"/>
              <a:tabLst>
                <a:tab pos="449263" algn="l"/>
              </a:tabLst>
            </a:pPr>
            <a:r>
              <a:rPr sz="2800" spc="-5" dirty="0">
                <a:latin typeface="Arial"/>
                <a:cs typeface="Arial"/>
              </a:rPr>
              <a:t>VeriFone, a leading </a:t>
            </a:r>
            <a:r>
              <a:rPr sz="2800" dirty="0">
                <a:latin typeface="Arial"/>
                <a:cs typeface="Arial"/>
              </a:rPr>
              <a:t>manufacturer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credit  verification systems, </a:t>
            </a:r>
            <a:r>
              <a:rPr sz="2800" spc="-5" dirty="0">
                <a:latin typeface="Arial"/>
                <a:cs typeface="Arial"/>
              </a:rPr>
              <a:t>is well known </a:t>
            </a:r>
            <a:r>
              <a:rPr sz="2800" dirty="0">
                <a:latin typeface="Arial"/>
                <a:cs typeface="Arial"/>
              </a:rPr>
              <a:t>for its virtual </a:t>
            </a:r>
            <a:r>
              <a:rPr sz="2800" dirty="0" smtClean="0">
                <a:latin typeface="Arial"/>
                <a:cs typeface="Arial"/>
              </a:rPr>
              <a:t>organization</a:t>
            </a:r>
            <a:r>
              <a:rPr sz="2800" dirty="0">
                <a:latin typeface="Arial"/>
                <a:cs typeface="Arial"/>
              </a:rPr>
              <a:t>.</a:t>
            </a:r>
          </a:p>
          <a:p>
            <a:pPr marL="449263" marR="5080" indent="-436563">
              <a:spcBef>
                <a:spcPts val="600"/>
              </a:spcBef>
              <a:buFont typeface="Wingdings" pitchFamily="2" charset="2"/>
              <a:buChar char="q"/>
              <a:tabLst>
                <a:tab pos="449263" algn="l"/>
              </a:tabLst>
            </a:pPr>
            <a:r>
              <a:rPr sz="2800" spc="-5" dirty="0">
                <a:latin typeface="Arial"/>
                <a:cs typeface="Arial"/>
              </a:rPr>
              <a:t>Founded in 1981 by an </a:t>
            </a:r>
            <a:r>
              <a:rPr sz="2800" dirty="0">
                <a:latin typeface="Arial"/>
                <a:cs typeface="Arial"/>
              </a:rPr>
              <a:t>entrepreneur </a:t>
            </a:r>
            <a:r>
              <a:rPr sz="2800" spc="-5" dirty="0">
                <a:latin typeface="Arial"/>
                <a:cs typeface="Arial"/>
              </a:rPr>
              <a:t>who hated </a:t>
            </a:r>
            <a:r>
              <a:rPr sz="2800" dirty="0" smtClean="0">
                <a:latin typeface="Arial"/>
                <a:cs typeface="Arial"/>
              </a:rPr>
              <a:t>bureaucracy</a:t>
            </a:r>
            <a:r>
              <a:rPr sz="2800" dirty="0">
                <a:latin typeface="Arial"/>
                <a:cs typeface="Arial"/>
              </a:rPr>
              <a:t>.</a:t>
            </a:r>
          </a:p>
          <a:p>
            <a:pPr marL="449263" marR="226060" indent="-436563">
              <a:spcBef>
                <a:spcPts val="600"/>
              </a:spcBef>
              <a:buFont typeface="Wingdings" pitchFamily="2" charset="2"/>
              <a:buChar char="q"/>
              <a:tabLst>
                <a:tab pos="449263" algn="l"/>
              </a:tabLst>
            </a:pPr>
            <a:r>
              <a:rPr sz="2800" spc="-5" dirty="0">
                <a:latin typeface="Arial"/>
                <a:cs typeface="Arial"/>
              </a:rPr>
              <a:t>By 1990 the </a:t>
            </a:r>
            <a:r>
              <a:rPr sz="2800" dirty="0">
                <a:latin typeface="Arial"/>
                <a:cs typeface="Arial"/>
              </a:rPr>
              <a:t>leading company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transaction  </a:t>
            </a:r>
            <a:r>
              <a:rPr sz="2800" spc="-5" dirty="0">
                <a:latin typeface="Arial"/>
                <a:cs typeface="Arial"/>
              </a:rPr>
              <a:t>automation with products </a:t>
            </a:r>
            <a:r>
              <a:rPr sz="2800" dirty="0">
                <a:latin typeface="Arial"/>
                <a:cs typeface="Arial"/>
              </a:rPr>
              <a:t>and services used in  </a:t>
            </a:r>
            <a:r>
              <a:rPr sz="2800" spc="-5" dirty="0">
                <a:latin typeface="Arial"/>
                <a:cs typeface="Arial"/>
              </a:rPr>
              <a:t>more </a:t>
            </a:r>
            <a:r>
              <a:rPr sz="2800" dirty="0">
                <a:latin typeface="Arial"/>
                <a:cs typeface="Arial"/>
              </a:rPr>
              <a:t>than 80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countries.</a:t>
            </a:r>
          </a:p>
          <a:p>
            <a:pPr marL="449263" marR="187960" indent="-436563">
              <a:spcBef>
                <a:spcPts val="600"/>
              </a:spcBef>
              <a:buFont typeface="Wingdings" pitchFamily="2" charset="2"/>
              <a:buChar char="q"/>
              <a:tabLst>
                <a:tab pos="449263" algn="l"/>
              </a:tabLst>
            </a:pPr>
            <a:r>
              <a:rPr sz="2800" spc="-5" dirty="0">
                <a:latin typeface="Arial"/>
                <a:cs typeface="Arial"/>
              </a:rPr>
              <a:t>Limited </a:t>
            </a:r>
            <a:r>
              <a:rPr sz="2800" dirty="0">
                <a:latin typeface="Arial"/>
                <a:cs typeface="Arial"/>
              </a:rPr>
              <a:t>presence at corporate </a:t>
            </a:r>
            <a:r>
              <a:rPr sz="2800" dirty="0" smtClean="0">
                <a:latin typeface="Arial"/>
                <a:cs typeface="Arial"/>
              </a:rPr>
              <a:t>headquarters</a:t>
            </a:r>
            <a:r>
              <a:rPr lang="en-US" sz="2800" dirty="0" smtClean="0">
                <a:latin typeface="Arial"/>
                <a:cs typeface="Arial"/>
              </a:rPr>
              <a:t>.</a:t>
            </a:r>
            <a:r>
              <a:rPr sz="2800" dirty="0" smtClean="0">
                <a:latin typeface="Arial"/>
                <a:cs typeface="Arial"/>
              </a:rPr>
              <a:t>  </a:t>
            </a:r>
            <a:r>
              <a:rPr sz="2800" spc="-5" dirty="0">
                <a:latin typeface="Arial"/>
                <a:cs typeface="Arial"/>
              </a:rPr>
              <a:t>employees </a:t>
            </a:r>
            <a:r>
              <a:rPr sz="2800" dirty="0">
                <a:latin typeface="Arial"/>
                <a:cs typeface="Arial"/>
              </a:rPr>
              <a:t>are placed close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their </a:t>
            </a:r>
            <a:r>
              <a:rPr sz="2800" spc="-5" dirty="0">
                <a:latin typeface="Arial"/>
                <a:cs typeface="Arial"/>
              </a:rPr>
              <a:t>customers  (limits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travel).</a:t>
            </a:r>
          </a:p>
          <a:p>
            <a:pPr marL="449263" marR="190500" indent="-436563">
              <a:spcBef>
                <a:spcPts val="600"/>
              </a:spcBef>
              <a:buFont typeface="Wingdings" pitchFamily="2" charset="2"/>
              <a:buChar char="q"/>
              <a:tabLst>
                <a:tab pos="449263" algn="l"/>
              </a:tabLst>
            </a:pPr>
            <a:r>
              <a:rPr sz="2800" spc="-5" dirty="0">
                <a:latin typeface="Arial"/>
                <a:cs typeface="Arial"/>
              </a:rPr>
              <a:t>At the </a:t>
            </a:r>
            <a:r>
              <a:rPr sz="2800" dirty="0">
                <a:latin typeface="Arial"/>
                <a:cs typeface="Arial"/>
              </a:rPr>
              <a:t>heart of </a:t>
            </a:r>
            <a:r>
              <a:rPr sz="2800" spc="-5" dirty="0">
                <a:latin typeface="Arial"/>
                <a:cs typeface="Arial"/>
              </a:rPr>
              <a:t>the company </a:t>
            </a:r>
            <a:r>
              <a:rPr sz="2800" dirty="0">
                <a:latin typeface="Arial"/>
                <a:cs typeface="Arial"/>
              </a:rPr>
              <a:t>culture is constant  </a:t>
            </a:r>
            <a:r>
              <a:rPr sz="2800" spc="-5" dirty="0">
                <a:latin typeface="Arial"/>
                <a:cs typeface="Arial"/>
              </a:rPr>
              <a:t>and reliable </a:t>
            </a:r>
            <a:r>
              <a:rPr sz="2800" dirty="0">
                <a:latin typeface="Arial"/>
                <a:cs typeface="Arial"/>
              </a:rPr>
              <a:t>sharing of information.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676400"/>
            <a:ext cx="7239000" cy="1143000"/>
          </a:xfrm>
          <a:prstGeom prst="rect">
            <a:avLst/>
          </a:prstGeom>
        </p:spPr>
        <p:txBody>
          <a:bodyPr vert="horz" wrap="square" lIns="0" tIns="478408" rIns="0" bIns="0" rtlCol="0">
            <a:spAutoFit/>
          </a:bodyPr>
          <a:lstStyle/>
          <a:p>
            <a:pPr marL="1738630" marR="5080" indent="-169545">
              <a:lnSpc>
                <a:spcPct val="100000"/>
              </a:lnSpc>
              <a:spcBef>
                <a:spcPts val="105"/>
              </a:spcBef>
            </a:pPr>
            <a:r>
              <a:rPr dirty="0"/>
              <a:t>WORK</a:t>
            </a:r>
            <a:r>
              <a:rPr spc="-90" dirty="0"/>
              <a:t> </a:t>
            </a:r>
            <a:r>
              <a:rPr dirty="0"/>
              <a:t>DESIGN  FRAMEWORK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858" y="246329"/>
            <a:ext cx="80130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WORK DESIGN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FRAMEWORK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219200"/>
            <a:ext cx="7391400" cy="5377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 pitchFamily="2" charset="2"/>
              <a:buChar char="q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 simple framework can be used to </a:t>
            </a:r>
            <a:r>
              <a:rPr sz="2800" dirty="0">
                <a:latin typeface="Arial"/>
                <a:cs typeface="Arial"/>
              </a:rPr>
              <a:t>assess  </a:t>
            </a:r>
            <a:r>
              <a:rPr sz="2800" spc="-5" dirty="0">
                <a:latin typeface="Arial"/>
                <a:cs typeface="Arial"/>
              </a:rPr>
              <a:t>how </a:t>
            </a:r>
            <a:r>
              <a:rPr sz="2800" dirty="0">
                <a:latin typeface="Arial"/>
                <a:cs typeface="Arial"/>
              </a:rPr>
              <a:t>emerging technologies </a:t>
            </a:r>
            <a:r>
              <a:rPr sz="2800" spc="-5" dirty="0">
                <a:latin typeface="Arial"/>
                <a:cs typeface="Arial"/>
              </a:rPr>
              <a:t>may </a:t>
            </a:r>
            <a:r>
              <a:rPr sz="2800" dirty="0">
                <a:latin typeface="Arial"/>
                <a:cs typeface="Arial"/>
              </a:rPr>
              <a:t>affect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work.</a:t>
            </a:r>
          </a:p>
          <a:p>
            <a:pPr marL="355600" marR="539115" indent="-342900">
              <a:lnSpc>
                <a:spcPct val="100000"/>
              </a:lnSpc>
              <a:spcBef>
                <a:spcPts val="675"/>
              </a:spcBef>
              <a:buFont typeface="Wingdings" pitchFamily="2" charset="2"/>
              <a:buChar char="q"/>
              <a:tabLst>
                <a:tab pos="354965" algn="l"/>
                <a:tab pos="355600" algn="l"/>
                <a:tab pos="4667250" algn="l"/>
              </a:tabLst>
            </a:pPr>
            <a:endParaRPr lang="en-US" sz="2800" spc="-5" dirty="0" smtClean="0">
              <a:latin typeface="Arial"/>
              <a:cs typeface="Arial"/>
            </a:endParaRPr>
          </a:p>
          <a:p>
            <a:pPr marL="355600" marR="539115" indent="-342900">
              <a:lnSpc>
                <a:spcPct val="100000"/>
              </a:lnSpc>
              <a:spcBef>
                <a:spcPts val="675"/>
              </a:spcBef>
              <a:buFont typeface="Wingdings" pitchFamily="2" charset="2"/>
              <a:buChar char="q"/>
              <a:tabLst>
                <a:tab pos="354965" algn="l"/>
                <a:tab pos="355600" algn="l"/>
                <a:tab pos="4667250" algn="l"/>
              </a:tabLst>
            </a:pPr>
            <a:r>
              <a:rPr sz="2800" spc="-5" dirty="0" smtClean="0">
                <a:latin typeface="Arial"/>
                <a:cs typeface="Arial"/>
              </a:rPr>
              <a:t>This </a:t>
            </a:r>
            <a:r>
              <a:rPr sz="2800" spc="-5" dirty="0">
                <a:latin typeface="Arial"/>
                <a:cs typeface="Arial"/>
              </a:rPr>
              <a:t>framework is </a:t>
            </a:r>
            <a:r>
              <a:rPr sz="2800" dirty="0">
                <a:latin typeface="Arial"/>
                <a:cs typeface="Arial"/>
              </a:rPr>
              <a:t>useful </a:t>
            </a:r>
            <a:r>
              <a:rPr sz="2800" spc="-5" dirty="0">
                <a:latin typeface="Arial"/>
                <a:cs typeface="Arial"/>
              </a:rPr>
              <a:t>in designing key  </a:t>
            </a:r>
            <a:r>
              <a:rPr sz="2800" dirty="0">
                <a:latin typeface="Arial"/>
                <a:cs typeface="Arial"/>
              </a:rPr>
              <a:t>characteristics </a:t>
            </a:r>
            <a:r>
              <a:rPr sz="2800" spc="-5" dirty="0">
                <a:latin typeface="Arial"/>
                <a:cs typeface="Arial"/>
              </a:rPr>
              <a:t>of work by </a:t>
            </a:r>
            <a:r>
              <a:rPr sz="2800" dirty="0">
                <a:latin typeface="Arial"/>
                <a:cs typeface="Arial"/>
              </a:rPr>
              <a:t>asking </a:t>
            </a:r>
            <a:r>
              <a:rPr sz="2800" spc="-5" dirty="0">
                <a:latin typeface="Arial"/>
                <a:cs typeface="Arial"/>
              </a:rPr>
              <a:t>key  </a:t>
            </a:r>
            <a:r>
              <a:rPr sz="2800" spc="-5" dirty="0" smtClean="0">
                <a:latin typeface="Arial"/>
                <a:cs typeface="Arial"/>
              </a:rPr>
              <a:t>questions</a:t>
            </a:r>
            <a:r>
              <a:rPr lang="en-US" sz="2800" spc="-5" dirty="0" smtClean="0"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What </a:t>
            </a:r>
            <a:r>
              <a:rPr sz="2400" spc="-5" dirty="0">
                <a:latin typeface="Arial"/>
                <a:cs typeface="Arial"/>
              </a:rPr>
              <a:t>work will be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performed?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What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best way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do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work?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Who </a:t>
            </a:r>
            <a:r>
              <a:rPr sz="2400" spc="-5" dirty="0">
                <a:latin typeface="Arial"/>
                <a:cs typeface="Arial"/>
              </a:rPr>
              <a:t>is going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do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work?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Where </a:t>
            </a:r>
            <a:r>
              <a:rPr sz="2400" spc="-10" dirty="0">
                <a:latin typeface="Arial"/>
                <a:cs typeface="Arial"/>
              </a:rPr>
              <a:t>will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work be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performed?</a:t>
            </a:r>
            <a:endParaRPr sz="2400" dirty="0">
              <a:latin typeface="Arial"/>
              <a:cs typeface="Arial"/>
            </a:endParaRPr>
          </a:p>
          <a:p>
            <a:pPr marL="756285" marR="612775" lvl="1" indent="-287020">
              <a:lnSpc>
                <a:spcPct val="100000"/>
              </a:lnSpc>
              <a:spcBef>
                <a:spcPts val="580"/>
              </a:spcBef>
              <a:buFont typeface="Wingdings" pitchFamily="2" charset="2"/>
              <a:buChar char="q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How can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increase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effectiveness </a:t>
            </a:r>
            <a:r>
              <a:rPr sz="2400" dirty="0">
                <a:latin typeface="Arial"/>
                <a:cs typeface="Arial"/>
              </a:rPr>
              <a:t>of the  </a:t>
            </a:r>
            <a:r>
              <a:rPr sz="2400" spc="-5" dirty="0">
                <a:latin typeface="Arial"/>
                <a:cs typeface="Arial"/>
              </a:rPr>
              <a:t>workers doing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work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שפע">
  <a:themeElements>
    <a:clrScheme name="שפע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שפע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שפע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Organizational strategy</Template>
  <TotalTime>248</TotalTime>
  <Words>2860</Words>
  <Application>Microsoft Office PowerPoint</Application>
  <PresentationFormat>‫הצגה על המסך (4:3)</PresentationFormat>
  <Paragraphs>377</Paragraphs>
  <Slides>47</Slides>
  <Notes>47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47</vt:i4>
      </vt:variant>
    </vt:vector>
  </HeadingPairs>
  <TitlesOfParts>
    <vt:vector size="48" baseType="lpstr">
      <vt:lpstr>שפע</vt:lpstr>
      <vt:lpstr>Work Design - Enabling  Global Collaborations</vt:lpstr>
      <vt:lpstr>Learning Objectives</vt:lpstr>
      <vt:lpstr>Real World Example</vt:lpstr>
      <vt:lpstr>Real World Example</vt:lpstr>
      <vt:lpstr>Approach to Work</vt:lpstr>
      <vt:lpstr>Virtual Organizations</vt:lpstr>
      <vt:lpstr>Real World Example</vt:lpstr>
      <vt:lpstr>WORK DESIGN  FRAMEWORK</vt:lpstr>
      <vt:lpstr>WORK DESIGN FRAMEWORK</vt:lpstr>
      <vt:lpstr>שקופית 10</vt:lpstr>
      <vt:lpstr>HOW   INFORMATION  TECHNOLOGY   SUPPORTS    COMMUNICATION AND  COLLABORATION</vt:lpstr>
      <vt:lpstr>?</vt:lpstr>
      <vt:lpstr>IT to Facilitate Communication</vt:lpstr>
      <vt:lpstr>IT to Facilitate Communication</vt:lpstr>
      <vt:lpstr>IT to Facilitate Communication</vt:lpstr>
      <vt:lpstr>IT to Facilitate Communication</vt:lpstr>
      <vt:lpstr>IT to Facilitate Collaboration</vt:lpstr>
      <vt:lpstr>IT to Facilitate Collaboration</vt:lpstr>
      <vt:lpstr>HOW   INFORMATION  TECHNOLOGY   CHANGES    THE NATURE OF WORK</vt:lpstr>
      <vt:lpstr>Creating New Types of Work in IT domain</vt:lpstr>
      <vt:lpstr>New Ways to do Traditional Work</vt:lpstr>
      <vt:lpstr>שקופית 22</vt:lpstr>
      <vt:lpstr>שקופית 23</vt:lpstr>
      <vt:lpstr>שקופית 24</vt:lpstr>
      <vt:lpstr>New Challenges in Managing People</vt:lpstr>
      <vt:lpstr>שקופית 26</vt:lpstr>
      <vt:lpstr>שקופית 27</vt:lpstr>
      <vt:lpstr>HOW   INFORMATION  TECHNOLOGY   CHANGES    WHERE WORK IS DONE  AND WHO DOES IT</vt:lpstr>
      <vt:lpstr>Telecommuting and Mobile Work</vt:lpstr>
      <vt:lpstr>Factors Driving Telecommuting  and Mobile Work</vt:lpstr>
      <vt:lpstr>שקופית 31</vt:lpstr>
      <vt:lpstr>Disadvantages of Telecommuting  and Mobile Work</vt:lpstr>
      <vt:lpstr>שקופית 33</vt:lpstr>
      <vt:lpstr>Managerial Issues In  Telecommuting and Mobile Work</vt:lpstr>
      <vt:lpstr>VIRTUAL TEAMS</vt:lpstr>
      <vt:lpstr>Virtual Teams</vt:lpstr>
      <vt:lpstr>Disadvantages and Challenges of  Virtual Teams</vt:lpstr>
      <vt:lpstr>שקופית 38</vt:lpstr>
      <vt:lpstr>Managerial Issues in Virtual  Teams</vt:lpstr>
      <vt:lpstr>שקופית 40</vt:lpstr>
      <vt:lpstr>GAINING ACCEPTANCE  FOR IT-INDUCED CHANGE</vt:lpstr>
      <vt:lpstr>Gaining acceptance for  IT-induced Change</vt:lpstr>
      <vt:lpstr>שקופית 43</vt:lpstr>
      <vt:lpstr>SECURITY WITH REMOTE  WORKERS</vt:lpstr>
      <vt:lpstr>Security With Remote Workers</vt:lpstr>
      <vt:lpstr>SUMMARY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ctidwell</dc:creator>
  <cp:lastModifiedBy>Shauls</cp:lastModifiedBy>
  <cp:revision>14</cp:revision>
  <dcterms:created xsi:type="dcterms:W3CDTF">2018-04-18T07:14:22Z</dcterms:created>
  <dcterms:modified xsi:type="dcterms:W3CDTF">2018-04-23T13:59:41Z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2011-02-21T00:00:00Z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2018-04-18T00:00:00Z</vt:filetime>
  </property>
</Properties>
</file>