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AFEB-F936-4DE5-9286-C251129CF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90DA47-6FE0-49FE-B1DE-E626B7DE1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D84FCE-ED7C-434C-88BB-798A7B524A2C}"/>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5" name="Footer Placeholder 4">
            <a:extLst>
              <a:ext uri="{FF2B5EF4-FFF2-40B4-BE49-F238E27FC236}">
                <a16:creationId xmlns:a16="http://schemas.microsoft.com/office/drawing/2014/main" id="{7FD815A8-0E1C-4E7D-8C69-4A247A9B6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B3D76-16B2-4838-9344-231111A586B0}"/>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138989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3B2F-61A8-4DBD-A9B5-6D818283F7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21B78-9EB4-4461-8351-DEC3D0BCB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69821-6F49-4778-B26A-D013DB1D3338}"/>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5" name="Footer Placeholder 4">
            <a:extLst>
              <a:ext uri="{FF2B5EF4-FFF2-40B4-BE49-F238E27FC236}">
                <a16:creationId xmlns:a16="http://schemas.microsoft.com/office/drawing/2014/main" id="{7DD4A249-80C0-4588-80DA-8B28C62A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38C9B-2D66-4954-A4C6-BC6932061CD3}"/>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281860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4EB15-05E8-403F-BF16-222B87998B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60F44-4AC6-4941-BDF8-05ACA8EBD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0D046-093C-4C33-B5C0-6927BBF3F192}"/>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5" name="Footer Placeholder 4">
            <a:extLst>
              <a:ext uri="{FF2B5EF4-FFF2-40B4-BE49-F238E27FC236}">
                <a16:creationId xmlns:a16="http://schemas.microsoft.com/office/drawing/2014/main" id="{5AD0B95F-3B71-4023-8C42-CD916AE06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BE473-C586-4BD2-9B4D-54E3E824B980}"/>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4480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C489-3D9C-4603-A858-67DBBEB54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69E3D-D768-4EC0-ADEA-A60C6F880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FA900-571C-48B9-9B6B-A150C2BEEE86}"/>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5" name="Footer Placeholder 4">
            <a:extLst>
              <a:ext uri="{FF2B5EF4-FFF2-40B4-BE49-F238E27FC236}">
                <a16:creationId xmlns:a16="http://schemas.microsoft.com/office/drawing/2014/main" id="{999A3974-3285-4575-9E07-2921F299F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FD7E5-40E7-4536-98B1-DC1158925D0A}"/>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40633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E065-2289-421D-9C98-F62165F5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EB0D7A-3CCA-4D7A-BA5C-8AAE0C21D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E786B-7CDB-4D15-831A-993795A60752}"/>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5" name="Footer Placeholder 4">
            <a:extLst>
              <a:ext uri="{FF2B5EF4-FFF2-40B4-BE49-F238E27FC236}">
                <a16:creationId xmlns:a16="http://schemas.microsoft.com/office/drawing/2014/main" id="{D02C8A43-F26D-4699-AD12-8C34142B8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8C72C-C6D8-49FC-B021-009B4232A1F6}"/>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346610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93B-E163-4BA0-9E02-E342F9893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4096F-3BE1-4329-901A-FD63D2B2F9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FDE17-E41C-4BBF-8D51-3AA79F028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CE641A-827D-4586-8422-1833C63BB3F4}"/>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6" name="Footer Placeholder 5">
            <a:extLst>
              <a:ext uri="{FF2B5EF4-FFF2-40B4-BE49-F238E27FC236}">
                <a16:creationId xmlns:a16="http://schemas.microsoft.com/office/drawing/2014/main" id="{99C1DEF6-2F25-469C-AC7A-BA9E5A7C7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066D9-3BD2-4B9E-B4B7-C303A19587EF}"/>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428012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61A6-AB97-45D8-8D3C-ACAB0A7A1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49D5C-B3E8-4210-ADBF-2C26B8133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19952-328E-43F0-B243-532785D9B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0838C4-065C-4BB2-8473-62005444D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64FA4-5845-44C3-B514-9232BB3A0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F6A44-FAA9-4263-9843-C0FA1FCE7953}"/>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8" name="Footer Placeholder 7">
            <a:extLst>
              <a:ext uri="{FF2B5EF4-FFF2-40B4-BE49-F238E27FC236}">
                <a16:creationId xmlns:a16="http://schemas.microsoft.com/office/drawing/2014/main" id="{59D3B4FA-9D9F-4A29-BCC8-1121F1B58A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84BD1-0FE5-4799-A5C0-A092FA6D7F13}"/>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286537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8BDD-24DD-4110-B33D-AA528AF4E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E9739-99E6-4CE4-B2F2-2D0EC0295DBC}"/>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4" name="Footer Placeholder 3">
            <a:extLst>
              <a:ext uri="{FF2B5EF4-FFF2-40B4-BE49-F238E27FC236}">
                <a16:creationId xmlns:a16="http://schemas.microsoft.com/office/drawing/2014/main" id="{F8C5B75A-93A6-44BC-90EE-3C2F0CC37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6DB3B-0E0C-4D38-A931-7B016669745E}"/>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168173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2CCA8-AD0D-4746-AAD2-93EE08FD6AFA}"/>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3" name="Footer Placeholder 2">
            <a:extLst>
              <a:ext uri="{FF2B5EF4-FFF2-40B4-BE49-F238E27FC236}">
                <a16:creationId xmlns:a16="http://schemas.microsoft.com/office/drawing/2014/main" id="{325B2DB9-D723-44A2-AE72-A742DF09D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E2DD38-38A6-4B2D-858B-06D23D0976C3}"/>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34687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3061-070E-4951-897B-C526F031A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AFF83-1450-4C06-9FA4-411E8D25B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2F9FCF-90E0-4D09-A889-E08D25D87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F9A07-686E-47CB-BFA2-1336CAF89F4D}"/>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6" name="Footer Placeholder 5">
            <a:extLst>
              <a:ext uri="{FF2B5EF4-FFF2-40B4-BE49-F238E27FC236}">
                <a16:creationId xmlns:a16="http://schemas.microsoft.com/office/drawing/2014/main" id="{7280E8EA-D4F0-4A29-825C-D01FB69CE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86B6E-447A-433B-90CD-B6B3CB3DA8EF}"/>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49513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597A-3E68-4BDB-97FB-B2D4E9346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DC1F0-6EAA-4812-9A3A-9A02730F3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0771BA-A270-4AFE-A42E-FCC4F859A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5EC67-5A07-4488-A563-EF5E8CCB1544}"/>
              </a:ext>
            </a:extLst>
          </p:cNvPr>
          <p:cNvSpPr>
            <a:spLocks noGrp="1"/>
          </p:cNvSpPr>
          <p:nvPr>
            <p:ph type="dt" sz="half" idx="10"/>
          </p:nvPr>
        </p:nvSpPr>
        <p:spPr/>
        <p:txBody>
          <a:bodyPr/>
          <a:lstStyle/>
          <a:p>
            <a:fld id="{08F089AA-B51E-48A7-9EB6-6BE2DC50E28B}" type="datetimeFigureOut">
              <a:rPr lang="en-US" smtClean="0"/>
              <a:t>1/27/2022</a:t>
            </a:fld>
            <a:endParaRPr lang="en-US"/>
          </a:p>
        </p:txBody>
      </p:sp>
      <p:sp>
        <p:nvSpPr>
          <p:cNvPr id="6" name="Footer Placeholder 5">
            <a:extLst>
              <a:ext uri="{FF2B5EF4-FFF2-40B4-BE49-F238E27FC236}">
                <a16:creationId xmlns:a16="http://schemas.microsoft.com/office/drawing/2014/main" id="{C5684497-E1A3-4123-8BAC-67347141F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1B560-0EBE-4302-A325-58CB3D8E8D2C}"/>
              </a:ext>
            </a:extLst>
          </p:cNvPr>
          <p:cNvSpPr>
            <a:spLocks noGrp="1"/>
          </p:cNvSpPr>
          <p:nvPr>
            <p:ph type="sldNum" sz="quarter" idx="12"/>
          </p:nvPr>
        </p:nvSpPr>
        <p:spPr/>
        <p:txBody>
          <a:bodyPr/>
          <a:lstStyle/>
          <a:p>
            <a:fld id="{4EA14B6C-AE93-4CEC-8D77-C3603D51CC12}" type="slidenum">
              <a:rPr lang="en-US" smtClean="0"/>
              <a:t>‹#›</a:t>
            </a:fld>
            <a:endParaRPr lang="en-US"/>
          </a:p>
        </p:txBody>
      </p:sp>
    </p:spTree>
    <p:extLst>
      <p:ext uri="{BB962C8B-B14F-4D97-AF65-F5344CB8AC3E}">
        <p14:creationId xmlns:p14="http://schemas.microsoft.com/office/powerpoint/2010/main" val="268922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B2C3C-D223-4FEB-8751-C5BD8FDE4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0BA70-15CE-4457-A327-ADCB05A54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8B3FA-5AF4-4BA3-8FB0-F5AB314B4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089AA-B51E-48A7-9EB6-6BE2DC50E28B}" type="datetimeFigureOut">
              <a:rPr lang="en-US" smtClean="0"/>
              <a:t>1/27/2022</a:t>
            </a:fld>
            <a:endParaRPr lang="en-US"/>
          </a:p>
        </p:txBody>
      </p:sp>
      <p:sp>
        <p:nvSpPr>
          <p:cNvPr id="5" name="Footer Placeholder 4">
            <a:extLst>
              <a:ext uri="{FF2B5EF4-FFF2-40B4-BE49-F238E27FC236}">
                <a16:creationId xmlns:a16="http://schemas.microsoft.com/office/drawing/2014/main" id="{2728E4FC-B1B2-4BF7-A9C7-DDC29B464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0C1158-F2C4-4402-904D-3D893CC89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14B6C-AE93-4CEC-8D77-C3603D51CC12}" type="slidenum">
              <a:rPr lang="en-US" smtClean="0"/>
              <a:t>‹#›</a:t>
            </a:fld>
            <a:endParaRPr lang="en-US"/>
          </a:p>
        </p:txBody>
      </p:sp>
    </p:spTree>
    <p:extLst>
      <p:ext uri="{BB962C8B-B14F-4D97-AF65-F5344CB8AC3E}">
        <p14:creationId xmlns:p14="http://schemas.microsoft.com/office/powerpoint/2010/main" val="913890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entinel-hub.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oleObject" Target="../embeddings/oleObject10.bin"/><Relationship Id="rId3" Type="http://schemas.openxmlformats.org/officeDocument/2006/relationships/image" Target="../media/image1.png"/><Relationship Id="rId21" Type="http://schemas.openxmlformats.org/officeDocument/2006/relationships/oleObject" Target="../embeddings/oleObject13.bin"/><Relationship Id="rId7" Type="http://schemas.openxmlformats.org/officeDocument/2006/relationships/image" Target="../media/image3.wmf"/><Relationship Id="rId12" Type="http://schemas.openxmlformats.org/officeDocument/2006/relationships/image" Target="../media/image5.wmf"/><Relationship Id="rId17" Type="http://schemas.openxmlformats.org/officeDocument/2006/relationships/image" Target="../media/image6.wmf"/><Relationship Id="rId2" Type="http://schemas.openxmlformats.org/officeDocument/2006/relationships/slideLayout" Target="../slideLayouts/slideLayout1.xml"/><Relationship Id="rId16" Type="http://schemas.openxmlformats.org/officeDocument/2006/relationships/oleObject" Target="../embeddings/oleObject9.bin"/><Relationship Id="rId20"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2.wmf"/><Relationship Id="rId15" Type="http://schemas.openxmlformats.org/officeDocument/2006/relationships/oleObject" Target="../embeddings/oleObject8.bin"/><Relationship Id="rId10" Type="http://schemas.openxmlformats.org/officeDocument/2006/relationships/oleObject" Target="../embeddings/oleObject4.bin"/><Relationship Id="rId19" Type="http://schemas.openxmlformats.org/officeDocument/2006/relationships/oleObject" Target="../embeddings/oleObject11.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7.bin"/><Relationship Id="rId22"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3" Type="http://schemas.openxmlformats.org/officeDocument/2006/relationships/hyperlink" Target="https://lizon57.github.io/planetWatchers---Cloud-ma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entinel-hub.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95677-8F68-40CF-B672-13869A57F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 y="94270"/>
            <a:ext cx="1561905" cy="438095"/>
          </a:xfrm>
          <a:prstGeom prst="rect">
            <a:avLst/>
          </a:prstGeom>
        </p:spPr>
      </p:pic>
      <p:sp>
        <p:nvSpPr>
          <p:cNvPr id="6" name="TextBox 5">
            <a:extLst>
              <a:ext uri="{FF2B5EF4-FFF2-40B4-BE49-F238E27FC236}">
                <a16:creationId xmlns:a16="http://schemas.microsoft.com/office/drawing/2014/main" id="{7F31CB34-2E8F-49FB-8709-62CABDFFB7FF}"/>
              </a:ext>
            </a:extLst>
          </p:cNvPr>
          <p:cNvSpPr txBox="1"/>
          <p:nvPr/>
        </p:nvSpPr>
        <p:spPr>
          <a:xfrm>
            <a:off x="10409933" y="133663"/>
            <a:ext cx="1766574" cy="369332"/>
          </a:xfrm>
          <a:prstGeom prst="rect">
            <a:avLst/>
          </a:prstGeom>
          <a:noFill/>
        </p:spPr>
        <p:txBody>
          <a:bodyPr wrap="square" rtlCol="0">
            <a:spAutoFit/>
          </a:bodyPr>
          <a:lstStyle/>
          <a:p>
            <a:r>
              <a:rPr lang="en-US" b="1" dirty="0">
                <a:solidFill>
                  <a:srgbClr val="00C6BB"/>
                </a:solidFill>
              </a:rPr>
              <a:t>Israel cloud Map</a:t>
            </a:r>
          </a:p>
        </p:txBody>
      </p:sp>
      <p:cxnSp>
        <p:nvCxnSpPr>
          <p:cNvPr id="11" name="Straight Connector 10">
            <a:extLst>
              <a:ext uri="{FF2B5EF4-FFF2-40B4-BE49-F238E27FC236}">
                <a16:creationId xmlns:a16="http://schemas.microsoft.com/office/drawing/2014/main" id="{2614F8D3-B9F0-484C-AC51-CAE9F9B291E5}"/>
              </a:ext>
            </a:extLst>
          </p:cNvPr>
          <p:cNvCxnSpPr>
            <a:cxnSpLocks/>
          </p:cNvCxnSpPr>
          <p:nvPr/>
        </p:nvCxnSpPr>
        <p:spPr>
          <a:xfrm>
            <a:off x="0" y="697584"/>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1B6A06-3311-4DC5-820D-C99E6C52C3F8}"/>
              </a:ext>
            </a:extLst>
          </p:cNvPr>
          <p:cNvSpPr txBox="1"/>
          <p:nvPr/>
        </p:nvSpPr>
        <p:spPr>
          <a:xfrm>
            <a:off x="75416" y="6521533"/>
            <a:ext cx="1574277" cy="276999"/>
          </a:xfrm>
          <a:prstGeom prst="rect">
            <a:avLst/>
          </a:prstGeom>
          <a:noFill/>
        </p:spPr>
        <p:txBody>
          <a:bodyPr wrap="square" rtlCol="0">
            <a:spAutoFit/>
          </a:bodyPr>
          <a:lstStyle/>
          <a:p>
            <a:r>
              <a:rPr lang="en-US" sz="1200" dirty="0"/>
              <a:t>Made by Oren Yaniv</a:t>
            </a:r>
          </a:p>
        </p:txBody>
      </p:sp>
      <p:cxnSp>
        <p:nvCxnSpPr>
          <p:cNvPr id="14" name="Straight Connector 13">
            <a:extLst>
              <a:ext uri="{FF2B5EF4-FFF2-40B4-BE49-F238E27FC236}">
                <a16:creationId xmlns:a16="http://schemas.microsoft.com/office/drawing/2014/main" id="{64F67DA2-5766-4CA0-BCC7-1C2F3CACE7CB}"/>
              </a:ext>
            </a:extLst>
          </p:cNvPr>
          <p:cNvCxnSpPr>
            <a:cxnSpLocks/>
          </p:cNvCxnSpPr>
          <p:nvPr/>
        </p:nvCxnSpPr>
        <p:spPr>
          <a:xfrm>
            <a:off x="-15493" y="6470767"/>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5C1634-182B-4AB2-95E1-9C9A8E35A708}"/>
              </a:ext>
            </a:extLst>
          </p:cNvPr>
          <p:cNvSpPr txBox="1"/>
          <p:nvPr/>
        </p:nvSpPr>
        <p:spPr>
          <a:xfrm>
            <a:off x="4931790" y="862804"/>
            <a:ext cx="2328420" cy="461665"/>
          </a:xfrm>
          <a:prstGeom prst="rect">
            <a:avLst/>
          </a:prstGeom>
          <a:noFill/>
        </p:spPr>
        <p:txBody>
          <a:bodyPr wrap="square" rtlCol="0">
            <a:spAutoFit/>
          </a:bodyPr>
          <a:lstStyle/>
          <a:p>
            <a:r>
              <a:rPr lang="en-US" sz="2400" b="1" dirty="0">
                <a:solidFill>
                  <a:srgbClr val="00C6BB"/>
                </a:solidFill>
              </a:rPr>
              <a:t>Israel cloud Map</a:t>
            </a:r>
          </a:p>
        </p:txBody>
      </p:sp>
      <p:sp>
        <p:nvSpPr>
          <p:cNvPr id="16" name="TextBox 15">
            <a:extLst>
              <a:ext uri="{FF2B5EF4-FFF2-40B4-BE49-F238E27FC236}">
                <a16:creationId xmlns:a16="http://schemas.microsoft.com/office/drawing/2014/main" id="{21609102-062C-4BD2-8A94-9C6B6913E91A}"/>
              </a:ext>
            </a:extLst>
          </p:cNvPr>
          <p:cNvSpPr txBox="1"/>
          <p:nvPr/>
        </p:nvSpPr>
        <p:spPr>
          <a:xfrm>
            <a:off x="94270" y="1420134"/>
            <a:ext cx="11981466" cy="1631216"/>
          </a:xfrm>
          <a:prstGeom prst="rect">
            <a:avLst/>
          </a:prstGeom>
          <a:noFill/>
        </p:spPr>
        <p:txBody>
          <a:bodyPr wrap="square" rtlCol="0">
            <a:spAutoFit/>
          </a:bodyPr>
          <a:lstStyle/>
          <a:p>
            <a:r>
              <a:rPr lang="en-US" sz="2000" b="1" dirty="0"/>
              <a:t>The task</a:t>
            </a:r>
            <a:r>
              <a:rPr lang="en-US" sz="2000" dirty="0"/>
              <a:t>:</a:t>
            </a:r>
          </a:p>
          <a:p>
            <a:pPr marL="285750" indent="-285750">
              <a:buFont typeface="Arial" panose="020B0604020202020204" pitchFamily="34" charset="0"/>
              <a:buChar char="•"/>
            </a:pPr>
            <a:r>
              <a:rPr lang="en-US" sz="1600" dirty="0"/>
              <a:t>Build a single-page-application (SPA).</a:t>
            </a:r>
          </a:p>
          <a:p>
            <a:pPr marL="285750" indent="-285750">
              <a:buFont typeface="Arial" panose="020B0604020202020204" pitchFamily="34" charset="0"/>
              <a:buChar char="•"/>
            </a:pPr>
            <a:r>
              <a:rPr lang="en-US" sz="1600" dirty="0"/>
              <a:t>Upon loading the application, load two random </a:t>
            </a:r>
            <a:r>
              <a:rPr lang="en-US" sz="1600" dirty="0">
                <a:hlinkClick r:id="rId3"/>
              </a:rPr>
              <a:t>Sentinel 2</a:t>
            </a:r>
            <a:r>
              <a:rPr lang="en-US" sz="1600" dirty="0"/>
              <a:t> images (via API) over Israel, with less than 30% clouds.</a:t>
            </a:r>
          </a:p>
          <a:p>
            <a:pPr marL="285750" indent="-285750">
              <a:buFont typeface="Arial" panose="020B0604020202020204" pitchFamily="34" charset="0"/>
              <a:buChar char="•"/>
            </a:pPr>
            <a:r>
              <a:rPr lang="en-US" sz="1600" dirty="0"/>
              <a:t>The application should have two buttons:</a:t>
            </a:r>
            <a:br>
              <a:rPr lang="en-US" sz="1600" dirty="0"/>
            </a:br>
            <a:r>
              <a:rPr lang="en-US" sz="1600" dirty="0"/>
              <a:t>a) “Replace” – replace the previous images with two new images with same selection criteria.</a:t>
            </a:r>
            <a:br>
              <a:rPr lang="en-US" sz="1600" dirty="0"/>
            </a:br>
            <a:r>
              <a:rPr lang="en-US" sz="1600" dirty="0"/>
              <a:t>b) “Brighten” – increase image brightness by 10%.</a:t>
            </a:r>
          </a:p>
        </p:txBody>
      </p:sp>
      <p:sp>
        <p:nvSpPr>
          <p:cNvPr id="17" name="TextBox 16">
            <a:extLst>
              <a:ext uri="{FF2B5EF4-FFF2-40B4-BE49-F238E27FC236}">
                <a16:creationId xmlns:a16="http://schemas.microsoft.com/office/drawing/2014/main" id="{6273A37C-E814-4E4A-A1A7-D21C3F8DBF1E}"/>
              </a:ext>
            </a:extLst>
          </p:cNvPr>
          <p:cNvSpPr txBox="1"/>
          <p:nvPr/>
        </p:nvSpPr>
        <p:spPr>
          <a:xfrm>
            <a:off x="94270" y="3102115"/>
            <a:ext cx="11887198" cy="1508105"/>
          </a:xfrm>
          <a:prstGeom prst="rect">
            <a:avLst/>
          </a:prstGeom>
          <a:noFill/>
        </p:spPr>
        <p:txBody>
          <a:bodyPr wrap="square" rtlCol="0">
            <a:spAutoFit/>
          </a:bodyPr>
          <a:lstStyle/>
          <a:p>
            <a:r>
              <a:rPr lang="en-US" sz="2000" b="1" dirty="0"/>
              <a:t>About Sentinel Hub</a:t>
            </a:r>
            <a:r>
              <a:rPr lang="en-US" sz="2000" dirty="0"/>
              <a:t>:</a:t>
            </a:r>
          </a:p>
          <a:p>
            <a:r>
              <a:rPr lang="en-GB" dirty="0"/>
              <a:t>Sentinel Hub is an engine for processing of petabytes of satellite data. It is opening the doors for machine learning and helping hundreds of application developers worldwide. It makes Sentinel, Landsat, and other Earth observation imagery easily accessible for browsing, visualization and analysis. Scale your system globally with an intuitive and user-friendly interface, without any hassle.</a:t>
            </a:r>
            <a:endParaRPr lang="en-US" dirty="0"/>
          </a:p>
        </p:txBody>
      </p:sp>
    </p:spTree>
    <p:extLst>
      <p:ext uri="{BB962C8B-B14F-4D97-AF65-F5344CB8AC3E}">
        <p14:creationId xmlns:p14="http://schemas.microsoft.com/office/powerpoint/2010/main" val="235648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95677-8F68-40CF-B672-13869A57F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0" y="94270"/>
            <a:ext cx="1561905" cy="438095"/>
          </a:xfrm>
          <a:prstGeom prst="rect">
            <a:avLst/>
          </a:prstGeom>
        </p:spPr>
      </p:pic>
      <p:sp>
        <p:nvSpPr>
          <p:cNvPr id="6" name="TextBox 5">
            <a:extLst>
              <a:ext uri="{FF2B5EF4-FFF2-40B4-BE49-F238E27FC236}">
                <a16:creationId xmlns:a16="http://schemas.microsoft.com/office/drawing/2014/main" id="{7F31CB34-2E8F-49FB-8709-62CABDFFB7FF}"/>
              </a:ext>
            </a:extLst>
          </p:cNvPr>
          <p:cNvSpPr txBox="1"/>
          <p:nvPr/>
        </p:nvSpPr>
        <p:spPr>
          <a:xfrm>
            <a:off x="10409933" y="133663"/>
            <a:ext cx="1766574" cy="369332"/>
          </a:xfrm>
          <a:prstGeom prst="rect">
            <a:avLst/>
          </a:prstGeom>
          <a:noFill/>
        </p:spPr>
        <p:txBody>
          <a:bodyPr wrap="square" rtlCol="0">
            <a:spAutoFit/>
          </a:bodyPr>
          <a:lstStyle/>
          <a:p>
            <a:r>
              <a:rPr lang="en-US" b="1" dirty="0">
                <a:solidFill>
                  <a:srgbClr val="00C6BB"/>
                </a:solidFill>
              </a:rPr>
              <a:t>Israel cloud Map</a:t>
            </a:r>
          </a:p>
        </p:txBody>
      </p:sp>
      <p:cxnSp>
        <p:nvCxnSpPr>
          <p:cNvPr id="11" name="Straight Connector 10">
            <a:extLst>
              <a:ext uri="{FF2B5EF4-FFF2-40B4-BE49-F238E27FC236}">
                <a16:creationId xmlns:a16="http://schemas.microsoft.com/office/drawing/2014/main" id="{2614F8D3-B9F0-484C-AC51-CAE9F9B291E5}"/>
              </a:ext>
            </a:extLst>
          </p:cNvPr>
          <p:cNvCxnSpPr>
            <a:cxnSpLocks/>
          </p:cNvCxnSpPr>
          <p:nvPr/>
        </p:nvCxnSpPr>
        <p:spPr>
          <a:xfrm>
            <a:off x="0" y="697584"/>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1B6A06-3311-4DC5-820D-C99E6C52C3F8}"/>
              </a:ext>
            </a:extLst>
          </p:cNvPr>
          <p:cNvSpPr txBox="1"/>
          <p:nvPr/>
        </p:nvSpPr>
        <p:spPr>
          <a:xfrm>
            <a:off x="75416" y="6521533"/>
            <a:ext cx="1574277" cy="276999"/>
          </a:xfrm>
          <a:prstGeom prst="rect">
            <a:avLst/>
          </a:prstGeom>
          <a:noFill/>
        </p:spPr>
        <p:txBody>
          <a:bodyPr wrap="square" rtlCol="0">
            <a:spAutoFit/>
          </a:bodyPr>
          <a:lstStyle/>
          <a:p>
            <a:r>
              <a:rPr lang="en-US" sz="1200" dirty="0"/>
              <a:t>Made by Oren Yaniv</a:t>
            </a:r>
          </a:p>
        </p:txBody>
      </p:sp>
      <p:cxnSp>
        <p:nvCxnSpPr>
          <p:cNvPr id="14" name="Straight Connector 13">
            <a:extLst>
              <a:ext uri="{FF2B5EF4-FFF2-40B4-BE49-F238E27FC236}">
                <a16:creationId xmlns:a16="http://schemas.microsoft.com/office/drawing/2014/main" id="{64F67DA2-5766-4CA0-BCC7-1C2F3CACE7CB}"/>
              </a:ext>
            </a:extLst>
          </p:cNvPr>
          <p:cNvCxnSpPr>
            <a:cxnSpLocks/>
          </p:cNvCxnSpPr>
          <p:nvPr/>
        </p:nvCxnSpPr>
        <p:spPr>
          <a:xfrm>
            <a:off x="-15493" y="6470767"/>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F2A5D0-08A6-4F35-B143-8CA3344D97F1}"/>
              </a:ext>
            </a:extLst>
          </p:cNvPr>
          <p:cNvSpPr txBox="1"/>
          <p:nvPr/>
        </p:nvSpPr>
        <p:spPr>
          <a:xfrm>
            <a:off x="5025490" y="862804"/>
            <a:ext cx="2110033" cy="461665"/>
          </a:xfrm>
          <a:prstGeom prst="rect">
            <a:avLst/>
          </a:prstGeom>
          <a:noFill/>
        </p:spPr>
        <p:txBody>
          <a:bodyPr wrap="square" rtlCol="0">
            <a:spAutoFit/>
          </a:bodyPr>
          <a:lstStyle/>
          <a:p>
            <a:r>
              <a:rPr lang="en-US" sz="2400" b="1" dirty="0">
                <a:solidFill>
                  <a:srgbClr val="00C6BB"/>
                </a:solidFill>
              </a:rPr>
              <a:t>Product design</a:t>
            </a:r>
          </a:p>
        </p:txBody>
      </p:sp>
      <p:graphicFrame>
        <p:nvGraphicFramePr>
          <p:cNvPr id="2" name="Object 1">
            <a:extLst>
              <a:ext uri="{FF2B5EF4-FFF2-40B4-BE49-F238E27FC236}">
                <a16:creationId xmlns:a16="http://schemas.microsoft.com/office/drawing/2014/main" id="{0BE9283A-2735-4002-BEAE-73E1A64BAC84}"/>
              </a:ext>
            </a:extLst>
          </p:cNvPr>
          <p:cNvGraphicFramePr>
            <a:graphicFrameLocks noChangeAspect="1"/>
          </p:cNvGraphicFramePr>
          <p:nvPr>
            <p:extLst>
              <p:ext uri="{D42A27DB-BD31-4B8C-83A1-F6EECF244321}">
                <p14:modId xmlns:p14="http://schemas.microsoft.com/office/powerpoint/2010/main" val="4063420660"/>
              </p:ext>
            </p:extLst>
          </p:nvPr>
        </p:nvGraphicFramePr>
        <p:xfrm>
          <a:off x="843322" y="1457785"/>
          <a:ext cx="5827713" cy="4722813"/>
        </p:xfrm>
        <a:graphic>
          <a:graphicData uri="http://schemas.openxmlformats.org/presentationml/2006/ole">
            <mc:AlternateContent xmlns:mc="http://schemas.openxmlformats.org/markup-compatibility/2006">
              <mc:Choice xmlns:v="urn:schemas-microsoft-com:vml" Requires="v">
                <p:oleObj spid="_x0000_s1139" name="Image" r:id="rId4" imgW="5828400" imgH="4723560" progId="Photoshop.Image.16">
                  <p:embed/>
                </p:oleObj>
              </mc:Choice>
              <mc:Fallback>
                <p:oleObj name="Image" r:id="rId4" imgW="5828400" imgH="4723560" progId="Photoshop.Image.16">
                  <p:embed/>
                  <p:pic>
                    <p:nvPicPr>
                      <p:cNvPr id="0" name=""/>
                      <p:cNvPicPr/>
                      <p:nvPr/>
                    </p:nvPicPr>
                    <p:blipFill>
                      <a:blip r:embed="rId5"/>
                      <a:stretch>
                        <a:fillRect/>
                      </a:stretch>
                    </p:blipFill>
                    <p:spPr>
                      <a:xfrm>
                        <a:off x="843322" y="1457785"/>
                        <a:ext cx="5827713" cy="472281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67C445B-6929-4377-AAF0-6A4220381273}"/>
              </a:ext>
            </a:extLst>
          </p:cNvPr>
          <p:cNvGraphicFramePr>
            <a:graphicFrameLocks noChangeAspect="1"/>
          </p:cNvGraphicFramePr>
          <p:nvPr>
            <p:extLst>
              <p:ext uri="{D42A27DB-BD31-4B8C-83A1-F6EECF244321}">
                <p14:modId xmlns:p14="http://schemas.microsoft.com/office/powerpoint/2010/main" val="3823304246"/>
              </p:ext>
            </p:extLst>
          </p:nvPr>
        </p:nvGraphicFramePr>
        <p:xfrm>
          <a:off x="9112794" y="1457784"/>
          <a:ext cx="2292350" cy="4702631"/>
        </p:xfrm>
        <a:graphic>
          <a:graphicData uri="http://schemas.openxmlformats.org/presentationml/2006/ole">
            <mc:AlternateContent xmlns:mc="http://schemas.openxmlformats.org/markup-compatibility/2006">
              <mc:Choice xmlns:v="urn:schemas-microsoft-com:vml" Requires="v">
                <p:oleObj spid="_x0000_s1140" name="Image" r:id="rId6" imgW="4558680" imgH="9206280" progId="Photoshop.Image.16">
                  <p:embed/>
                </p:oleObj>
              </mc:Choice>
              <mc:Fallback>
                <p:oleObj name="Image" r:id="rId6" imgW="4558680" imgH="9206280" progId="Photoshop.Image.16">
                  <p:embed/>
                  <p:pic>
                    <p:nvPicPr>
                      <p:cNvPr id="0" name=""/>
                      <p:cNvPicPr/>
                      <p:nvPr/>
                    </p:nvPicPr>
                    <p:blipFill>
                      <a:blip r:embed="rId7"/>
                      <a:stretch>
                        <a:fillRect/>
                      </a:stretch>
                    </p:blipFill>
                    <p:spPr>
                      <a:xfrm>
                        <a:off x="9112794" y="1457784"/>
                        <a:ext cx="2292350" cy="4702631"/>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19A4932A-067A-4948-B32A-5EB2FE0F1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814" y="1613556"/>
            <a:ext cx="1561905" cy="438095"/>
          </a:xfrm>
          <a:prstGeom prst="rect">
            <a:avLst/>
          </a:prstGeom>
        </p:spPr>
      </p:pic>
      <p:pic>
        <p:nvPicPr>
          <p:cNvPr id="15" name="Picture 14">
            <a:extLst>
              <a:ext uri="{FF2B5EF4-FFF2-40B4-BE49-F238E27FC236}">
                <a16:creationId xmlns:a16="http://schemas.microsoft.com/office/drawing/2014/main" id="{3731C278-577A-49A1-94A6-85486FEB6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267" y="1814655"/>
            <a:ext cx="1175206" cy="329631"/>
          </a:xfrm>
          <a:prstGeom prst="rect">
            <a:avLst/>
          </a:prstGeom>
        </p:spPr>
      </p:pic>
      <p:graphicFrame>
        <p:nvGraphicFramePr>
          <p:cNvPr id="8" name="Object 7">
            <a:extLst>
              <a:ext uri="{FF2B5EF4-FFF2-40B4-BE49-F238E27FC236}">
                <a16:creationId xmlns:a16="http://schemas.microsoft.com/office/drawing/2014/main" id="{79450742-9AEB-48F2-A44A-BC46FD45BC41}"/>
              </a:ext>
            </a:extLst>
          </p:cNvPr>
          <p:cNvGraphicFramePr>
            <a:graphicFrameLocks noChangeAspect="1"/>
          </p:cNvGraphicFramePr>
          <p:nvPr>
            <p:extLst>
              <p:ext uri="{D42A27DB-BD31-4B8C-83A1-F6EECF244321}">
                <p14:modId xmlns:p14="http://schemas.microsoft.com/office/powerpoint/2010/main" val="1186561964"/>
              </p:ext>
            </p:extLst>
          </p:nvPr>
        </p:nvGraphicFramePr>
        <p:xfrm>
          <a:off x="5913417" y="1689329"/>
          <a:ext cx="580282" cy="290141"/>
        </p:xfrm>
        <a:graphic>
          <a:graphicData uri="http://schemas.openxmlformats.org/presentationml/2006/ole">
            <mc:AlternateContent xmlns:mc="http://schemas.openxmlformats.org/markup-compatibility/2006">
              <mc:Choice xmlns:v="urn:schemas-microsoft-com:vml" Requires="v">
                <p:oleObj spid="_x0000_s1141" name="Image" r:id="rId8" imgW="812520" imgH="406080" progId="Photoshop.Image.16">
                  <p:embed/>
                </p:oleObj>
              </mc:Choice>
              <mc:Fallback>
                <p:oleObj name="Image" r:id="rId8" imgW="812520" imgH="406080" progId="Photoshop.Image.16">
                  <p:embed/>
                  <p:pic>
                    <p:nvPicPr>
                      <p:cNvPr id="0" name=""/>
                      <p:cNvPicPr/>
                      <p:nvPr/>
                    </p:nvPicPr>
                    <p:blipFill>
                      <a:blip r:embed="rId9"/>
                      <a:stretch>
                        <a:fillRect/>
                      </a:stretch>
                    </p:blipFill>
                    <p:spPr>
                      <a:xfrm>
                        <a:off x="5913417" y="1689329"/>
                        <a:ext cx="580282" cy="29014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B3F16CD-8A49-4A70-93C5-F4C8C9BBD8C5}"/>
              </a:ext>
            </a:extLst>
          </p:cNvPr>
          <p:cNvGraphicFramePr>
            <a:graphicFrameLocks noChangeAspect="1"/>
          </p:cNvGraphicFramePr>
          <p:nvPr>
            <p:extLst>
              <p:ext uri="{D42A27DB-BD31-4B8C-83A1-F6EECF244321}">
                <p14:modId xmlns:p14="http://schemas.microsoft.com/office/powerpoint/2010/main" val="511176894"/>
              </p:ext>
            </p:extLst>
          </p:nvPr>
        </p:nvGraphicFramePr>
        <p:xfrm>
          <a:off x="10742489" y="1867954"/>
          <a:ext cx="484957" cy="242479"/>
        </p:xfrm>
        <a:graphic>
          <a:graphicData uri="http://schemas.openxmlformats.org/presentationml/2006/ole">
            <mc:AlternateContent xmlns:mc="http://schemas.openxmlformats.org/markup-compatibility/2006">
              <mc:Choice xmlns:v="urn:schemas-microsoft-com:vml" Requires="v">
                <p:oleObj spid="_x0000_s1142" name="Image" r:id="rId10" imgW="812520" imgH="406080" progId="Photoshop.Image.16">
                  <p:embed/>
                </p:oleObj>
              </mc:Choice>
              <mc:Fallback>
                <p:oleObj name="Image" r:id="rId10" imgW="812520" imgH="406080" progId="Photoshop.Image.16">
                  <p:embed/>
                  <p:pic>
                    <p:nvPicPr>
                      <p:cNvPr id="0" name=""/>
                      <p:cNvPicPr/>
                      <p:nvPr/>
                    </p:nvPicPr>
                    <p:blipFill>
                      <a:blip r:embed="rId9"/>
                      <a:stretch>
                        <a:fillRect/>
                      </a:stretch>
                    </p:blipFill>
                    <p:spPr>
                      <a:xfrm>
                        <a:off x="10742489" y="1867954"/>
                        <a:ext cx="484957" cy="242479"/>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42C6DF05-D4D4-4990-A7FC-C07AEBAA50BF}"/>
              </a:ext>
            </a:extLst>
          </p:cNvPr>
          <p:cNvSpPr txBox="1"/>
          <p:nvPr/>
        </p:nvSpPr>
        <p:spPr>
          <a:xfrm>
            <a:off x="3550573" y="2032066"/>
            <a:ext cx="785757" cy="461665"/>
          </a:xfrm>
          <a:prstGeom prst="rect">
            <a:avLst/>
          </a:prstGeom>
          <a:noFill/>
        </p:spPr>
        <p:txBody>
          <a:bodyPr wrap="square" rtlCol="0">
            <a:spAutoFit/>
          </a:bodyPr>
          <a:lstStyle/>
          <a:p>
            <a:r>
              <a:rPr lang="en-US" sz="2400" b="1" dirty="0">
                <a:solidFill>
                  <a:srgbClr val="00C6BB"/>
                </a:solidFill>
              </a:rPr>
              <a:t>Title</a:t>
            </a:r>
          </a:p>
        </p:txBody>
      </p:sp>
      <p:sp>
        <p:nvSpPr>
          <p:cNvPr id="17" name="TextBox 16">
            <a:extLst>
              <a:ext uri="{FF2B5EF4-FFF2-40B4-BE49-F238E27FC236}">
                <a16:creationId xmlns:a16="http://schemas.microsoft.com/office/drawing/2014/main" id="{E3D3FF2E-DD97-4F4A-91EE-557FD65FC1B0}"/>
              </a:ext>
            </a:extLst>
          </p:cNvPr>
          <p:cNvSpPr txBox="1"/>
          <p:nvPr/>
        </p:nvSpPr>
        <p:spPr>
          <a:xfrm>
            <a:off x="10029098" y="2270324"/>
            <a:ext cx="619121" cy="369332"/>
          </a:xfrm>
          <a:prstGeom prst="rect">
            <a:avLst/>
          </a:prstGeom>
          <a:noFill/>
        </p:spPr>
        <p:txBody>
          <a:bodyPr wrap="square" rtlCol="0">
            <a:spAutoFit/>
          </a:bodyPr>
          <a:lstStyle/>
          <a:p>
            <a:r>
              <a:rPr lang="en-US" b="1" dirty="0">
                <a:solidFill>
                  <a:srgbClr val="00C6BB"/>
                </a:solidFill>
              </a:rPr>
              <a:t>Title</a:t>
            </a:r>
          </a:p>
        </p:txBody>
      </p:sp>
      <p:sp>
        <p:nvSpPr>
          <p:cNvPr id="18" name="TextBox 17">
            <a:extLst>
              <a:ext uri="{FF2B5EF4-FFF2-40B4-BE49-F238E27FC236}">
                <a16:creationId xmlns:a16="http://schemas.microsoft.com/office/drawing/2014/main" id="{684C0128-9BFD-467A-96D6-A1A5FD76BDBA}"/>
              </a:ext>
            </a:extLst>
          </p:cNvPr>
          <p:cNvSpPr txBox="1"/>
          <p:nvPr/>
        </p:nvSpPr>
        <p:spPr>
          <a:xfrm>
            <a:off x="2639754" y="2350106"/>
            <a:ext cx="2607393" cy="369332"/>
          </a:xfrm>
          <a:prstGeom prst="rect">
            <a:avLst/>
          </a:prstGeom>
          <a:noFill/>
        </p:spPr>
        <p:txBody>
          <a:bodyPr wrap="square" rtlCol="0">
            <a:spAutoFit/>
          </a:bodyPr>
          <a:lstStyle/>
          <a:p>
            <a:r>
              <a:rPr lang="en-US" b="1" dirty="0"/>
              <a:t>Cloud coverage indicator</a:t>
            </a:r>
          </a:p>
        </p:txBody>
      </p:sp>
      <p:sp>
        <p:nvSpPr>
          <p:cNvPr id="19" name="TextBox 18">
            <a:extLst>
              <a:ext uri="{FF2B5EF4-FFF2-40B4-BE49-F238E27FC236}">
                <a16:creationId xmlns:a16="http://schemas.microsoft.com/office/drawing/2014/main" id="{6F1FAE10-C97B-4BFA-9F5A-892E0DB3F510}"/>
              </a:ext>
            </a:extLst>
          </p:cNvPr>
          <p:cNvSpPr txBox="1"/>
          <p:nvPr/>
        </p:nvSpPr>
        <p:spPr>
          <a:xfrm>
            <a:off x="9302619" y="2501157"/>
            <a:ext cx="2072077" cy="307777"/>
          </a:xfrm>
          <a:prstGeom prst="rect">
            <a:avLst/>
          </a:prstGeom>
          <a:noFill/>
        </p:spPr>
        <p:txBody>
          <a:bodyPr wrap="square" rtlCol="0">
            <a:spAutoFit/>
          </a:bodyPr>
          <a:lstStyle/>
          <a:p>
            <a:r>
              <a:rPr lang="en-US" sz="1400" b="1" dirty="0"/>
              <a:t>Cloud coverage indicator</a:t>
            </a:r>
          </a:p>
        </p:txBody>
      </p:sp>
      <p:sp>
        <p:nvSpPr>
          <p:cNvPr id="20" name="TextBox 19">
            <a:extLst>
              <a:ext uri="{FF2B5EF4-FFF2-40B4-BE49-F238E27FC236}">
                <a16:creationId xmlns:a16="http://schemas.microsoft.com/office/drawing/2014/main" id="{56A888D1-76BA-439F-BA18-4FA38F4960F5}"/>
              </a:ext>
            </a:extLst>
          </p:cNvPr>
          <p:cNvSpPr txBox="1"/>
          <p:nvPr/>
        </p:nvSpPr>
        <p:spPr>
          <a:xfrm>
            <a:off x="2294356" y="2684785"/>
            <a:ext cx="1233090" cy="307777"/>
          </a:xfrm>
          <a:prstGeom prst="rect">
            <a:avLst/>
          </a:prstGeom>
          <a:noFill/>
        </p:spPr>
        <p:txBody>
          <a:bodyPr wrap="square" rtlCol="0">
            <a:spAutoFit/>
          </a:bodyPr>
          <a:lstStyle/>
          <a:p>
            <a:r>
              <a:rPr lang="en-US" sz="1400" b="1" dirty="0"/>
              <a:t>Image 1 dates</a:t>
            </a:r>
          </a:p>
        </p:txBody>
      </p:sp>
      <p:sp>
        <p:nvSpPr>
          <p:cNvPr id="21" name="TextBox 20">
            <a:extLst>
              <a:ext uri="{FF2B5EF4-FFF2-40B4-BE49-F238E27FC236}">
                <a16:creationId xmlns:a16="http://schemas.microsoft.com/office/drawing/2014/main" id="{80013F94-783E-4313-8639-2E8E977308CB}"/>
              </a:ext>
            </a:extLst>
          </p:cNvPr>
          <p:cNvSpPr txBox="1"/>
          <p:nvPr/>
        </p:nvSpPr>
        <p:spPr>
          <a:xfrm>
            <a:off x="4131780" y="2680499"/>
            <a:ext cx="1233090" cy="307777"/>
          </a:xfrm>
          <a:prstGeom prst="rect">
            <a:avLst/>
          </a:prstGeom>
          <a:noFill/>
        </p:spPr>
        <p:txBody>
          <a:bodyPr wrap="square" rtlCol="0">
            <a:spAutoFit/>
          </a:bodyPr>
          <a:lstStyle/>
          <a:p>
            <a:r>
              <a:rPr lang="en-US" sz="1400" b="1" dirty="0"/>
              <a:t>Image 2 dates</a:t>
            </a:r>
          </a:p>
        </p:txBody>
      </p:sp>
      <p:sp>
        <p:nvSpPr>
          <p:cNvPr id="22" name="TextBox 21">
            <a:extLst>
              <a:ext uri="{FF2B5EF4-FFF2-40B4-BE49-F238E27FC236}">
                <a16:creationId xmlns:a16="http://schemas.microsoft.com/office/drawing/2014/main" id="{1617E43C-D658-40D4-9A2C-4BEC9D585A95}"/>
              </a:ext>
            </a:extLst>
          </p:cNvPr>
          <p:cNvSpPr txBox="1"/>
          <p:nvPr/>
        </p:nvSpPr>
        <p:spPr>
          <a:xfrm>
            <a:off x="9202383" y="2791326"/>
            <a:ext cx="1233090" cy="261610"/>
          </a:xfrm>
          <a:prstGeom prst="rect">
            <a:avLst/>
          </a:prstGeom>
          <a:noFill/>
        </p:spPr>
        <p:txBody>
          <a:bodyPr wrap="square" rtlCol="0">
            <a:spAutoFit/>
          </a:bodyPr>
          <a:lstStyle/>
          <a:p>
            <a:r>
              <a:rPr lang="en-US" sz="1100" b="1" dirty="0"/>
              <a:t>Image 1 dates</a:t>
            </a:r>
          </a:p>
        </p:txBody>
      </p:sp>
      <p:sp>
        <p:nvSpPr>
          <p:cNvPr id="24" name="TextBox 23">
            <a:extLst>
              <a:ext uri="{FF2B5EF4-FFF2-40B4-BE49-F238E27FC236}">
                <a16:creationId xmlns:a16="http://schemas.microsoft.com/office/drawing/2014/main" id="{C213CEF6-61B6-4AD6-A61C-901A0417D481}"/>
              </a:ext>
            </a:extLst>
          </p:cNvPr>
          <p:cNvSpPr txBox="1"/>
          <p:nvPr/>
        </p:nvSpPr>
        <p:spPr>
          <a:xfrm>
            <a:off x="10326157" y="2791326"/>
            <a:ext cx="1072300" cy="261610"/>
          </a:xfrm>
          <a:prstGeom prst="rect">
            <a:avLst/>
          </a:prstGeom>
          <a:noFill/>
        </p:spPr>
        <p:txBody>
          <a:bodyPr wrap="square">
            <a:spAutoFit/>
          </a:bodyPr>
          <a:lstStyle/>
          <a:p>
            <a:r>
              <a:rPr lang="en-US" sz="1100" b="1" dirty="0"/>
              <a:t>Image 2 dates</a:t>
            </a:r>
          </a:p>
        </p:txBody>
      </p:sp>
      <p:graphicFrame>
        <p:nvGraphicFramePr>
          <p:cNvPr id="23" name="Object 22">
            <a:extLst>
              <a:ext uri="{FF2B5EF4-FFF2-40B4-BE49-F238E27FC236}">
                <a16:creationId xmlns:a16="http://schemas.microsoft.com/office/drawing/2014/main" id="{A154EAAB-A0F1-4EE2-A402-D4DDF13B80BE}"/>
              </a:ext>
            </a:extLst>
          </p:cNvPr>
          <p:cNvGraphicFramePr>
            <a:graphicFrameLocks noChangeAspect="1"/>
          </p:cNvGraphicFramePr>
          <p:nvPr>
            <p:extLst>
              <p:ext uri="{D42A27DB-BD31-4B8C-83A1-F6EECF244321}">
                <p14:modId xmlns:p14="http://schemas.microsoft.com/office/powerpoint/2010/main" val="3636237897"/>
              </p:ext>
            </p:extLst>
          </p:nvPr>
        </p:nvGraphicFramePr>
        <p:xfrm>
          <a:off x="2224728" y="2988276"/>
          <a:ext cx="1423987" cy="1423987"/>
        </p:xfrm>
        <a:graphic>
          <a:graphicData uri="http://schemas.openxmlformats.org/presentationml/2006/ole">
            <mc:AlternateContent xmlns:mc="http://schemas.openxmlformats.org/markup-compatibility/2006">
              <mc:Choice xmlns:v="urn:schemas-microsoft-com:vml" Requires="v">
                <p:oleObj spid="_x0000_s1143" name="Image" r:id="rId11" imgW="2844360" imgH="2844360" progId="Photoshop.Image.16">
                  <p:embed/>
                </p:oleObj>
              </mc:Choice>
              <mc:Fallback>
                <p:oleObj name="Image" r:id="rId11" imgW="2844360" imgH="2844360" progId="Photoshop.Image.16">
                  <p:embed/>
                  <p:pic>
                    <p:nvPicPr>
                      <p:cNvPr id="0" name=""/>
                      <p:cNvPicPr/>
                      <p:nvPr/>
                    </p:nvPicPr>
                    <p:blipFill>
                      <a:blip r:embed="rId12"/>
                      <a:stretch>
                        <a:fillRect/>
                      </a:stretch>
                    </p:blipFill>
                    <p:spPr>
                      <a:xfrm>
                        <a:off x="2224728" y="2988276"/>
                        <a:ext cx="1423987" cy="1423987"/>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FF58789E-298E-4A94-A0A5-1BD18315C92A}"/>
              </a:ext>
            </a:extLst>
          </p:cNvPr>
          <p:cNvGraphicFramePr>
            <a:graphicFrameLocks noChangeAspect="1"/>
          </p:cNvGraphicFramePr>
          <p:nvPr>
            <p:extLst>
              <p:ext uri="{D42A27DB-BD31-4B8C-83A1-F6EECF244321}">
                <p14:modId xmlns:p14="http://schemas.microsoft.com/office/powerpoint/2010/main" val="2459408102"/>
              </p:ext>
            </p:extLst>
          </p:nvPr>
        </p:nvGraphicFramePr>
        <p:xfrm>
          <a:off x="4036332" y="2988276"/>
          <a:ext cx="1423987" cy="1423987"/>
        </p:xfrm>
        <a:graphic>
          <a:graphicData uri="http://schemas.openxmlformats.org/presentationml/2006/ole">
            <mc:AlternateContent xmlns:mc="http://schemas.openxmlformats.org/markup-compatibility/2006">
              <mc:Choice xmlns:v="urn:schemas-microsoft-com:vml" Requires="v">
                <p:oleObj spid="_x0000_s1144" name="Image" r:id="rId13" imgW="2844360" imgH="2844360" progId="Photoshop.Image.16">
                  <p:embed/>
                </p:oleObj>
              </mc:Choice>
              <mc:Fallback>
                <p:oleObj name="Image" r:id="rId13" imgW="2844360" imgH="2844360" progId="Photoshop.Image.16">
                  <p:embed/>
                  <p:pic>
                    <p:nvPicPr>
                      <p:cNvPr id="23" name="Object 22">
                        <a:extLst>
                          <a:ext uri="{FF2B5EF4-FFF2-40B4-BE49-F238E27FC236}">
                            <a16:creationId xmlns:a16="http://schemas.microsoft.com/office/drawing/2014/main" id="{A154EAAB-A0F1-4EE2-A402-D4DDF13B80BE}"/>
                          </a:ext>
                        </a:extLst>
                      </p:cNvPr>
                      <p:cNvPicPr/>
                      <p:nvPr/>
                    </p:nvPicPr>
                    <p:blipFill>
                      <a:blip r:embed="rId12"/>
                      <a:stretch>
                        <a:fillRect/>
                      </a:stretch>
                    </p:blipFill>
                    <p:spPr>
                      <a:xfrm>
                        <a:off x="4036332" y="2988276"/>
                        <a:ext cx="1423987" cy="1423987"/>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E1CAD32F-921D-48B9-9399-3A27A363E8E0}"/>
              </a:ext>
            </a:extLst>
          </p:cNvPr>
          <p:cNvGraphicFramePr>
            <a:graphicFrameLocks noChangeAspect="1"/>
          </p:cNvGraphicFramePr>
          <p:nvPr>
            <p:extLst>
              <p:ext uri="{D42A27DB-BD31-4B8C-83A1-F6EECF244321}">
                <p14:modId xmlns:p14="http://schemas.microsoft.com/office/powerpoint/2010/main" val="867145996"/>
              </p:ext>
            </p:extLst>
          </p:nvPr>
        </p:nvGraphicFramePr>
        <p:xfrm>
          <a:off x="9304737" y="3124207"/>
          <a:ext cx="788515" cy="788515"/>
        </p:xfrm>
        <a:graphic>
          <a:graphicData uri="http://schemas.openxmlformats.org/presentationml/2006/ole">
            <mc:AlternateContent xmlns:mc="http://schemas.openxmlformats.org/markup-compatibility/2006">
              <mc:Choice xmlns:v="urn:schemas-microsoft-com:vml" Requires="v">
                <p:oleObj spid="_x0000_s1145" name="Image" r:id="rId14" imgW="2844360" imgH="2844360" progId="Photoshop.Image.16">
                  <p:embed/>
                </p:oleObj>
              </mc:Choice>
              <mc:Fallback>
                <p:oleObj name="Image" r:id="rId14" imgW="2844360" imgH="2844360" progId="Photoshop.Image.16">
                  <p:embed/>
                  <p:pic>
                    <p:nvPicPr>
                      <p:cNvPr id="26" name="Object 25">
                        <a:extLst>
                          <a:ext uri="{FF2B5EF4-FFF2-40B4-BE49-F238E27FC236}">
                            <a16:creationId xmlns:a16="http://schemas.microsoft.com/office/drawing/2014/main" id="{FF58789E-298E-4A94-A0A5-1BD18315C92A}"/>
                          </a:ext>
                        </a:extLst>
                      </p:cNvPr>
                      <p:cNvPicPr/>
                      <p:nvPr/>
                    </p:nvPicPr>
                    <p:blipFill>
                      <a:blip r:embed="rId12"/>
                      <a:stretch>
                        <a:fillRect/>
                      </a:stretch>
                    </p:blipFill>
                    <p:spPr>
                      <a:xfrm>
                        <a:off x="9304737" y="3124207"/>
                        <a:ext cx="788515" cy="788515"/>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6DCE0DD1-617F-4C40-8D75-988872F4D575}"/>
              </a:ext>
            </a:extLst>
          </p:cNvPr>
          <p:cNvGraphicFramePr>
            <a:graphicFrameLocks noChangeAspect="1"/>
          </p:cNvGraphicFramePr>
          <p:nvPr>
            <p:extLst>
              <p:ext uri="{D42A27DB-BD31-4B8C-83A1-F6EECF244321}">
                <p14:modId xmlns:p14="http://schemas.microsoft.com/office/powerpoint/2010/main" val="43741717"/>
              </p:ext>
            </p:extLst>
          </p:nvPr>
        </p:nvGraphicFramePr>
        <p:xfrm>
          <a:off x="10435473" y="3124207"/>
          <a:ext cx="788515" cy="788515"/>
        </p:xfrm>
        <a:graphic>
          <a:graphicData uri="http://schemas.openxmlformats.org/presentationml/2006/ole">
            <mc:AlternateContent xmlns:mc="http://schemas.openxmlformats.org/markup-compatibility/2006">
              <mc:Choice xmlns:v="urn:schemas-microsoft-com:vml" Requires="v">
                <p:oleObj spid="_x0000_s1146" name="Image" r:id="rId15" imgW="2844360" imgH="2844360" progId="Photoshop.Image.16">
                  <p:embed/>
                </p:oleObj>
              </mc:Choice>
              <mc:Fallback>
                <p:oleObj name="Image" r:id="rId15" imgW="2844360" imgH="2844360" progId="Photoshop.Image.16">
                  <p:embed/>
                  <p:pic>
                    <p:nvPicPr>
                      <p:cNvPr id="27" name="Object 26">
                        <a:extLst>
                          <a:ext uri="{FF2B5EF4-FFF2-40B4-BE49-F238E27FC236}">
                            <a16:creationId xmlns:a16="http://schemas.microsoft.com/office/drawing/2014/main" id="{E1CAD32F-921D-48B9-9399-3A27A363E8E0}"/>
                          </a:ext>
                        </a:extLst>
                      </p:cNvPr>
                      <p:cNvPicPr/>
                      <p:nvPr/>
                    </p:nvPicPr>
                    <p:blipFill>
                      <a:blip r:embed="rId12"/>
                      <a:stretch>
                        <a:fillRect/>
                      </a:stretch>
                    </p:blipFill>
                    <p:spPr>
                      <a:xfrm>
                        <a:off x="10435473" y="3124207"/>
                        <a:ext cx="788515" cy="788515"/>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019288D5-C9F3-4BB0-A0EC-FF37B9BAFA5E}"/>
              </a:ext>
            </a:extLst>
          </p:cNvPr>
          <p:cNvGraphicFramePr>
            <a:graphicFrameLocks noChangeAspect="1"/>
          </p:cNvGraphicFramePr>
          <p:nvPr>
            <p:extLst>
              <p:ext uri="{D42A27DB-BD31-4B8C-83A1-F6EECF244321}">
                <p14:modId xmlns:p14="http://schemas.microsoft.com/office/powerpoint/2010/main" val="3206086451"/>
              </p:ext>
            </p:extLst>
          </p:nvPr>
        </p:nvGraphicFramePr>
        <p:xfrm>
          <a:off x="2231210" y="4552649"/>
          <a:ext cx="801543" cy="350675"/>
        </p:xfrm>
        <a:graphic>
          <a:graphicData uri="http://schemas.openxmlformats.org/presentationml/2006/ole">
            <mc:AlternateContent xmlns:mc="http://schemas.openxmlformats.org/markup-compatibility/2006">
              <mc:Choice xmlns:v="urn:schemas-microsoft-com:vml" Requires="v">
                <p:oleObj spid="_x0000_s1147" name="Image" r:id="rId16" imgW="1218960" imgH="533160" progId="Photoshop.Image.16">
                  <p:embed/>
                </p:oleObj>
              </mc:Choice>
              <mc:Fallback>
                <p:oleObj name="Image" r:id="rId16" imgW="1218960" imgH="533160" progId="Photoshop.Image.16">
                  <p:embed/>
                  <p:pic>
                    <p:nvPicPr>
                      <p:cNvPr id="0" name=""/>
                      <p:cNvPicPr/>
                      <p:nvPr/>
                    </p:nvPicPr>
                    <p:blipFill>
                      <a:blip r:embed="rId17"/>
                      <a:stretch>
                        <a:fillRect/>
                      </a:stretch>
                    </p:blipFill>
                    <p:spPr>
                      <a:xfrm>
                        <a:off x="2231210" y="4552649"/>
                        <a:ext cx="801543" cy="350675"/>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9B203EF0-D76A-4DAF-8AD1-27120A22AAD4}"/>
              </a:ext>
            </a:extLst>
          </p:cNvPr>
          <p:cNvGraphicFramePr>
            <a:graphicFrameLocks noChangeAspect="1"/>
          </p:cNvGraphicFramePr>
          <p:nvPr>
            <p:extLst>
              <p:ext uri="{D42A27DB-BD31-4B8C-83A1-F6EECF244321}">
                <p14:modId xmlns:p14="http://schemas.microsoft.com/office/powerpoint/2010/main" val="1361467495"/>
              </p:ext>
            </p:extLst>
          </p:nvPr>
        </p:nvGraphicFramePr>
        <p:xfrm>
          <a:off x="3444993" y="4555006"/>
          <a:ext cx="801543" cy="350675"/>
        </p:xfrm>
        <a:graphic>
          <a:graphicData uri="http://schemas.openxmlformats.org/presentationml/2006/ole">
            <mc:AlternateContent xmlns:mc="http://schemas.openxmlformats.org/markup-compatibility/2006">
              <mc:Choice xmlns:v="urn:schemas-microsoft-com:vml" Requires="v">
                <p:oleObj spid="_x0000_s1148" name="Image" r:id="rId18" imgW="1218960" imgH="533160" progId="Photoshop.Image.16">
                  <p:embed/>
                </p:oleObj>
              </mc:Choice>
              <mc:Fallback>
                <p:oleObj name="Image" r:id="rId18" imgW="1218960" imgH="533160" progId="Photoshop.Image.16">
                  <p:embed/>
                  <p:pic>
                    <p:nvPicPr>
                      <p:cNvPr id="25" name="Object 24">
                        <a:extLst>
                          <a:ext uri="{FF2B5EF4-FFF2-40B4-BE49-F238E27FC236}">
                            <a16:creationId xmlns:a16="http://schemas.microsoft.com/office/drawing/2014/main" id="{019288D5-C9F3-4BB0-A0EC-FF37B9BAFA5E}"/>
                          </a:ext>
                        </a:extLst>
                      </p:cNvPr>
                      <p:cNvPicPr/>
                      <p:nvPr/>
                    </p:nvPicPr>
                    <p:blipFill>
                      <a:blip r:embed="rId17"/>
                      <a:stretch>
                        <a:fillRect/>
                      </a:stretch>
                    </p:blipFill>
                    <p:spPr>
                      <a:xfrm>
                        <a:off x="3444993" y="4555006"/>
                        <a:ext cx="801543" cy="350675"/>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F83CC087-5358-4AE0-BD1F-631571749A48}"/>
              </a:ext>
            </a:extLst>
          </p:cNvPr>
          <p:cNvGraphicFramePr>
            <a:graphicFrameLocks noChangeAspect="1"/>
          </p:cNvGraphicFramePr>
          <p:nvPr>
            <p:extLst>
              <p:ext uri="{D42A27DB-BD31-4B8C-83A1-F6EECF244321}">
                <p14:modId xmlns:p14="http://schemas.microsoft.com/office/powerpoint/2010/main" val="1356097294"/>
              </p:ext>
            </p:extLst>
          </p:nvPr>
        </p:nvGraphicFramePr>
        <p:xfrm>
          <a:off x="4658776" y="4552649"/>
          <a:ext cx="801543" cy="350675"/>
        </p:xfrm>
        <a:graphic>
          <a:graphicData uri="http://schemas.openxmlformats.org/presentationml/2006/ole">
            <mc:AlternateContent xmlns:mc="http://schemas.openxmlformats.org/markup-compatibility/2006">
              <mc:Choice xmlns:v="urn:schemas-microsoft-com:vml" Requires="v">
                <p:oleObj spid="_x0000_s1149" name="Image" r:id="rId19" imgW="1218960" imgH="533160" progId="Photoshop.Image.16">
                  <p:embed/>
                </p:oleObj>
              </mc:Choice>
              <mc:Fallback>
                <p:oleObj name="Image" r:id="rId19" imgW="1218960" imgH="533160" progId="Photoshop.Image.16">
                  <p:embed/>
                  <p:pic>
                    <p:nvPicPr>
                      <p:cNvPr id="25" name="Object 24">
                        <a:extLst>
                          <a:ext uri="{FF2B5EF4-FFF2-40B4-BE49-F238E27FC236}">
                            <a16:creationId xmlns:a16="http://schemas.microsoft.com/office/drawing/2014/main" id="{019288D5-C9F3-4BB0-A0EC-FF37B9BAFA5E}"/>
                          </a:ext>
                        </a:extLst>
                      </p:cNvPr>
                      <p:cNvPicPr/>
                      <p:nvPr/>
                    </p:nvPicPr>
                    <p:blipFill>
                      <a:blip r:embed="rId17"/>
                      <a:stretch>
                        <a:fillRect/>
                      </a:stretch>
                    </p:blipFill>
                    <p:spPr>
                      <a:xfrm>
                        <a:off x="4658776" y="4552649"/>
                        <a:ext cx="801543" cy="350675"/>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475CA7B8-BC2B-4909-8FD7-4A94521470F6}"/>
              </a:ext>
            </a:extLst>
          </p:cNvPr>
          <p:cNvGraphicFramePr>
            <a:graphicFrameLocks noChangeAspect="1"/>
          </p:cNvGraphicFramePr>
          <p:nvPr>
            <p:extLst>
              <p:ext uri="{D42A27DB-BD31-4B8C-83A1-F6EECF244321}">
                <p14:modId xmlns:p14="http://schemas.microsoft.com/office/powerpoint/2010/main" val="475867944"/>
              </p:ext>
            </p:extLst>
          </p:nvPr>
        </p:nvGraphicFramePr>
        <p:xfrm>
          <a:off x="9858197" y="4142476"/>
          <a:ext cx="801543" cy="350675"/>
        </p:xfrm>
        <a:graphic>
          <a:graphicData uri="http://schemas.openxmlformats.org/presentationml/2006/ole">
            <mc:AlternateContent xmlns:mc="http://schemas.openxmlformats.org/markup-compatibility/2006">
              <mc:Choice xmlns:v="urn:schemas-microsoft-com:vml" Requires="v">
                <p:oleObj spid="_x0000_s1150" name="Image" r:id="rId20" imgW="1218960" imgH="533160" progId="Photoshop.Image.16">
                  <p:embed/>
                </p:oleObj>
              </mc:Choice>
              <mc:Fallback>
                <p:oleObj name="Image" r:id="rId20" imgW="1218960" imgH="533160" progId="Photoshop.Image.16">
                  <p:embed/>
                  <p:pic>
                    <p:nvPicPr>
                      <p:cNvPr id="25" name="Object 24">
                        <a:extLst>
                          <a:ext uri="{FF2B5EF4-FFF2-40B4-BE49-F238E27FC236}">
                            <a16:creationId xmlns:a16="http://schemas.microsoft.com/office/drawing/2014/main" id="{019288D5-C9F3-4BB0-A0EC-FF37B9BAFA5E}"/>
                          </a:ext>
                        </a:extLst>
                      </p:cNvPr>
                      <p:cNvPicPr/>
                      <p:nvPr/>
                    </p:nvPicPr>
                    <p:blipFill>
                      <a:blip r:embed="rId17"/>
                      <a:stretch>
                        <a:fillRect/>
                      </a:stretch>
                    </p:blipFill>
                    <p:spPr>
                      <a:xfrm>
                        <a:off x="9858197" y="4142476"/>
                        <a:ext cx="801543" cy="350675"/>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1AE99D05-B9E0-44D0-85F8-BD46DCAA9593}"/>
              </a:ext>
            </a:extLst>
          </p:cNvPr>
          <p:cNvGraphicFramePr>
            <a:graphicFrameLocks noChangeAspect="1"/>
          </p:cNvGraphicFramePr>
          <p:nvPr>
            <p:extLst>
              <p:ext uri="{D42A27DB-BD31-4B8C-83A1-F6EECF244321}">
                <p14:modId xmlns:p14="http://schemas.microsoft.com/office/powerpoint/2010/main" val="3491963728"/>
              </p:ext>
            </p:extLst>
          </p:nvPr>
        </p:nvGraphicFramePr>
        <p:xfrm>
          <a:off x="9858197" y="4638789"/>
          <a:ext cx="801543" cy="350675"/>
        </p:xfrm>
        <a:graphic>
          <a:graphicData uri="http://schemas.openxmlformats.org/presentationml/2006/ole">
            <mc:AlternateContent xmlns:mc="http://schemas.openxmlformats.org/markup-compatibility/2006">
              <mc:Choice xmlns:v="urn:schemas-microsoft-com:vml" Requires="v">
                <p:oleObj spid="_x0000_s1151" name="Image" r:id="rId21" imgW="1218960" imgH="533160" progId="Photoshop.Image.16">
                  <p:embed/>
                </p:oleObj>
              </mc:Choice>
              <mc:Fallback>
                <p:oleObj name="Image" r:id="rId21" imgW="1218960" imgH="533160" progId="Photoshop.Image.16">
                  <p:embed/>
                  <p:pic>
                    <p:nvPicPr>
                      <p:cNvPr id="25" name="Object 24">
                        <a:extLst>
                          <a:ext uri="{FF2B5EF4-FFF2-40B4-BE49-F238E27FC236}">
                            <a16:creationId xmlns:a16="http://schemas.microsoft.com/office/drawing/2014/main" id="{019288D5-C9F3-4BB0-A0EC-FF37B9BAFA5E}"/>
                          </a:ext>
                        </a:extLst>
                      </p:cNvPr>
                      <p:cNvPicPr/>
                      <p:nvPr/>
                    </p:nvPicPr>
                    <p:blipFill>
                      <a:blip r:embed="rId17"/>
                      <a:stretch>
                        <a:fillRect/>
                      </a:stretch>
                    </p:blipFill>
                    <p:spPr>
                      <a:xfrm>
                        <a:off x="9858197" y="4638789"/>
                        <a:ext cx="801543" cy="350675"/>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BEE496E7-643E-461E-8890-16AE679E728F}"/>
              </a:ext>
            </a:extLst>
          </p:cNvPr>
          <p:cNvGraphicFramePr>
            <a:graphicFrameLocks noChangeAspect="1"/>
          </p:cNvGraphicFramePr>
          <p:nvPr>
            <p:extLst>
              <p:ext uri="{D42A27DB-BD31-4B8C-83A1-F6EECF244321}">
                <p14:modId xmlns:p14="http://schemas.microsoft.com/office/powerpoint/2010/main" val="965385307"/>
              </p:ext>
            </p:extLst>
          </p:nvPr>
        </p:nvGraphicFramePr>
        <p:xfrm>
          <a:off x="9846676" y="5135102"/>
          <a:ext cx="801543" cy="350675"/>
        </p:xfrm>
        <a:graphic>
          <a:graphicData uri="http://schemas.openxmlformats.org/presentationml/2006/ole">
            <mc:AlternateContent xmlns:mc="http://schemas.openxmlformats.org/markup-compatibility/2006">
              <mc:Choice xmlns:v="urn:schemas-microsoft-com:vml" Requires="v">
                <p:oleObj spid="_x0000_s1152" name="Image" r:id="rId22" imgW="1218960" imgH="533160" progId="Photoshop.Image.16">
                  <p:embed/>
                </p:oleObj>
              </mc:Choice>
              <mc:Fallback>
                <p:oleObj name="Image" r:id="rId22" imgW="1218960" imgH="533160" progId="Photoshop.Image.16">
                  <p:embed/>
                  <p:pic>
                    <p:nvPicPr>
                      <p:cNvPr id="25" name="Object 24">
                        <a:extLst>
                          <a:ext uri="{FF2B5EF4-FFF2-40B4-BE49-F238E27FC236}">
                            <a16:creationId xmlns:a16="http://schemas.microsoft.com/office/drawing/2014/main" id="{019288D5-C9F3-4BB0-A0EC-FF37B9BAFA5E}"/>
                          </a:ext>
                        </a:extLst>
                      </p:cNvPr>
                      <p:cNvPicPr/>
                      <p:nvPr/>
                    </p:nvPicPr>
                    <p:blipFill>
                      <a:blip r:embed="rId17"/>
                      <a:stretch>
                        <a:fillRect/>
                      </a:stretch>
                    </p:blipFill>
                    <p:spPr>
                      <a:xfrm>
                        <a:off x="9846676" y="5135102"/>
                        <a:ext cx="801543" cy="350675"/>
                      </a:xfrm>
                      <a:prstGeom prst="rect">
                        <a:avLst/>
                      </a:prstGeom>
                    </p:spPr>
                  </p:pic>
                </p:oleObj>
              </mc:Fallback>
            </mc:AlternateContent>
          </a:graphicData>
        </a:graphic>
      </p:graphicFrame>
    </p:spTree>
    <p:extLst>
      <p:ext uri="{BB962C8B-B14F-4D97-AF65-F5344CB8AC3E}">
        <p14:creationId xmlns:p14="http://schemas.microsoft.com/office/powerpoint/2010/main" val="9326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95677-8F68-40CF-B672-13869A57F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 y="94270"/>
            <a:ext cx="1561905" cy="438095"/>
          </a:xfrm>
          <a:prstGeom prst="rect">
            <a:avLst/>
          </a:prstGeom>
        </p:spPr>
      </p:pic>
      <p:sp>
        <p:nvSpPr>
          <p:cNvPr id="6" name="TextBox 5">
            <a:extLst>
              <a:ext uri="{FF2B5EF4-FFF2-40B4-BE49-F238E27FC236}">
                <a16:creationId xmlns:a16="http://schemas.microsoft.com/office/drawing/2014/main" id="{7F31CB34-2E8F-49FB-8709-62CABDFFB7FF}"/>
              </a:ext>
            </a:extLst>
          </p:cNvPr>
          <p:cNvSpPr txBox="1"/>
          <p:nvPr/>
        </p:nvSpPr>
        <p:spPr>
          <a:xfrm>
            <a:off x="10409933" y="133663"/>
            <a:ext cx="1766574" cy="369332"/>
          </a:xfrm>
          <a:prstGeom prst="rect">
            <a:avLst/>
          </a:prstGeom>
          <a:noFill/>
        </p:spPr>
        <p:txBody>
          <a:bodyPr wrap="square" rtlCol="0">
            <a:spAutoFit/>
          </a:bodyPr>
          <a:lstStyle/>
          <a:p>
            <a:r>
              <a:rPr lang="en-US" b="1" dirty="0">
                <a:solidFill>
                  <a:srgbClr val="00C6BB"/>
                </a:solidFill>
              </a:rPr>
              <a:t>Israel cloud Map</a:t>
            </a:r>
          </a:p>
        </p:txBody>
      </p:sp>
      <p:cxnSp>
        <p:nvCxnSpPr>
          <p:cNvPr id="11" name="Straight Connector 10">
            <a:extLst>
              <a:ext uri="{FF2B5EF4-FFF2-40B4-BE49-F238E27FC236}">
                <a16:creationId xmlns:a16="http://schemas.microsoft.com/office/drawing/2014/main" id="{2614F8D3-B9F0-484C-AC51-CAE9F9B291E5}"/>
              </a:ext>
            </a:extLst>
          </p:cNvPr>
          <p:cNvCxnSpPr>
            <a:cxnSpLocks/>
          </p:cNvCxnSpPr>
          <p:nvPr/>
        </p:nvCxnSpPr>
        <p:spPr>
          <a:xfrm>
            <a:off x="0" y="697584"/>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1B6A06-3311-4DC5-820D-C99E6C52C3F8}"/>
              </a:ext>
            </a:extLst>
          </p:cNvPr>
          <p:cNvSpPr txBox="1"/>
          <p:nvPr/>
        </p:nvSpPr>
        <p:spPr>
          <a:xfrm>
            <a:off x="75416" y="6521533"/>
            <a:ext cx="1574277" cy="276999"/>
          </a:xfrm>
          <a:prstGeom prst="rect">
            <a:avLst/>
          </a:prstGeom>
          <a:noFill/>
        </p:spPr>
        <p:txBody>
          <a:bodyPr wrap="square" rtlCol="0">
            <a:spAutoFit/>
          </a:bodyPr>
          <a:lstStyle/>
          <a:p>
            <a:r>
              <a:rPr lang="en-US" sz="1200" dirty="0"/>
              <a:t>Made by Oren Yaniv</a:t>
            </a:r>
          </a:p>
        </p:txBody>
      </p:sp>
      <p:cxnSp>
        <p:nvCxnSpPr>
          <p:cNvPr id="14" name="Straight Connector 13">
            <a:extLst>
              <a:ext uri="{FF2B5EF4-FFF2-40B4-BE49-F238E27FC236}">
                <a16:creationId xmlns:a16="http://schemas.microsoft.com/office/drawing/2014/main" id="{64F67DA2-5766-4CA0-BCC7-1C2F3CACE7CB}"/>
              </a:ext>
            </a:extLst>
          </p:cNvPr>
          <p:cNvCxnSpPr>
            <a:cxnSpLocks/>
          </p:cNvCxnSpPr>
          <p:nvPr/>
        </p:nvCxnSpPr>
        <p:spPr>
          <a:xfrm>
            <a:off x="-15493" y="6470767"/>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2B302F-5CDD-4741-9E1D-47482E6B1921}"/>
              </a:ext>
            </a:extLst>
          </p:cNvPr>
          <p:cNvSpPr txBox="1"/>
          <p:nvPr/>
        </p:nvSpPr>
        <p:spPr>
          <a:xfrm>
            <a:off x="94270" y="1420134"/>
            <a:ext cx="5458118" cy="1877437"/>
          </a:xfrm>
          <a:prstGeom prst="rect">
            <a:avLst/>
          </a:prstGeom>
          <a:noFill/>
        </p:spPr>
        <p:txBody>
          <a:bodyPr wrap="square" rtlCol="0">
            <a:spAutoFit/>
          </a:bodyPr>
          <a:lstStyle/>
          <a:p>
            <a:r>
              <a:rPr lang="en-US" sz="2000" b="1" dirty="0"/>
              <a:t>Technologies:</a:t>
            </a:r>
          </a:p>
          <a:p>
            <a:pPr marL="285750" indent="-285750">
              <a:buFont typeface="Arial" panose="020B0604020202020204" pitchFamily="34" charset="0"/>
              <a:buChar char="•"/>
            </a:pPr>
            <a:r>
              <a:rPr lang="en-US" sz="1600" dirty="0"/>
              <a:t>React</a:t>
            </a:r>
          </a:p>
          <a:p>
            <a:pPr marL="285750" indent="-285750">
              <a:buFont typeface="Arial" panose="020B0604020202020204" pitchFamily="34" charset="0"/>
              <a:buChar char="•"/>
            </a:pPr>
            <a:r>
              <a:rPr lang="en-US" sz="1600" dirty="0" err="1"/>
              <a:t>Mobx</a:t>
            </a:r>
            <a:endParaRPr lang="en-US" sz="1600" dirty="0"/>
          </a:p>
          <a:p>
            <a:pPr marL="285750" indent="-285750">
              <a:buFont typeface="Arial" panose="020B0604020202020204" pitchFamily="34" charset="0"/>
              <a:buChar char="•"/>
            </a:pPr>
            <a:r>
              <a:rPr lang="en-US" sz="1600" dirty="0"/>
              <a:t>SCSS</a:t>
            </a:r>
          </a:p>
          <a:p>
            <a:pPr marL="285750" indent="-285750">
              <a:buFont typeface="Arial" panose="020B0604020202020204" pitchFamily="34" charset="0"/>
              <a:buChar char="•"/>
            </a:pPr>
            <a:r>
              <a:rPr lang="en-US" sz="1600" dirty="0"/>
              <a:t>AXIOS</a:t>
            </a:r>
          </a:p>
          <a:p>
            <a:pPr marL="285750" indent="-285750">
              <a:buFont typeface="Arial" panose="020B0604020202020204" pitchFamily="34" charset="0"/>
              <a:buChar char="•"/>
            </a:pPr>
            <a:r>
              <a:rPr lang="en-US" sz="1600" dirty="0"/>
              <a:t>Font </a:t>
            </a:r>
            <a:r>
              <a:rPr lang="en-US" sz="1600" dirty="0" err="1"/>
              <a:t>awsome</a:t>
            </a:r>
            <a:endParaRPr lang="en-US" sz="1600" dirty="0"/>
          </a:p>
          <a:p>
            <a:pPr marL="285750" indent="-285750">
              <a:buFont typeface="Arial" panose="020B0604020202020204" pitchFamily="34" charset="0"/>
              <a:buChar char="•"/>
            </a:pPr>
            <a:endParaRPr lang="en-US" sz="1600" dirty="0"/>
          </a:p>
        </p:txBody>
      </p:sp>
      <p:sp>
        <p:nvSpPr>
          <p:cNvPr id="8" name="TextBox 7">
            <a:extLst>
              <a:ext uri="{FF2B5EF4-FFF2-40B4-BE49-F238E27FC236}">
                <a16:creationId xmlns:a16="http://schemas.microsoft.com/office/drawing/2014/main" id="{41B0DB6F-FAE4-4AFC-B0DF-43E65BD0E086}"/>
              </a:ext>
            </a:extLst>
          </p:cNvPr>
          <p:cNvSpPr txBox="1"/>
          <p:nvPr/>
        </p:nvSpPr>
        <p:spPr>
          <a:xfrm>
            <a:off x="9744171" y="1420134"/>
            <a:ext cx="2353559" cy="2123658"/>
          </a:xfrm>
          <a:prstGeom prst="rect">
            <a:avLst/>
          </a:prstGeom>
          <a:noFill/>
        </p:spPr>
        <p:txBody>
          <a:bodyPr wrap="square" rtlCol="0">
            <a:spAutoFit/>
          </a:bodyPr>
          <a:lstStyle/>
          <a:p>
            <a:r>
              <a:rPr lang="en-US" sz="2000" b="1" dirty="0"/>
              <a:t>Dependencies:</a:t>
            </a:r>
          </a:p>
          <a:p>
            <a:pPr marL="285750" indent="-285750">
              <a:buFont typeface="Arial" panose="020B0604020202020204" pitchFamily="34" charset="0"/>
              <a:buChar char="•"/>
            </a:pPr>
            <a:r>
              <a:rPr lang="en-US" sz="1600" dirty="0"/>
              <a:t>mobx</a:t>
            </a:r>
            <a:r>
              <a:rPr lang="en-US" sz="1600" dirty="0">
                <a:solidFill>
                  <a:schemeClr val="tx2"/>
                </a:solidFill>
              </a:rPr>
              <a:t>@6.3.13</a:t>
            </a:r>
          </a:p>
          <a:p>
            <a:pPr marL="285750" indent="-285750">
              <a:buFont typeface="Arial" panose="020B0604020202020204" pitchFamily="34" charset="0"/>
              <a:buChar char="•"/>
            </a:pPr>
            <a:r>
              <a:rPr lang="en-US" sz="1600" dirty="0"/>
              <a:t>mobx-react-lite</a:t>
            </a:r>
            <a:r>
              <a:rPr lang="en-US" sz="1600" dirty="0">
                <a:solidFill>
                  <a:schemeClr val="tx2"/>
                </a:solidFill>
              </a:rPr>
              <a:t>@3.2.3</a:t>
            </a:r>
          </a:p>
          <a:p>
            <a:pPr marL="285750" indent="-285750">
              <a:buFont typeface="Arial" panose="020B0604020202020204" pitchFamily="34" charset="0"/>
              <a:buChar char="•"/>
            </a:pPr>
            <a:r>
              <a:rPr lang="en-US" sz="1600" dirty="0"/>
              <a:t>node-sass</a:t>
            </a:r>
            <a:r>
              <a:rPr lang="en-US" sz="1600" dirty="0">
                <a:solidFill>
                  <a:schemeClr val="tx2"/>
                </a:solidFill>
              </a:rPr>
              <a:t>@6.0.1</a:t>
            </a:r>
          </a:p>
          <a:p>
            <a:pPr marL="285750" indent="-285750">
              <a:buFont typeface="Arial" panose="020B0604020202020204" pitchFamily="34" charset="0"/>
              <a:buChar char="•"/>
            </a:pPr>
            <a:r>
              <a:rPr lang="en-US" sz="1600" dirty="0"/>
              <a:t>axios</a:t>
            </a:r>
            <a:r>
              <a:rPr lang="en-US" sz="1600" dirty="0">
                <a:solidFill>
                  <a:schemeClr val="tx2"/>
                </a:solidFill>
              </a:rPr>
              <a:t>@0.25</a:t>
            </a:r>
          </a:p>
          <a:p>
            <a:pPr marL="285750" indent="-285750">
              <a:buFont typeface="Arial" panose="020B0604020202020204" pitchFamily="34" charset="0"/>
              <a:buChar char="•"/>
            </a:pPr>
            <a:r>
              <a:rPr lang="en-US" sz="1600" dirty="0"/>
              <a:t>gh-pages</a:t>
            </a:r>
            <a:r>
              <a:rPr lang="en-US" sz="1600" dirty="0">
                <a:solidFill>
                  <a:schemeClr val="tx2"/>
                </a:solidFill>
              </a:rPr>
              <a:t>@2.0.1</a:t>
            </a:r>
          </a:p>
          <a:p>
            <a:pPr marL="285750" indent="-285750">
              <a:buFont typeface="Arial" panose="020B0604020202020204" pitchFamily="34" charset="0"/>
              <a:buChar char="•"/>
            </a:pPr>
            <a:r>
              <a:rPr lang="en-US" sz="1600" dirty="0"/>
              <a:t>Use-debounce</a:t>
            </a:r>
            <a:r>
              <a:rPr lang="en-US" sz="1600" dirty="0">
                <a:solidFill>
                  <a:schemeClr val="tx2"/>
                </a:solidFill>
              </a:rPr>
              <a:t>@7.0.1</a:t>
            </a:r>
            <a:endParaRPr lang="en-US" sz="1600" dirty="0"/>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2CC95858-CE0C-4221-8E73-A8A523F14A92}"/>
              </a:ext>
            </a:extLst>
          </p:cNvPr>
          <p:cNvSpPr txBox="1"/>
          <p:nvPr/>
        </p:nvSpPr>
        <p:spPr>
          <a:xfrm>
            <a:off x="3305077" y="862804"/>
            <a:ext cx="4494621" cy="461665"/>
          </a:xfrm>
          <a:prstGeom prst="rect">
            <a:avLst/>
          </a:prstGeom>
          <a:noFill/>
        </p:spPr>
        <p:txBody>
          <a:bodyPr wrap="square" rtlCol="0">
            <a:spAutoFit/>
          </a:bodyPr>
          <a:lstStyle/>
          <a:p>
            <a:r>
              <a:rPr lang="en-US" sz="2400" b="1" dirty="0">
                <a:solidFill>
                  <a:srgbClr val="00C6BB"/>
                </a:solidFill>
              </a:rPr>
              <a:t>Technologies used to achieve goal</a:t>
            </a:r>
          </a:p>
        </p:txBody>
      </p:sp>
      <p:sp>
        <p:nvSpPr>
          <p:cNvPr id="10" name="TextBox 9">
            <a:extLst>
              <a:ext uri="{FF2B5EF4-FFF2-40B4-BE49-F238E27FC236}">
                <a16:creationId xmlns:a16="http://schemas.microsoft.com/office/drawing/2014/main" id="{51A91E75-0B8B-428D-8C30-451A8D33F013}"/>
              </a:ext>
            </a:extLst>
          </p:cNvPr>
          <p:cNvSpPr txBox="1"/>
          <p:nvPr/>
        </p:nvSpPr>
        <p:spPr>
          <a:xfrm>
            <a:off x="94270" y="3348336"/>
            <a:ext cx="11981466" cy="2862322"/>
          </a:xfrm>
          <a:prstGeom prst="rect">
            <a:avLst/>
          </a:prstGeom>
          <a:noFill/>
        </p:spPr>
        <p:txBody>
          <a:bodyPr wrap="square" rtlCol="0">
            <a:spAutoFit/>
          </a:bodyPr>
          <a:lstStyle/>
          <a:p>
            <a:r>
              <a:rPr lang="en-US" sz="2000" b="1" dirty="0"/>
              <a:t>Explanation</a:t>
            </a:r>
            <a:r>
              <a:rPr lang="en-US" sz="2000" dirty="0"/>
              <a:t>:</a:t>
            </a:r>
          </a:p>
          <a:p>
            <a:pPr marL="285750" indent="-285750">
              <a:buFont typeface="Arial" panose="020B0604020202020204" pitchFamily="34" charset="0"/>
              <a:buChar char="•"/>
            </a:pPr>
            <a:r>
              <a:rPr lang="en-US" sz="1600" b="1" dirty="0" err="1"/>
              <a:t>Mobx</a:t>
            </a:r>
            <a:r>
              <a:rPr lang="en-US" sz="1600" dirty="0"/>
              <a:t> used in order to control the dark / bright mode.</a:t>
            </a:r>
            <a:br>
              <a:rPr lang="en-US" sz="1600" dirty="0"/>
            </a:br>
            <a:r>
              <a:rPr lang="en-US" sz="1600" dirty="0"/>
              <a:t>The </a:t>
            </a:r>
            <a:r>
              <a:rPr lang="en-US" sz="1600" dirty="0" err="1"/>
              <a:t>ThemeToggler</a:t>
            </a:r>
            <a:r>
              <a:rPr lang="en-US" sz="1600" dirty="0"/>
              <a:t> </a:t>
            </a:r>
            <a:r>
              <a:rPr lang="en-US" sz="1600" dirty="0" err="1"/>
              <a:t>cmp</a:t>
            </a:r>
            <a:r>
              <a:rPr lang="en-US" sz="1600" dirty="0"/>
              <a:t> controlling the store’s “</a:t>
            </a:r>
            <a:r>
              <a:rPr lang="en-US" sz="1600" dirty="0" err="1"/>
              <a:t>isDarkMode</a:t>
            </a:r>
            <a:r>
              <a:rPr lang="en-US" sz="1600" dirty="0"/>
              <a:t>” property. </a:t>
            </a:r>
            <a:br>
              <a:rPr lang="en-US" sz="1600" dirty="0"/>
            </a:br>
            <a:r>
              <a:rPr lang="en-US" sz="1600" dirty="0"/>
              <a:t>Whenever </a:t>
            </a:r>
            <a:r>
              <a:rPr lang="en-US" sz="1600" dirty="0" err="1"/>
              <a:t>isDarkMode</a:t>
            </a:r>
            <a:r>
              <a:rPr lang="en-US" sz="1600" dirty="0"/>
              <a:t> change, all related </a:t>
            </a:r>
            <a:r>
              <a:rPr lang="en-US" sz="1600" dirty="0" err="1"/>
              <a:t>cmps</a:t>
            </a:r>
            <a:r>
              <a:rPr lang="en-US" sz="1600" dirty="0"/>
              <a:t> changes classes as well.</a:t>
            </a:r>
          </a:p>
          <a:p>
            <a:pPr marL="285750" indent="-285750">
              <a:buFont typeface="Arial" panose="020B0604020202020204" pitchFamily="34" charset="0"/>
              <a:buChar char="•"/>
            </a:pPr>
            <a:r>
              <a:rPr lang="en-US" sz="1600" b="1" dirty="0"/>
              <a:t>SCSS</a:t>
            </a:r>
            <a:r>
              <a:rPr lang="en-US" sz="1600" dirty="0"/>
              <a:t>  used in order to control the CSS’s architecture and performance.</a:t>
            </a:r>
            <a:br>
              <a:rPr lang="en-US" sz="1600" dirty="0"/>
            </a:br>
            <a:r>
              <a:rPr lang="en-US" sz="1600" dirty="0" err="1"/>
              <a:t>Mixins</a:t>
            </a:r>
            <a:r>
              <a:rPr lang="en-US" sz="1600" dirty="0"/>
              <a:t>, extend classes, built-in functions and nested scopes use to get advanced and maintainable CSS code.</a:t>
            </a:r>
          </a:p>
          <a:p>
            <a:pPr marL="285750" indent="-285750">
              <a:buFont typeface="Arial" panose="020B0604020202020204" pitchFamily="34" charset="0"/>
              <a:buChar char="•"/>
            </a:pPr>
            <a:r>
              <a:rPr lang="en-US" sz="1600" b="1" dirty="0" err="1"/>
              <a:t>Axios</a:t>
            </a:r>
            <a:r>
              <a:rPr lang="en-US" sz="1600" dirty="0"/>
              <a:t> used in order to fetch XHR (</a:t>
            </a:r>
            <a:r>
              <a:rPr lang="en-US" sz="1600" dirty="0" err="1"/>
              <a:t>XMLHttpRequest</a:t>
            </a:r>
            <a:r>
              <a:rPr lang="en-US" sz="1600" dirty="0"/>
              <a:t>) calls much easier.</a:t>
            </a:r>
          </a:p>
          <a:p>
            <a:pPr marL="285750" indent="-285750">
              <a:buFont typeface="Arial" panose="020B0604020202020204" pitchFamily="34" charset="0"/>
              <a:buChar char="•"/>
            </a:pPr>
            <a:r>
              <a:rPr lang="en-US" sz="1600" b="1" dirty="0"/>
              <a:t>Font awesome</a:t>
            </a:r>
            <a:r>
              <a:rPr lang="en-US" sz="1600" dirty="0"/>
              <a:t> used in the </a:t>
            </a:r>
            <a:r>
              <a:rPr lang="en-US" sz="1600" dirty="0" err="1"/>
              <a:t>ThemeToggler</a:t>
            </a:r>
            <a:r>
              <a:rPr lang="en-US" sz="1600" dirty="0"/>
              <a:t> </a:t>
            </a:r>
            <a:r>
              <a:rPr lang="en-US" sz="1600" dirty="0" err="1"/>
              <a:t>cmp</a:t>
            </a:r>
            <a:r>
              <a:rPr lang="en-US" sz="1600" dirty="0"/>
              <a:t> (sun &amp; moon icons).</a:t>
            </a:r>
          </a:p>
          <a:p>
            <a:pPr marL="285750" indent="-285750">
              <a:buFont typeface="Arial" panose="020B0604020202020204" pitchFamily="34" charset="0"/>
              <a:buChar char="•"/>
            </a:pPr>
            <a:r>
              <a:rPr lang="en-US" sz="1600" b="1" dirty="0"/>
              <a:t>GH-pages</a:t>
            </a:r>
            <a:r>
              <a:rPr lang="en-US" sz="1600" dirty="0"/>
              <a:t> used in order to easily deploy the application to </a:t>
            </a:r>
            <a:r>
              <a:rPr lang="en-US" sz="1600" dirty="0" err="1"/>
              <a:t>github</a:t>
            </a:r>
            <a:r>
              <a:rPr lang="en-US" sz="1600" dirty="0"/>
              <a:t> pages and produce </a:t>
            </a:r>
            <a:r>
              <a:rPr lang="en-US" sz="1600" dirty="0">
                <a:hlinkClick r:id="rId3"/>
              </a:rPr>
              <a:t>live app</a:t>
            </a:r>
            <a:r>
              <a:rPr lang="en-US" sz="1600" dirty="0"/>
              <a:t>.</a:t>
            </a:r>
          </a:p>
          <a:p>
            <a:pPr marL="285750" indent="-285750">
              <a:buFont typeface="Arial" panose="020B0604020202020204" pitchFamily="34" charset="0"/>
              <a:buChar char="•"/>
            </a:pPr>
            <a:r>
              <a:rPr lang="en-US" sz="1600" b="1" dirty="0"/>
              <a:t>Use-debounce</a:t>
            </a:r>
            <a:r>
              <a:rPr lang="en-US" sz="1600" dirty="0"/>
              <a:t> used in order to prevent the client click on buttons (that causes criteria changes, and therefore causes new XHR calls) rapidly.</a:t>
            </a:r>
            <a:endParaRPr lang="en-US" sz="1600" b="1" dirty="0"/>
          </a:p>
        </p:txBody>
      </p:sp>
    </p:spTree>
    <p:extLst>
      <p:ext uri="{BB962C8B-B14F-4D97-AF65-F5344CB8AC3E}">
        <p14:creationId xmlns:p14="http://schemas.microsoft.com/office/powerpoint/2010/main" val="302782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95677-8F68-40CF-B672-13869A57F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 y="94270"/>
            <a:ext cx="1561905" cy="438095"/>
          </a:xfrm>
          <a:prstGeom prst="rect">
            <a:avLst/>
          </a:prstGeom>
        </p:spPr>
      </p:pic>
      <p:sp>
        <p:nvSpPr>
          <p:cNvPr id="6" name="TextBox 5">
            <a:extLst>
              <a:ext uri="{FF2B5EF4-FFF2-40B4-BE49-F238E27FC236}">
                <a16:creationId xmlns:a16="http://schemas.microsoft.com/office/drawing/2014/main" id="{7F31CB34-2E8F-49FB-8709-62CABDFFB7FF}"/>
              </a:ext>
            </a:extLst>
          </p:cNvPr>
          <p:cNvSpPr txBox="1"/>
          <p:nvPr/>
        </p:nvSpPr>
        <p:spPr>
          <a:xfrm>
            <a:off x="10409933" y="133663"/>
            <a:ext cx="1766574" cy="369332"/>
          </a:xfrm>
          <a:prstGeom prst="rect">
            <a:avLst/>
          </a:prstGeom>
          <a:noFill/>
        </p:spPr>
        <p:txBody>
          <a:bodyPr wrap="square" rtlCol="0">
            <a:spAutoFit/>
          </a:bodyPr>
          <a:lstStyle/>
          <a:p>
            <a:r>
              <a:rPr lang="en-US" b="1" dirty="0">
                <a:solidFill>
                  <a:srgbClr val="00C6BB"/>
                </a:solidFill>
              </a:rPr>
              <a:t>Israel cloud Map</a:t>
            </a:r>
          </a:p>
        </p:txBody>
      </p:sp>
      <p:cxnSp>
        <p:nvCxnSpPr>
          <p:cNvPr id="11" name="Straight Connector 10">
            <a:extLst>
              <a:ext uri="{FF2B5EF4-FFF2-40B4-BE49-F238E27FC236}">
                <a16:creationId xmlns:a16="http://schemas.microsoft.com/office/drawing/2014/main" id="{2614F8D3-B9F0-484C-AC51-CAE9F9B291E5}"/>
              </a:ext>
            </a:extLst>
          </p:cNvPr>
          <p:cNvCxnSpPr>
            <a:cxnSpLocks/>
          </p:cNvCxnSpPr>
          <p:nvPr/>
        </p:nvCxnSpPr>
        <p:spPr>
          <a:xfrm>
            <a:off x="0" y="697584"/>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1B6A06-3311-4DC5-820D-C99E6C52C3F8}"/>
              </a:ext>
            </a:extLst>
          </p:cNvPr>
          <p:cNvSpPr txBox="1"/>
          <p:nvPr/>
        </p:nvSpPr>
        <p:spPr>
          <a:xfrm>
            <a:off x="75416" y="6521533"/>
            <a:ext cx="1574277" cy="276999"/>
          </a:xfrm>
          <a:prstGeom prst="rect">
            <a:avLst/>
          </a:prstGeom>
          <a:noFill/>
        </p:spPr>
        <p:txBody>
          <a:bodyPr wrap="square" rtlCol="0">
            <a:spAutoFit/>
          </a:bodyPr>
          <a:lstStyle/>
          <a:p>
            <a:r>
              <a:rPr lang="en-US" sz="1200" dirty="0"/>
              <a:t>Made by Oren Yaniv</a:t>
            </a:r>
          </a:p>
        </p:txBody>
      </p:sp>
      <p:cxnSp>
        <p:nvCxnSpPr>
          <p:cNvPr id="14" name="Straight Connector 13">
            <a:extLst>
              <a:ext uri="{FF2B5EF4-FFF2-40B4-BE49-F238E27FC236}">
                <a16:creationId xmlns:a16="http://schemas.microsoft.com/office/drawing/2014/main" id="{64F67DA2-5766-4CA0-BCC7-1C2F3CACE7CB}"/>
              </a:ext>
            </a:extLst>
          </p:cNvPr>
          <p:cNvCxnSpPr>
            <a:cxnSpLocks/>
          </p:cNvCxnSpPr>
          <p:nvPr/>
        </p:nvCxnSpPr>
        <p:spPr>
          <a:xfrm>
            <a:off x="-15493" y="6470767"/>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E103E8-5BAD-4DE5-B72B-B870C5262D48}"/>
              </a:ext>
            </a:extLst>
          </p:cNvPr>
          <p:cNvSpPr txBox="1"/>
          <p:nvPr/>
        </p:nvSpPr>
        <p:spPr>
          <a:xfrm>
            <a:off x="4685045" y="862804"/>
            <a:ext cx="2790923" cy="461665"/>
          </a:xfrm>
          <a:prstGeom prst="rect">
            <a:avLst/>
          </a:prstGeom>
          <a:noFill/>
        </p:spPr>
        <p:txBody>
          <a:bodyPr wrap="square" rtlCol="0">
            <a:spAutoFit/>
          </a:bodyPr>
          <a:lstStyle/>
          <a:p>
            <a:r>
              <a:rPr lang="en-US" sz="2400" b="1" dirty="0">
                <a:solidFill>
                  <a:srgbClr val="00C6BB"/>
                </a:solidFill>
              </a:rPr>
              <a:t>The randomize issue</a:t>
            </a:r>
          </a:p>
        </p:txBody>
      </p:sp>
      <p:sp>
        <p:nvSpPr>
          <p:cNvPr id="12" name="TextBox 11">
            <a:extLst>
              <a:ext uri="{FF2B5EF4-FFF2-40B4-BE49-F238E27FC236}">
                <a16:creationId xmlns:a16="http://schemas.microsoft.com/office/drawing/2014/main" id="{C05DEFD2-D788-4A7B-AF52-413AF774C5A9}"/>
              </a:ext>
            </a:extLst>
          </p:cNvPr>
          <p:cNvSpPr txBox="1"/>
          <p:nvPr/>
        </p:nvSpPr>
        <p:spPr>
          <a:xfrm>
            <a:off x="94270" y="1420134"/>
            <a:ext cx="11981466" cy="892552"/>
          </a:xfrm>
          <a:prstGeom prst="rect">
            <a:avLst/>
          </a:prstGeom>
          <a:noFill/>
        </p:spPr>
        <p:txBody>
          <a:bodyPr wrap="square" rtlCol="0">
            <a:spAutoFit/>
          </a:bodyPr>
          <a:lstStyle/>
          <a:p>
            <a:r>
              <a:rPr lang="en-US" sz="2000" b="1" dirty="0"/>
              <a:t>The problem</a:t>
            </a:r>
            <a:r>
              <a:rPr lang="en-US" sz="1600" b="1" dirty="0"/>
              <a:t>:</a:t>
            </a:r>
            <a:endParaRPr lang="en-US" sz="1600" dirty="0"/>
          </a:p>
          <a:p>
            <a:r>
              <a:rPr lang="en-US" sz="1600" dirty="0"/>
              <a:t>As mentioned in “task explanation”, one goal is to render each time two random </a:t>
            </a:r>
            <a:r>
              <a:rPr lang="en-US" sz="1600" dirty="0">
                <a:hlinkClick r:id="rId3"/>
              </a:rPr>
              <a:t>Sentinel 2</a:t>
            </a:r>
            <a:r>
              <a:rPr lang="en-US" sz="1600" dirty="0"/>
              <a:t> images.</a:t>
            </a:r>
          </a:p>
          <a:p>
            <a:r>
              <a:rPr lang="en-US" sz="1600" dirty="0"/>
              <a:t>Unfortunately, the sentinel’s API don’t have a specific parameter to get a random image.</a:t>
            </a:r>
          </a:p>
        </p:txBody>
      </p:sp>
      <p:sp>
        <p:nvSpPr>
          <p:cNvPr id="15" name="TextBox 14">
            <a:extLst>
              <a:ext uri="{FF2B5EF4-FFF2-40B4-BE49-F238E27FC236}">
                <a16:creationId xmlns:a16="http://schemas.microsoft.com/office/drawing/2014/main" id="{8EC7AF97-F14B-41CF-BDEA-86499102ABDB}"/>
              </a:ext>
            </a:extLst>
          </p:cNvPr>
          <p:cNvSpPr txBox="1"/>
          <p:nvPr/>
        </p:nvSpPr>
        <p:spPr>
          <a:xfrm>
            <a:off x="75416" y="2408351"/>
            <a:ext cx="11981466" cy="3847207"/>
          </a:xfrm>
          <a:prstGeom prst="rect">
            <a:avLst/>
          </a:prstGeom>
          <a:noFill/>
        </p:spPr>
        <p:txBody>
          <a:bodyPr wrap="square" rtlCol="0">
            <a:spAutoFit/>
          </a:bodyPr>
          <a:lstStyle/>
          <a:p>
            <a:r>
              <a:rPr lang="en-US" sz="2000" b="1" dirty="0"/>
              <a:t>The solution</a:t>
            </a:r>
            <a:r>
              <a:rPr lang="en-US" sz="1600" b="1" dirty="0"/>
              <a:t>:</a:t>
            </a:r>
            <a:endParaRPr lang="en-US" sz="1600" dirty="0">
              <a:effectLst/>
            </a:endParaRPr>
          </a:p>
          <a:p>
            <a:pPr marL="0" algn="l" rtl="0" eaLnBrk="1" latinLnBrk="0" hangingPunct="1">
              <a:spcBef>
                <a:spcPts val="0"/>
              </a:spcBef>
              <a:spcAft>
                <a:spcPts val="0"/>
              </a:spcAft>
            </a:pPr>
            <a:r>
              <a:rPr lang="en-US" sz="1600" kern="1200" dirty="0">
                <a:solidFill>
                  <a:srgbClr val="000000"/>
                </a:solidFill>
                <a:effectLst/>
                <a:latin typeface="Calibri" panose="020F0502020204030204" pitchFamily="34" charset="0"/>
                <a:ea typeface="+mn-ea"/>
                <a:cs typeface="+mn-cs"/>
              </a:rPr>
              <a:t>The image created by 3 major properties:</a:t>
            </a:r>
            <a:endParaRPr lang="en-US" sz="1400" dirty="0">
              <a:effectLst/>
            </a:endParaRPr>
          </a:p>
          <a:p>
            <a:pPr marL="285750" indent="-285750" algn="l" rtl="0" eaLnBrk="1" latinLnBrk="0" hangingPunct="1">
              <a:spcBef>
                <a:spcPts val="0"/>
              </a:spcBef>
              <a:spcAft>
                <a:spcPts val="0"/>
              </a:spcAft>
              <a:buFont typeface="Arial" panose="020B0604020202020204" pitchFamily="34" charset="0"/>
              <a:buChar char="•"/>
            </a:pPr>
            <a:r>
              <a:rPr lang="en-US" sz="1600" kern="1200" dirty="0">
                <a:solidFill>
                  <a:srgbClr val="000000"/>
                </a:solidFill>
                <a:effectLst/>
                <a:latin typeface="Calibri" panose="020F0502020204030204" pitchFamily="34" charset="0"/>
                <a:ea typeface="+mn-ea"/>
                <a:cs typeface="+mn-cs"/>
              </a:rPr>
              <a:t>Boundaries box or geometry bounds.</a:t>
            </a:r>
          </a:p>
          <a:p>
            <a:pPr marL="285750" indent="-285750" algn="l" rtl="0" eaLnBrk="1" latinLnBrk="0" hangingPunct="1">
              <a:spcBef>
                <a:spcPts val="0"/>
              </a:spcBef>
              <a:spcAft>
                <a:spcPts val="0"/>
              </a:spcAft>
              <a:buFont typeface="Arial" panose="020B0604020202020204" pitchFamily="34" charset="0"/>
              <a:buChar char="•"/>
            </a:pPr>
            <a:r>
              <a:rPr lang="en-US" sz="1600" dirty="0">
                <a:solidFill>
                  <a:srgbClr val="000000"/>
                </a:solidFill>
                <a:latin typeface="Calibri" panose="020F0502020204030204" pitchFamily="34" charset="0"/>
              </a:rPr>
              <a:t>Dates range.</a:t>
            </a:r>
          </a:p>
          <a:p>
            <a:pPr marL="285750" indent="-285750" algn="l" rtl="0" eaLnBrk="1" latinLnBrk="0" hangingPunct="1">
              <a:spcBef>
                <a:spcPts val="0"/>
              </a:spcBef>
              <a:spcAft>
                <a:spcPts val="0"/>
              </a:spcAft>
              <a:buFont typeface="Arial" panose="020B0604020202020204" pitchFamily="34" charset="0"/>
              <a:buChar char="•"/>
            </a:pPr>
            <a:r>
              <a:rPr lang="en-US" sz="1600" dirty="0">
                <a:solidFill>
                  <a:srgbClr val="000000"/>
                </a:solidFill>
                <a:effectLst/>
                <a:latin typeface="Calibri" panose="020F0502020204030204" pitchFamily="34" charset="0"/>
              </a:rPr>
              <a:t>Max cloud coverage rate.</a:t>
            </a:r>
          </a:p>
          <a:p>
            <a:pPr algn="l" rtl="0" eaLnBrk="1" latinLnBrk="0" hangingPunct="1">
              <a:spcBef>
                <a:spcPts val="0"/>
              </a:spcBef>
              <a:spcAft>
                <a:spcPts val="0"/>
              </a:spcAft>
            </a:pPr>
            <a:endParaRPr lang="en-US" sz="1600" dirty="0">
              <a:solidFill>
                <a:srgbClr val="000000"/>
              </a:solidFill>
              <a:latin typeface="Calibri" panose="020F0502020204030204" pitchFamily="34" charset="0"/>
            </a:endParaRPr>
          </a:p>
          <a:p>
            <a:pPr algn="l" rtl="0" eaLnBrk="1" latinLnBrk="0" hangingPunct="1">
              <a:spcBef>
                <a:spcPts val="0"/>
              </a:spcBef>
              <a:spcAft>
                <a:spcPts val="0"/>
              </a:spcAft>
            </a:pPr>
            <a:r>
              <a:rPr lang="en-US" sz="1600" dirty="0">
                <a:solidFill>
                  <a:srgbClr val="000000"/>
                </a:solidFill>
                <a:latin typeface="Calibri" panose="020F0502020204030204" pitchFamily="34" charset="0"/>
              </a:rPr>
              <a:t>As the project’s name (Israel cloud map) suggest, the boundaries are rigid, and sets to Israel.</a:t>
            </a:r>
          </a:p>
          <a:p>
            <a:pPr algn="l" rtl="0" eaLnBrk="1" latinLnBrk="0" hangingPunct="1">
              <a:spcBef>
                <a:spcPts val="0"/>
              </a:spcBef>
              <a:spcAft>
                <a:spcPts val="0"/>
              </a:spcAft>
            </a:pPr>
            <a:r>
              <a:rPr lang="en-US" sz="1600" dirty="0">
                <a:solidFill>
                  <a:srgbClr val="000000"/>
                </a:solidFill>
                <a:latin typeface="Calibri" panose="020F0502020204030204" pitchFamily="34" charset="0"/>
              </a:rPr>
              <a:t>The max cloud coverage rate is rigid as well, as it should start by 30% (and can be decrease / increase by user’s choice).</a:t>
            </a:r>
          </a:p>
          <a:p>
            <a:pPr algn="l" rtl="0" eaLnBrk="1" latinLnBrk="0" hangingPunct="1">
              <a:spcBef>
                <a:spcPts val="0"/>
              </a:spcBef>
              <a:spcAft>
                <a:spcPts val="0"/>
              </a:spcAft>
            </a:pPr>
            <a:r>
              <a:rPr lang="en-US" sz="1600" dirty="0">
                <a:solidFill>
                  <a:srgbClr val="000000"/>
                </a:solidFill>
                <a:latin typeface="Calibri" panose="020F0502020204030204" pitchFamily="34" charset="0"/>
              </a:rPr>
              <a:t>Therefore, the two “randomize points” (when page loads, when “replace” button clicked) uses a randomize dates function.</a:t>
            </a:r>
          </a:p>
          <a:p>
            <a:pPr algn="l" rtl="0" eaLnBrk="1" latinLnBrk="0" hangingPunct="1">
              <a:spcBef>
                <a:spcPts val="0"/>
              </a:spcBef>
              <a:spcAft>
                <a:spcPts val="0"/>
              </a:spcAft>
            </a:pPr>
            <a:r>
              <a:rPr lang="en-US" sz="1600" dirty="0">
                <a:solidFill>
                  <a:srgbClr val="000000"/>
                </a:solidFill>
                <a:latin typeface="Calibri" panose="020F0502020204030204" pitchFamily="34" charset="0"/>
              </a:rPr>
              <a:t>This function creates two dates and parse them to the Sentinel’s API correct format (ISO string).</a:t>
            </a:r>
          </a:p>
          <a:p>
            <a:pPr algn="l" rtl="0" eaLnBrk="1" latinLnBrk="0" hangingPunct="1">
              <a:spcBef>
                <a:spcPts val="0"/>
              </a:spcBef>
              <a:spcAft>
                <a:spcPts val="0"/>
              </a:spcAft>
            </a:pPr>
            <a:r>
              <a:rPr lang="en-US" sz="1600" dirty="0">
                <a:solidFill>
                  <a:srgbClr val="000000"/>
                </a:solidFill>
                <a:latin typeface="Calibri" panose="020F0502020204030204" pitchFamily="34" charset="0"/>
              </a:rPr>
              <a:t>The first date’s month will always be January-June (and day will be 1), and the second date’s month will always be first date’s month + 6.</a:t>
            </a:r>
          </a:p>
          <a:p>
            <a:pPr algn="l" rtl="0" eaLnBrk="1" latinLnBrk="0" hangingPunct="1">
              <a:spcBef>
                <a:spcPts val="0"/>
              </a:spcBef>
              <a:spcAft>
                <a:spcPts val="0"/>
              </a:spcAft>
            </a:pPr>
            <a:r>
              <a:rPr lang="en-US" sz="1600" dirty="0">
                <a:solidFill>
                  <a:srgbClr val="000000"/>
                </a:solidFill>
                <a:latin typeface="Calibri" panose="020F0502020204030204" pitchFamily="34" charset="0"/>
              </a:rPr>
              <a:t>Also, there is a year limit – the first (complete) year that sentinel’s API can supply an image of is 2017, and to prevent using of current year date (that might be in progress), the latest random year possible is current year -1.</a:t>
            </a:r>
          </a:p>
          <a:p>
            <a:pPr algn="l" rtl="0" eaLnBrk="1" latinLnBrk="0" hangingPunct="1">
              <a:spcBef>
                <a:spcPts val="0"/>
              </a:spcBef>
              <a:spcAft>
                <a:spcPts val="0"/>
              </a:spcAft>
            </a:pPr>
            <a:endParaRPr lang="en-US" sz="1600" dirty="0">
              <a:solidFill>
                <a:srgbClr val="000000"/>
              </a:solidFill>
              <a:latin typeface="Calibri" panose="020F0502020204030204" pitchFamily="34" charset="0"/>
            </a:endParaRPr>
          </a:p>
          <a:p>
            <a:pPr algn="l" rtl="0" eaLnBrk="1" latinLnBrk="0" hangingPunct="1">
              <a:spcBef>
                <a:spcPts val="0"/>
              </a:spcBef>
              <a:spcAft>
                <a:spcPts val="0"/>
              </a:spcAft>
            </a:pPr>
            <a:r>
              <a:rPr lang="en-US" sz="1600" b="1" dirty="0">
                <a:solidFill>
                  <a:srgbClr val="000000"/>
                </a:solidFill>
                <a:latin typeface="Calibri" panose="020F0502020204030204" pitchFamily="34" charset="0"/>
              </a:rPr>
              <a:t>For example</a:t>
            </a:r>
            <a:r>
              <a:rPr lang="en-US" sz="1600" dirty="0">
                <a:solidFill>
                  <a:srgbClr val="000000"/>
                </a:solidFill>
                <a:latin typeface="Calibri" panose="020F0502020204030204" pitchFamily="34" charset="0"/>
              </a:rPr>
              <a:t>: </a:t>
            </a:r>
            <a:r>
              <a:rPr lang="en-US" sz="1600" u="sng" dirty="0">
                <a:solidFill>
                  <a:srgbClr val="000000"/>
                </a:solidFill>
                <a:latin typeface="Calibri" panose="020F0502020204030204" pitchFamily="34" charset="0"/>
              </a:rPr>
              <a:t>from date</a:t>
            </a:r>
            <a:r>
              <a:rPr lang="en-US" sz="1600" dirty="0">
                <a:solidFill>
                  <a:srgbClr val="000000"/>
                </a:solidFill>
                <a:latin typeface="Calibri" panose="020F0502020204030204" pitchFamily="34" charset="0"/>
              </a:rPr>
              <a:t>: 05/01/2018 (May’s 1</a:t>
            </a:r>
            <a:r>
              <a:rPr lang="en-US" sz="1600" baseline="30000" dirty="0">
                <a:solidFill>
                  <a:srgbClr val="000000"/>
                </a:solidFill>
                <a:latin typeface="Calibri" panose="020F0502020204030204" pitchFamily="34" charset="0"/>
              </a:rPr>
              <a:t>st</a:t>
            </a:r>
            <a:r>
              <a:rPr lang="en-US" sz="1600" dirty="0">
                <a:solidFill>
                  <a:srgbClr val="000000"/>
                </a:solidFill>
                <a:latin typeface="Calibri" panose="020F0502020204030204" pitchFamily="34" charset="0"/>
              </a:rPr>
              <a:t>, 2018), </a:t>
            </a:r>
            <a:r>
              <a:rPr lang="en-US" sz="1600" u="sng" dirty="0">
                <a:solidFill>
                  <a:srgbClr val="000000"/>
                </a:solidFill>
                <a:latin typeface="Calibri" panose="020F0502020204030204" pitchFamily="34" charset="0"/>
              </a:rPr>
              <a:t>to date</a:t>
            </a:r>
            <a:r>
              <a:rPr lang="en-US" sz="1600" dirty="0">
                <a:solidFill>
                  <a:srgbClr val="000000"/>
                </a:solidFill>
                <a:latin typeface="Calibri" panose="020F0502020204030204" pitchFamily="34" charset="0"/>
              </a:rPr>
              <a:t>: 11/01/2018 (November’s 1</a:t>
            </a:r>
            <a:r>
              <a:rPr lang="en-US" sz="1600" baseline="30000" dirty="0">
                <a:solidFill>
                  <a:srgbClr val="000000"/>
                </a:solidFill>
                <a:latin typeface="Calibri" panose="020F0502020204030204" pitchFamily="34" charset="0"/>
              </a:rPr>
              <a:t>st</a:t>
            </a:r>
            <a:r>
              <a:rPr lang="en-US" sz="1600" dirty="0">
                <a:solidFill>
                  <a:srgbClr val="000000"/>
                </a:solidFill>
                <a:latin typeface="Calibri" panose="020F0502020204030204" pitchFamily="34" charset="0"/>
              </a:rPr>
              <a:t>, 2018).</a:t>
            </a:r>
            <a:endParaRPr lang="en-US" sz="16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69340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95677-8F68-40CF-B672-13869A57F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 y="94270"/>
            <a:ext cx="1561905" cy="438095"/>
          </a:xfrm>
          <a:prstGeom prst="rect">
            <a:avLst/>
          </a:prstGeom>
        </p:spPr>
      </p:pic>
      <p:sp>
        <p:nvSpPr>
          <p:cNvPr id="6" name="TextBox 5">
            <a:extLst>
              <a:ext uri="{FF2B5EF4-FFF2-40B4-BE49-F238E27FC236}">
                <a16:creationId xmlns:a16="http://schemas.microsoft.com/office/drawing/2014/main" id="{7F31CB34-2E8F-49FB-8709-62CABDFFB7FF}"/>
              </a:ext>
            </a:extLst>
          </p:cNvPr>
          <p:cNvSpPr txBox="1"/>
          <p:nvPr/>
        </p:nvSpPr>
        <p:spPr>
          <a:xfrm>
            <a:off x="10409933" y="133663"/>
            <a:ext cx="1766574" cy="369332"/>
          </a:xfrm>
          <a:prstGeom prst="rect">
            <a:avLst/>
          </a:prstGeom>
          <a:noFill/>
        </p:spPr>
        <p:txBody>
          <a:bodyPr wrap="square" rtlCol="0">
            <a:spAutoFit/>
          </a:bodyPr>
          <a:lstStyle/>
          <a:p>
            <a:r>
              <a:rPr lang="en-US" b="1" dirty="0">
                <a:solidFill>
                  <a:srgbClr val="00C6BB"/>
                </a:solidFill>
              </a:rPr>
              <a:t>Israel cloud Map</a:t>
            </a:r>
          </a:p>
        </p:txBody>
      </p:sp>
      <p:cxnSp>
        <p:nvCxnSpPr>
          <p:cNvPr id="11" name="Straight Connector 10">
            <a:extLst>
              <a:ext uri="{FF2B5EF4-FFF2-40B4-BE49-F238E27FC236}">
                <a16:creationId xmlns:a16="http://schemas.microsoft.com/office/drawing/2014/main" id="{2614F8D3-B9F0-484C-AC51-CAE9F9B291E5}"/>
              </a:ext>
            </a:extLst>
          </p:cNvPr>
          <p:cNvCxnSpPr>
            <a:cxnSpLocks/>
          </p:cNvCxnSpPr>
          <p:nvPr/>
        </p:nvCxnSpPr>
        <p:spPr>
          <a:xfrm>
            <a:off x="0" y="697584"/>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1B6A06-3311-4DC5-820D-C99E6C52C3F8}"/>
              </a:ext>
            </a:extLst>
          </p:cNvPr>
          <p:cNvSpPr txBox="1"/>
          <p:nvPr/>
        </p:nvSpPr>
        <p:spPr>
          <a:xfrm>
            <a:off x="75416" y="6521533"/>
            <a:ext cx="1574277" cy="276999"/>
          </a:xfrm>
          <a:prstGeom prst="rect">
            <a:avLst/>
          </a:prstGeom>
          <a:noFill/>
        </p:spPr>
        <p:txBody>
          <a:bodyPr wrap="square" rtlCol="0">
            <a:spAutoFit/>
          </a:bodyPr>
          <a:lstStyle/>
          <a:p>
            <a:r>
              <a:rPr lang="en-US" sz="1200" dirty="0"/>
              <a:t>Made by Oren Yaniv</a:t>
            </a:r>
          </a:p>
        </p:txBody>
      </p:sp>
      <p:cxnSp>
        <p:nvCxnSpPr>
          <p:cNvPr id="14" name="Straight Connector 13">
            <a:extLst>
              <a:ext uri="{FF2B5EF4-FFF2-40B4-BE49-F238E27FC236}">
                <a16:creationId xmlns:a16="http://schemas.microsoft.com/office/drawing/2014/main" id="{64F67DA2-5766-4CA0-BCC7-1C2F3CACE7CB}"/>
              </a:ext>
            </a:extLst>
          </p:cNvPr>
          <p:cNvCxnSpPr>
            <a:cxnSpLocks/>
          </p:cNvCxnSpPr>
          <p:nvPr/>
        </p:nvCxnSpPr>
        <p:spPr>
          <a:xfrm>
            <a:off x="-15493" y="6470767"/>
            <a:ext cx="12192000" cy="0"/>
          </a:xfrm>
          <a:prstGeom prst="line">
            <a:avLst/>
          </a:prstGeom>
          <a:ln>
            <a:solidFill>
              <a:srgbClr val="00C6B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935C4F-5D83-4AEC-B3F4-D353A686596E}"/>
              </a:ext>
            </a:extLst>
          </p:cNvPr>
          <p:cNvSpPr txBox="1"/>
          <p:nvPr/>
        </p:nvSpPr>
        <p:spPr>
          <a:xfrm>
            <a:off x="3989483" y="862804"/>
            <a:ext cx="4213034" cy="461665"/>
          </a:xfrm>
          <a:prstGeom prst="rect">
            <a:avLst/>
          </a:prstGeom>
          <a:noFill/>
        </p:spPr>
        <p:txBody>
          <a:bodyPr wrap="square" rtlCol="0">
            <a:spAutoFit/>
          </a:bodyPr>
          <a:lstStyle/>
          <a:p>
            <a:r>
              <a:rPr lang="en-US" sz="2400" b="1" dirty="0">
                <a:solidFill>
                  <a:srgbClr val="00C6BB"/>
                </a:solidFill>
              </a:rPr>
              <a:t>Performance and known issues</a:t>
            </a:r>
          </a:p>
        </p:txBody>
      </p:sp>
      <p:sp>
        <p:nvSpPr>
          <p:cNvPr id="12" name="TextBox 11">
            <a:extLst>
              <a:ext uri="{FF2B5EF4-FFF2-40B4-BE49-F238E27FC236}">
                <a16:creationId xmlns:a16="http://schemas.microsoft.com/office/drawing/2014/main" id="{2B3CF98E-35AE-4FD2-ACC6-08A6282BA297}"/>
              </a:ext>
            </a:extLst>
          </p:cNvPr>
          <p:cNvSpPr txBox="1"/>
          <p:nvPr/>
        </p:nvSpPr>
        <p:spPr>
          <a:xfrm>
            <a:off x="94270" y="1420134"/>
            <a:ext cx="11981466" cy="2616101"/>
          </a:xfrm>
          <a:prstGeom prst="rect">
            <a:avLst/>
          </a:prstGeom>
          <a:noFill/>
        </p:spPr>
        <p:txBody>
          <a:bodyPr wrap="square" rtlCol="0">
            <a:spAutoFit/>
          </a:bodyPr>
          <a:lstStyle/>
          <a:p>
            <a:r>
              <a:rPr lang="en-US" sz="2000" b="1" dirty="0"/>
              <a:t>Performance</a:t>
            </a:r>
            <a:r>
              <a:rPr lang="en-US" sz="2000" dirty="0"/>
              <a:t>:</a:t>
            </a:r>
          </a:p>
          <a:p>
            <a:pPr marL="285750" indent="-285750">
              <a:buFont typeface="Arial" panose="020B0604020202020204" pitchFamily="34" charset="0"/>
              <a:buChar char="•"/>
            </a:pPr>
            <a:r>
              <a:rPr lang="en-US" sz="1600" dirty="0"/>
              <a:t>Each Sentinel’s API call causes a complex calculation in order to proceed the desired image.</a:t>
            </a:r>
            <a:br>
              <a:rPr lang="en-US" sz="1600" dirty="0"/>
            </a:br>
            <a:r>
              <a:rPr lang="en-US" sz="1600" dirty="0"/>
              <a:t>In one hand, the time length of the two dates range causes the most complexity in the call.</a:t>
            </a:r>
            <a:br>
              <a:rPr lang="en-US" sz="1600" dirty="0"/>
            </a:br>
            <a:r>
              <a:rPr lang="en-US" sz="1600" dirty="0"/>
              <a:t>In other hand, the dates range must be long enough in order to be able to proceed a high cloud coverage rate if asked to.</a:t>
            </a:r>
            <a:br>
              <a:rPr lang="en-US" sz="1600" dirty="0"/>
            </a:br>
            <a:r>
              <a:rPr lang="en-US" sz="1600" dirty="0"/>
              <a:t>Therefore, I’ve decided to set the dates range to 6 month consistently, that helps reduce the Sentinel’s API response time, and yet, the ability to provide a high cloud coverage rate image if asked to.</a:t>
            </a:r>
          </a:p>
          <a:p>
            <a:pPr marL="285750" indent="-285750">
              <a:buFont typeface="Arial" panose="020B0604020202020204" pitchFamily="34" charset="0"/>
              <a:buChar char="•"/>
            </a:pPr>
            <a:r>
              <a:rPr lang="en-US" sz="1600" dirty="0"/>
              <a:t>In order to achieve a good and intuitive UX, I’ve decided to make the controllers clickable for good.</a:t>
            </a:r>
            <a:br>
              <a:rPr lang="en-US" sz="1600" dirty="0"/>
            </a:br>
            <a:r>
              <a:rPr lang="en-US" sz="1600" dirty="0"/>
              <a:t>This means that each click produce two ajax calls (which, as mentioned, are complex).</a:t>
            </a:r>
            <a:br>
              <a:rPr lang="en-US" sz="1600" dirty="0"/>
            </a:br>
            <a:r>
              <a:rPr lang="en-US" sz="1600" dirty="0"/>
              <a:t>To handle a clicking-fest, I’ve implement a debounced function which makes the criteria changes only if the button hasn’t clicked for 0.5 second. </a:t>
            </a:r>
          </a:p>
        </p:txBody>
      </p:sp>
      <p:sp>
        <p:nvSpPr>
          <p:cNvPr id="15" name="TextBox 14">
            <a:extLst>
              <a:ext uri="{FF2B5EF4-FFF2-40B4-BE49-F238E27FC236}">
                <a16:creationId xmlns:a16="http://schemas.microsoft.com/office/drawing/2014/main" id="{C88E1EA5-A0EB-4BA8-A343-433C996866BF}"/>
              </a:ext>
            </a:extLst>
          </p:cNvPr>
          <p:cNvSpPr txBox="1"/>
          <p:nvPr/>
        </p:nvSpPr>
        <p:spPr>
          <a:xfrm>
            <a:off x="75416" y="4087000"/>
            <a:ext cx="11981466" cy="1046440"/>
          </a:xfrm>
          <a:prstGeom prst="rect">
            <a:avLst/>
          </a:prstGeom>
          <a:noFill/>
        </p:spPr>
        <p:txBody>
          <a:bodyPr wrap="square" rtlCol="0">
            <a:spAutoFit/>
          </a:bodyPr>
          <a:lstStyle/>
          <a:p>
            <a:r>
              <a:rPr lang="en-US" sz="2000" b="1" dirty="0"/>
              <a:t>Known issues</a:t>
            </a:r>
            <a:r>
              <a:rPr lang="en-US" sz="1600" b="1" dirty="0"/>
              <a:t>:</a:t>
            </a:r>
            <a:endParaRPr lang="en-US" sz="1600" dirty="0">
              <a:effectLst/>
            </a:endParaRPr>
          </a:p>
          <a:p>
            <a:pPr marL="0" algn="l" rtl="0" eaLnBrk="1" latinLnBrk="0" hangingPunct="1">
              <a:spcBef>
                <a:spcPts val="0"/>
              </a:spcBef>
              <a:spcAft>
                <a:spcPts val="0"/>
              </a:spcAft>
            </a:pPr>
            <a:r>
              <a:rPr lang="en-US" sz="1400" dirty="0">
                <a:effectLst/>
              </a:rPr>
              <a:t>Unfortunately, either Sentinel’s API processor has bugs, nor I didn’t take control over it properly.</a:t>
            </a:r>
          </a:p>
          <a:p>
            <a:pPr marL="0" algn="l" rtl="0" eaLnBrk="1" latinLnBrk="0" hangingPunct="1">
              <a:spcBef>
                <a:spcPts val="0"/>
              </a:spcBef>
              <a:spcAft>
                <a:spcPts val="0"/>
              </a:spcAft>
            </a:pPr>
            <a:r>
              <a:rPr lang="en-US" sz="1400" dirty="0">
                <a:effectLst/>
              </a:rPr>
              <a:t>Most of the time, the cloud coverage rate seems like 0-20, event if the XHR call specify it to 80% or so.</a:t>
            </a:r>
          </a:p>
          <a:p>
            <a:pPr marL="0" algn="l" rtl="0" eaLnBrk="1" latinLnBrk="0" hangingPunct="1">
              <a:spcBef>
                <a:spcPts val="0"/>
              </a:spcBef>
              <a:spcAft>
                <a:spcPts val="0"/>
              </a:spcAft>
            </a:pPr>
            <a:r>
              <a:rPr lang="en-US" sz="1400" dirty="0">
                <a:effectLst/>
              </a:rPr>
              <a:t>Also (specially when calling for a 0% cloud coverage image), some images comes with big holes, might be because Sentinel can’t proceed this criteria.</a:t>
            </a:r>
          </a:p>
        </p:txBody>
      </p:sp>
    </p:spTree>
    <p:extLst>
      <p:ext uri="{BB962C8B-B14F-4D97-AF65-F5344CB8AC3E}">
        <p14:creationId xmlns:p14="http://schemas.microsoft.com/office/powerpoint/2010/main" val="317024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892</Words>
  <Application>Microsoft Office PowerPoint</Application>
  <PresentationFormat>Widescreen</PresentationFormat>
  <Paragraphs>73</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Calibri Light</vt:lpstr>
      <vt:lpstr>Office Theme</vt:lpstr>
      <vt:lpstr>Adobe Photoshop Image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 Y</dc:creator>
  <cp:lastModifiedBy>O Y</cp:lastModifiedBy>
  <cp:revision>11</cp:revision>
  <dcterms:created xsi:type="dcterms:W3CDTF">2022-01-27T20:09:21Z</dcterms:created>
  <dcterms:modified xsi:type="dcterms:W3CDTF">2022-01-27T21:58:53Z</dcterms:modified>
</cp:coreProperties>
</file>