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D559-9F5F-6243-ABB4-01BAC274ACC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F10A-E889-B640-BB71-41055D39C5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75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D559-9F5F-6243-ABB4-01BAC274ACC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F10A-E889-B640-BB71-41055D39C5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0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D559-9F5F-6243-ABB4-01BAC274ACC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F10A-E889-B640-BB71-41055D39C5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3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D559-9F5F-6243-ABB4-01BAC274ACC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F10A-E889-B640-BB71-41055D39C5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61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D559-9F5F-6243-ABB4-01BAC274ACC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F10A-E889-B640-BB71-41055D39C5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64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D559-9F5F-6243-ABB4-01BAC274ACC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F10A-E889-B640-BB71-41055D39C5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6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D559-9F5F-6243-ABB4-01BAC274ACC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F10A-E889-B640-BB71-41055D39C5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87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D559-9F5F-6243-ABB4-01BAC274ACC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F10A-E889-B640-BB71-41055D39C5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06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D559-9F5F-6243-ABB4-01BAC274ACC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F10A-E889-B640-BB71-41055D39C5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38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D559-9F5F-6243-ABB4-01BAC274ACC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F10A-E889-B640-BB71-41055D39C5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07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D559-9F5F-6243-ABB4-01BAC274ACC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F10A-E889-B640-BB71-41055D39C5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90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D559-9F5F-6243-ABB4-01BAC274ACC9}" type="datetimeFigureOut">
              <a:rPr kumimoji="1" lang="zh-CN" altLang="en-US" smtClean="0"/>
              <a:t>16/5/9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F10A-E889-B640-BB71-41055D39C5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49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76466" y="409433"/>
            <a:ext cx="230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最短增广路算法</a:t>
            </a:r>
            <a:r>
              <a:rPr kumimoji="1" lang="en-US" altLang="zh-CN" dirty="0" smtClean="0"/>
              <a:t>(SAP)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14651" y="1733266"/>
            <a:ext cx="9352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算法原理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使用广度优先算法</a:t>
            </a:r>
            <a:r>
              <a:rPr kumimoji="1" lang="en-US" altLang="zh-CN" dirty="0" smtClean="0"/>
              <a:t>(BFS)</a:t>
            </a:r>
            <a:r>
              <a:rPr kumimoji="1" lang="zh-CN" altLang="en-US" dirty="0" smtClean="0"/>
              <a:t>寻找增广路，保证找到的增广路是弧数最少的，即每次都</a:t>
            </a:r>
          </a:p>
          <a:p>
            <a:r>
              <a:rPr kumimoji="1" lang="zh-CN" altLang="en-US" dirty="0" smtClean="0"/>
              <a:t>	  选择最小跳数的路径进行增广。可以使用</a:t>
            </a:r>
            <a:r>
              <a:rPr kumimoji="1" lang="en-US" altLang="zh-CN" dirty="0" err="1" smtClean="0"/>
              <a:t>Dijkstra</a:t>
            </a:r>
            <a:r>
              <a:rPr kumimoji="1" lang="zh-CN" altLang="en-US" dirty="0" smtClean="0"/>
              <a:t>算法求图中的最小跳数，但使用</a:t>
            </a:r>
          </a:p>
          <a:p>
            <a:r>
              <a:rPr kumimoji="1" lang="zh-CN" altLang="en-US" dirty="0"/>
              <a:t>	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BFS</a:t>
            </a:r>
            <a:r>
              <a:rPr kumimoji="1" lang="zh-CN" altLang="en-US" dirty="0" smtClean="0"/>
              <a:t>更快，因此程序采用</a:t>
            </a:r>
            <a:r>
              <a:rPr kumimoji="1" lang="en-US" altLang="zh-CN" dirty="0" smtClean="0"/>
              <a:t>BFS</a:t>
            </a:r>
            <a:r>
              <a:rPr kumimoji="1" lang="zh-CN" altLang="en-US" dirty="0" smtClean="0"/>
              <a:t>遍历。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14651" y="3426431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复杂度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O(nm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4651" y="4920441"/>
            <a:ext cx="713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适用场景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重复链路少的图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重复链路多的图适合使用预流推送算法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84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6967" y="39494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算法伪码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06722" y="1070930"/>
            <a:ext cx="6577442" cy="541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lvl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flag(t) = True;</a:t>
            </a:r>
          </a:p>
          <a:p>
            <a:pPr marL="179388" lvl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WHILE </a:t>
            </a:r>
            <a:r>
              <a:rPr lang="en-US" altLang="zh-CN" dirty="0" smtClean="0">
                <a:solidFill>
                  <a:srgbClr val="000000"/>
                </a:solidFill>
                <a:cs typeface="Arial" charset="0"/>
              </a:rPr>
              <a:t>flag(t)</a:t>
            </a:r>
            <a:r>
              <a:rPr lang="zh-CN" altLang="en-US" dirty="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DO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marL="179388" lvl="1"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         </a:t>
            </a:r>
            <a:r>
              <a:rPr lang="en-US" altLang="zh-CN" dirty="0" smtClean="0">
                <a:solidFill>
                  <a:srgbClr val="000000"/>
                </a:solidFill>
              </a:rPr>
              <a:t>//</a:t>
            </a:r>
            <a:r>
              <a:rPr lang="zh-CN" altLang="en-US" dirty="0" smtClean="0">
                <a:solidFill>
                  <a:srgbClr val="000000"/>
                </a:solidFill>
              </a:rPr>
              <a:t> 初始化每个节点的</a:t>
            </a:r>
            <a:r>
              <a:rPr lang="en-US" altLang="zh-CN" dirty="0" smtClean="0">
                <a:solidFill>
                  <a:srgbClr val="000000"/>
                </a:solidFill>
              </a:rPr>
              <a:t>flag</a:t>
            </a:r>
            <a:r>
              <a:rPr lang="zh-CN" altLang="en-US" dirty="0" smtClean="0">
                <a:solidFill>
                  <a:srgbClr val="000000"/>
                </a:solidFill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</a:rPr>
              <a:t>p</a:t>
            </a:r>
          </a:p>
          <a:p>
            <a:pPr marL="358775" lvl="2"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</a:rPr>
              <a:t>FOR ALL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j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DO  flag(j) = FALSE; p(j) = NULL;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marL="358775" lvl="2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</a:rPr>
              <a:t>//</a:t>
            </a:r>
            <a:r>
              <a:rPr lang="zh-CN" altLang="en-US" dirty="0" smtClean="0">
                <a:solidFill>
                  <a:srgbClr val="000000"/>
                </a:solidFill>
              </a:rPr>
              <a:t> 使用</a:t>
            </a:r>
            <a:r>
              <a:rPr lang="en-US" altLang="zh-CN" dirty="0" smtClean="0">
                <a:solidFill>
                  <a:srgbClr val="000000"/>
                </a:solidFill>
              </a:rPr>
              <a:t>BFS</a:t>
            </a:r>
            <a:r>
              <a:rPr lang="zh-CN" altLang="en-US" dirty="0" smtClean="0">
                <a:solidFill>
                  <a:srgbClr val="000000"/>
                </a:solidFill>
              </a:rPr>
              <a:t>找出图中的最小跳数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58775" lvl="2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d(s) = TRUE; LIST = {s};</a:t>
            </a:r>
          </a:p>
          <a:p>
            <a:pPr marL="358775" lvl="2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WHILE LIST</a:t>
            </a:r>
            <a:r>
              <a:rPr lang="zh-CN" altLang="en-US" dirty="0" smtClean="0">
                <a:solidFill>
                  <a:srgbClr val="000000"/>
                </a:solidFill>
              </a:rPr>
              <a:t>非空 且 </a:t>
            </a:r>
            <a:r>
              <a:rPr lang="en-US" altLang="zh-CN" dirty="0" smtClean="0">
                <a:solidFill>
                  <a:srgbClr val="000000"/>
                </a:solidFill>
              </a:rPr>
              <a:t>flag(t)==FALSE DO</a:t>
            </a:r>
          </a:p>
          <a:p>
            <a:pPr marL="358775" lvl="2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    </a:t>
            </a:r>
            <a:r>
              <a:rPr lang="zh-CN" altLang="en-US" dirty="0" smtClean="0">
                <a:solidFill>
                  <a:srgbClr val="000000"/>
                </a:solidFill>
              </a:rPr>
              <a:t>从</a:t>
            </a:r>
            <a:r>
              <a:rPr lang="en-US" altLang="zh-CN" dirty="0" smtClean="0">
                <a:solidFill>
                  <a:srgbClr val="000000"/>
                </a:solidFill>
              </a:rPr>
              <a:t>LIST</a:t>
            </a:r>
            <a:r>
              <a:rPr lang="zh-CN" altLang="en-US" dirty="0" smtClean="0">
                <a:solidFill>
                  <a:srgbClr val="000000"/>
                </a:solidFill>
              </a:rPr>
              <a:t>中取出第一个顶点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</a:rPr>
              <a:t>；</a:t>
            </a:r>
          </a:p>
          <a:p>
            <a:pPr marL="358775" lvl="2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    FOR </a:t>
            </a:r>
            <a:r>
              <a:rPr lang="zh-CN" altLang="en-US" dirty="0" smtClean="0">
                <a:solidFill>
                  <a:srgbClr val="000000"/>
                </a:solidFill>
              </a:rPr>
              <a:t>所有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的关联边</a:t>
            </a:r>
            <a:r>
              <a:rPr lang="en-US" altLang="zh-CN" dirty="0" smtClean="0">
                <a:solidFill>
                  <a:srgbClr val="000000"/>
                </a:solidFill>
              </a:rPr>
              <a:t>e(</a:t>
            </a:r>
            <a:r>
              <a:rPr lang="en-US" altLang="zh-CN" dirty="0" err="1" smtClean="0">
                <a:solidFill>
                  <a:srgbClr val="000000"/>
                </a:solidFill>
              </a:rPr>
              <a:t>i,j</a:t>
            </a:r>
            <a:r>
              <a:rPr lang="en-US" altLang="zh-CN" dirty="0" smtClean="0">
                <a:solidFill>
                  <a:srgbClr val="000000"/>
                </a:solidFill>
              </a:rPr>
              <a:t>) DO</a:t>
            </a:r>
          </a:p>
          <a:p>
            <a:pPr marL="358775" lvl="2"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 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IF </a:t>
            </a:r>
            <a:r>
              <a:rPr lang="en-US" altLang="zh-CN" dirty="0" err="1" smtClean="0">
                <a:solidFill>
                  <a:srgbClr val="000000"/>
                </a:solidFill>
              </a:rPr>
              <a:t>r</a:t>
            </a:r>
            <a:r>
              <a:rPr lang="en-US" altLang="zh-CN" baseline="-25000" dirty="0" err="1" smtClean="0">
                <a:solidFill>
                  <a:srgbClr val="000000"/>
                </a:solidFill>
              </a:rPr>
              <a:t>ij</a:t>
            </a:r>
            <a:r>
              <a:rPr lang="en-US" altLang="zh-CN" dirty="0" smtClean="0">
                <a:solidFill>
                  <a:srgbClr val="000000"/>
                </a:solidFill>
              </a:rPr>
              <a:t> &gt; 0 </a:t>
            </a:r>
            <a:r>
              <a:rPr lang="zh-CN" altLang="en-US" dirty="0" smtClean="0">
                <a:solidFill>
                  <a:srgbClr val="000000"/>
                </a:solidFill>
              </a:rPr>
              <a:t>且 </a:t>
            </a:r>
            <a:r>
              <a:rPr lang="en-US" altLang="zh-CN" dirty="0" smtClean="0">
                <a:solidFill>
                  <a:srgbClr val="000000"/>
                </a:solidFill>
              </a:rPr>
              <a:t>flag(j)==FALSE THEN</a:t>
            </a:r>
          </a:p>
          <a:p>
            <a:pPr marL="358775" lvl="2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                p(j) = 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</a:rPr>
              <a:t>; d(j) = TRUE;  LIST = LIST 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U {j};</a:t>
            </a:r>
          </a:p>
          <a:p>
            <a:pPr marL="358775" lvl="2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     END WHILE</a:t>
            </a:r>
          </a:p>
          <a:p>
            <a:pPr marL="358775" lvl="2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     IF d(t)  THEN</a:t>
            </a:r>
          </a:p>
          <a:p>
            <a:pPr marL="358775" lvl="2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            </a:t>
            </a: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确定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s</a:t>
            </a: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到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的增广路径</a:t>
            </a:r>
            <a:r>
              <a:rPr lang="en-US" altLang="zh-CN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zh-CN" altLang="en-US" dirty="0" smtClean="0">
                <a:solidFill>
                  <a:srgbClr val="000000"/>
                </a:solidFill>
                <a:sym typeface="Symbol" pitchFamily="18" charset="2"/>
              </a:rPr>
              <a:t>；</a:t>
            </a:r>
            <a:r>
              <a:rPr lang="zh-CN" altLang="en-US" dirty="0" smtClean="0">
                <a:solidFill>
                  <a:srgbClr val="000000"/>
                </a:solidFill>
              </a:rPr>
              <a:t>确定</a:t>
            </a:r>
            <a:r>
              <a:rPr lang="en-US" altLang="zh-CN" dirty="0" smtClean="0">
                <a:solidFill>
                  <a:srgbClr val="000000"/>
                </a:solidFill>
              </a:rPr>
              <a:t>p</a:t>
            </a:r>
            <a:r>
              <a:rPr lang="zh-CN" altLang="en-US" dirty="0" smtClean="0">
                <a:solidFill>
                  <a:srgbClr val="000000"/>
                </a:solidFill>
              </a:rPr>
              <a:t>的增广容量</a:t>
            </a:r>
            <a:r>
              <a:rPr lang="en-US" altLang="zh-CN" dirty="0" smtClean="0">
                <a:solidFill>
                  <a:srgbClr val="000000"/>
                </a:solidFill>
              </a:rPr>
              <a:t>d*;</a:t>
            </a:r>
          </a:p>
          <a:p>
            <a:pPr marL="358775" lvl="2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    </a:t>
            </a:r>
            <a:r>
              <a:rPr lang="zh-CN" altLang="en-US" dirty="0" smtClean="0">
                <a:solidFill>
                  <a:srgbClr val="000000"/>
                </a:solidFill>
              </a:rPr>
              <a:t>沿着路径</a:t>
            </a:r>
            <a:r>
              <a:rPr lang="en-US" altLang="zh-CN" dirty="0" smtClean="0">
                <a:solidFill>
                  <a:srgbClr val="000000"/>
                </a:solidFill>
              </a:rPr>
              <a:t>p</a:t>
            </a:r>
            <a:r>
              <a:rPr lang="zh-CN" altLang="en-US" dirty="0" smtClean="0">
                <a:solidFill>
                  <a:srgbClr val="000000"/>
                </a:solidFill>
              </a:rPr>
              <a:t>输送</a:t>
            </a:r>
            <a:r>
              <a:rPr lang="en-US" altLang="zh-CN" dirty="0" smtClean="0">
                <a:solidFill>
                  <a:srgbClr val="000000"/>
                </a:solidFill>
              </a:rPr>
              <a:t>d* </a:t>
            </a:r>
            <a:r>
              <a:rPr lang="zh-CN" altLang="en-US" dirty="0" smtClean="0">
                <a:solidFill>
                  <a:srgbClr val="000000"/>
                </a:solidFill>
              </a:rPr>
              <a:t>单位的流</a:t>
            </a:r>
            <a:r>
              <a:rPr lang="en-US" altLang="zh-CN" dirty="0" smtClean="0">
                <a:solidFill>
                  <a:srgbClr val="000000"/>
                </a:solidFill>
              </a:rPr>
              <a:t>; </a:t>
            </a:r>
            <a:r>
              <a:rPr lang="zh-CN" altLang="en-US" dirty="0" smtClean="0">
                <a:solidFill>
                  <a:srgbClr val="000000"/>
                </a:solidFill>
              </a:rPr>
              <a:t>更新图</a:t>
            </a:r>
            <a:r>
              <a:rPr lang="en-US" altLang="zh-CN" dirty="0" smtClean="0">
                <a:solidFill>
                  <a:srgbClr val="000000"/>
                </a:solidFill>
              </a:rPr>
              <a:t>G(x)</a:t>
            </a:r>
            <a:r>
              <a:rPr lang="zh-CN" altLang="en-US" dirty="0" smtClean="0">
                <a:solidFill>
                  <a:srgbClr val="000000"/>
                </a:solidFill>
              </a:rPr>
              <a:t>中各边上的</a:t>
            </a:r>
            <a:r>
              <a:rPr lang="en-US" altLang="zh-CN" dirty="0" err="1" smtClean="0">
                <a:solidFill>
                  <a:srgbClr val="000000"/>
                </a:solidFill>
              </a:rPr>
              <a:t>r</a:t>
            </a:r>
            <a:r>
              <a:rPr lang="en-US" altLang="zh-CN" baseline="-25000" dirty="0" err="1" smtClean="0">
                <a:solidFill>
                  <a:srgbClr val="000000"/>
                </a:solidFill>
              </a:rPr>
              <a:t>ij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358775" lvl="2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12664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4537" y="173884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实验输入图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7" r="13655" b="52592"/>
          <a:stretch/>
        </p:blipFill>
        <p:spPr>
          <a:xfrm>
            <a:off x="238388" y="2320348"/>
            <a:ext cx="5175892" cy="26937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36983" y="29746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实验输出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962761" y="898016"/>
            <a:ext cx="247135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最大输入流的大小为</a:t>
            </a:r>
            <a:r>
              <a:rPr lang="en-US" altLang="zh-CN" sz="1400" dirty="0" smtClean="0"/>
              <a:t>: 23</a:t>
            </a:r>
          </a:p>
          <a:p>
            <a:r>
              <a:rPr lang="zh-CN" altLang="en-US" sz="1400" dirty="0" smtClean="0"/>
              <a:t>图中各边通过流量值</a:t>
            </a:r>
            <a:r>
              <a:rPr lang="en-US" altLang="zh-CN" sz="1400" dirty="0" smtClean="0"/>
              <a:t>:</a:t>
            </a:r>
          </a:p>
          <a:p>
            <a:r>
              <a:rPr lang="zh-CN" altLang="en-US" sz="1400" dirty="0" smtClean="0"/>
              <a:t>经过边</a:t>
            </a:r>
            <a:r>
              <a:rPr lang="en-US" altLang="zh-CN" sz="1400" dirty="0" smtClean="0"/>
              <a:t>0--&gt;1</a:t>
            </a:r>
            <a:r>
              <a:rPr lang="zh-CN" altLang="en-US" sz="1400" dirty="0" smtClean="0"/>
              <a:t>的流量值为 </a:t>
            </a:r>
            <a:r>
              <a:rPr lang="en-US" altLang="zh-CN" sz="1400" dirty="0" smtClean="0"/>
              <a:t>12</a:t>
            </a:r>
          </a:p>
          <a:p>
            <a:r>
              <a:rPr lang="zh-CN" altLang="en-US" sz="1400" dirty="0" smtClean="0"/>
              <a:t>经过边</a:t>
            </a:r>
            <a:r>
              <a:rPr lang="en-US" altLang="zh-CN" sz="1400" dirty="0" smtClean="0"/>
              <a:t>0--&gt;2</a:t>
            </a:r>
            <a:r>
              <a:rPr lang="zh-CN" altLang="en-US" sz="1400" dirty="0" smtClean="0"/>
              <a:t>的流量值为 </a:t>
            </a:r>
            <a:r>
              <a:rPr lang="en-US" altLang="zh-CN" sz="1400" dirty="0" smtClean="0"/>
              <a:t>11</a:t>
            </a:r>
          </a:p>
          <a:p>
            <a:r>
              <a:rPr lang="zh-CN" altLang="en-US" sz="1400" dirty="0" smtClean="0"/>
              <a:t>经过边</a:t>
            </a:r>
            <a:r>
              <a:rPr lang="en-US" altLang="zh-CN" sz="1400" dirty="0" smtClean="0"/>
              <a:t>1--&gt;2</a:t>
            </a:r>
            <a:r>
              <a:rPr lang="zh-CN" altLang="en-US" sz="1400" dirty="0" smtClean="0"/>
              <a:t>的流量值为 </a:t>
            </a:r>
            <a:r>
              <a:rPr lang="en-US" altLang="zh-CN" sz="1400" dirty="0" smtClean="0"/>
              <a:t>0</a:t>
            </a:r>
          </a:p>
          <a:p>
            <a:r>
              <a:rPr lang="zh-CN" altLang="en-US" sz="1400" dirty="0" smtClean="0"/>
              <a:t>经过边</a:t>
            </a:r>
            <a:r>
              <a:rPr lang="en-US" altLang="zh-CN" sz="1400" dirty="0" smtClean="0"/>
              <a:t>1--&gt;3</a:t>
            </a:r>
            <a:r>
              <a:rPr lang="zh-CN" altLang="en-US" sz="1400" dirty="0" smtClean="0"/>
              <a:t>的流量值为 </a:t>
            </a:r>
            <a:r>
              <a:rPr lang="en-US" altLang="zh-CN" sz="1400" dirty="0" smtClean="0"/>
              <a:t>12</a:t>
            </a:r>
          </a:p>
          <a:p>
            <a:r>
              <a:rPr lang="zh-CN" altLang="en-US" sz="1400" dirty="0" smtClean="0"/>
              <a:t>经过边</a:t>
            </a:r>
            <a:r>
              <a:rPr lang="en-US" altLang="zh-CN" sz="1400" dirty="0" smtClean="0"/>
              <a:t>2--&gt;1</a:t>
            </a:r>
            <a:r>
              <a:rPr lang="zh-CN" altLang="en-US" sz="1400" dirty="0" smtClean="0"/>
              <a:t>的流量值为 </a:t>
            </a:r>
            <a:r>
              <a:rPr lang="en-US" altLang="zh-CN" sz="1400" dirty="0" smtClean="0"/>
              <a:t>0</a:t>
            </a:r>
          </a:p>
          <a:p>
            <a:r>
              <a:rPr lang="zh-CN" altLang="en-US" sz="1400" dirty="0" smtClean="0"/>
              <a:t>经过边</a:t>
            </a:r>
            <a:r>
              <a:rPr lang="en-US" altLang="zh-CN" sz="1400" dirty="0" smtClean="0"/>
              <a:t>2--&gt;4</a:t>
            </a:r>
            <a:r>
              <a:rPr lang="zh-CN" altLang="en-US" sz="1400" dirty="0" smtClean="0"/>
              <a:t>的流量值为 </a:t>
            </a:r>
            <a:r>
              <a:rPr lang="en-US" altLang="zh-CN" sz="1400" dirty="0" smtClean="0"/>
              <a:t>11</a:t>
            </a:r>
          </a:p>
          <a:p>
            <a:r>
              <a:rPr lang="zh-CN" altLang="en-US" sz="1400" dirty="0" smtClean="0"/>
              <a:t>经过边</a:t>
            </a:r>
            <a:r>
              <a:rPr lang="en-US" altLang="zh-CN" sz="1400" dirty="0" smtClean="0"/>
              <a:t>3--&gt;2</a:t>
            </a:r>
            <a:r>
              <a:rPr lang="zh-CN" altLang="en-US" sz="1400" dirty="0" smtClean="0"/>
              <a:t>的流量值为 </a:t>
            </a:r>
            <a:r>
              <a:rPr lang="en-US" altLang="zh-CN" sz="1400" dirty="0" smtClean="0"/>
              <a:t>0</a:t>
            </a:r>
          </a:p>
          <a:p>
            <a:r>
              <a:rPr lang="zh-CN" altLang="en-US" sz="1400" dirty="0" smtClean="0"/>
              <a:t>经过边</a:t>
            </a:r>
            <a:r>
              <a:rPr lang="en-US" altLang="zh-CN" sz="1400" dirty="0" smtClean="0"/>
              <a:t>3--&gt;5</a:t>
            </a:r>
            <a:r>
              <a:rPr lang="zh-CN" altLang="en-US" sz="1400" dirty="0" smtClean="0"/>
              <a:t>的流量值为 </a:t>
            </a:r>
            <a:r>
              <a:rPr lang="en-US" altLang="zh-CN" sz="1400" dirty="0" smtClean="0"/>
              <a:t>19</a:t>
            </a:r>
          </a:p>
          <a:p>
            <a:r>
              <a:rPr lang="zh-CN" altLang="en-US" sz="1400" dirty="0" smtClean="0"/>
              <a:t>经过边</a:t>
            </a:r>
            <a:r>
              <a:rPr lang="en-US" altLang="zh-CN" sz="1400" dirty="0" smtClean="0"/>
              <a:t>4--&gt;3</a:t>
            </a:r>
            <a:r>
              <a:rPr lang="zh-CN" altLang="en-US" sz="1400" dirty="0" smtClean="0"/>
              <a:t>的流量值为 </a:t>
            </a:r>
            <a:r>
              <a:rPr lang="en-US" altLang="zh-CN" sz="1400" dirty="0" smtClean="0"/>
              <a:t>7</a:t>
            </a:r>
          </a:p>
          <a:p>
            <a:r>
              <a:rPr lang="zh-CN" altLang="en-US" sz="1400" dirty="0" smtClean="0"/>
              <a:t>经过边</a:t>
            </a:r>
            <a:r>
              <a:rPr lang="en-US" altLang="zh-CN" sz="1400" dirty="0" smtClean="0"/>
              <a:t>4--&gt;5</a:t>
            </a:r>
            <a:r>
              <a:rPr lang="zh-CN" altLang="en-US" sz="1400" dirty="0" smtClean="0"/>
              <a:t>的流量值为 </a:t>
            </a:r>
            <a:r>
              <a:rPr lang="en-US" altLang="zh-CN" sz="1400" dirty="0" smtClean="0"/>
              <a:t>4</a:t>
            </a:r>
            <a:endParaRPr lang="en-US" altLang="zh-CN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36" y="3979041"/>
            <a:ext cx="4038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7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337</Words>
  <Application>Microsoft Macintosh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Symbol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luck2919</dc:creator>
  <cp:lastModifiedBy>luck2919</cp:lastModifiedBy>
  <cp:revision>10</cp:revision>
  <dcterms:created xsi:type="dcterms:W3CDTF">2016-05-09T08:57:04Z</dcterms:created>
  <dcterms:modified xsi:type="dcterms:W3CDTF">2016-05-09T11:06:01Z</dcterms:modified>
</cp:coreProperties>
</file>