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14"/>
  </p:notesMasterIdLst>
  <p:sldIdLst>
    <p:sldId id="256" r:id="rId3"/>
    <p:sldId id="418" r:id="rId4"/>
    <p:sldId id="388" r:id="rId5"/>
    <p:sldId id="398" r:id="rId6"/>
    <p:sldId id="411" r:id="rId7"/>
    <p:sldId id="412" r:id="rId8"/>
    <p:sldId id="419" r:id="rId9"/>
    <p:sldId id="415" r:id="rId10"/>
    <p:sldId id="416" r:id="rId11"/>
    <p:sldId id="417" r:id="rId12"/>
    <p:sldId id="395" r:id="rId13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6" autoAdjust="0"/>
    <p:restoredTop sz="89010" autoAdjust="0"/>
  </p:normalViewPr>
  <p:slideViewPr>
    <p:cSldViewPr>
      <p:cViewPr varScale="1">
        <p:scale>
          <a:sx n="163" d="100"/>
          <a:sy n="163" d="100"/>
        </p:scale>
        <p:origin x="9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Resources, hours</a:t>
            </a:r>
          </a:p>
        </c:rich>
      </c:tx>
      <c:layout>
        <c:manualLayout>
          <c:xMode val="edge"/>
          <c:yMode val="edge"/>
          <c:x val="0.3748886377759505"/>
          <c:y val="0.122063798129270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46917947448288E-2"/>
          <c:y val="0.21486826628440026"/>
          <c:w val="0.55572124076928242"/>
          <c:h val="0.6364461743808556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RawData!$B$12</c:f>
              <c:strCache>
                <c:ptCount val="1"/>
                <c:pt idx="0">
                  <c:v>Actual BA in ST, hours</c:v>
                </c:pt>
              </c:strCache>
            </c:strRef>
          </c:tx>
          <c:invertIfNegative val="0"/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RawData!$C$12:$P$12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2-405D-AEB2-06F85F9E0E5C}"/>
            </c:ext>
          </c:extLst>
        </c:ser>
        <c:ser>
          <c:idx val="2"/>
          <c:order val="2"/>
          <c:tx>
            <c:strRef>
              <c:f>RawData!$B$13</c:f>
              <c:strCache>
                <c:ptCount val="1"/>
                <c:pt idx="0">
                  <c:v>Actual DEV in ST  hours</c:v>
                </c:pt>
              </c:strCache>
            </c:strRef>
          </c:tx>
          <c:invertIfNegative val="0"/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RawData!$C$13:$P$13</c:f>
              <c:numCache>
                <c:formatCode>General</c:formatCode>
                <c:ptCount val="14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19</c:v>
                </c:pt>
                <c:pt idx="4">
                  <c:v>5</c:v>
                </c:pt>
                <c:pt idx="5">
                  <c:v>20</c:v>
                </c:pt>
                <c:pt idx="6">
                  <c:v>1</c:v>
                </c:pt>
                <c:pt idx="7">
                  <c:v>6</c:v>
                </c:pt>
                <c:pt idx="8">
                  <c:v>10</c:v>
                </c:pt>
                <c:pt idx="9">
                  <c:v>2</c:v>
                </c:pt>
                <c:pt idx="10">
                  <c:v>10</c:v>
                </c:pt>
                <c:pt idx="11">
                  <c:v>12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2-405D-AEB2-06F85F9E0E5C}"/>
            </c:ext>
          </c:extLst>
        </c:ser>
        <c:ser>
          <c:idx val="3"/>
          <c:order val="3"/>
          <c:tx>
            <c:strRef>
              <c:f>RawData!$B$14</c:f>
              <c:strCache>
                <c:ptCount val="1"/>
                <c:pt idx="0">
                  <c:v>Actual QA in ST, hours</c:v>
                </c:pt>
              </c:strCache>
            </c:strRef>
          </c:tx>
          <c:invertIfNegative val="0"/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RawData!$C$14:$P$14</c:f>
              <c:numCache>
                <c:formatCode>General</c:formatCode>
                <c:ptCount val="14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</c:v>
                </c:pt>
                <c:pt idx="8">
                  <c:v>10</c:v>
                </c:pt>
                <c:pt idx="9">
                  <c:v>5</c:v>
                </c:pt>
                <c:pt idx="10">
                  <c:v>14</c:v>
                </c:pt>
                <c:pt idx="11">
                  <c:v>15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52-405D-AEB2-06F85F9E0E5C}"/>
            </c:ext>
          </c:extLst>
        </c:ser>
        <c:ser>
          <c:idx val="4"/>
          <c:order val="4"/>
          <c:tx>
            <c:strRef>
              <c:f>RawData!$B$15</c:f>
              <c:strCache>
                <c:ptCount val="1"/>
                <c:pt idx="0">
                  <c:v>Actual Others in ST, hours</c:v>
                </c:pt>
              </c:strCache>
            </c:strRef>
          </c:tx>
          <c:invertIfNegative val="0"/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RawData!$C$15:$P$15</c:f>
              <c:numCache>
                <c:formatCode>General</c:formatCode>
                <c:ptCount val="14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1</c:v>
                </c:pt>
                <c:pt idx="5">
                  <c:v>6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4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4844800"/>
        <c:axId val="94846336"/>
      </c:barChart>
      <c:lineChart>
        <c:grouping val="standard"/>
        <c:varyColors val="0"/>
        <c:ser>
          <c:idx val="0"/>
          <c:order val="0"/>
          <c:tx>
            <c:strRef>
              <c:f>RawData!$B$8</c:f>
              <c:strCache>
                <c:ptCount val="1"/>
                <c:pt idx="0">
                  <c:v>Planned Team effort, hours</c:v>
                </c:pt>
              </c:strCache>
            </c:strRef>
          </c:tx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Dir val="y"/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RawData!$C$8:$P$8</c:f>
              <c:numCache>
                <c:formatCode>General</c:formatCode>
                <c:ptCount val="1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252-405D-AEB2-06F85F9E0E5C}"/>
            </c:ext>
          </c:extLst>
        </c:ser>
        <c:ser>
          <c:idx val="5"/>
          <c:order val="5"/>
          <c:tx>
            <c:strRef>
              <c:f>RawData!$B$9</c:f>
              <c:strCache>
                <c:ptCount val="1"/>
                <c:pt idx="0">
                  <c:v>Understaff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RawData!$C$9:$P$9</c:f>
              <c:numCache>
                <c:formatCode>General</c:formatCode>
                <c:ptCount val="14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252-405D-AEB2-06F85F9E0E5C}"/>
            </c:ext>
          </c:extLst>
        </c:ser>
        <c:ser>
          <c:idx val="6"/>
          <c:order val="6"/>
          <c:tx>
            <c:strRef>
              <c:f>RawData!$B$10</c:f>
              <c:strCache>
                <c:ptCount val="1"/>
                <c:pt idx="0">
                  <c:v>Overstaff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RawData!$C$4:$P$4</c:f>
              <c:numCache>
                <c:formatCode>[$-419]\d\ \m\m\m\ \y\y;@</c:formatCode>
                <c:ptCount val="14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  <c:pt idx="10">
                  <c:v>43591</c:v>
                </c:pt>
                <c:pt idx="11">
                  <c:v>43598</c:v>
                </c:pt>
                <c:pt idx="12">
                  <c:v>43605</c:v>
                </c:pt>
                <c:pt idx="13">
                  <c:v>43612</c:v>
                </c:pt>
              </c:numCache>
            </c:numRef>
          </c:cat>
          <c:val>
            <c:numRef>
              <c:f>RawData!$C$10:$P$10</c:f>
              <c:numCache>
                <c:formatCode>General</c:formatCode>
                <c:ptCount val="14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844800"/>
        <c:axId val="94846336"/>
      </c:lineChart>
      <c:dateAx>
        <c:axId val="94844800"/>
        <c:scaling>
          <c:orientation val="minMax"/>
        </c:scaling>
        <c:delete val="0"/>
        <c:axPos val="b"/>
        <c:majorGridlines/>
        <c:numFmt formatCode="[$-419]d\ mmm;@" sourceLinked="0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ru-RU"/>
          </a:p>
        </c:txPr>
        <c:crossAx val="94846336"/>
        <c:crosses val="autoZero"/>
        <c:auto val="0"/>
        <c:lblOffset val="100"/>
        <c:baseTimeUnit val="days"/>
      </c:dateAx>
      <c:valAx>
        <c:axId val="94846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48448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Atttempted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Лист1!$A$1:$A$7</c:f>
              <c:strCache>
                <c:ptCount val="7"/>
                <c:pt idx="0">
                  <c:v>Столбец1</c:v>
                </c:pt>
                <c:pt idx="1">
                  <c:v>15.04.2019</c:v>
                </c:pt>
                <c:pt idx="2">
                  <c:v>22.04.2019</c:v>
                </c:pt>
                <c:pt idx="3">
                  <c:v>29.04.2019</c:v>
                </c:pt>
                <c:pt idx="4">
                  <c:v>5/6/19</c:v>
                </c:pt>
                <c:pt idx="5">
                  <c:v>5/13/19</c:v>
                </c:pt>
                <c:pt idx="6">
                  <c:v>5/20/19</c:v>
                </c:pt>
              </c:strCache>
            </c:strRef>
          </c:cat>
          <c:val>
            <c:numRef>
              <c:f>Лист1!$B$1:$B$7</c:f>
              <c:numCache>
                <c:formatCode>General</c:formatCode>
                <c:ptCount val="7"/>
                <c:pt idx="0">
                  <c:v>0</c:v>
                </c:pt>
                <c:pt idx="1">
                  <c:v>19</c:v>
                </c:pt>
                <c:pt idx="2">
                  <c:v>18</c:v>
                </c:pt>
                <c:pt idx="3">
                  <c:v>15</c:v>
                </c:pt>
                <c:pt idx="4">
                  <c:v>20</c:v>
                </c:pt>
                <c:pt idx="5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02-D24B-AB63-28CF251D50D2}"/>
            </c:ext>
          </c:extLst>
        </c:ser>
        <c:ser>
          <c:idx val="1"/>
          <c:order val="1"/>
          <c:tx>
            <c:v>Passed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Лист1!$A$1:$A$7</c:f>
              <c:strCache>
                <c:ptCount val="7"/>
                <c:pt idx="0">
                  <c:v>Столбец1</c:v>
                </c:pt>
                <c:pt idx="1">
                  <c:v>15.04.2019</c:v>
                </c:pt>
                <c:pt idx="2">
                  <c:v>22.04.2019</c:v>
                </c:pt>
                <c:pt idx="3">
                  <c:v>29.04.2019</c:v>
                </c:pt>
                <c:pt idx="4">
                  <c:v>5/6/19</c:v>
                </c:pt>
                <c:pt idx="5">
                  <c:v>5/13/19</c:v>
                </c:pt>
                <c:pt idx="6">
                  <c:v>5/20/19</c:v>
                </c:pt>
              </c:strCache>
            </c:strRef>
          </c:cat>
          <c:val>
            <c:numRef>
              <c:f>Лист1!$C$1:$C$7</c:f>
              <c:numCache>
                <c:formatCode>General</c:formatCode>
                <c:ptCount val="7"/>
                <c:pt idx="0">
                  <c:v>0</c:v>
                </c:pt>
                <c:pt idx="1">
                  <c:v>19</c:v>
                </c:pt>
                <c:pt idx="2">
                  <c:v>17</c:v>
                </c:pt>
                <c:pt idx="3">
                  <c:v>12</c:v>
                </c:pt>
                <c:pt idx="4">
                  <c:v>19</c:v>
                </c:pt>
                <c:pt idx="5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02-D24B-AB63-28CF251D50D2}"/>
            </c:ext>
          </c:extLst>
        </c:ser>
        <c:ser>
          <c:idx val="2"/>
          <c:order val="2"/>
          <c:tx>
            <c:v>Failed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Лист1!$A$1:$A$7</c:f>
              <c:strCache>
                <c:ptCount val="7"/>
                <c:pt idx="0">
                  <c:v>Столбец1</c:v>
                </c:pt>
                <c:pt idx="1">
                  <c:v>15.04.2019</c:v>
                </c:pt>
                <c:pt idx="2">
                  <c:v>22.04.2019</c:v>
                </c:pt>
                <c:pt idx="3">
                  <c:v>29.04.2019</c:v>
                </c:pt>
                <c:pt idx="4">
                  <c:v>5/6/19</c:v>
                </c:pt>
                <c:pt idx="5">
                  <c:v>5/13/19</c:v>
                </c:pt>
                <c:pt idx="6">
                  <c:v>5/20/19</c:v>
                </c:pt>
              </c:strCache>
            </c:strRef>
          </c:cat>
          <c:val>
            <c:numRef>
              <c:f>Лист1!$D$1:$D$7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02-D24B-AB63-28CF251D5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8451167"/>
        <c:axId val="1218452847"/>
      </c:lineChart>
      <c:catAx>
        <c:axId val="121845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8452847"/>
        <c:crosses val="autoZero"/>
        <c:auto val="1"/>
        <c:lblAlgn val="ctr"/>
        <c:lblOffset val="100"/>
        <c:noMultiLvlLbl val="0"/>
      </c:catAx>
      <c:valAx>
        <c:axId val="1218452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845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820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Provide milestone tracking data in your own form used in project.</a:t>
            </a:r>
          </a:p>
          <a:p>
            <a:r>
              <a:rPr lang="en-US" baseline="0" dirty="0"/>
              <a:t>Use proposed table in case you have no special form for milestone tracking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95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219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27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39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15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2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/>
              <a:t>Отчет по проекту </a:t>
            </a:r>
            <a:r>
              <a:rPr lang="en-US" altLang="en-US" b="1" dirty="0" err="1"/>
              <a:t>AttendanceTracking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/>
              <a:t>13.05.2019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Тестирование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E3D9BE54-E937-E74C-9637-8937722D0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49373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56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Доработка полнофункциональной версии продукта</a:t>
            </a:r>
          </a:p>
          <a:p>
            <a:r>
              <a:rPr lang="ru-RU" dirty="0"/>
              <a:t>Разработка инструментальных тестов для</a:t>
            </a:r>
            <a:r>
              <a:rPr lang="en-US" dirty="0"/>
              <a:t> Android </a:t>
            </a:r>
            <a:r>
              <a:rPr lang="ru-RU" dirty="0"/>
              <a:t>приложения</a:t>
            </a:r>
          </a:p>
          <a:p>
            <a:r>
              <a:rPr lang="ru-RU" dirty="0"/>
              <a:t>Подготовка к демонстрации продукта</a:t>
            </a:r>
          </a:p>
          <a:p>
            <a:r>
              <a:rPr lang="ru-RU" dirty="0"/>
              <a:t>Разработка финального отчёта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Планы (на следующий отчетный период)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11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103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Документация:</a:t>
            </a:r>
          </a:p>
          <a:p>
            <a:pPr lvl="1"/>
            <a:r>
              <a:rPr lang="ru-RU" dirty="0"/>
              <a:t>Недельный отчет</a:t>
            </a:r>
            <a:endParaRPr lang="en-US" dirty="0"/>
          </a:p>
          <a:p>
            <a:pPr lvl="1"/>
            <a:r>
              <a:rPr lang="ru-RU" dirty="0"/>
              <a:t>Отчёт по тестированию</a:t>
            </a:r>
            <a:endParaRPr lang="en-US" dirty="0"/>
          </a:p>
          <a:p>
            <a:r>
              <a:rPr lang="ru-RU" dirty="0"/>
              <a:t>Реализация проекта:</a:t>
            </a:r>
          </a:p>
          <a:p>
            <a:pPr lvl="1"/>
            <a:r>
              <a:rPr lang="ru-RU" dirty="0"/>
              <a:t>Аутентификация </a:t>
            </a:r>
            <a:endParaRPr lang="en-US" dirty="0"/>
          </a:p>
          <a:p>
            <a:pPr lvl="1"/>
            <a:r>
              <a:rPr lang="ru-RU" dirty="0"/>
              <a:t>Реализация отправки уведомлений (70%)</a:t>
            </a:r>
            <a:endParaRPr lang="en-US" dirty="0"/>
          </a:p>
          <a:p>
            <a:pPr lvl="1"/>
            <a:r>
              <a:rPr lang="ru-RU" dirty="0"/>
              <a:t>Формирование структуры БД</a:t>
            </a:r>
            <a:endParaRPr lang="en-US" dirty="0"/>
          </a:p>
          <a:p>
            <a:r>
              <a:rPr lang="ru-RU" dirty="0"/>
              <a:t>Тестирование:</a:t>
            </a:r>
          </a:p>
          <a:p>
            <a:pPr lvl="1"/>
            <a:r>
              <a:rPr lang="ru-RU" dirty="0"/>
              <a:t>Ручное тестирование по сценариям</a:t>
            </a:r>
          </a:p>
          <a:p>
            <a:pPr lvl="1"/>
            <a:r>
              <a:rPr lang="en-US" dirty="0"/>
              <a:t>Smoke testing</a:t>
            </a:r>
          </a:p>
          <a:p>
            <a:pPr lvl="1"/>
            <a:r>
              <a:rPr lang="en-US" dirty="0"/>
              <a:t>Unit testing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Основные достижения (отчетного периода)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330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Выполнение графика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22707" y="838200"/>
          <a:ext cx="8392693" cy="2095029"/>
        </p:xfrm>
        <a:graphic>
          <a:graphicData uri="http://schemas.openxmlformats.org/drawingml/2006/table">
            <a:tbl>
              <a:tblPr/>
              <a:tblGrid>
                <a:gridCol w="440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78"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19.02.201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20.02.201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430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первой версии продукта в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соответствии поставленным 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требованиям</a:t>
                      </a:r>
                      <a:endParaRPr lang="ru-RU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2.03.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.03.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Разработка не</a:t>
                      </a:r>
                      <a:r>
                        <a:rPr lang="ru-RU" sz="14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полнофункциональной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версии продукта, реализация функционала, внесение изменений по требованию заказчиков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t"/>
                      <a:endParaRPr lang="ru-RU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47809"/>
              </p:ext>
            </p:extLst>
          </p:nvPr>
        </p:nvGraphicFramePr>
        <p:xfrm>
          <a:off x="522706" y="3107912"/>
          <a:ext cx="8392694" cy="1704975"/>
        </p:xfrm>
        <a:graphic>
          <a:graphicData uri="http://schemas.openxmlformats.org/drawingml/2006/table">
            <a:tbl>
              <a:tblPr/>
              <a:tblGrid>
                <a:gridCol w="372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Разработка </a:t>
                      </a:r>
                      <a:r>
                        <a:rPr kumimoji="0" lang="ru-RU" sz="1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полнофункциональной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версии продукта, т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естирование, внесение изменений, оформление отчёта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80%</a:t>
                      </a:r>
                      <a:r>
                        <a:rPr lang="ru-RU" sz="18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курсового проекта к защите</a:t>
                      </a:r>
                      <a:endParaRPr lang="ru-RU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100%</a:t>
                      </a:r>
                      <a:endParaRPr lang="ru-RU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07944"/>
            <a:ext cx="4024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610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Формирование тестовых сценариев</a:t>
            </a:r>
          </a:p>
          <a:p>
            <a:r>
              <a:rPr lang="ru-RU" dirty="0"/>
              <a:t>Документация</a:t>
            </a:r>
            <a:endParaRPr lang="en-US" dirty="0"/>
          </a:p>
          <a:p>
            <a:r>
              <a:rPr lang="en-US" dirty="0"/>
              <a:t>Code Review</a:t>
            </a:r>
          </a:p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4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Станевич</a:t>
            </a:r>
            <a:r>
              <a:rPr lang="ru-RU" dirty="0"/>
              <a:t> Елизавета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Аутентификация пользователей в </a:t>
            </a:r>
            <a:r>
              <a:rPr lang="en-US" dirty="0"/>
              <a:t>Desktop </a:t>
            </a:r>
            <a:r>
              <a:rPr lang="ru-RU" dirty="0"/>
              <a:t>приложении</a:t>
            </a:r>
          </a:p>
          <a:p>
            <a:r>
              <a:rPr lang="ru-RU" dirty="0"/>
              <a:t>Разработка формы отправки уведомлений студентам из</a:t>
            </a:r>
            <a:r>
              <a:rPr lang="en-US" dirty="0"/>
              <a:t> Desktop </a:t>
            </a:r>
            <a:r>
              <a:rPr lang="ru-RU" dirty="0"/>
              <a:t>приложения</a:t>
            </a:r>
            <a:endParaRPr lang="en-US" dirty="0"/>
          </a:p>
          <a:p>
            <a:r>
              <a:rPr lang="ru-RU" dirty="0"/>
              <a:t>Разработка модульных тестовых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5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Безденежных Дмитрий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4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Проектная команда </a:t>
            </a:r>
            <a:r>
              <a:rPr lang="en-US" sz="2800" dirty="0"/>
              <a:t>(resources)</a:t>
            </a:r>
            <a:endParaRPr lang="ru-RU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038186"/>
              </p:ext>
            </p:extLst>
          </p:nvPr>
        </p:nvGraphicFramePr>
        <p:xfrm>
          <a:off x="0" y="609600"/>
          <a:ext cx="8915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114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dirty="0"/>
              <a:t>LOC)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44AD9A-F1C9-3E4D-89EC-B19C9BF59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1417638"/>
            <a:ext cx="5803900" cy="47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0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(Additions/Deletions)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ACB512-1E78-5A44-BA6C-CA7BB0B40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417638"/>
            <a:ext cx="7035800" cy="474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(Commits)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E74F33-E527-1245-B08D-A2C25BF57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263650"/>
            <a:ext cx="8128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2027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6949</TotalTime>
  <Words>225</Words>
  <Application>Microsoft Macintosh PowerPoint</Application>
  <PresentationFormat>Экран (4:3)</PresentationFormat>
  <Paragraphs>84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Lucida Sans Unicode</vt:lpstr>
      <vt:lpstr>Verdana</vt:lpstr>
      <vt:lpstr>Wingdings</vt:lpstr>
      <vt:lpstr>Wingdings 2</vt:lpstr>
      <vt:lpstr>Wingdings 3</vt:lpstr>
      <vt:lpstr>2_EmersonRMT_Template10-23-02</vt:lpstr>
      <vt:lpstr>Concourse</vt:lpstr>
      <vt:lpstr>Технологии разработки ПО (Software Engineering)</vt:lpstr>
      <vt:lpstr>Основные достижения (отчетного периода)</vt:lpstr>
      <vt:lpstr>Выполнение графика</vt:lpstr>
      <vt:lpstr>Персональные результаты Станевич Елизавета</vt:lpstr>
      <vt:lpstr>Персональные результаты Безденежных Дмитрий</vt:lpstr>
      <vt:lpstr>Проектная команда (resources)</vt:lpstr>
      <vt:lpstr>Разработка (LOC)</vt:lpstr>
      <vt:lpstr>Разработка (Additions/Deletions)</vt:lpstr>
      <vt:lpstr>Разработка (Commits)</vt:lpstr>
      <vt:lpstr>Тестирование</vt:lpstr>
      <vt:lpstr>Планы (на следующий отчетный период)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Microsoft Office User</cp:lastModifiedBy>
  <cp:revision>563</cp:revision>
  <cp:lastPrinted>1601-01-01T00:00:00Z</cp:lastPrinted>
  <dcterms:created xsi:type="dcterms:W3CDTF">1601-01-01T00:00:00Z</dcterms:created>
  <dcterms:modified xsi:type="dcterms:W3CDTF">2019-05-13T05:06:35Z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