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4"/>
  </p:notesMasterIdLst>
  <p:sldIdLst>
    <p:sldId id="256" r:id="rId3"/>
    <p:sldId id="381" r:id="rId4"/>
    <p:sldId id="382" r:id="rId5"/>
    <p:sldId id="402" r:id="rId6"/>
    <p:sldId id="383" r:id="rId7"/>
    <p:sldId id="384" r:id="rId8"/>
    <p:sldId id="385" r:id="rId9"/>
    <p:sldId id="388" r:id="rId10"/>
    <p:sldId id="398" r:id="rId11"/>
    <p:sldId id="399" r:id="rId12"/>
    <p:sldId id="395" r:id="rId13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8948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 smtClean="0"/>
              <a:t>AttendanceTracking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err="1" smtClean="0"/>
              <a:t>Станевич</a:t>
            </a:r>
            <a:r>
              <a:rPr lang="ru-RU" altLang="en-US" sz="2400" dirty="0" smtClean="0"/>
              <a:t> Елизавета,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TeamLead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 smtClean="0"/>
              <a:t>2</a:t>
            </a:r>
            <a:r>
              <a:rPr lang="ru-RU" altLang="en-US" sz="2400" dirty="0" smtClean="0"/>
              <a:t>5</a:t>
            </a:r>
            <a:r>
              <a:rPr lang="en-US" altLang="en-US" sz="2400" dirty="0" smtClean="0"/>
              <a:t>.02.2019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err="1" smtClean="0"/>
              <a:t>репозитория</a:t>
            </a:r>
            <a:r>
              <a:rPr lang="ru-RU" dirty="0" smtClean="0"/>
              <a:t> и веб-приложения</a:t>
            </a:r>
          </a:p>
          <a:p>
            <a:r>
              <a:rPr lang="ru-RU" dirty="0" smtClean="0"/>
              <a:t>Постановка задач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 smtClean="0"/>
              <a:t>Митюнин</a:t>
            </a:r>
            <a:r>
              <a:rPr lang="ru-RU" dirty="0" smtClean="0"/>
              <a:t>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Инициализация мобильного приложения</a:t>
            </a:r>
          </a:p>
          <a:p>
            <a:r>
              <a:rPr lang="ru-RU" dirty="0" smtClean="0"/>
              <a:t>Инициализация базы данных, разработка структуры</a:t>
            </a:r>
          </a:p>
          <a:p>
            <a:r>
              <a:rPr lang="ru-RU" dirty="0" smtClean="0"/>
              <a:t>Разработка пользовательского интерфейса мобильного приложения, разработка архитектуры</a:t>
            </a:r>
          </a:p>
          <a:p>
            <a:r>
              <a:rPr lang="ru-RU" dirty="0" smtClean="0"/>
              <a:t>Разработка веб-страниц интерфейса администрирования</a:t>
            </a:r>
          </a:p>
          <a:p>
            <a:r>
              <a:rPr lang="ru-RU" dirty="0" smtClean="0"/>
              <a:t>Разработка отчёта за отчётный </a:t>
            </a:r>
            <a:r>
              <a:rPr lang="ru-RU" dirty="0" smtClean="0"/>
              <a:t>период</a:t>
            </a:r>
          </a:p>
          <a:p>
            <a:r>
              <a:rPr lang="ru-RU" dirty="0" smtClean="0"/>
              <a:t>Обновление </a:t>
            </a:r>
            <a:r>
              <a:rPr lang="en-US" dirty="0" smtClean="0"/>
              <a:t>PMP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0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/>
              <a:t>Описание проекта (</a:t>
            </a:r>
            <a:r>
              <a:rPr lang="en-US" sz="2800" dirty="0"/>
              <a:t>Project CHARTER</a:t>
            </a:r>
            <a:r>
              <a:rPr lang="ru-RU" sz="2800" dirty="0"/>
              <a:t>)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Цели и видение проекта</a:t>
            </a:r>
          </a:p>
          <a:p>
            <a:pPr marL="393192" lvl="1" indent="0">
              <a:buNone/>
            </a:pPr>
            <a:r>
              <a:rPr lang="ru-RU" dirty="0"/>
              <a:t>Предоставить </a:t>
            </a:r>
            <a:r>
              <a:rPr lang="ru-RU" dirty="0" smtClean="0"/>
              <a:t>возможность автоматизированного учета посещаемости студентов.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</a:p>
          <a:p>
            <a:pPr marL="393192" lvl="1" indent="0">
              <a:buNone/>
            </a:pPr>
            <a:r>
              <a:rPr lang="ru-RU" dirty="0"/>
              <a:t>Программный продукт предназначен для автоматизации учета посещаемости занятий студентами. Приложение позволяет информировать студента о предстоящем занятии или изменении расписания, регистрировать присутствие студента на занятии через мобильное приложение; преподавателю – просматривать список студентов, присутствующих на занятии, составлять отчеты по посещаемости по заданным критериям.</a:t>
            </a:r>
            <a:endParaRPr lang="en-US" dirty="0" smtClean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Проект </a:t>
            </a:r>
            <a:r>
              <a:rPr lang="ru-RU" dirty="0" smtClean="0"/>
              <a:t>состоит из мобильного приложения и веб-интерфейса для администрирования системы.</a:t>
            </a:r>
            <a:endParaRPr lang="ru-RU" dirty="0"/>
          </a:p>
          <a:p>
            <a:r>
              <a:rPr lang="ru-RU" dirty="0" smtClean="0"/>
              <a:t>Мобильное приложение реализуется </a:t>
            </a:r>
            <a:r>
              <a:rPr lang="ru-RU" dirty="0"/>
              <a:t>на </a:t>
            </a:r>
            <a:r>
              <a:rPr lang="en-US" dirty="0"/>
              <a:t>Java </a:t>
            </a:r>
            <a:r>
              <a:rPr lang="ru-RU" dirty="0"/>
              <a:t>с использованием с использованием </a:t>
            </a:r>
            <a:r>
              <a:rPr lang="en-US" dirty="0" smtClean="0"/>
              <a:t>Android SDK.</a:t>
            </a:r>
            <a:endParaRPr lang="en-US" dirty="0"/>
          </a:p>
          <a:p>
            <a:r>
              <a:rPr lang="en-US" dirty="0" smtClean="0"/>
              <a:t>Web-</a:t>
            </a:r>
            <a:r>
              <a:rPr lang="ru-RU" dirty="0" smtClean="0"/>
              <a:t>интерфейс реализуется с использования </a:t>
            </a:r>
            <a:r>
              <a:rPr lang="en-US" dirty="0" err="1" smtClean="0"/>
              <a:t>HTML+CSS+Javascript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Для хранения данных используется облачная СУБД </a:t>
            </a:r>
            <a:r>
              <a:rPr lang="en-US" dirty="0" smtClean="0"/>
              <a:t>Firebase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en-US" dirty="0"/>
              <a:t>&lt;Component, class, sequence, etc. diagrams&gt;</a:t>
            </a:r>
          </a:p>
          <a:p>
            <a:r>
              <a:rPr lang="en-US" dirty="0"/>
              <a:t>&lt;Use case, Logical, Implementation, Deployment, etc. views&gt;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69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Организационная структура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67031" y="2057400"/>
            <a:ext cx="2832429" cy="82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/>
              <a:t>Project/Delivery Manager </a:t>
            </a:r>
          </a:p>
          <a:p>
            <a:pPr algn="ctr"/>
            <a:r>
              <a:rPr lang="en-US" sz="1200" dirty="0" smtClean="0"/>
              <a:t>Elizaveta </a:t>
            </a:r>
            <a:r>
              <a:rPr lang="en-US" sz="1200" dirty="0" err="1" smtClean="0"/>
              <a:t>Stanevich</a:t>
            </a:r>
            <a:endParaRPr lang="en-US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32105" y="3454307"/>
            <a:ext cx="1480717" cy="258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Mobile Team</a:t>
            </a:r>
            <a:endParaRPr lang="en-US" sz="1200" dirty="0"/>
          </a:p>
          <a:p>
            <a:pPr algn="ctr"/>
            <a:endParaRPr lang="en-US" sz="1200" dirty="0"/>
          </a:p>
          <a:p>
            <a:r>
              <a:rPr lang="en-US" sz="1200" dirty="0"/>
              <a:t>Team Lead Elizaveta </a:t>
            </a:r>
            <a:r>
              <a:rPr lang="en-US" sz="1200" dirty="0" err="1" smtClean="0"/>
              <a:t>Stanevich</a:t>
            </a:r>
            <a:endParaRPr lang="en-US" sz="1200" dirty="0"/>
          </a:p>
          <a:p>
            <a:pPr algn="ctr"/>
            <a:r>
              <a:rPr lang="en-US" sz="1200" dirty="0"/>
              <a:t>BAs: 0</a:t>
            </a:r>
          </a:p>
          <a:p>
            <a:pPr algn="ctr"/>
            <a:r>
              <a:rPr lang="en-US" sz="1200" dirty="0" smtClean="0"/>
              <a:t>Developers:</a:t>
            </a:r>
            <a:r>
              <a:rPr lang="ru-RU" sz="1200" dirty="0" smtClean="0"/>
              <a:t>1</a:t>
            </a:r>
            <a:endParaRPr lang="en-US" sz="1200" dirty="0"/>
          </a:p>
          <a:p>
            <a:pPr algn="ctr"/>
            <a:r>
              <a:rPr lang="en-US" sz="1200" dirty="0"/>
              <a:t>Testers: 0</a:t>
            </a:r>
          </a:p>
          <a:p>
            <a:pPr algn="ctr"/>
            <a:r>
              <a:rPr lang="en-US" sz="1200" dirty="0"/>
              <a:t>CMs: 0</a:t>
            </a:r>
          </a:p>
        </p:txBody>
      </p:sp>
      <p:cxnSp>
        <p:nvCxnSpPr>
          <p:cNvPr id="10" name="Прямая соединительная линия 9"/>
          <p:cNvCxnSpPr>
            <a:stCxn id="5" idx="2"/>
            <a:endCxn id="6" idx="0"/>
          </p:cNvCxnSpPr>
          <p:nvPr/>
        </p:nvCxnSpPr>
        <p:spPr>
          <a:xfrm flipH="1">
            <a:off x="2372464" y="2886753"/>
            <a:ext cx="1110781" cy="56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5"/>
          <p:cNvSpPr/>
          <p:nvPr/>
        </p:nvSpPr>
        <p:spPr>
          <a:xfrm>
            <a:off x="3667969" y="3454307"/>
            <a:ext cx="1480717" cy="258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Web </a:t>
            </a:r>
            <a:r>
              <a:rPr lang="en-US" sz="1200" dirty="0"/>
              <a:t>Team</a:t>
            </a:r>
          </a:p>
          <a:p>
            <a:pPr algn="ctr"/>
            <a:endParaRPr lang="en-US" sz="1200" dirty="0"/>
          </a:p>
          <a:p>
            <a:r>
              <a:rPr lang="en-US" sz="1200" dirty="0"/>
              <a:t>Team Lead Elizaveta </a:t>
            </a:r>
            <a:r>
              <a:rPr lang="en-US" sz="1200" dirty="0" err="1" smtClean="0"/>
              <a:t>Stanevich</a:t>
            </a:r>
            <a:endParaRPr lang="en-US" sz="1200" dirty="0"/>
          </a:p>
          <a:p>
            <a:pPr algn="ctr"/>
            <a:r>
              <a:rPr lang="en-US" sz="1200" dirty="0"/>
              <a:t>BAs: 0</a:t>
            </a:r>
          </a:p>
          <a:p>
            <a:pPr algn="ctr"/>
            <a:r>
              <a:rPr lang="en-US" sz="1200" dirty="0"/>
              <a:t>Developers:1</a:t>
            </a:r>
          </a:p>
          <a:p>
            <a:pPr algn="ctr"/>
            <a:r>
              <a:rPr lang="en-US" sz="1200" dirty="0"/>
              <a:t>Testers: 0</a:t>
            </a:r>
          </a:p>
          <a:p>
            <a:pPr algn="ctr"/>
            <a:r>
              <a:rPr lang="en-US" sz="1200" dirty="0"/>
              <a:t>CMs: 0</a:t>
            </a:r>
          </a:p>
        </p:txBody>
      </p:sp>
      <p:cxnSp>
        <p:nvCxnSpPr>
          <p:cNvPr id="27" name="Прямая соединительная линия 9"/>
          <p:cNvCxnSpPr>
            <a:stCxn id="5" idx="2"/>
            <a:endCxn id="26" idx="0"/>
          </p:cNvCxnSpPr>
          <p:nvPr/>
        </p:nvCxnSpPr>
        <p:spPr>
          <a:xfrm>
            <a:off x="3483245" y="2886753"/>
            <a:ext cx="925082" cy="56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4"/>
          <p:cNvSpPr/>
          <p:nvPr/>
        </p:nvSpPr>
        <p:spPr>
          <a:xfrm>
            <a:off x="4495800" y="1020708"/>
            <a:ext cx="1535460" cy="829353"/>
          </a:xfrm>
          <a:prstGeom prst="rect">
            <a:avLst/>
          </a:prstGeom>
          <a:solidFill>
            <a:srgbClr val="31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/>
              <a:t>Customer</a:t>
            </a:r>
          </a:p>
          <a:p>
            <a:pPr algn="ctr"/>
            <a:r>
              <a:rPr lang="en-US" sz="1200" dirty="0" smtClean="0"/>
              <a:t>ETU University</a:t>
            </a:r>
          </a:p>
          <a:p>
            <a:r>
              <a:rPr lang="en-US" sz="1200" dirty="0" err="1" smtClean="0"/>
              <a:t>Evgenii</a:t>
            </a:r>
            <a:r>
              <a:rPr lang="en-US" sz="1200" dirty="0" smtClean="0"/>
              <a:t> </a:t>
            </a:r>
            <a:r>
              <a:rPr lang="en-US" sz="1200" dirty="0" err="1" smtClean="0"/>
              <a:t>Philippov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11" name="Прямоугольник 4"/>
          <p:cNvSpPr/>
          <p:nvPr/>
        </p:nvSpPr>
        <p:spPr>
          <a:xfrm>
            <a:off x="5783467" y="2057399"/>
            <a:ext cx="2832429" cy="82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SCM Configuration </a:t>
            </a:r>
            <a:r>
              <a:rPr lang="en-US" sz="1200" dirty="0"/>
              <a:t>Manager </a:t>
            </a:r>
          </a:p>
          <a:p>
            <a:pPr algn="ctr"/>
            <a:r>
              <a:rPr lang="en-US" sz="1200" dirty="0" err="1" smtClean="0"/>
              <a:t>Burukin</a:t>
            </a:r>
            <a:r>
              <a:rPr lang="en-US" sz="1200" dirty="0" smtClean="0"/>
              <a:t> Stanislav</a:t>
            </a:r>
            <a:endParaRPr lang="en-US" sz="1200" dirty="0"/>
          </a:p>
        </p:txBody>
      </p:sp>
      <p:cxnSp>
        <p:nvCxnSpPr>
          <p:cNvPr id="12" name="Прямая соединительная линия 9"/>
          <p:cNvCxnSpPr>
            <a:stCxn id="5" idx="3"/>
            <a:endCxn id="11" idx="1"/>
          </p:cNvCxnSpPr>
          <p:nvPr/>
        </p:nvCxnSpPr>
        <p:spPr>
          <a:xfrm flipV="1">
            <a:off x="4899460" y="2472076"/>
            <a:ext cx="8840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9"/>
          <p:cNvCxnSpPr>
            <a:stCxn id="5" idx="0"/>
            <a:endCxn id="31" idx="2"/>
          </p:cNvCxnSpPr>
          <p:nvPr/>
        </p:nvCxnSpPr>
        <p:spPr>
          <a:xfrm flipV="1">
            <a:off x="3483246" y="1850061"/>
            <a:ext cx="1780284" cy="20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9"/>
          <p:cNvCxnSpPr>
            <a:stCxn id="11" idx="0"/>
            <a:endCxn id="31" idx="2"/>
          </p:cNvCxnSpPr>
          <p:nvPr/>
        </p:nvCxnSpPr>
        <p:spPr>
          <a:xfrm flipH="1" flipV="1">
            <a:off x="5263530" y="1850061"/>
            <a:ext cx="1936152" cy="2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Коммуникационная модель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Регулярные </a:t>
            </a:r>
            <a:r>
              <a:rPr lang="en-US" dirty="0"/>
              <a:t>standup </a:t>
            </a:r>
            <a:r>
              <a:rPr lang="ru-RU" dirty="0"/>
              <a:t>митинги</a:t>
            </a:r>
          </a:p>
          <a:p>
            <a:r>
              <a:rPr lang="ru-RU" dirty="0"/>
              <a:t>Рабочий чат в </a:t>
            </a:r>
            <a:r>
              <a:rPr lang="en-US" dirty="0"/>
              <a:t>Telegram</a:t>
            </a:r>
          </a:p>
          <a:p>
            <a:r>
              <a:rPr lang="ru-RU" dirty="0"/>
              <a:t>Фиксирование задач</a:t>
            </a:r>
            <a:r>
              <a:rPr lang="en-US" dirty="0"/>
              <a:t> </a:t>
            </a:r>
            <a:r>
              <a:rPr lang="ru-RU" dirty="0"/>
              <a:t>на доске в проекте </a:t>
            </a:r>
            <a:r>
              <a:rPr lang="ru-RU" dirty="0" err="1"/>
              <a:t>репозитория</a:t>
            </a:r>
            <a:r>
              <a:rPr lang="ru-RU" dirty="0"/>
              <a:t> на </a:t>
            </a:r>
            <a:r>
              <a:rPr lang="en-US" dirty="0" err="1" smtClean="0"/>
              <a:t>Github</a:t>
            </a:r>
            <a:endParaRPr lang="ru-RU" dirty="0"/>
          </a:p>
          <a:p>
            <a:pPr lvl="1"/>
            <a:r>
              <a:rPr lang="ru-RU" dirty="0" smtClean="0"/>
              <a:t>Состояния задач: </a:t>
            </a:r>
            <a:r>
              <a:rPr lang="en-US" dirty="0" smtClean="0"/>
              <a:t>To </a:t>
            </a:r>
            <a:r>
              <a:rPr lang="en-US" dirty="0"/>
              <a:t>Do </a:t>
            </a:r>
            <a:r>
              <a:rPr lang="en-US" dirty="0" smtClean="0"/>
              <a:t>→ In Progress ↔ Done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Первые версии </a:t>
            </a:r>
            <a:r>
              <a:rPr lang="en-US" dirty="0"/>
              <a:t>SOW </a:t>
            </a:r>
            <a:r>
              <a:rPr lang="ru-RU" dirty="0"/>
              <a:t>и </a:t>
            </a:r>
            <a:r>
              <a:rPr lang="en-US" dirty="0"/>
              <a:t>PMP</a:t>
            </a:r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 smtClean="0"/>
              <a:t>Постановка задач для всех составных частей проекта на ближайший период</a:t>
            </a:r>
          </a:p>
          <a:p>
            <a:pPr lvl="1"/>
            <a:r>
              <a:rPr lang="ru-RU" dirty="0" smtClean="0"/>
              <a:t>Инициализация веб-приложения</a:t>
            </a:r>
            <a:endParaRPr lang="en-US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6565"/>
              </p:ext>
            </p:extLst>
          </p:nvPr>
        </p:nvGraphicFramePr>
        <p:xfrm>
          <a:off x="457200" y="1219200"/>
          <a:ext cx="8458200" cy="1872272"/>
        </p:xfrm>
        <a:graphic>
          <a:graphicData uri="http://schemas.openxmlformats.org/drawingml/2006/table">
            <a:tbl>
              <a:tblPr/>
              <a:tblGrid>
                <a:gridCol w="444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26.02.201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25.02.201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46553"/>
              </p:ext>
            </p:extLst>
          </p:nvPr>
        </p:nvGraphicFramePr>
        <p:xfrm>
          <a:off x="446506" y="3429000"/>
          <a:ext cx="8392694" cy="2747772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 соответствии поставленным требованиям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40%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Разработка окончательной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60%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Тестирование, внесение изменений, доработка функционала,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80%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100%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Формирование команды </a:t>
            </a:r>
            <a:r>
              <a:rPr lang="ru-RU" dirty="0" smtClean="0"/>
              <a:t>разработчиков</a:t>
            </a:r>
          </a:p>
          <a:p>
            <a:r>
              <a:rPr lang="ru-RU" dirty="0"/>
              <a:t>Разработка первой версии </a:t>
            </a:r>
            <a:r>
              <a:rPr lang="en-US" dirty="0"/>
              <a:t>SOW </a:t>
            </a:r>
            <a:r>
              <a:rPr lang="ru-RU" dirty="0"/>
              <a:t>и </a:t>
            </a:r>
            <a:r>
              <a:rPr lang="en-US" dirty="0"/>
              <a:t>PMP</a:t>
            </a:r>
          </a:p>
          <a:p>
            <a:r>
              <a:rPr lang="ru-RU" dirty="0"/>
              <a:t>Выбор стека технологий для разработки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 smtClean="0"/>
              <a:t>Станевич</a:t>
            </a:r>
            <a:r>
              <a:rPr lang="ru-RU" dirty="0" smtClean="0"/>
              <a:t> Елизавета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6627</TotalTime>
  <Words>438</Words>
  <Application>Microsoft Office PowerPoint</Application>
  <PresentationFormat>Экран (4:3)</PresentationFormat>
  <Paragraphs>121</Paragraphs>
  <Slides>11</Slides>
  <Notes>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Lucida Sans Unicode</vt:lpstr>
      <vt:lpstr>Times New Roman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Описание проекта (Project CHARTER)</vt:lpstr>
      <vt:lpstr>Архитектура/техническое решение</vt:lpstr>
      <vt:lpstr>Архитектура/техническое решение</vt:lpstr>
      <vt:lpstr>Организационная структура</vt:lpstr>
      <vt:lpstr>Коммуникационная модель</vt:lpstr>
      <vt:lpstr>Основные достижения (отчетного периода)</vt:lpstr>
      <vt:lpstr>Выполнение графика</vt:lpstr>
      <vt:lpstr>Персональные результаты Станевич Елизавета</vt:lpstr>
      <vt:lpstr>Персональные результаты Митюнин Александр</vt:lpstr>
      <vt:lpstr>Планы (на следующий отчетный период)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Alexander Mitiunin</cp:lastModifiedBy>
  <cp:revision>513</cp:revision>
  <cp:lastPrinted>1601-01-01T00:00:00Z</cp:lastPrinted>
  <dcterms:created xsi:type="dcterms:W3CDTF">1601-01-01T00:00:00Z</dcterms:created>
  <dcterms:modified xsi:type="dcterms:W3CDTF">2019-03-03T19:20:04Z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