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968" r:id="rId2"/>
  </p:sldMasterIdLst>
  <p:notesMasterIdLst>
    <p:notesMasterId r:id="rId14"/>
  </p:notesMasterIdLst>
  <p:sldIdLst>
    <p:sldId id="256" r:id="rId3"/>
    <p:sldId id="385" r:id="rId4"/>
    <p:sldId id="388" r:id="rId5"/>
    <p:sldId id="398" r:id="rId6"/>
    <p:sldId id="399" r:id="rId7"/>
    <p:sldId id="413" r:id="rId8"/>
    <p:sldId id="414" r:id="rId9"/>
    <p:sldId id="415" r:id="rId10"/>
    <p:sldId id="416" r:id="rId11"/>
    <p:sldId id="412" r:id="rId12"/>
    <p:sldId id="397" r:id="rId13"/>
  </p:sldIdLst>
  <p:sldSz cx="9144000" cy="6858000" type="screen4x3"/>
  <p:notesSz cx="6645275" cy="9777413"/>
  <p:defaultTextStyle>
    <a:defPPr>
      <a:defRPr lang="ru-RU"/>
    </a:defPPr>
    <a:lvl1pPr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0000CC"/>
    <a:srgbClr val="000000"/>
    <a:srgbClr val="CC3300"/>
    <a:srgbClr val="FFFF66"/>
    <a:srgbClr val="00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46" autoAdjust="0"/>
    <p:restoredTop sz="88349" autoAdjust="0"/>
  </p:normalViewPr>
  <p:slideViewPr>
    <p:cSldViewPr>
      <p:cViewPr varScale="1">
        <p:scale>
          <a:sx n="64" d="100"/>
          <a:sy n="64" d="100"/>
        </p:scale>
        <p:origin x="-132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_____Microsoft_Office_Excel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Resources, hours</a:t>
            </a:r>
          </a:p>
        </c:rich>
      </c:tx>
      <c:layout>
        <c:manualLayout>
          <c:xMode val="edge"/>
          <c:yMode val="edge"/>
          <c:x val="0.3748886377759505"/>
          <c:y val="0.1220637981292705"/>
        </c:manualLayout>
      </c:layout>
    </c:title>
    <c:plotArea>
      <c:layout>
        <c:manualLayout>
          <c:layoutTarget val="inner"/>
          <c:xMode val="edge"/>
          <c:yMode val="edge"/>
          <c:x val="7.446917947448288E-2"/>
          <c:y val="0.21486826628440026"/>
          <c:w val="0.55572124076928242"/>
          <c:h val="0.6364461743808556"/>
        </c:manualLayout>
      </c:layout>
      <c:barChart>
        <c:barDir val="col"/>
        <c:grouping val="stacked"/>
        <c:ser>
          <c:idx val="1"/>
          <c:order val="1"/>
          <c:tx>
            <c:strRef>
              <c:f>RawData!$B$12</c:f>
              <c:strCache>
                <c:ptCount val="1"/>
                <c:pt idx="0">
                  <c:v>Actual BA in ST, hours</c:v>
                </c:pt>
              </c:strCache>
            </c:strRef>
          </c:tx>
          <c:cat>
            <c:numRef>
              <c:f>RawData!$C$4:$L$4</c:f>
              <c:numCache>
                <c:formatCode>[$-419]d\ mmm\ yy;@</c:formatCode>
                <c:ptCount val="10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</c:numCache>
            </c:numRef>
          </c:cat>
          <c:val>
            <c:numRef>
              <c:f>RawData!$C$12:$L$12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252-405D-AEB2-06F85F9E0E5C}"/>
            </c:ext>
          </c:extLst>
        </c:ser>
        <c:ser>
          <c:idx val="2"/>
          <c:order val="2"/>
          <c:tx>
            <c:strRef>
              <c:f>RawData!$B$13</c:f>
              <c:strCache>
                <c:ptCount val="1"/>
                <c:pt idx="0">
                  <c:v>Actual DEV in ST  hours</c:v>
                </c:pt>
              </c:strCache>
            </c:strRef>
          </c:tx>
          <c:cat>
            <c:numRef>
              <c:f>RawData!$C$4:$L$4</c:f>
              <c:numCache>
                <c:formatCode>[$-419]d\ mmm\ yy;@</c:formatCode>
                <c:ptCount val="10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</c:numCache>
            </c:numRef>
          </c:cat>
          <c:val>
            <c:numRef>
              <c:f>RawData!$C$13:$L$13</c:f>
              <c:numCache>
                <c:formatCode>General</c:formatCode>
                <c:ptCount val="10"/>
                <c:pt idx="0">
                  <c:v>12</c:v>
                </c:pt>
                <c:pt idx="1">
                  <c:v>17</c:v>
                </c:pt>
                <c:pt idx="2">
                  <c:v>16</c:v>
                </c:pt>
                <c:pt idx="3">
                  <c:v>19</c:v>
                </c:pt>
                <c:pt idx="4">
                  <c:v>5</c:v>
                </c:pt>
                <c:pt idx="5">
                  <c:v>20</c:v>
                </c:pt>
                <c:pt idx="6">
                  <c:v>0</c:v>
                </c:pt>
                <c:pt idx="7">
                  <c:v>6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252-405D-AEB2-06F85F9E0E5C}"/>
            </c:ext>
          </c:extLst>
        </c:ser>
        <c:ser>
          <c:idx val="3"/>
          <c:order val="3"/>
          <c:tx>
            <c:strRef>
              <c:f>RawData!$B$14</c:f>
              <c:strCache>
                <c:ptCount val="1"/>
                <c:pt idx="0">
                  <c:v>Actual QA in ST, hours</c:v>
                </c:pt>
              </c:strCache>
            </c:strRef>
          </c:tx>
          <c:cat>
            <c:numRef>
              <c:f>RawData!$C$4:$L$4</c:f>
              <c:numCache>
                <c:formatCode>[$-419]d\ mmm\ yy;@</c:formatCode>
                <c:ptCount val="10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</c:numCache>
            </c:numRef>
          </c:cat>
          <c:val>
            <c:numRef>
              <c:f>RawData!$C$14:$L$14</c:f>
              <c:numCache>
                <c:formatCode>General</c:formatCode>
                <c:ptCount val="10"/>
                <c:pt idx="0">
                  <c:v>0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6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252-405D-AEB2-06F85F9E0E5C}"/>
            </c:ext>
          </c:extLst>
        </c:ser>
        <c:ser>
          <c:idx val="4"/>
          <c:order val="4"/>
          <c:tx>
            <c:strRef>
              <c:f>RawData!$B$15</c:f>
              <c:strCache>
                <c:ptCount val="1"/>
                <c:pt idx="0">
                  <c:v>Actual Others in ST, hours</c:v>
                </c:pt>
              </c:strCache>
            </c:strRef>
          </c:tx>
          <c:cat>
            <c:numRef>
              <c:f>RawData!$C$4:$L$4</c:f>
              <c:numCache>
                <c:formatCode>[$-419]d\ mmm\ yy;@</c:formatCode>
                <c:ptCount val="10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</c:numCache>
            </c:numRef>
          </c:cat>
          <c:val>
            <c:numRef>
              <c:f>RawData!$C$15:$L$15</c:f>
              <c:numCache>
                <c:formatCode>General</c:formatCode>
                <c:ptCount val="10"/>
                <c:pt idx="0">
                  <c:v>7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1</c:v>
                </c:pt>
                <c:pt idx="5">
                  <c:v>6</c:v>
                </c:pt>
                <c:pt idx="6">
                  <c:v>1</c:v>
                </c:pt>
                <c:pt idx="7">
                  <c:v>3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5252-405D-AEB2-06F85F9E0E5C}"/>
            </c:ext>
          </c:extLst>
        </c:ser>
        <c:gapWidth val="0"/>
        <c:overlap val="100"/>
        <c:axId val="82864768"/>
        <c:axId val="123883904"/>
      </c:barChart>
      <c:lineChart>
        <c:grouping val="standard"/>
        <c:ser>
          <c:idx val="0"/>
          <c:order val="0"/>
          <c:tx>
            <c:strRef>
              <c:f>RawData!$B$8</c:f>
              <c:strCache>
                <c:ptCount val="1"/>
                <c:pt idx="0">
                  <c:v>Planned Team effort, hours</c:v>
                </c:pt>
              </c:strCache>
            </c:strRef>
          </c:tx>
          <c:marker>
            <c:symbol val="none"/>
          </c:marker>
          <c:dLbls>
            <c:dLbl>
              <c:idx val="9"/>
              <c:layout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252-405D-AEB2-06F85F9E0E5C}"/>
                </c:ext>
              </c:extLst>
            </c:dLbl>
            <c:delete val="1"/>
            <c:spPr>
              <a:noFill/>
              <a:ln>
                <a:noFill/>
              </a:ln>
              <a:effectLst/>
            </c:spPr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Dir val="y"/>
            <c:errBarType val="both"/>
            <c:errValType val="cust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</c:errBars>
          <c:cat>
            <c:numRef>
              <c:f>RawData!$C$4:$L$4</c:f>
              <c:numCache>
                <c:formatCode>[$-419]d\ mmm\ yy;@</c:formatCode>
                <c:ptCount val="10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</c:numCache>
            </c:numRef>
          </c:cat>
          <c:val>
            <c:numRef>
              <c:f>RawData!$C$8:$L$8</c:f>
              <c:numCache>
                <c:formatCode>General</c:formatCode>
                <c:ptCount val="10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  <c:pt idx="4">
                  <c:v>25</c:v>
                </c:pt>
                <c:pt idx="5">
                  <c:v>25</c:v>
                </c:pt>
                <c:pt idx="6">
                  <c:v>25</c:v>
                </c:pt>
                <c:pt idx="7">
                  <c:v>25</c:v>
                </c:pt>
                <c:pt idx="8">
                  <c:v>25</c:v>
                </c:pt>
                <c:pt idx="9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5252-405D-AEB2-06F85F9E0E5C}"/>
            </c:ext>
          </c:extLst>
        </c:ser>
        <c:ser>
          <c:idx val="5"/>
          <c:order val="5"/>
          <c:tx>
            <c:strRef>
              <c:f>RawData!$B$9</c:f>
              <c:strCache>
                <c:ptCount val="1"/>
                <c:pt idx="0">
                  <c:v>Understaff Limit</c:v>
                </c:pt>
              </c:strCache>
            </c:strRef>
          </c:tx>
          <c:spPr>
            <a:ln w="19050">
              <a:solidFill>
                <a:schemeClr val="accent1">
                  <a:lumMod val="75000"/>
                </a:schemeClr>
              </a:solidFill>
              <a:prstDash val="dash"/>
            </a:ln>
          </c:spPr>
          <c:marker>
            <c:symbol val="none"/>
          </c:marker>
          <c:dLbls>
            <c:dLbl>
              <c:idx val="9"/>
              <c:layout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252-405D-AEB2-06F85F9E0E5C}"/>
                </c:ext>
              </c:extLst>
            </c:dLbl>
            <c:delete val="1"/>
            <c:spPr>
              <a:noFill/>
              <a:ln>
                <a:noFill/>
              </a:ln>
              <a:effectLst/>
            </c:spPr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RawData!$C$9:$L$9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  <c:pt idx="6">
                  <c:v>15</c:v>
                </c:pt>
                <c:pt idx="7">
                  <c:v>15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5252-405D-AEB2-06F85F9E0E5C}"/>
            </c:ext>
          </c:extLst>
        </c:ser>
        <c:ser>
          <c:idx val="6"/>
          <c:order val="6"/>
          <c:tx>
            <c:strRef>
              <c:f>RawData!$B$10</c:f>
              <c:strCache>
                <c:ptCount val="1"/>
                <c:pt idx="0">
                  <c:v>Overstaff Limit</c:v>
                </c:pt>
              </c:strCache>
            </c:strRef>
          </c:tx>
          <c:spPr>
            <a:ln w="19050">
              <a:solidFill>
                <a:schemeClr val="accent1">
                  <a:lumMod val="75000"/>
                </a:schemeClr>
              </a:solidFill>
              <a:prstDash val="dash"/>
            </a:ln>
          </c:spPr>
          <c:marker>
            <c:symbol val="none"/>
          </c:marker>
          <c:dLbls>
            <c:dLbl>
              <c:idx val="9"/>
              <c:layout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252-405D-AEB2-06F85F9E0E5C}"/>
                </c:ext>
              </c:extLst>
            </c:dLbl>
            <c:delete val="1"/>
            <c:spPr>
              <a:noFill/>
              <a:ln>
                <a:noFill/>
              </a:ln>
              <a:effectLst/>
            </c:spPr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RawData!$C$10:$L$10</c:f>
              <c:numCache>
                <c:formatCode>General</c:formatCode>
                <c:ptCount val="10"/>
                <c:pt idx="0">
                  <c:v>35</c:v>
                </c:pt>
                <c:pt idx="1">
                  <c:v>35</c:v>
                </c:pt>
                <c:pt idx="2">
                  <c:v>35</c:v>
                </c:pt>
                <c:pt idx="3">
                  <c:v>35</c:v>
                </c:pt>
                <c:pt idx="4">
                  <c:v>35</c:v>
                </c:pt>
                <c:pt idx="5">
                  <c:v>35</c:v>
                </c:pt>
                <c:pt idx="6">
                  <c:v>35</c:v>
                </c:pt>
                <c:pt idx="7">
                  <c:v>35</c:v>
                </c:pt>
                <c:pt idx="8">
                  <c:v>35</c:v>
                </c:pt>
                <c:pt idx="9">
                  <c:v>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5252-405D-AEB2-06F85F9E0E5C}"/>
            </c:ext>
          </c:extLst>
        </c:ser>
        <c:marker val="1"/>
        <c:axId val="82864768"/>
        <c:axId val="123883904"/>
      </c:lineChart>
      <c:dateAx>
        <c:axId val="82864768"/>
        <c:scaling>
          <c:orientation val="minMax"/>
        </c:scaling>
        <c:axPos val="b"/>
        <c:majorGridlines/>
        <c:numFmt formatCode="[$-419]d\ mmm;@" sourceLinked="0"/>
        <c:majorTickMark val="none"/>
        <c:tickLblPos val="nextTo"/>
        <c:txPr>
          <a:bodyPr/>
          <a:lstStyle/>
          <a:p>
            <a:pPr>
              <a:defRPr sz="1050"/>
            </a:pPr>
            <a:endParaRPr lang="ru-RU"/>
          </a:p>
        </c:txPr>
        <c:crossAx val="123883904"/>
        <c:crosses val="autoZero"/>
        <c:lblOffset val="100"/>
        <c:baseTimeUnit val="days"/>
      </c:dateAx>
      <c:valAx>
        <c:axId val="123883904"/>
        <c:scaling>
          <c:orientation val="minMax"/>
        </c:scaling>
        <c:axPos val="l"/>
        <c:numFmt formatCode="General" sourceLinked="1"/>
        <c:majorTickMark val="none"/>
        <c:tickLblPos val="nextTo"/>
        <c:spPr>
          <a:ln w="9525">
            <a:noFill/>
          </a:ln>
        </c:spPr>
        <c:crossAx val="82864768"/>
        <c:crosses val="autoZero"/>
        <c:crossBetween val="between"/>
      </c:valAx>
    </c:plotArea>
    <c:legend>
      <c:legendPos val="r"/>
      <c:layout/>
    </c:legend>
    <c:plotVisOnly val="1"/>
    <c:dispBlanksAs val="gap"/>
  </c:chart>
  <c:txPr>
    <a:bodyPr/>
    <a:lstStyle/>
    <a:p>
      <a:pPr>
        <a:defRPr sz="1400"/>
      </a:pPr>
      <a:endParaRPr lang="ru-RU"/>
    </a:p>
  </c:txPr>
  <c:externalData r:id="rId2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3963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7888" y="733425"/>
            <a:ext cx="4889500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5163" y="4645025"/>
            <a:ext cx="5314950" cy="439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6875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3963" y="9286875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0A482B6C-AFFB-4993-B4D9-EDAACC97898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341076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45EA2A0-06F2-427E-87C6-DD04FC86F447}" type="slidenum">
              <a:rPr lang="ru-RU" altLang="en-US" sz="1200" smtClean="0"/>
              <a:pPr/>
              <a:t>1</a:t>
            </a:fld>
            <a:endParaRPr lang="ru-RU" altLang="en-US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20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Provide milestone tracking data in your own form used in project.</a:t>
            </a:r>
          </a:p>
          <a:p>
            <a:r>
              <a:rPr lang="en-US" baseline="0" dirty="0"/>
              <a:t>Use proposed table in case you have no special form for milestone tracking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42063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5937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66446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20324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5953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13429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88025"/>
            <a:ext cx="15240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0" y="2557463"/>
            <a:ext cx="8059738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952625" y="0"/>
            <a:ext cx="0" cy="343693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7" descr="process management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97650" y="5105400"/>
            <a:ext cx="2012950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44700" y="1447800"/>
            <a:ext cx="5486400" cy="1168400"/>
          </a:xfrm>
          <a:effectLst/>
        </p:spPr>
        <p:txBody>
          <a:bodyPr/>
          <a:lstStyle>
            <a:lvl1pPr>
              <a:lnSpc>
                <a:spcPct val="75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692400"/>
            <a:ext cx="5575300" cy="1651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2516000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xmlns="" val="326377775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29425" y="406400"/>
            <a:ext cx="2085975" cy="53467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71500" y="406400"/>
            <a:ext cx="6105525" cy="53467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xmlns="" val="166761497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4200" y="406400"/>
            <a:ext cx="7594600" cy="7239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571500" y="1206500"/>
            <a:ext cx="8343900" cy="4546600"/>
          </a:xfrm>
        </p:spPr>
        <p:txBody>
          <a:bodyPr/>
          <a:lstStyle/>
          <a:p>
            <a:pPr lv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xmlns="" val="30184422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41661" y="1219200"/>
            <a:ext cx="8299938" cy="4800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739274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2"/>
          <p:cNvSpPr>
            <a:spLocks noGrp="1"/>
          </p:cNvSpPr>
          <p:nvPr>
            <p:ph type="title"/>
          </p:nvPr>
        </p:nvSpPr>
        <p:spPr>
          <a:xfrm>
            <a:off x="562708" y="76200"/>
            <a:ext cx="8229600" cy="990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299378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ru-RU"/>
              <a:t>1/22/2014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7991AAD-DB42-46F8-8F23-032CB5753A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xmlns="" val="336460072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ru-RU"/>
              <a:t>1/22/2014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7991AAD-DB42-46F8-8F23-032CB5753A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128880363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71500" y="1206500"/>
            <a:ext cx="4095750" cy="454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819650" y="1206500"/>
            <a:ext cx="4095750" cy="454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xmlns="" val="168124176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xmlns="" val="5452053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xmlns="" val="207880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4697751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390406798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211803740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4200" y="406400"/>
            <a:ext cx="75946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206500"/>
            <a:ext cx="8343900" cy="454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 flipV="1">
            <a:off x="469900" y="0"/>
            <a:ext cx="0" cy="60579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0" y="1087438"/>
            <a:ext cx="87249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0700" y="6367463"/>
            <a:ext cx="1219200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process management"/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791200"/>
            <a:ext cx="137795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4" r:id="rId14"/>
  </p:sldLayoutIdLst>
  <p:transition/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SzPct val="60000"/>
        <a:buFont typeface="Wingdings" pitchFamily="2" charset="2"/>
        <a:buChar char="l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9300" indent="-2921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–"/>
        <a:defRPr sz="2400">
          <a:solidFill>
            <a:srgbClr val="000000"/>
          </a:solidFill>
          <a:latin typeface="+mn-lt"/>
        </a:defRPr>
      </a:lvl2pPr>
      <a:lvl3pPr marL="10922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•"/>
        <a:defRPr sz="2000">
          <a:solidFill>
            <a:srgbClr val="000000"/>
          </a:solidFill>
          <a:latin typeface="+mn-lt"/>
        </a:defRPr>
      </a:lvl3pPr>
      <a:lvl4pPr marL="14351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–"/>
        <a:defRPr>
          <a:solidFill>
            <a:srgbClr val="000000"/>
          </a:solidFill>
          <a:latin typeface="+mn-lt"/>
        </a:defRPr>
      </a:lvl4pPr>
      <a:lvl5pPr marL="17780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5pPr>
      <a:lvl6pPr marL="22352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6pPr>
      <a:lvl7pPr marL="26924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7pPr>
      <a:lvl8pPr marL="31496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8pPr>
      <a:lvl9pPr marL="36068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r>
              <a:rPr lang="ru-RU"/>
              <a:t>1/22/2014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762000"/>
            <a:ext cx="6781800" cy="1854200"/>
          </a:xfrm>
        </p:spPr>
        <p:txBody>
          <a:bodyPr/>
          <a:lstStyle/>
          <a:p>
            <a:pPr>
              <a:defRPr/>
            </a:pPr>
            <a:r>
              <a:rPr lang="ru-RU" sz="3200" dirty="0">
                <a:solidFill>
                  <a:srgbClr val="0F245F"/>
                </a:solidFill>
                <a:sym typeface="Arial" charset="0"/>
              </a:rPr>
              <a:t>Технологии разработки ПО (</a:t>
            </a:r>
            <a:r>
              <a:rPr lang="en-US" sz="3200" dirty="0">
                <a:solidFill>
                  <a:srgbClr val="0F245F"/>
                </a:solidFill>
                <a:sym typeface="Arial" charset="0"/>
              </a:rPr>
              <a:t>Software Engineering)</a:t>
            </a:r>
            <a:endParaRPr lang="ru-RU" sz="32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073400"/>
            <a:ext cx="7086600" cy="165100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spcAft>
                <a:spcPct val="20000"/>
              </a:spcAft>
            </a:pPr>
            <a:r>
              <a:rPr lang="ru-RU" altLang="en-US" b="1" dirty="0"/>
              <a:t>Отчет по проекту </a:t>
            </a:r>
            <a:r>
              <a:rPr lang="en-US" altLang="en-US" b="1" dirty="0" err="1" smtClean="0"/>
              <a:t>AttendanceTracking</a:t>
            </a:r>
            <a:endParaRPr lang="ru-RU" altLang="en-US" b="1" dirty="0"/>
          </a:p>
          <a:p>
            <a:pPr>
              <a:lnSpc>
                <a:spcPct val="95000"/>
              </a:lnSpc>
              <a:spcAft>
                <a:spcPct val="20000"/>
              </a:spcAft>
            </a:pPr>
            <a:r>
              <a:rPr lang="ru-RU" altLang="en-US" sz="2400" dirty="0" smtClean="0"/>
              <a:t>15</a:t>
            </a:r>
            <a:r>
              <a:rPr lang="en-US" altLang="en-US" sz="2400" dirty="0" smtClean="0"/>
              <a:t>.04.2019</a:t>
            </a:r>
            <a:endParaRPr lang="ru-RU" altLang="en-US" sz="2400" dirty="0"/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2057400" y="2692400"/>
            <a:ext cx="5575300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Clr>
                <a:schemeClr val="bg2"/>
              </a:buClr>
              <a:buSzPct val="60000"/>
              <a:buFont typeface="Wingdings" pitchFamily="2" charset="2"/>
              <a:buNone/>
            </a:pPr>
            <a:endParaRPr lang="en-US" alt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80147" tIns="40074" rIns="80147" bIns="40074"/>
          <a:lstStyle/>
          <a:p>
            <a:r>
              <a:rPr lang="ru-RU" dirty="0" smtClean="0"/>
              <a:t>Занесение найденных дефектов в файл</a:t>
            </a:r>
          </a:p>
          <a:p>
            <a:r>
              <a:rPr lang="ru-RU" dirty="0" smtClean="0"/>
              <a:t>Разработка логики генерации отчетов в интерфейсе администрирования</a:t>
            </a:r>
          </a:p>
          <a:p>
            <a:r>
              <a:rPr lang="ru-RU" dirty="0" smtClean="0"/>
              <a:t>Разработка отчёта за отчётный период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/>
              <a:t>Планы (на следующий отчетный период)</a:t>
            </a:r>
            <a:endParaRPr lang="ru-RU" sz="5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pPr/>
              <a:t>10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80576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46506" y="2906515"/>
            <a:ext cx="8229600" cy="583144"/>
          </a:xfrm>
        </p:spPr>
        <p:txBody>
          <a:bodyPr lIns="80147" tIns="40074" rIns="80147" bIns="40074">
            <a:normAutofit/>
          </a:bodyPr>
          <a:lstStyle/>
          <a:p>
            <a:pPr algn="ctr"/>
            <a:r>
              <a:rPr lang="ru-RU" sz="3200" dirty="0"/>
              <a:t>Спасибо</a:t>
            </a:r>
            <a:endParaRPr lang="ru-RU" sz="6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pPr/>
              <a:t>11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00311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dirty="0"/>
              <a:t>Документация:</a:t>
            </a:r>
          </a:p>
          <a:p>
            <a:pPr lvl="1"/>
            <a:r>
              <a:rPr lang="ru-RU" dirty="0" smtClean="0"/>
              <a:t>Аудит </a:t>
            </a:r>
            <a:r>
              <a:rPr lang="en-US" dirty="0" smtClean="0"/>
              <a:t>PMP</a:t>
            </a:r>
            <a:endParaRPr lang="en-US" dirty="0"/>
          </a:p>
          <a:p>
            <a:pPr lvl="1"/>
            <a:r>
              <a:rPr lang="ru-RU" dirty="0"/>
              <a:t>Недельный отчёт</a:t>
            </a:r>
            <a:endParaRPr lang="en-US" dirty="0"/>
          </a:p>
          <a:p>
            <a:r>
              <a:rPr lang="ru-RU" dirty="0"/>
              <a:t>Реализация проекта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Реализация </a:t>
            </a:r>
            <a:r>
              <a:rPr lang="en-US" dirty="0" smtClean="0"/>
              <a:t>GPS-</a:t>
            </a:r>
            <a:r>
              <a:rPr lang="ru-RU" dirty="0" smtClean="0"/>
              <a:t>сервиса</a:t>
            </a:r>
          </a:p>
          <a:p>
            <a:pPr lvl="1"/>
            <a:r>
              <a:rPr lang="ru-RU" dirty="0" err="1" smtClean="0"/>
              <a:t>Рефакторинг</a:t>
            </a:r>
            <a:r>
              <a:rPr lang="ru-RU" dirty="0" smtClean="0"/>
              <a:t> кода</a:t>
            </a:r>
          </a:p>
          <a:p>
            <a:r>
              <a:rPr lang="ru-RU" dirty="0" smtClean="0"/>
              <a:t>Тестирование:</a:t>
            </a:r>
          </a:p>
          <a:p>
            <a:pPr lvl="1"/>
            <a:r>
              <a:rPr lang="ru-RU" dirty="0" smtClean="0"/>
              <a:t>Сценарий тестирования</a:t>
            </a:r>
            <a:endParaRPr lang="en-US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sz="2800" dirty="0"/>
              <a:t>Основные достижения (отчетного периода)</a:t>
            </a:r>
            <a:endParaRPr lang="ru-RU" sz="5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pPr/>
              <a:t>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08949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/>
              <a:t>Выполнение графика</a:t>
            </a:r>
            <a:endParaRPr lang="ru-RU" sz="5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52344069"/>
              </p:ext>
            </p:extLst>
          </p:nvPr>
        </p:nvGraphicFramePr>
        <p:xfrm>
          <a:off x="522707" y="838200"/>
          <a:ext cx="8392693" cy="2095029"/>
        </p:xfrm>
        <a:graphic>
          <a:graphicData uri="http://schemas.openxmlformats.org/drawingml/2006/table">
            <a:tbl>
              <a:tblPr/>
              <a:tblGrid>
                <a:gridCol w="4406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282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5829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444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effectLst/>
                          <a:latin typeface="Arial Narrow"/>
                        </a:rPr>
                        <a:t>Past Accomplishments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effectLst/>
                          <a:latin typeface="Arial Narrow"/>
                        </a:rPr>
                        <a:t>Plan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effectLst/>
                          <a:latin typeface="Arial Narrow"/>
                        </a:rPr>
                        <a:t>Actual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3678">
                <a:tc>
                  <a:txBody>
                    <a:bodyPr/>
                    <a:lstStyle/>
                    <a:p>
                      <a:pPr algn="l" fontAlgn="t"/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Представление 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SOW</a:t>
                      </a:r>
                      <a:endParaRPr lang="en-US" sz="14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19.02.201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4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20.02.201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4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23430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0" i="0" u="none" strike="noStrike" dirty="0">
                          <a:effectLst/>
                          <a:latin typeface="Arial Narrow"/>
                        </a:rPr>
                        <a:t> </a:t>
                      </a: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Разработка первой версии продукта в</a:t>
                      </a:r>
                      <a:endParaRPr kumimoji="0"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t"/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соответствии поставленным </a:t>
                      </a:r>
                      <a:endParaRPr kumimoji="0"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t"/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требованиям</a:t>
                      </a:r>
                      <a:endParaRPr lang="ru-RU" sz="14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2.03.</a:t>
                      </a: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ru-RU" sz="14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.03.</a:t>
                      </a: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600" b="0" i="0" u="none" strike="noStrike" dirty="0">
                        <a:effectLst/>
                        <a:latin typeface="Arial Narrow"/>
                      </a:endParaRPr>
                    </a:p>
                    <a:p>
                      <a:pPr algn="ctr" fontAlgn="t"/>
                      <a:r>
                        <a:rPr lang="ru-RU" sz="14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2343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Разработка не</a:t>
                      </a:r>
                      <a:r>
                        <a:rPr lang="ru-RU" sz="140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полнофункциональной</a:t>
                      </a:r>
                      <a:r>
                        <a:rPr lang="ru-RU" sz="14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версии продукта, реализация функционала, внесение изменений по требованию заказчиков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15.04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.201</a:t>
                      </a:r>
                      <a:r>
                        <a:rPr kumimoji="0"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ru-RU" sz="1600" b="0" i="0" u="none" strike="noStrike" dirty="0" smtClean="0"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15.04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.201</a:t>
                      </a:r>
                      <a:r>
                        <a:rPr kumimoji="0"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ru-RU" sz="1600" b="0" i="0" u="none" strike="noStrike" dirty="0" smtClean="0"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ctr" fontAlgn="t"/>
                      <a:endParaRPr lang="ru-RU" sz="14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49195913"/>
              </p:ext>
            </p:extLst>
          </p:nvPr>
        </p:nvGraphicFramePr>
        <p:xfrm>
          <a:off x="522706" y="3107912"/>
          <a:ext cx="8392694" cy="1712976"/>
        </p:xfrm>
        <a:graphic>
          <a:graphicData uri="http://schemas.openxmlformats.org/drawingml/2006/table">
            <a:tbl>
              <a:tblPr/>
              <a:tblGrid>
                <a:gridCol w="37263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485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97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208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382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effectLst/>
                          <a:latin typeface="Arial Narrow"/>
                        </a:rPr>
                        <a:t>Future Milestones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 dirty="0">
                          <a:effectLst/>
                          <a:latin typeface="Arial Narrow"/>
                        </a:rPr>
                        <a:t>%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effectLst/>
                          <a:latin typeface="Arial Narrow"/>
                        </a:rPr>
                        <a:t>Plan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effectLst/>
                          <a:latin typeface="Arial Narrow"/>
                        </a:rPr>
                        <a:t>Forecast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Разработка </a:t>
                      </a:r>
                      <a:r>
                        <a:rPr kumimoji="0" lang="ru-RU" sz="1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полнофункциональной</a:t>
                      </a: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 версии продукта, т</a:t>
                      </a: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естирование, внесение изменений, оформление отчёта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80%</a:t>
                      </a:r>
                      <a:r>
                        <a:rPr lang="ru-RU" sz="1800" b="0" i="0" u="none" strike="noStrike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ru-RU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.05.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ru-RU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Представление курсового проекта к защите</a:t>
                      </a:r>
                      <a:endParaRPr lang="ru-RU" sz="14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100%</a:t>
                      </a:r>
                      <a:endParaRPr lang="ru-RU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25.05.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ru-RU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.05.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ru-RU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407944"/>
            <a:ext cx="4024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pPr/>
              <a:t>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1409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Разработка архитектуры клиентского приложения</a:t>
            </a:r>
            <a:endParaRPr lang="ru-RU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458200" y="6407944"/>
            <a:ext cx="5548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pPr/>
              <a:t>4</a:t>
            </a:fld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Персональные результаты</a:t>
            </a:r>
            <a:br>
              <a:rPr lang="ru-RU" dirty="0"/>
            </a:br>
            <a:r>
              <a:rPr lang="ru-RU" dirty="0" smtClean="0"/>
              <a:t>Безденежных Дмитрий</a:t>
            </a:r>
            <a:r>
              <a:rPr lang="en-US" dirty="0" smtClean="0"/>
              <a:t>- Frontend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28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Team meeting</a:t>
            </a:r>
          </a:p>
          <a:p>
            <a:r>
              <a:rPr lang="ru-RU" dirty="0" smtClean="0"/>
              <a:t>Сценарий тестирования</a:t>
            </a:r>
            <a:endParaRPr lang="en-US" dirty="0" smtClean="0"/>
          </a:p>
          <a:p>
            <a:r>
              <a:rPr lang="ru-RU" dirty="0" smtClean="0"/>
              <a:t>Реализация </a:t>
            </a:r>
            <a:r>
              <a:rPr lang="en-US" dirty="0" smtClean="0"/>
              <a:t>GPS-</a:t>
            </a:r>
            <a:r>
              <a:rPr lang="ru-RU" dirty="0" smtClean="0"/>
              <a:t>сервиса</a:t>
            </a:r>
          </a:p>
          <a:p>
            <a:r>
              <a:rPr lang="ru-RU" dirty="0" err="1" smtClean="0"/>
              <a:t>Рефакторинг</a:t>
            </a:r>
            <a:r>
              <a:rPr lang="ru-RU" dirty="0" smtClean="0"/>
              <a:t> кода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pPr/>
              <a:t>5</a:t>
            </a:fld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Персональные </a:t>
            </a:r>
            <a:r>
              <a:rPr lang="ru-RU" dirty="0"/>
              <a:t>результаты</a:t>
            </a:r>
            <a:br>
              <a:rPr lang="ru-RU" dirty="0"/>
            </a:br>
            <a:r>
              <a:rPr lang="ru-RU" dirty="0" smtClean="0"/>
              <a:t>Станевич </a:t>
            </a:r>
            <a:r>
              <a:rPr lang="ru-RU" dirty="0" err="1" smtClean="0"/>
              <a:t>Елиазавета</a:t>
            </a:r>
            <a:r>
              <a:rPr lang="en-US" dirty="0" smtClean="0"/>
              <a:t>- </a:t>
            </a:r>
            <a:r>
              <a:rPr lang="en-US" dirty="0" err="1" smtClean="0"/>
              <a:t>TeamLead</a:t>
            </a:r>
            <a:r>
              <a:rPr lang="en-US" dirty="0" smtClean="0"/>
              <a:t>, Android-developer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274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/>
              <a:t>Проектная команда </a:t>
            </a:r>
            <a:r>
              <a:rPr lang="en-US" sz="2800" dirty="0"/>
              <a:t>(resources)</a:t>
            </a:r>
            <a:endParaRPr lang="ru-RU" sz="28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845945160"/>
              </p:ext>
            </p:extLst>
          </p:nvPr>
        </p:nvGraphicFramePr>
        <p:xfrm>
          <a:off x="0" y="609600"/>
          <a:ext cx="89154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pPr/>
              <a:t>6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04424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304800"/>
            <a:ext cx="8229600" cy="1143000"/>
          </a:xfrm>
        </p:spPr>
        <p:txBody>
          <a:bodyPr lIns="80147" tIns="40074" rIns="80147" bIns="40074">
            <a:normAutofit/>
          </a:bodyPr>
          <a:lstStyle/>
          <a:p>
            <a:pPr algn="ctr"/>
            <a:r>
              <a:rPr lang="ru-RU" sz="2800" dirty="0"/>
              <a:t>Разработка</a:t>
            </a:r>
            <a:r>
              <a:rPr lang="en-US" sz="2800" dirty="0"/>
              <a:t> </a:t>
            </a:r>
            <a:r>
              <a:rPr lang="ru-RU" sz="2800" dirty="0"/>
              <a:t>(</a:t>
            </a:r>
            <a:r>
              <a:rPr lang="en-US" sz="2800" dirty="0"/>
              <a:t>LOC)</a:t>
            </a:r>
            <a:endParaRPr lang="ru-R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pPr/>
              <a:t>7</a:t>
            </a:fld>
            <a:endParaRPr lang="en-US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31259" t="14130" r="14861" b="7609"/>
          <a:stretch>
            <a:fillRect/>
          </a:stretch>
        </p:blipFill>
        <p:spPr bwMode="auto">
          <a:xfrm>
            <a:off x="1219200" y="609600"/>
            <a:ext cx="7010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2138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sz="2800" dirty="0"/>
              <a:t>Разработка</a:t>
            </a:r>
            <a:r>
              <a:rPr lang="en-US" sz="2800" dirty="0"/>
              <a:t> (Additions/Deletions)</a:t>
            </a:r>
            <a:endParaRPr lang="ru-R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pPr/>
              <a:t>8</a:t>
            </a:fld>
            <a:endParaRPr 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33382" t="17391" r="13909" b="10870"/>
          <a:stretch>
            <a:fillRect/>
          </a:stretch>
        </p:blipFill>
        <p:spPr bwMode="auto">
          <a:xfrm>
            <a:off x="1143000" y="1143000"/>
            <a:ext cx="6858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47895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sz="2800" dirty="0"/>
              <a:t>Разработка</a:t>
            </a:r>
            <a:r>
              <a:rPr lang="en-US" sz="2800" dirty="0"/>
              <a:t> (Commits)</a:t>
            </a:r>
            <a:endParaRPr lang="ru-R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pPr/>
              <a:t>9</a:t>
            </a:fld>
            <a:endParaRPr lang="en-US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30454" t="18478" r="14495" b="14130"/>
          <a:stretch>
            <a:fillRect/>
          </a:stretch>
        </p:blipFill>
        <p:spPr bwMode="auto">
          <a:xfrm>
            <a:off x="1219200" y="1219200"/>
            <a:ext cx="7162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1200122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2_EmersonRMT_Template10-23-02">
  <a:themeElements>
    <a:clrScheme name="2_EmersonRMT_Template10-23-02 1">
      <a:dk1>
        <a:srgbClr val="0F245F"/>
      </a:dk1>
      <a:lt1>
        <a:srgbClr val="FFFFFF"/>
      </a:lt1>
      <a:dk2>
        <a:srgbClr val="0F245F"/>
      </a:dk2>
      <a:lt2>
        <a:srgbClr val="969696"/>
      </a:lt2>
      <a:accent1>
        <a:srgbClr val="009900"/>
      </a:accent1>
      <a:accent2>
        <a:srgbClr val="FF0000"/>
      </a:accent2>
      <a:accent3>
        <a:srgbClr val="FFFFFF"/>
      </a:accent3>
      <a:accent4>
        <a:srgbClr val="0B1D50"/>
      </a:accent4>
      <a:accent5>
        <a:srgbClr val="AACAAA"/>
      </a:accent5>
      <a:accent6>
        <a:srgbClr val="E70000"/>
      </a:accent6>
      <a:hlink>
        <a:srgbClr val="0099CC"/>
      </a:hlink>
      <a:folHlink>
        <a:srgbClr val="CC0066"/>
      </a:folHlink>
    </a:clrScheme>
    <a:fontScheme name="2_EmersonRMT_Template10-23-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30815"/>
          </a:solidFill>
          <a:prstDash val="solid"/>
          <a:round/>
          <a:headEnd type="none" w="med" len="med"/>
          <a:tailEnd type="none" w="med" len="med"/>
        </a:ln>
        <a:effectLst>
          <a:outerShdw dist="107763" dir="81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ru-RU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30815"/>
          </a:solidFill>
          <a:prstDash val="solid"/>
          <a:round/>
          <a:headEnd type="none" w="med" len="med"/>
          <a:tailEnd type="none" w="med" len="med"/>
        </a:ln>
        <a:effectLst>
          <a:outerShdw dist="107763" dir="81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ru-RU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EmersonRMT_Template10-23-02 1">
        <a:dk1>
          <a:srgbClr val="0F245F"/>
        </a:dk1>
        <a:lt1>
          <a:srgbClr val="FFFFFF"/>
        </a:lt1>
        <a:dk2>
          <a:srgbClr val="0F245F"/>
        </a:dk2>
        <a:lt2>
          <a:srgbClr val="969696"/>
        </a:lt2>
        <a:accent1>
          <a:srgbClr val="009900"/>
        </a:accent1>
        <a:accent2>
          <a:srgbClr val="FF0000"/>
        </a:accent2>
        <a:accent3>
          <a:srgbClr val="FFFFFF"/>
        </a:accent3>
        <a:accent4>
          <a:srgbClr val="0B1D50"/>
        </a:accent4>
        <a:accent5>
          <a:srgbClr val="AACAAA"/>
        </a:accent5>
        <a:accent6>
          <a:srgbClr val="E70000"/>
        </a:accent6>
        <a:hlink>
          <a:srgbClr val="0099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17105</TotalTime>
  <Words>201</Words>
  <Application>Microsoft Office PowerPoint</Application>
  <PresentationFormat>Экран (4:3)</PresentationFormat>
  <Paragraphs>79</Paragraphs>
  <Slides>11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3" baseType="lpstr">
      <vt:lpstr>2_EmersonRMT_Template10-23-02</vt:lpstr>
      <vt:lpstr>Concourse</vt:lpstr>
      <vt:lpstr>Технологии разработки ПО (Software Engineering)</vt:lpstr>
      <vt:lpstr>Основные достижения (отчетного периода)</vt:lpstr>
      <vt:lpstr>Выполнение графика</vt:lpstr>
      <vt:lpstr>Персональные результаты Безденежных Дмитрий- Frontend</vt:lpstr>
      <vt:lpstr> Персональные результаты Станевич Елиазавета- TeamLead, Android-developer</vt:lpstr>
      <vt:lpstr>Проектная команда (resources)</vt:lpstr>
      <vt:lpstr>Разработка (LOC)</vt:lpstr>
      <vt:lpstr>Разработка (Additions/Deletions)</vt:lpstr>
      <vt:lpstr>Разработка (Commits)</vt:lpstr>
      <vt:lpstr>Планы (на следующий отчетный период)</vt:lpstr>
      <vt:lpstr>Спасибо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Philippov</dc:creator>
  <cp:lastModifiedBy>Asus</cp:lastModifiedBy>
  <cp:revision>646</cp:revision>
  <cp:lastPrinted>1601-01-01T00:00:00Z</cp:lastPrinted>
  <dcterms:created xsi:type="dcterms:W3CDTF">1601-01-01T00:00:00Z</dcterms:created>
  <dcterms:modified xsi:type="dcterms:W3CDTF">2019-04-14T22:16:47Z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