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332" r:id="rId4"/>
    <p:sldId id="333" r:id="rId5"/>
    <p:sldId id="334" r:id="rId6"/>
    <p:sldId id="335" r:id="rId7"/>
    <p:sldId id="336" r:id="rId8"/>
    <p:sldId id="337" r:id="rId9"/>
    <p:sldId id="330" r:id="rId10"/>
    <p:sldId id="338" r:id="rId11"/>
    <p:sldId id="339" r:id="rId12"/>
    <p:sldId id="340" r:id="rId13"/>
    <p:sldId id="341" r:id="rId14"/>
    <p:sldId id="342" r:id="rId15"/>
    <p:sldId id="331" r:id="rId16"/>
    <p:sldId id="343" r:id="rId17"/>
    <p:sldId id="344" r:id="rId18"/>
    <p:sldId id="345" r:id="rId19"/>
    <p:sldId id="346" r:id="rId20"/>
    <p:sldId id="347" r:id="rId21"/>
    <p:sldId id="291" r:id="rId22"/>
    <p:sldId id="293" r:id="rId23"/>
    <p:sldId id="294" r:id="rId24"/>
    <p:sldId id="295" r:id="rId25"/>
    <p:sldId id="296" r:id="rId26"/>
    <p:sldId id="307" r:id="rId27"/>
    <p:sldId id="298" r:id="rId28"/>
    <p:sldId id="300" r:id="rId29"/>
    <p:sldId id="301" r:id="rId30"/>
    <p:sldId id="299" r:id="rId31"/>
    <p:sldId id="354" r:id="rId32"/>
    <p:sldId id="314" r:id="rId33"/>
    <p:sldId id="315" r:id="rId34"/>
    <p:sldId id="316" r:id="rId35"/>
    <p:sldId id="317" r:id="rId36"/>
    <p:sldId id="318" r:id="rId37"/>
    <p:sldId id="313" r:id="rId38"/>
    <p:sldId id="312" r:id="rId39"/>
    <p:sldId id="319" r:id="rId40"/>
    <p:sldId id="320" r:id="rId41"/>
    <p:sldId id="321" r:id="rId42"/>
    <p:sldId id="322" r:id="rId43"/>
    <p:sldId id="323" r:id="rId44"/>
    <p:sldId id="324" r:id="rId45"/>
    <p:sldId id="325" r:id="rId46"/>
    <p:sldId id="326" r:id="rId47"/>
    <p:sldId id="327" r:id="rId48"/>
    <p:sldId id="328" r:id="rId49"/>
    <p:sldId id="32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showGuides="1">
      <p:cViewPr varScale="1">
        <p:scale>
          <a:sx n="68" d="100"/>
          <a:sy n="68" d="100"/>
        </p:scale>
        <p:origin x="108" y="174"/>
      </p:cViewPr>
      <p:guideLst>
        <p:guide orient="horz" pos="2160"/>
        <p:guide pos="3840"/>
      </p:guideLst>
    </p:cSldViewPr>
  </p:slideViewPr>
  <p:notesTextViewPr>
    <p:cViewPr>
      <p:scale>
        <a:sx n="1" d="1"/>
        <a:sy n="1" d="1"/>
      </p:scale>
      <p:origin x="0" y="0"/>
    </p:cViewPr>
  </p:notesTextViewPr>
  <p:sorterViewPr>
    <p:cViewPr>
      <p:scale>
        <a:sx n="100" d="100"/>
        <a:sy n="100" d="100"/>
      </p:scale>
      <p:origin x="0" y="-199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810F5-1E4E-4DC8-B718-1CA5911C3418}" type="datetimeFigureOut">
              <a:rPr lang="en-CA" smtClean="0"/>
              <a:t>2020-01-26</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097C9-68D0-48A2-A088-C61A4B13626C}" type="slidenum">
              <a:rPr lang="en-CA" smtClean="0"/>
              <a:t>‹#›</a:t>
            </a:fld>
            <a:endParaRPr lang="en-CA" dirty="0"/>
          </a:p>
        </p:txBody>
      </p:sp>
    </p:spTree>
    <p:extLst>
      <p:ext uri="{BB962C8B-B14F-4D97-AF65-F5344CB8AC3E}">
        <p14:creationId xmlns:p14="http://schemas.microsoft.com/office/powerpoint/2010/main" val="288525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8097C9-68D0-48A2-A088-C61A4B13626C}" type="slidenum">
              <a:rPr lang="en-CA" smtClean="0"/>
              <a:t>3</a:t>
            </a:fld>
            <a:endParaRPr lang="en-CA" dirty="0"/>
          </a:p>
        </p:txBody>
      </p:sp>
    </p:spTree>
    <p:extLst>
      <p:ext uri="{BB962C8B-B14F-4D97-AF65-F5344CB8AC3E}">
        <p14:creationId xmlns:p14="http://schemas.microsoft.com/office/powerpoint/2010/main" val="307510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8733B-3D0B-6E4E-AE60-031C1700E890}" type="slidenum">
              <a:rPr lang="en-US" smtClean="0"/>
              <a:t>25</a:t>
            </a:fld>
            <a:endParaRPr lang="en-US"/>
          </a:p>
        </p:txBody>
      </p:sp>
    </p:spTree>
    <p:extLst>
      <p:ext uri="{BB962C8B-B14F-4D97-AF65-F5344CB8AC3E}">
        <p14:creationId xmlns:p14="http://schemas.microsoft.com/office/powerpoint/2010/main" val="2427982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AA7F26-B897-43B3-94D7-5A931A489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 xmlns:a16="http://schemas.microsoft.com/office/drawing/2014/main" id="{8C8CCFA2-5F6F-4A07-8B59-A96D565F68AB}"/>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COMP 2151 Agile Software Development</a:t>
            </a:r>
          </a:p>
          <a:p>
            <a:r>
              <a:rPr lang="en-US" dirty="0"/>
              <a:t>Fall 2017</a:t>
            </a:r>
            <a:endParaRPr lang="en-CA" dirty="0"/>
          </a:p>
        </p:txBody>
      </p:sp>
      <p:sp>
        <p:nvSpPr>
          <p:cNvPr id="4" name="Date Placeholder 3">
            <a:extLst>
              <a:ext uri="{FF2B5EF4-FFF2-40B4-BE49-F238E27FC236}">
                <a16:creationId xmlns="" xmlns:a16="http://schemas.microsoft.com/office/drawing/2014/main" id="{537E407E-E157-4158-9435-C0C28C3B8FF7}"/>
              </a:ext>
            </a:extLst>
          </p:cNvPr>
          <p:cNvSpPr>
            <a:spLocks noGrp="1"/>
          </p:cNvSpPr>
          <p:nvPr>
            <p:ph type="dt" sz="half" idx="10"/>
          </p:nvPr>
        </p:nvSpPr>
        <p:spPr/>
        <p:txBody>
          <a:bodyPr/>
          <a:lstStyle/>
          <a:p>
            <a:endParaRPr lang="en-CA" dirty="0"/>
          </a:p>
        </p:txBody>
      </p:sp>
      <p:sp>
        <p:nvSpPr>
          <p:cNvPr id="5" name="Footer Placeholder 4">
            <a:extLst>
              <a:ext uri="{FF2B5EF4-FFF2-40B4-BE49-F238E27FC236}">
                <a16:creationId xmlns="" xmlns:a16="http://schemas.microsoft.com/office/drawing/2014/main" id="{B14B3E74-4224-40C0-9397-36464BDD2487}"/>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 xmlns:a16="http://schemas.microsoft.com/office/drawing/2014/main" id="{05232819-130A-4EB2-A115-E9BC07F51E97}"/>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176685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183AF-2A69-4366-9991-BCFC7FA69B8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 xmlns:a16="http://schemas.microsoft.com/office/drawing/2014/main" id="{94CB1AF8-A2C8-4588-9839-19F46791CC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EEEB4876-B724-475E-B807-F6D3935AE796}"/>
              </a:ext>
            </a:extLst>
          </p:cNvPr>
          <p:cNvSpPr>
            <a:spLocks noGrp="1"/>
          </p:cNvSpPr>
          <p:nvPr>
            <p:ph type="dt" sz="half" idx="10"/>
          </p:nvPr>
        </p:nvSpPr>
        <p:spPr/>
        <p:txBody>
          <a:bodyPr/>
          <a:lstStyle/>
          <a:p>
            <a:fld id="{C62229F7-7777-4DA4-9D8C-53348E86EE1B}" type="datetimeFigureOut">
              <a:rPr lang="en-CA" smtClean="0"/>
              <a:t>2020-01-26</a:t>
            </a:fld>
            <a:endParaRPr lang="en-CA" dirty="0"/>
          </a:p>
        </p:txBody>
      </p:sp>
      <p:sp>
        <p:nvSpPr>
          <p:cNvPr id="5" name="Footer Placeholder 4">
            <a:extLst>
              <a:ext uri="{FF2B5EF4-FFF2-40B4-BE49-F238E27FC236}">
                <a16:creationId xmlns="" xmlns:a16="http://schemas.microsoft.com/office/drawing/2014/main" id="{63904BA2-C7BD-4364-B888-B9B2F8F4735B}"/>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 xmlns:a16="http://schemas.microsoft.com/office/drawing/2014/main" id="{9814FEF0-1C70-4E23-9C11-4133BAF95FBC}"/>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227822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4C2F8B6-102B-4C36-AC86-2688737FBF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 xmlns:a16="http://schemas.microsoft.com/office/drawing/2014/main" id="{439B0A36-D354-4694-9B73-BE47D7B63F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FAF24609-4862-4FF1-9331-4C423A7CFAA0}"/>
              </a:ext>
            </a:extLst>
          </p:cNvPr>
          <p:cNvSpPr>
            <a:spLocks noGrp="1"/>
          </p:cNvSpPr>
          <p:nvPr>
            <p:ph type="dt" sz="half" idx="10"/>
          </p:nvPr>
        </p:nvSpPr>
        <p:spPr/>
        <p:txBody>
          <a:bodyPr/>
          <a:lstStyle/>
          <a:p>
            <a:fld id="{C62229F7-7777-4DA4-9D8C-53348E86EE1B}" type="datetimeFigureOut">
              <a:rPr lang="en-CA" smtClean="0"/>
              <a:t>2020-01-26</a:t>
            </a:fld>
            <a:endParaRPr lang="en-CA" dirty="0"/>
          </a:p>
        </p:txBody>
      </p:sp>
      <p:sp>
        <p:nvSpPr>
          <p:cNvPr id="5" name="Footer Placeholder 4">
            <a:extLst>
              <a:ext uri="{FF2B5EF4-FFF2-40B4-BE49-F238E27FC236}">
                <a16:creationId xmlns="" xmlns:a16="http://schemas.microsoft.com/office/drawing/2014/main" id="{76CD8CD5-DDBD-4382-9B0C-9C40D01CCB3C}"/>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 xmlns:a16="http://schemas.microsoft.com/office/drawing/2014/main" id="{77BA3BC6-CFB0-4E7B-B8D1-2A2030A65ECF}"/>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377015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F63042-CFE2-4AB4-9004-0B6FC3D978E3}"/>
              </a:ext>
            </a:extLst>
          </p:cNvPr>
          <p:cNvSpPr>
            <a:spLocks noGrp="1"/>
          </p:cNvSpPr>
          <p:nvPr>
            <p:ph type="title"/>
          </p:nvPr>
        </p:nvSpPr>
        <p:spPr/>
        <p:txBody>
          <a:bodyPr>
            <a:normAutofit/>
          </a:bodyPr>
          <a:lstStyle>
            <a:lvl1pPr>
              <a:defRPr sz="5400"/>
            </a:lvl1pPr>
          </a:lstStyle>
          <a:p>
            <a:r>
              <a:rPr lang="en-US" dirty="0"/>
              <a:t>Click to edit Master title style</a:t>
            </a:r>
            <a:endParaRPr lang="en-CA" dirty="0"/>
          </a:p>
        </p:txBody>
      </p:sp>
      <p:sp>
        <p:nvSpPr>
          <p:cNvPr id="3" name="Content Placeholder 2">
            <a:extLst>
              <a:ext uri="{FF2B5EF4-FFF2-40B4-BE49-F238E27FC236}">
                <a16:creationId xmlns="" xmlns:a16="http://schemas.microsoft.com/office/drawing/2014/main" id="{C0D0370D-DA52-4F4F-B892-02AA187019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BB87E2C8-CA40-41E3-B12F-498AE9F8C4A2}"/>
              </a:ext>
            </a:extLst>
          </p:cNvPr>
          <p:cNvSpPr>
            <a:spLocks noGrp="1"/>
          </p:cNvSpPr>
          <p:nvPr>
            <p:ph type="dt" sz="half" idx="10"/>
          </p:nvPr>
        </p:nvSpPr>
        <p:spPr/>
        <p:txBody>
          <a:bodyPr/>
          <a:lstStyle/>
          <a:p>
            <a:fld id="{C62229F7-7777-4DA4-9D8C-53348E86EE1B}" type="datetimeFigureOut">
              <a:rPr lang="en-CA" smtClean="0"/>
              <a:t>2020-01-26</a:t>
            </a:fld>
            <a:endParaRPr lang="en-CA" dirty="0"/>
          </a:p>
        </p:txBody>
      </p:sp>
      <p:sp>
        <p:nvSpPr>
          <p:cNvPr id="5" name="Footer Placeholder 4">
            <a:extLst>
              <a:ext uri="{FF2B5EF4-FFF2-40B4-BE49-F238E27FC236}">
                <a16:creationId xmlns="" xmlns:a16="http://schemas.microsoft.com/office/drawing/2014/main" id="{3488655E-36EA-452A-87FB-40C024663EAB}"/>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 xmlns:a16="http://schemas.microsoft.com/office/drawing/2014/main" id="{E736D374-AA80-412F-A50B-5140118A44D5}"/>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328614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277AA2-BAB1-4038-BE37-64BF8B9C0E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 xmlns:a16="http://schemas.microsoft.com/office/drawing/2014/main" id="{F7E6C60D-D7C0-41A7-936F-F5498278CD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4DF05B65-AD72-462E-8D33-64815D57B34D}"/>
              </a:ext>
            </a:extLst>
          </p:cNvPr>
          <p:cNvSpPr>
            <a:spLocks noGrp="1"/>
          </p:cNvSpPr>
          <p:nvPr>
            <p:ph type="dt" sz="half" idx="10"/>
          </p:nvPr>
        </p:nvSpPr>
        <p:spPr/>
        <p:txBody>
          <a:bodyPr/>
          <a:lstStyle/>
          <a:p>
            <a:fld id="{C62229F7-7777-4DA4-9D8C-53348E86EE1B}" type="datetimeFigureOut">
              <a:rPr lang="en-CA" smtClean="0"/>
              <a:t>2020-01-26</a:t>
            </a:fld>
            <a:endParaRPr lang="en-CA" dirty="0"/>
          </a:p>
        </p:txBody>
      </p:sp>
      <p:sp>
        <p:nvSpPr>
          <p:cNvPr id="5" name="Footer Placeholder 4">
            <a:extLst>
              <a:ext uri="{FF2B5EF4-FFF2-40B4-BE49-F238E27FC236}">
                <a16:creationId xmlns="" xmlns:a16="http://schemas.microsoft.com/office/drawing/2014/main" id="{326E7653-D447-45F7-9386-CB2CF67C873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 xmlns:a16="http://schemas.microsoft.com/office/drawing/2014/main" id="{0CF8043B-A1F1-454F-9E44-9FAF2906EE84}"/>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25480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BF0A07-E304-4C96-AAB5-F4432CDA62C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 xmlns:a16="http://schemas.microsoft.com/office/drawing/2014/main" id="{921D9F06-47E0-43E1-8472-E3E5487773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 xmlns:a16="http://schemas.microsoft.com/office/drawing/2014/main" id="{90F47CA0-C5B8-454F-97EC-2642853DB4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 xmlns:a16="http://schemas.microsoft.com/office/drawing/2014/main" id="{7731845E-0604-4209-B5D4-E1630DDF3487}"/>
              </a:ext>
            </a:extLst>
          </p:cNvPr>
          <p:cNvSpPr>
            <a:spLocks noGrp="1"/>
          </p:cNvSpPr>
          <p:nvPr>
            <p:ph type="dt" sz="half" idx="10"/>
          </p:nvPr>
        </p:nvSpPr>
        <p:spPr/>
        <p:txBody>
          <a:bodyPr/>
          <a:lstStyle/>
          <a:p>
            <a:fld id="{C62229F7-7777-4DA4-9D8C-53348E86EE1B}" type="datetimeFigureOut">
              <a:rPr lang="en-CA" smtClean="0"/>
              <a:t>2020-01-26</a:t>
            </a:fld>
            <a:endParaRPr lang="en-CA" dirty="0"/>
          </a:p>
        </p:txBody>
      </p:sp>
      <p:sp>
        <p:nvSpPr>
          <p:cNvPr id="6" name="Footer Placeholder 5">
            <a:extLst>
              <a:ext uri="{FF2B5EF4-FFF2-40B4-BE49-F238E27FC236}">
                <a16:creationId xmlns="" xmlns:a16="http://schemas.microsoft.com/office/drawing/2014/main" id="{CF930489-16DD-41D9-B73C-1E63A40140A0}"/>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 xmlns:a16="http://schemas.microsoft.com/office/drawing/2014/main" id="{0B6B7E21-2119-4769-8D6E-EA97EEBB4A82}"/>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360040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45DC7C-74D5-495A-AEF1-2FE7A6B5C9C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 xmlns:a16="http://schemas.microsoft.com/office/drawing/2014/main" id="{2960D08E-6953-4BCF-9634-67CE1CB74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20597EB-0FA6-45B5-B115-CAB9059441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 xmlns:a16="http://schemas.microsoft.com/office/drawing/2014/main" id="{526C0406-5E71-43D6-9304-27A1D1DBA0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AC30A43B-1883-446A-BBE1-5515CF7B0B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 xmlns:a16="http://schemas.microsoft.com/office/drawing/2014/main" id="{CB22F2DE-10F0-44CC-97E3-FF5E5A02EE1F}"/>
              </a:ext>
            </a:extLst>
          </p:cNvPr>
          <p:cNvSpPr>
            <a:spLocks noGrp="1"/>
          </p:cNvSpPr>
          <p:nvPr>
            <p:ph type="dt" sz="half" idx="10"/>
          </p:nvPr>
        </p:nvSpPr>
        <p:spPr/>
        <p:txBody>
          <a:bodyPr/>
          <a:lstStyle/>
          <a:p>
            <a:fld id="{C62229F7-7777-4DA4-9D8C-53348E86EE1B}" type="datetimeFigureOut">
              <a:rPr lang="en-CA" smtClean="0"/>
              <a:t>2020-01-26</a:t>
            </a:fld>
            <a:endParaRPr lang="en-CA" dirty="0"/>
          </a:p>
        </p:txBody>
      </p:sp>
      <p:sp>
        <p:nvSpPr>
          <p:cNvPr id="8" name="Footer Placeholder 7">
            <a:extLst>
              <a:ext uri="{FF2B5EF4-FFF2-40B4-BE49-F238E27FC236}">
                <a16:creationId xmlns="" xmlns:a16="http://schemas.microsoft.com/office/drawing/2014/main" id="{095931A3-372C-448E-993F-DA0355DBE828}"/>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 xmlns:a16="http://schemas.microsoft.com/office/drawing/2014/main" id="{A3AAC7E0-F7F3-4A25-BA96-87CB0052B543}"/>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218029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4B29C3-1448-4C60-BD85-1F423BC3FC8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 xmlns:a16="http://schemas.microsoft.com/office/drawing/2014/main" id="{60C57448-5E0A-4AD5-8591-0B9ADDBF13B7}"/>
              </a:ext>
            </a:extLst>
          </p:cNvPr>
          <p:cNvSpPr>
            <a:spLocks noGrp="1"/>
          </p:cNvSpPr>
          <p:nvPr>
            <p:ph type="dt" sz="half" idx="10"/>
          </p:nvPr>
        </p:nvSpPr>
        <p:spPr/>
        <p:txBody>
          <a:bodyPr/>
          <a:lstStyle/>
          <a:p>
            <a:fld id="{C62229F7-7777-4DA4-9D8C-53348E86EE1B}" type="datetimeFigureOut">
              <a:rPr lang="en-CA" smtClean="0"/>
              <a:t>2020-01-26</a:t>
            </a:fld>
            <a:endParaRPr lang="en-CA" dirty="0"/>
          </a:p>
        </p:txBody>
      </p:sp>
      <p:sp>
        <p:nvSpPr>
          <p:cNvPr id="4" name="Footer Placeholder 3">
            <a:extLst>
              <a:ext uri="{FF2B5EF4-FFF2-40B4-BE49-F238E27FC236}">
                <a16:creationId xmlns="" xmlns:a16="http://schemas.microsoft.com/office/drawing/2014/main" id="{92866415-E9D3-4C2D-A794-C05EBE5D5909}"/>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 xmlns:a16="http://schemas.microsoft.com/office/drawing/2014/main" id="{F0CDC307-F768-44A8-84D7-BE6269950578}"/>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5697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AE3CA54-CC22-4811-8BA6-DA92CE880BC9}"/>
              </a:ext>
            </a:extLst>
          </p:cNvPr>
          <p:cNvSpPr>
            <a:spLocks noGrp="1"/>
          </p:cNvSpPr>
          <p:nvPr>
            <p:ph type="dt" sz="half" idx="10"/>
          </p:nvPr>
        </p:nvSpPr>
        <p:spPr/>
        <p:txBody>
          <a:bodyPr/>
          <a:lstStyle/>
          <a:p>
            <a:fld id="{C62229F7-7777-4DA4-9D8C-53348E86EE1B}" type="datetimeFigureOut">
              <a:rPr lang="en-CA" smtClean="0"/>
              <a:t>2020-01-26</a:t>
            </a:fld>
            <a:endParaRPr lang="en-CA" dirty="0"/>
          </a:p>
        </p:txBody>
      </p:sp>
      <p:sp>
        <p:nvSpPr>
          <p:cNvPr id="3" name="Footer Placeholder 2">
            <a:extLst>
              <a:ext uri="{FF2B5EF4-FFF2-40B4-BE49-F238E27FC236}">
                <a16:creationId xmlns="" xmlns:a16="http://schemas.microsoft.com/office/drawing/2014/main" id="{842144C3-C87C-4B0E-8DB2-CAD35E72F8FD}"/>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 xmlns:a16="http://schemas.microsoft.com/office/drawing/2014/main" id="{48DFA5E6-1B38-42A6-9A7A-DF0F92E9F5FE}"/>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72317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CC880A-9805-47B1-971A-E2FE84BEB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 xmlns:a16="http://schemas.microsoft.com/office/drawing/2014/main" id="{2BA6F25A-926E-43A2-9AEB-8560565F9D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 xmlns:a16="http://schemas.microsoft.com/office/drawing/2014/main" id="{7B71698C-B4C3-4E92-BF63-07E7A9996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2557E1C-9BA0-4B2B-8893-155FC266965A}"/>
              </a:ext>
            </a:extLst>
          </p:cNvPr>
          <p:cNvSpPr>
            <a:spLocks noGrp="1"/>
          </p:cNvSpPr>
          <p:nvPr>
            <p:ph type="dt" sz="half" idx="10"/>
          </p:nvPr>
        </p:nvSpPr>
        <p:spPr/>
        <p:txBody>
          <a:bodyPr/>
          <a:lstStyle/>
          <a:p>
            <a:fld id="{C62229F7-7777-4DA4-9D8C-53348E86EE1B}" type="datetimeFigureOut">
              <a:rPr lang="en-CA" smtClean="0"/>
              <a:t>2020-01-26</a:t>
            </a:fld>
            <a:endParaRPr lang="en-CA" dirty="0"/>
          </a:p>
        </p:txBody>
      </p:sp>
      <p:sp>
        <p:nvSpPr>
          <p:cNvPr id="6" name="Footer Placeholder 5">
            <a:extLst>
              <a:ext uri="{FF2B5EF4-FFF2-40B4-BE49-F238E27FC236}">
                <a16:creationId xmlns="" xmlns:a16="http://schemas.microsoft.com/office/drawing/2014/main" id="{F07B0D41-420D-4632-B991-F5E2AE26A3F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 xmlns:a16="http://schemas.microsoft.com/office/drawing/2014/main" id="{C160A631-8EA0-4197-AA46-5AE2B50576A0}"/>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196550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000311-FDF9-40B5-9769-30A13DC6D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 xmlns:a16="http://schemas.microsoft.com/office/drawing/2014/main" id="{13C865C6-E6B4-4322-9F0C-20E4D01E66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 xmlns:a16="http://schemas.microsoft.com/office/drawing/2014/main" id="{E4BC8DE3-F3CB-4FC3-B28D-8E79A8B06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5DE2652-BEAA-4BD2-BAF0-86EBF19F2FA6}"/>
              </a:ext>
            </a:extLst>
          </p:cNvPr>
          <p:cNvSpPr>
            <a:spLocks noGrp="1"/>
          </p:cNvSpPr>
          <p:nvPr>
            <p:ph type="dt" sz="half" idx="10"/>
          </p:nvPr>
        </p:nvSpPr>
        <p:spPr/>
        <p:txBody>
          <a:bodyPr/>
          <a:lstStyle/>
          <a:p>
            <a:fld id="{C62229F7-7777-4DA4-9D8C-53348E86EE1B}" type="datetimeFigureOut">
              <a:rPr lang="en-CA" smtClean="0"/>
              <a:t>2020-01-26</a:t>
            </a:fld>
            <a:endParaRPr lang="en-CA" dirty="0"/>
          </a:p>
        </p:txBody>
      </p:sp>
      <p:sp>
        <p:nvSpPr>
          <p:cNvPr id="6" name="Footer Placeholder 5">
            <a:extLst>
              <a:ext uri="{FF2B5EF4-FFF2-40B4-BE49-F238E27FC236}">
                <a16:creationId xmlns="" xmlns:a16="http://schemas.microsoft.com/office/drawing/2014/main" id="{CB67E824-251C-4014-A9BE-E0FAC878E09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 xmlns:a16="http://schemas.microsoft.com/office/drawing/2014/main" id="{C0B9C26D-22DB-4456-91CA-2ACF40A03DF2}"/>
              </a:ext>
            </a:extLst>
          </p:cNvPr>
          <p:cNvSpPr>
            <a:spLocks noGrp="1"/>
          </p:cNvSpPr>
          <p:nvPr>
            <p:ph type="sldNum" sz="quarter" idx="12"/>
          </p:nvPr>
        </p:nvSpPr>
        <p:spPr/>
        <p:txBody>
          <a:bodyPr/>
          <a:lstStyle/>
          <a:p>
            <a:fld id="{CB76AE52-D65C-4B07-A4A2-96D03B4DF9A5}" type="slidenum">
              <a:rPr lang="en-CA" smtClean="0"/>
              <a:t>‹#›</a:t>
            </a:fld>
            <a:endParaRPr lang="en-CA" dirty="0"/>
          </a:p>
        </p:txBody>
      </p:sp>
    </p:spTree>
    <p:extLst>
      <p:ext uri="{BB962C8B-B14F-4D97-AF65-F5344CB8AC3E}">
        <p14:creationId xmlns:p14="http://schemas.microsoft.com/office/powerpoint/2010/main" val="179201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5F79505-80CD-400A-8648-884F1C228AAE}"/>
              </a:ext>
            </a:extLst>
          </p:cNvPr>
          <p:cNvSpPr>
            <a:spLocks noGrp="1"/>
          </p:cNvSpPr>
          <p:nvPr>
            <p:ph type="title"/>
          </p:nvPr>
        </p:nvSpPr>
        <p:spPr>
          <a:xfrm>
            <a:off x="3018898" y="365125"/>
            <a:ext cx="8334902"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 xmlns:a16="http://schemas.microsoft.com/office/drawing/2014/main" id="{127FABB8-751F-465D-AA2F-0C32724AB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 xmlns:a16="http://schemas.microsoft.com/office/drawing/2014/main" id="{8B077652-46FD-40CF-ADA4-8215D1EDD4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CA" dirty="0"/>
              <a:t>©Przemyslaw Pawluk </a:t>
            </a:r>
          </a:p>
        </p:txBody>
      </p:sp>
      <p:sp>
        <p:nvSpPr>
          <p:cNvPr id="5" name="Footer Placeholder 4">
            <a:extLst>
              <a:ext uri="{FF2B5EF4-FFF2-40B4-BE49-F238E27FC236}">
                <a16:creationId xmlns="" xmlns:a16="http://schemas.microsoft.com/office/drawing/2014/main" id="{6657DADD-24FF-40FA-9FB2-7C1D3773CB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 xmlns:a16="http://schemas.microsoft.com/office/drawing/2014/main" id="{BD0B10E7-A913-4554-A2DC-46DB764660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6AE52-D65C-4B07-A4A2-96D03B4DF9A5}" type="slidenum">
              <a:rPr lang="en-CA" smtClean="0"/>
              <a:t>‹#›</a:t>
            </a:fld>
            <a:endParaRPr lang="en-CA" dirty="0"/>
          </a:p>
        </p:txBody>
      </p:sp>
      <p:pic>
        <p:nvPicPr>
          <p:cNvPr id="1028" name="Picture 4" descr="Image result for george brown college logo">
            <a:extLst>
              <a:ext uri="{FF2B5EF4-FFF2-40B4-BE49-F238E27FC236}">
                <a16:creationId xmlns="" xmlns:a16="http://schemas.microsoft.com/office/drawing/2014/main" id="{F716683C-32E9-496D-B9F6-5C823C34693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38200" y="365125"/>
            <a:ext cx="2052475"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172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visual-paradigm.com/scrum/daily-scrum-meeting-quick-guide/" TargetMode="External"/><Relationship Id="rId2" Type="http://schemas.openxmlformats.org/officeDocument/2006/relationships/hyperlink" Target="https://www.visual-paradigm.com/scrum/what-is-sprint-planning/" TargetMode="External"/><Relationship Id="rId1" Type="http://schemas.openxmlformats.org/officeDocument/2006/relationships/slideLayout" Target="../slideLayouts/slideLayout2.xml"/><Relationship Id="rId5" Type="http://schemas.openxmlformats.org/officeDocument/2006/relationships/hyperlink" Target="https://www.visual-paradigm.com/scrum/what-is-sprint-retrospective-meeting/" TargetMode="External"/><Relationship Id="rId4" Type="http://schemas.openxmlformats.org/officeDocument/2006/relationships/hyperlink" Target="https://www.visual-paradigm.com/scrum/what-is-sprint-re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D54EC8-CB4C-4B5D-8191-6DD4B0084527}"/>
              </a:ext>
            </a:extLst>
          </p:cNvPr>
          <p:cNvSpPr>
            <a:spLocks noGrp="1"/>
          </p:cNvSpPr>
          <p:nvPr>
            <p:ph type="ctrTitle"/>
          </p:nvPr>
        </p:nvSpPr>
        <p:spPr/>
        <p:txBody>
          <a:bodyPr>
            <a:normAutofit/>
          </a:bodyPr>
          <a:lstStyle/>
          <a:p>
            <a:r>
              <a:rPr lang="en-US" b="1" dirty="0">
                <a:solidFill>
                  <a:schemeClr val="accent1"/>
                </a:solidFill>
              </a:rPr>
              <a:t>The Scrum Framework</a:t>
            </a:r>
            <a:endParaRPr lang="en-CA" dirty="0">
              <a:solidFill>
                <a:schemeClr val="accent1"/>
              </a:solidFill>
            </a:endParaRPr>
          </a:p>
        </p:txBody>
      </p:sp>
      <p:sp>
        <p:nvSpPr>
          <p:cNvPr id="3" name="Subtitle 2">
            <a:extLst>
              <a:ext uri="{FF2B5EF4-FFF2-40B4-BE49-F238E27FC236}">
                <a16:creationId xmlns="" xmlns:a16="http://schemas.microsoft.com/office/drawing/2014/main" id="{7C39E8E7-8FF9-47CA-B610-E7A27D8B594A}"/>
              </a:ext>
            </a:extLst>
          </p:cNvPr>
          <p:cNvSpPr>
            <a:spLocks noGrp="1"/>
          </p:cNvSpPr>
          <p:nvPr>
            <p:ph type="subTitle" idx="1"/>
          </p:nvPr>
        </p:nvSpPr>
        <p:spPr>
          <a:xfrm>
            <a:off x="1524000" y="3602037"/>
            <a:ext cx="9144000" cy="2541443"/>
          </a:xfrm>
        </p:spPr>
        <p:txBody>
          <a:bodyPr>
            <a:normAutofit/>
          </a:bodyPr>
          <a:lstStyle/>
          <a:p>
            <a:endParaRPr lang="en-CA" dirty="0"/>
          </a:p>
          <a:p>
            <a:r>
              <a:rPr lang="en-CA" dirty="0"/>
              <a:t>COMP 2151 Agile Software Development</a:t>
            </a:r>
          </a:p>
          <a:p>
            <a:endParaRPr lang="en-CA" dirty="0"/>
          </a:p>
          <a:p>
            <a:r>
              <a:rPr lang="en-CA" dirty="0"/>
              <a:t>Lecture 2</a:t>
            </a:r>
          </a:p>
          <a:p>
            <a:endParaRPr lang="en-CA" dirty="0"/>
          </a:p>
          <a:p>
            <a:endParaRPr lang="en-CA" dirty="0"/>
          </a:p>
        </p:txBody>
      </p:sp>
    </p:spTree>
    <p:extLst>
      <p:ext uri="{BB962C8B-B14F-4D97-AF65-F5344CB8AC3E}">
        <p14:creationId xmlns:p14="http://schemas.microsoft.com/office/powerpoint/2010/main" val="694189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955"/>
            <a:ext cx="8334902" cy="644809"/>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2.1 </a:t>
            </a:r>
            <a:r>
              <a:rPr lang="en-US" sz="4900" b="1" dirty="0">
                <a:solidFill>
                  <a:schemeClr val="accent1"/>
                </a:solidFill>
              </a:rPr>
              <a:t>Organization</a:t>
            </a:r>
            <a:r>
              <a:rPr lang="en-US" b="1" dirty="0"/>
              <a:t/>
            </a:r>
            <a:br>
              <a:rPr lang="en-US" b="1" dirty="0"/>
            </a:br>
            <a:endParaRPr lang="en-CA" dirty="0"/>
          </a:p>
        </p:txBody>
      </p:sp>
      <p:sp>
        <p:nvSpPr>
          <p:cNvPr id="3" name="Content Placeholder 2"/>
          <p:cNvSpPr>
            <a:spLocks noGrp="1"/>
          </p:cNvSpPr>
          <p:nvPr>
            <p:ph idx="1"/>
          </p:nvPr>
        </p:nvSpPr>
        <p:spPr>
          <a:xfrm>
            <a:off x="838200" y="1170532"/>
            <a:ext cx="10515600" cy="5257564"/>
          </a:xfrm>
        </p:spPr>
        <p:txBody>
          <a:bodyPr/>
          <a:lstStyle/>
          <a:p>
            <a:r>
              <a:rPr lang="en-CA" dirty="0" smtClean="0"/>
              <a:t>The scrum team is organized into core and non core roles</a:t>
            </a:r>
          </a:p>
          <a:p>
            <a:endParaRPr lang="en-CA" dirty="0"/>
          </a:p>
          <a:p>
            <a:r>
              <a:rPr lang="en-CA" b="1" dirty="0" smtClean="0">
                <a:solidFill>
                  <a:schemeClr val="accent1"/>
                </a:solidFill>
              </a:rPr>
              <a:t>Core Roles</a:t>
            </a:r>
            <a:r>
              <a:rPr lang="en-CA" dirty="0" smtClean="0"/>
              <a:t>	</a:t>
            </a:r>
          </a:p>
          <a:p>
            <a:pPr lvl="1"/>
            <a:r>
              <a:rPr lang="en-CA" dirty="0" smtClean="0"/>
              <a:t>Scrum Master</a:t>
            </a:r>
          </a:p>
          <a:p>
            <a:pPr lvl="1"/>
            <a:r>
              <a:rPr lang="en-CA" dirty="0" smtClean="0"/>
              <a:t>Product Owner</a:t>
            </a:r>
          </a:p>
          <a:p>
            <a:pPr lvl="1"/>
            <a:r>
              <a:rPr lang="en-CA" dirty="0" smtClean="0"/>
              <a:t>Development Team</a:t>
            </a:r>
          </a:p>
          <a:p>
            <a:pPr lvl="1"/>
            <a:endParaRPr lang="en-CA" dirty="0"/>
          </a:p>
          <a:p>
            <a:r>
              <a:rPr lang="en-CA" b="1" dirty="0">
                <a:solidFill>
                  <a:schemeClr val="accent1"/>
                </a:solidFill>
              </a:rPr>
              <a:t>Non Core Roles</a:t>
            </a:r>
          </a:p>
          <a:p>
            <a:pPr lvl="1"/>
            <a:r>
              <a:rPr lang="en-CA" dirty="0"/>
              <a:t>Stakeholders: customers, end users, sponsors</a:t>
            </a:r>
          </a:p>
          <a:p>
            <a:pPr lvl="1"/>
            <a:r>
              <a:rPr lang="en-CA" dirty="0"/>
              <a:t>Vendors</a:t>
            </a:r>
          </a:p>
          <a:p>
            <a:pPr lvl="1"/>
            <a:r>
              <a:rPr lang="en-CA" dirty="0"/>
              <a:t>Scrum Guidance </a:t>
            </a:r>
            <a:r>
              <a:rPr lang="en-CA" dirty="0" smtClean="0"/>
              <a:t>body ( an organization specific team of experts and documents to guide scrum projects)</a:t>
            </a:r>
            <a:endParaRPr lang="en-CA" dirty="0"/>
          </a:p>
        </p:txBody>
      </p:sp>
    </p:spTree>
    <p:extLst>
      <p:ext uri="{BB962C8B-B14F-4D97-AF65-F5344CB8AC3E}">
        <p14:creationId xmlns:p14="http://schemas.microsoft.com/office/powerpoint/2010/main" val="409506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955"/>
            <a:ext cx="8334902" cy="644809"/>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2.2 </a:t>
            </a:r>
            <a:r>
              <a:rPr lang="en-US" sz="4900" b="1" dirty="0">
                <a:solidFill>
                  <a:schemeClr val="accent1"/>
                </a:solidFill>
              </a:rPr>
              <a:t>Business Justification</a:t>
            </a:r>
            <a:r>
              <a:rPr lang="en-US" sz="4800" b="1" dirty="0"/>
              <a:t/>
            </a:r>
            <a:br>
              <a:rPr lang="en-US" sz="4800" b="1" dirty="0"/>
            </a:br>
            <a:r>
              <a:rPr lang="en-US" b="1" dirty="0"/>
              <a:t/>
            </a:r>
            <a:br>
              <a:rPr lang="en-US" b="1" dirty="0"/>
            </a:br>
            <a:endParaRPr lang="en-CA" dirty="0"/>
          </a:p>
        </p:txBody>
      </p:sp>
      <p:sp>
        <p:nvSpPr>
          <p:cNvPr id="3" name="Content Placeholder 2"/>
          <p:cNvSpPr>
            <a:spLocks noGrp="1"/>
          </p:cNvSpPr>
          <p:nvPr>
            <p:ph idx="1"/>
          </p:nvPr>
        </p:nvSpPr>
        <p:spPr>
          <a:xfrm>
            <a:off x="961030" y="1293362"/>
            <a:ext cx="10515600" cy="4351338"/>
          </a:xfrm>
        </p:spPr>
        <p:txBody>
          <a:bodyPr/>
          <a:lstStyle/>
          <a:p>
            <a:r>
              <a:rPr lang="en-CA" dirty="0" smtClean="0"/>
              <a:t>To make sure that the development and implementation of the project would add value to the organization (tangible or intangible)</a:t>
            </a:r>
          </a:p>
          <a:p>
            <a:endParaRPr lang="en-CA" dirty="0"/>
          </a:p>
          <a:p>
            <a:r>
              <a:rPr lang="en-CA" dirty="0" smtClean="0"/>
              <a:t>Tangible value could be assessed using financial tools such as ROI (Return on Investment), NPV (Net Present value) or IRR (Internal Rate of Return)</a:t>
            </a:r>
          </a:p>
          <a:p>
            <a:endParaRPr lang="en-CA" dirty="0"/>
          </a:p>
          <a:p>
            <a:r>
              <a:rPr lang="en-CA" dirty="0" smtClean="0"/>
              <a:t>Intangible value is hard to quantify; customer satisfaction, public service etc.</a:t>
            </a:r>
            <a:endParaRPr lang="en-CA" dirty="0"/>
          </a:p>
        </p:txBody>
      </p:sp>
    </p:spTree>
    <p:extLst>
      <p:ext uri="{BB962C8B-B14F-4D97-AF65-F5344CB8AC3E}">
        <p14:creationId xmlns:p14="http://schemas.microsoft.com/office/powerpoint/2010/main" val="211653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955"/>
            <a:ext cx="8334902" cy="644809"/>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
            </a:r>
            <a:br>
              <a:rPr lang="en-US" sz="4900" b="1" dirty="0" smtClean="0">
                <a:solidFill>
                  <a:schemeClr val="accent1"/>
                </a:solidFill>
              </a:rPr>
            </a:br>
            <a:r>
              <a:rPr lang="en-US" sz="4800" b="1" dirty="0" smtClean="0">
                <a:solidFill>
                  <a:schemeClr val="accent1"/>
                </a:solidFill>
              </a:rPr>
              <a:t>2.3 </a:t>
            </a:r>
            <a:r>
              <a:rPr lang="en-US" sz="4800" b="1" dirty="0">
                <a:solidFill>
                  <a:schemeClr val="accent1"/>
                </a:solidFill>
              </a:rPr>
              <a:t>Quality</a:t>
            </a:r>
            <a:r>
              <a:rPr lang="en-US" sz="4800" b="1" dirty="0"/>
              <a:t/>
            </a:r>
            <a:br>
              <a:rPr lang="en-US" sz="4800" b="1" dirty="0"/>
            </a:br>
            <a:r>
              <a:rPr lang="en-US" b="1" dirty="0"/>
              <a:t/>
            </a:r>
            <a:br>
              <a:rPr lang="en-US" b="1" dirty="0"/>
            </a:br>
            <a:endParaRPr lang="en-CA" dirty="0"/>
          </a:p>
        </p:txBody>
      </p:sp>
      <p:sp>
        <p:nvSpPr>
          <p:cNvPr id="3" name="Content Placeholder 2"/>
          <p:cNvSpPr>
            <a:spLocks noGrp="1"/>
          </p:cNvSpPr>
          <p:nvPr>
            <p:ph idx="1"/>
          </p:nvPr>
        </p:nvSpPr>
        <p:spPr>
          <a:xfrm>
            <a:off x="660779" y="1184180"/>
            <a:ext cx="10515600" cy="5673820"/>
          </a:xfrm>
        </p:spPr>
        <p:txBody>
          <a:bodyPr/>
          <a:lstStyle/>
          <a:p>
            <a:r>
              <a:rPr lang="en-CA" dirty="0" smtClean="0"/>
              <a:t>“The </a:t>
            </a:r>
            <a:r>
              <a:rPr lang="en-CA" dirty="0"/>
              <a:t>ability of the completed product or deliverables to meet the </a:t>
            </a:r>
            <a:r>
              <a:rPr lang="en-CA" dirty="0" smtClean="0"/>
              <a:t>acceptance criteria </a:t>
            </a:r>
            <a:r>
              <a:rPr lang="en-CA" dirty="0"/>
              <a:t>and achieve the business value expected by the customer</a:t>
            </a:r>
            <a:r>
              <a:rPr lang="en-CA" dirty="0" smtClean="0"/>
              <a:t>.”  [SBOK]</a:t>
            </a:r>
          </a:p>
          <a:p>
            <a:endParaRPr lang="en-CA" dirty="0" smtClean="0"/>
          </a:p>
          <a:p>
            <a:r>
              <a:rPr lang="en-CA" dirty="0" smtClean="0"/>
              <a:t>Quality Management: Quality Planning, Control and Assurance</a:t>
            </a:r>
            <a:endParaRPr lang="en-CA" dirty="0"/>
          </a:p>
          <a:p>
            <a:r>
              <a:rPr lang="en-CA" dirty="0" smtClean="0"/>
              <a:t>Continuous improvement of the Product Backlog Items.</a:t>
            </a:r>
          </a:p>
          <a:p>
            <a:r>
              <a:rPr lang="en-CA" dirty="0" smtClean="0"/>
              <a:t>Acceptance Criteria:  Each user story has an ‘acceptance criteria” to ensure quality.</a:t>
            </a:r>
          </a:p>
          <a:p>
            <a:r>
              <a:rPr lang="en-CA" dirty="0" smtClean="0"/>
              <a:t>Done Criteria:  Acceptance criteria for the entire product (instead od each user story)</a:t>
            </a:r>
            <a:endParaRPr lang="en-CA" dirty="0"/>
          </a:p>
        </p:txBody>
      </p:sp>
    </p:spTree>
    <p:extLst>
      <p:ext uri="{BB962C8B-B14F-4D97-AF65-F5344CB8AC3E}">
        <p14:creationId xmlns:p14="http://schemas.microsoft.com/office/powerpoint/2010/main" val="234940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961" y="296886"/>
            <a:ext cx="8334902" cy="644809"/>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
            </a:r>
            <a:br>
              <a:rPr lang="en-US" sz="4900" b="1" dirty="0" smtClean="0">
                <a:solidFill>
                  <a:schemeClr val="accent1"/>
                </a:solidFill>
              </a:rPr>
            </a:br>
            <a:r>
              <a:rPr lang="en-US" sz="4800" b="1" dirty="0">
                <a:solidFill>
                  <a:schemeClr val="accent1"/>
                </a:solidFill>
              </a:rPr>
              <a:t>2.4 Change</a:t>
            </a:r>
            <a:r>
              <a:rPr lang="en-US" sz="4800" b="1" dirty="0"/>
              <a:t/>
            </a:r>
            <a:br>
              <a:rPr lang="en-US" sz="4800" b="1" dirty="0"/>
            </a:br>
            <a:r>
              <a:rPr lang="en-US" b="1" dirty="0"/>
              <a:t/>
            </a:r>
            <a:br>
              <a:rPr lang="en-US" b="1" dirty="0"/>
            </a:br>
            <a:endParaRPr lang="en-CA" dirty="0"/>
          </a:p>
        </p:txBody>
      </p:sp>
      <p:sp>
        <p:nvSpPr>
          <p:cNvPr id="3" name="Content Placeholder 2"/>
          <p:cNvSpPr>
            <a:spLocks noGrp="1"/>
          </p:cNvSpPr>
          <p:nvPr>
            <p:ph idx="1"/>
          </p:nvPr>
        </p:nvSpPr>
        <p:spPr>
          <a:xfrm>
            <a:off x="592541" y="1119116"/>
            <a:ext cx="10515600" cy="4593823"/>
          </a:xfrm>
        </p:spPr>
        <p:txBody>
          <a:bodyPr>
            <a:normAutofit fontScale="92500"/>
          </a:bodyPr>
          <a:lstStyle/>
          <a:p>
            <a:r>
              <a:rPr lang="en-CA" dirty="0" smtClean="0"/>
              <a:t>Traditionally change was viewed as a threat but in modern management style it is viewed as “good” and an “opportunity” for improvement.</a:t>
            </a:r>
          </a:p>
          <a:p>
            <a:endParaRPr lang="en-CA" dirty="0" smtClean="0"/>
          </a:p>
          <a:p>
            <a:r>
              <a:rPr lang="en-CA" b="1" dirty="0" smtClean="0"/>
              <a:t>Change Management: </a:t>
            </a:r>
            <a:r>
              <a:rPr lang="en-CA" dirty="0" smtClean="0"/>
              <a:t>The process for change implementation should be formalized; Change Requests . [</a:t>
            </a:r>
            <a:r>
              <a:rPr lang="en-CA" dirty="0"/>
              <a:t>The Scrum Guidance Body usually defines a process for approving </a:t>
            </a:r>
            <a:r>
              <a:rPr lang="en-CA" dirty="0" smtClean="0"/>
              <a:t>and managing </a:t>
            </a:r>
            <a:r>
              <a:rPr lang="en-CA" dirty="0"/>
              <a:t>changes throughout the </a:t>
            </a:r>
            <a:r>
              <a:rPr lang="en-CA" dirty="0" smtClean="0"/>
              <a:t>organization]</a:t>
            </a:r>
          </a:p>
          <a:p>
            <a:endParaRPr lang="en-CA" dirty="0"/>
          </a:p>
          <a:p>
            <a:r>
              <a:rPr lang="en-CA" dirty="0" smtClean="0"/>
              <a:t>Changes in user stories will trigger change in the Prioritized Product Backlog and the process of updating both items is called “Grooming” the Product Backlog.</a:t>
            </a:r>
          </a:p>
          <a:p>
            <a:endParaRPr lang="en-CA" dirty="0" smtClean="0"/>
          </a:p>
          <a:p>
            <a:endParaRPr lang="en-CA" dirty="0"/>
          </a:p>
          <a:p>
            <a:endParaRPr lang="en-CA" dirty="0"/>
          </a:p>
        </p:txBody>
      </p:sp>
    </p:spTree>
    <p:extLst>
      <p:ext uri="{BB962C8B-B14F-4D97-AF65-F5344CB8AC3E}">
        <p14:creationId xmlns:p14="http://schemas.microsoft.com/office/powerpoint/2010/main" val="3272072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955"/>
            <a:ext cx="8334902" cy="644809"/>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
            </a:r>
            <a:br>
              <a:rPr lang="en-US" sz="4900" b="1" dirty="0" smtClean="0">
                <a:solidFill>
                  <a:schemeClr val="accent1"/>
                </a:solidFill>
              </a:rPr>
            </a:br>
            <a:r>
              <a:rPr lang="en-US" sz="4800" b="1" dirty="0" smtClean="0">
                <a:solidFill>
                  <a:schemeClr val="accent1"/>
                </a:solidFill>
              </a:rPr>
              <a:t>2.5 </a:t>
            </a:r>
            <a:r>
              <a:rPr lang="en-US" sz="4800" b="1" dirty="0">
                <a:solidFill>
                  <a:schemeClr val="accent1"/>
                </a:solidFill>
              </a:rPr>
              <a:t>Risk</a:t>
            </a:r>
            <a:r>
              <a:rPr lang="en-US" sz="4800" dirty="0"/>
              <a:t/>
            </a:r>
            <a:br>
              <a:rPr lang="en-US" sz="4800" dirty="0"/>
            </a:br>
            <a:r>
              <a:rPr lang="en-US" b="1" dirty="0"/>
              <a:t/>
            </a:r>
            <a:br>
              <a:rPr lang="en-US" b="1" dirty="0"/>
            </a:br>
            <a:endParaRPr lang="en-CA" dirty="0"/>
          </a:p>
        </p:txBody>
      </p:sp>
      <p:sp>
        <p:nvSpPr>
          <p:cNvPr id="3" name="Content Placeholder 2"/>
          <p:cNvSpPr>
            <a:spLocks noGrp="1"/>
          </p:cNvSpPr>
          <p:nvPr>
            <p:ph idx="1"/>
          </p:nvPr>
        </p:nvSpPr>
        <p:spPr>
          <a:xfrm>
            <a:off x="838200" y="1487607"/>
            <a:ext cx="10515600" cy="4026090"/>
          </a:xfrm>
        </p:spPr>
        <p:txBody>
          <a:bodyPr>
            <a:normAutofit/>
          </a:bodyPr>
          <a:lstStyle/>
          <a:p>
            <a:r>
              <a:rPr lang="en-CA" dirty="0"/>
              <a:t>Risk is defined as </a:t>
            </a:r>
            <a:r>
              <a:rPr lang="en-CA" dirty="0" smtClean="0"/>
              <a:t>“an </a:t>
            </a:r>
            <a:r>
              <a:rPr lang="en-CA" dirty="0"/>
              <a:t>uncertain event that can affect the objectives of a project and may contribute to </a:t>
            </a:r>
            <a:r>
              <a:rPr lang="en-CA" dirty="0" smtClean="0"/>
              <a:t>its success </a:t>
            </a:r>
            <a:r>
              <a:rPr lang="en-CA" dirty="0"/>
              <a:t>or </a:t>
            </a:r>
            <a:r>
              <a:rPr lang="en-CA" dirty="0" smtClean="0"/>
              <a:t>failure.”</a:t>
            </a:r>
          </a:p>
          <a:p>
            <a:endParaRPr lang="en-CA" dirty="0"/>
          </a:p>
          <a:p>
            <a:r>
              <a:rPr lang="en-CA" b="1" dirty="0" smtClean="0"/>
              <a:t>Risk Management</a:t>
            </a:r>
          </a:p>
          <a:p>
            <a:pPr marL="457200" lvl="1" indent="0">
              <a:buNone/>
            </a:pPr>
            <a:r>
              <a:rPr lang="en-CA" b="1" dirty="0"/>
              <a:t>Risk identification: </a:t>
            </a:r>
            <a:r>
              <a:rPr lang="en-CA" dirty="0" smtClean="0"/>
              <a:t>various techniques </a:t>
            </a:r>
          </a:p>
          <a:p>
            <a:pPr marL="457200" lvl="1" indent="0">
              <a:buNone/>
            </a:pPr>
            <a:r>
              <a:rPr lang="en-CA" b="1" dirty="0" smtClean="0"/>
              <a:t>Risk </a:t>
            </a:r>
            <a:r>
              <a:rPr lang="en-CA" b="1" dirty="0"/>
              <a:t>assessmen</a:t>
            </a:r>
            <a:r>
              <a:rPr lang="en-CA" dirty="0"/>
              <a:t>t: </a:t>
            </a:r>
            <a:r>
              <a:rPr lang="en-CA" dirty="0" smtClean="0"/>
              <a:t>potential impact on the project</a:t>
            </a:r>
          </a:p>
          <a:p>
            <a:pPr marL="457200" lvl="1" indent="0">
              <a:buNone/>
            </a:pPr>
            <a:r>
              <a:rPr lang="en-CA" b="1" dirty="0" smtClean="0"/>
              <a:t>Risk </a:t>
            </a:r>
            <a:r>
              <a:rPr lang="en-CA" b="1" dirty="0"/>
              <a:t>prioritization</a:t>
            </a:r>
            <a:r>
              <a:rPr lang="en-CA" b="1" dirty="0" smtClean="0"/>
              <a:t>:</a:t>
            </a:r>
            <a:endParaRPr lang="en-CA" dirty="0"/>
          </a:p>
          <a:p>
            <a:pPr marL="457200" lvl="1" indent="0">
              <a:buNone/>
            </a:pPr>
            <a:r>
              <a:rPr lang="en-CA" b="1" dirty="0" smtClean="0"/>
              <a:t>Risk </a:t>
            </a:r>
            <a:r>
              <a:rPr lang="en-CA" b="1" dirty="0"/>
              <a:t>mitigation:</a:t>
            </a:r>
            <a:r>
              <a:rPr lang="en-CA" dirty="0"/>
              <a:t> </a:t>
            </a:r>
            <a:r>
              <a:rPr lang="en-CA" dirty="0" smtClean="0"/>
              <a:t>develop a strategy</a:t>
            </a:r>
            <a:endParaRPr lang="en-CA" dirty="0"/>
          </a:p>
          <a:p>
            <a:pPr marL="457200" lvl="1" indent="0">
              <a:buNone/>
            </a:pPr>
            <a:r>
              <a:rPr lang="en-CA" b="1" dirty="0" smtClean="0"/>
              <a:t>Risk </a:t>
            </a:r>
            <a:r>
              <a:rPr lang="en-CA" b="1" dirty="0"/>
              <a:t>communication</a:t>
            </a:r>
            <a:r>
              <a:rPr lang="en-CA" dirty="0"/>
              <a:t>: Communicating </a:t>
            </a:r>
            <a:r>
              <a:rPr lang="en-CA" dirty="0" smtClean="0"/>
              <a:t>to all stakeholders (transparency)</a:t>
            </a:r>
          </a:p>
          <a:p>
            <a:pPr lvl="1"/>
            <a:endParaRPr lang="en-CA" dirty="0"/>
          </a:p>
        </p:txBody>
      </p:sp>
      <p:sp>
        <p:nvSpPr>
          <p:cNvPr id="4" name="TextBox 3"/>
          <p:cNvSpPr txBox="1"/>
          <p:nvPr/>
        </p:nvSpPr>
        <p:spPr>
          <a:xfrm>
            <a:off x="9335069" y="6264322"/>
            <a:ext cx="1798441" cy="369332"/>
          </a:xfrm>
          <a:prstGeom prst="rect">
            <a:avLst/>
          </a:prstGeom>
          <a:noFill/>
        </p:spPr>
        <p:txBody>
          <a:bodyPr wrap="none" rtlCol="0">
            <a:spAutoFit/>
          </a:bodyPr>
          <a:lstStyle/>
          <a:p>
            <a:r>
              <a:rPr lang="en-CA" dirty="0" smtClean="0"/>
              <a:t>Reference: SBOK </a:t>
            </a:r>
            <a:endParaRPr lang="en-CA" dirty="0"/>
          </a:p>
        </p:txBody>
      </p:sp>
    </p:spTree>
    <p:extLst>
      <p:ext uri="{BB962C8B-B14F-4D97-AF65-F5344CB8AC3E}">
        <p14:creationId xmlns:p14="http://schemas.microsoft.com/office/powerpoint/2010/main" val="2465784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381" y="433364"/>
            <a:ext cx="8334902" cy="576571"/>
          </a:xfrm>
        </p:spPr>
        <p:txBody>
          <a:bodyPr>
            <a:normAutofit fontScale="90000"/>
          </a:bodyPr>
          <a:lstStyle/>
          <a:p>
            <a:r>
              <a:rPr lang="en-US" sz="4900" b="1" dirty="0">
                <a:solidFill>
                  <a:schemeClr val="accent1"/>
                </a:solidFill>
              </a:rPr>
              <a:t>Scrum Processes</a:t>
            </a:r>
            <a:endParaRPr lang="en-CA" sz="4900" b="1" dirty="0">
              <a:solidFill>
                <a:schemeClr val="accent1"/>
              </a:solidFill>
            </a:endParaRPr>
          </a:p>
        </p:txBody>
      </p:sp>
      <p:sp>
        <p:nvSpPr>
          <p:cNvPr id="4" name="Content Placeholder 3"/>
          <p:cNvSpPr>
            <a:spLocks noGrp="1"/>
          </p:cNvSpPr>
          <p:nvPr>
            <p:ph sz="half" idx="1"/>
          </p:nvPr>
        </p:nvSpPr>
        <p:spPr>
          <a:xfrm>
            <a:off x="838200" y="1539022"/>
            <a:ext cx="5181600" cy="4351338"/>
          </a:xfrm>
        </p:spPr>
        <p:txBody>
          <a:bodyPr>
            <a:normAutofit fontScale="77500" lnSpcReduction="20000"/>
          </a:bodyPr>
          <a:lstStyle/>
          <a:p>
            <a:pPr marL="0" indent="0">
              <a:buNone/>
            </a:pPr>
            <a:r>
              <a:rPr lang="en-US" b="1" dirty="0"/>
              <a:t>1.Create Project Vision</a:t>
            </a:r>
          </a:p>
          <a:p>
            <a:pPr marL="0" indent="0">
              <a:buNone/>
            </a:pPr>
            <a:r>
              <a:rPr lang="en-US" b="1" dirty="0"/>
              <a:t>2. Identify Scrum Master and Stakeholder(s)</a:t>
            </a:r>
          </a:p>
          <a:p>
            <a:pPr marL="0" indent="0">
              <a:buNone/>
            </a:pPr>
            <a:r>
              <a:rPr lang="en-US" b="1" dirty="0"/>
              <a:t>3. Form Scrum Team</a:t>
            </a:r>
          </a:p>
          <a:p>
            <a:pPr marL="0" indent="0">
              <a:buNone/>
            </a:pPr>
            <a:r>
              <a:rPr lang="en-US" b="1" dirty="0"/>
              <a:t>4. Develop Epic(s)</a:t>
            </a:r>
          </a:p>
          <a:p>
            <a:pPr marL="0" indent="0">
              <a:buNone/>
            </a:pPr>
            <a:r>
              <a:rPr lang="en-US" b="1" dirty="0"/>
              <a:t>5. Create Prioritized Product Backlog</a:t>
            </a:r>
          </a:p>
          <a:p>
            <a:pPr marL="0" indent="0">
              <a:buNone/>
            </a:pPr>
            <a:r>
              <a:rPr lang="en-US" b="1" dirty="0"/>
              <a:t>6. Conduct Release Planning</a:t>
            </a:r>
          </a:p>
          <a:p>
            <a:pPr marL="0" indent="0">
              <a:buNone/>
            </a:pPr>
            <a:r>
              <a:rPr lang="en-US" b="1" dirty="0"/>
              <a:t>9 Plan and Estimate</a:t>
            </a:r>
          </a:p>
          <a:p>
            <a:pPr marL="0" indent="0">
              <a:buNone/>
            </a:pPr>
            <a:r>
              <a:rPr lang="en-US" b="1" dirty="0"/>
              <a:t>7. Create User Stories</a:t>
            </a:r>
          </a:p>
          <a:p>
            <a:pPr marL="0" indent="0">
              <a:buNone/>
            </a:pPr>
            <a:r>
              <a:rPr lang="en-US" b="1" dirty="0"/>
              <a:t>8. Estimate User Stories</a:t>
            </a:r>
          </a:p>
          <a:p>
            <a:pPr marL="0" indent="0">
              <a:buNone/>
            </a:pPr>
            <a:r>
              <a:rPr lang="en-US" b="1" dirty="0"/>
              <a:t>9. Commit User Stories</a:t>
            </a:r>
          </a:p>
          <a:p>
            <a:pPr marL="0" indent="0">
              <a:buNone/>
            </a:pPr>
            <a:r>
              <a:rPr lang="en-US" b="1" dirty="0"/>
              <a:t>10. Identify Tasks</a:t>
            </a:r>
          </a:p>
          <a:p>
            <a:endParaRPr lang="en-US" dirty="0"/>
          </a:p>
          <a:p>
            <a:endParaRPr lang="en-CA" dirty="0"/>
          </a:p>
        </p:txBody>
      </p:sp>
      <p:sp>
        <p:nvSpPr>
          <p:cNvPr id="5" name="Content Placeholder 4"/>
          <p:cNvSpPr>
            <a:spLocks noGrp="1"/>
          </p:cNvSpPr>
          <p:nvPr>
            <p:ph sz="half" idx="2"/>
          </p:nvPr>
        </p:nvSpPr>
        <p:spPr>
          <a:xfrm>
            <a:off x="6226791" y="1539022"/>
            <a:ext cx="5181600" cy="4351338"/>
          </a:xfrm>
        </p:spPr>
        <p:txBody>
          <a:bodyPr>
            <a:normAutofit fontScale="77500" lnSpcReduction="20000"/>
          </a:bodyPr>
          <a:lstStyle/>
          <a:p>
            <a:pPr marL="0" indent="0">
              <a:buNone/>
            </a:pPr>
            <a:r>
              <a:rPr lang="en-US" dirty="0"/>
              <a:t>11. </a:t>
            </a:r>
            <a:r>
              <a:rPr lang="en-US" b="1" dirty="0"/>
              <a:t>Estimate Tasks</a:t>
            </a:r>
          </a:p>
          <a:p>
            <a:pPr marL="0" indent="0">
              <a:buNone/>
            </a:pPr>
            <a:r>
              <a:rPr lang="en-US" b="1" dirty="0"/>
              <a:t>12. Create Sprint Backlog</a:t>
            </a:r>
          </a:p>
          <a:p>
            <a:pPr marL="0" indent="0">
              <a:buNone/>
            </a:pPr>
            <a:r>
              <a:rPr lang="en-US" b="1" dirty="0"/>
              <a:t>10 Implement</a:t>
            </a:r>
          </a:p>
          <a:p>
            <a:pPr marL="0" indent="0">
              <a:buNone/>
            </a:pPr>
            <a:r>
              <a:rPr lang="en-US" b="1" dirty="0"/>
              <a:t>13. Create Deliverables</a:t>
            </a:r>
          </a:p>
          <a:p>
            <a:pPr marL="0" indent="0">
              <a:buNone/>
            </a:pPr>
            <a:r>
              <a:rPr lang="en-US" b="1" dirty="0"/>
              <a:t>14. Conduct Daily Standup</a:t>
            </a:r>
          </a:p>
          <a:p>
            <a:pPr marL="0" indent="0">
              <a:buNone/>
            </a:pPr>
            <a:r>
              <a:rPr lang="en-US" b="1" dirty="0"/>
              <a:t>15. Groom Prioritized Product Backlog</a:t>
            </a:r>
          </a:p>
          <a:p>
            <a:pPr marL="0" indent="0">
              <a:buNone/>
            </a:pPr>
            <a:r>
              <a:rPr lang="en-US" b="1" dirty="0"/>
              <a:t>11 Review and Retrospect 16. Demonstrate and Validate Sprint</a:t>
            </a:r>
          </a:p>
          <a:p>
            <a:pPr marL="0" indent="0">
              <a:buNone/>
            </a:pPr>
            <a:r>
              <a:rPr lang="en-US" b="1" dirty="0"/>
              <a:t>17. Retrospect </a:t>
            </a:r>
            <a:r>
              <a:rPr lang="en-US" b="1" dirty="0" smtClean="0"/>
              <a:t>Sprint Release </a:t>
            </a:r>
            <a:endParaRPr lang="en-US" b="1" dirty="0"/>
          </a:p>
          <a:p>
            <a:pPr marL="0" indent="0">
              <a:buNone/>
            </a:pPr>
            <a:r>
              <a:rPr lang="en-US" b="1" dirty="0"/>
              <a:t>18. Ship Deliverables</a:t>
            </a:r>
          </a:p>
          <a:p>
            <a:pPr marL="0" indent="0">
              <a:buNone/>
            </a:pPr>
            <a:r>
              <a:rPr lang="en-US" b="1" dirty="0"/>
              <a:t>19. Retrospect Project</a:t>
            </a:r>
          </a:p>
        </p:txBody>
      </p:sp>
    </p:spTree>
    <p:extLst>
      <p:ext uri="{BB962C8B-B14F-4D97-AF65-F5344CB8AC3E}">
        <p14:creationId xmlns:p14="http://schemas.microsoft.com/office/powerpoint/2010/main" val="10633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8364" y="259307"/>
            <a:ext cx="11135436" cy="614151"/>
          </a:xfrm>
        </p:spPr>
        <p:txBody>
          <a:bodyPr>
            <a:noAutofit/>
          </a:bodyPr>
          <a:lstStyle/>
          <a:p>
            <a:r>
              <a:rPr lang="en-CA" sz="4400" b="1" dirty="0">
                <a:solidFill>
                  <a:schemeClr val="accent1"/>
                </a:solidFill>
              </a:rPr>
              <a:t>Scrum </a:t>
            </a:r>
            <a:r>
              <a:rPr lang="en-CA" sz="4400" b="1" dirty="0">
                <a:solidFill>
                  <a:schemeClr val="accent1"/>
                </a:solidFill>
              </a:rPr>
              <a:t>Canvas</a:t>
            </a:r>
            <a:r>
              <a:rPr lang="en-CA" sz="4400" b="1" dirty="0">
                <a:solidFill>
                  <a:schemeClr val="accent1"/>
                </a:solidFill>
              </a:rPr>
              <a:t> (Visual Paradigm)</a:t>
            </a:r>
            <a:endParaRPr lang="en-CA" sz="4400" b="1" dirty="0">
              <a:solidFill>
                <a:schemeClr val="accent1"/>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9181" y="1337586"/>
            <a:ext cx="8054619" cy="5085037"/>
          </a:xfrm>
        </p:spPr>
      </p:pic>
      <p:sp>
        <p:nvSpPr>
          <p:cNvPr id="9" name="Oval 8"/>
          <p:cNvSpPr/>
          <p:nvPr/>
        </p:nvSpPr>
        <p:spPr>
          <a:xfrm>
            <a:off x="3643532" y="4234375"/>
            <a:ext cx="3256979" cy="1491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2918837" y="1221545"/>
            <a:ext cx="2783575" cy="24132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p:cNvSpPr txBox="1"/>
          <p:nvPr/>
        </p:nvSpPr>
        <p:spPr>
          <a:xfrm>
            <a:off x="359042" y="6353998"/>
            <a:ext cx="4634990" cy="369332"/>
          </a:xfrm>
          <a:prstGeom prst="rect">
            <a:avLst/>
          </a:prstGeom>
          <a:noFill/>
        </p:spPr>
        <p:txBody>
          <a:bodyPr wrap="square" rtlCol="0">
            <a:spAutoFit/>
          </a:bodyPr>
          <a:lstStyle/>
          <a:p>
            <a:r>
              <a:rPr lang="en-CA" dirty="0">
                <a:solidFill>
                  <a:schemeClr val="tx1">
                    <a:lumMod val="65000"/>
                    <a:lumOff val="35000"/>
                  </a:schemeClr>
                </a:solidFill>
              </a:rPr>
              <a:t>htt</a:t>
            </a:r>
            <a:r>
              <a:rPr lang="en-CA" dirty="0">
                <a:solidFill>
                  <a:schemeClr val="tx1">
                    <a:lumMod val="65000"/>
                    <a:lumOff val="35000"/>
                  </a:schemeClr>
                </a:solidFill>
              </a:rPr>
              <a:t>ps://</a:t>
            </a:r>
            <a:r>
              <a:rPr lang="en-CA" dirty="0" smtClean="0">
                <a:solidFill>
                  <a:schemeClr val="tx1">
                    <a:lumMod val="65000"/>
                    <a:lumOff val="35000"/>
                  </a:schemeClr>
                </a:solidFill>
              </a:rPr>
              <a:t>www.visual-paradigm.com/scrum</a:t>
            </a:r>
            <a:endParaRPr lang="en-CA" dirty="0">
              <a:solidFill>
                <a:schemeClr val="tx1">
                  <a:lumMod val="65000"/>
                  <a:lumOff val="35000"/>
                </a:schemeClr>
              </a:solidFill>
            </a:endParaRPr>
          </a:p>
        </p:txBody>
      </p:sp>
    </p:spTree>
    <p:extLst>
      <p:ext uri="{BB962C8B-B14F-4D97-AF65-F5344CB8AC3E}">
        <p14:creationId xmlns:p14="http://schemas.microsoft.com/office/powerpoint/2010/main" val="4146326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19" y="228648"/>
            <a:ext cx="8334902" cy="617514"/>
          </a:xfrm>
        </p:spPr>
        <p:txBody>
          <a:bodyPr>
            <a:noAutofit/>
          </a:bodyPr>
          <a:lstStyle/>
          <a:p>
            <a:r>
              <a:rPr lang="en-CA" sz="4400" b="1" dirty="0" smtClean="0">
                <a:solidFill>
                  <a:schemeClr val="accent1"/>
                </a:solidFill>
              </a:rPr>
              <a:t>Scrum  Key Roles</a:t>
            </a:r>
            <a:endParaRPr lang="en-CA" sz="4400" dirty="0"/>
          </a:p>
        </p:txBody>
      </p:sp>
      <p:sp>
        <p:nvSpPr>
          <p:cNvPr id="3" name="Content Placeholder 2"/>
          <p:cNvSpPr>
            <a:spLocks noGrp="1"/>
          </p:cNvSpPr>
          <p:nvPr>
            <p:ph idx="1"/>
          </p:nvPr>
        </p:nvSpPr>
        <p:spPr>
          <a:xfrm>
            <a:off x="633483" y="1088646"/>
            <a:ext cx="10515600" cy="5579440"/>
          </a:xfrm>
        </p:spPr>
        <p:txBody>
          <a:bodyPr/>
          <a:lstStyle/>
          <a:p>
            <a:endParaRPr lang="en-CA" dirty="0" smtClean="0"/>
          </a:p>
          <a:p>
            <a:r>
              <a:rPr lang="en-CA" b="1" dirty="0" smtClean="0"/>
              <a:t>The </a:t>
            </a:r>
            <a:r>
              <a:rPr lang="en-CA" b="1" dirty="0"/>
              <a:t>Product </a:t>
            </a:r>
            <a:r>
              <a:rPr lang="en-CA" b="1" dirty="0" smtClean="0"/>
              <a:t>Owner</a:t>
            </a:r>
            <a:r>
              <a:rPr lang="en-CA" dirty="0" smtClean="0"/>
              <a:t>: represents the client </a:t>
            </a:r>
          </a:p>
          <a:p>
            <a:endParaRPr lang="en-CA" dirty="0" smtClean="0"/>
          </a:p>
          <a:p>
            <a:r>
              <a:rPr lang="en-CA" b="1" dirty="0"/>
              <a:t>The Scrum </a:t>
            </a:r>
            <a:r>
              <a:rPr lang="en-CA" b="1" dirty="0" smtClean="0"/>
              <a:t>Master: </a:t>
            </a:r>
            <a:r>
              <a:rPr lang="en-CA" dirty="0" smtClean="0"/>
              <a:t>servant leader/ team facilitator</a:t>
            </a:r>
            <a:endParaRPr lang="en-CA" dirty="0"/>
          </a:p>
          <a:p>
            <a:endParaRPr lang="en-CA" dirty="0"/>
          </a:p>
          <a:p>
            <a:r>
              <a:rPr lang="en-CA" b="1" dirty="0" smtClean="0"/>
              <a:t>The </a:t>
            </a:r>
            <a:r>
              <a:rPr lang="en-CA" b="1" dirty="0"/>
              <a:t>Development </a:t>
            </a:r>
            <a:r>
              <a:rPr lang="en-CA" b="1" dirty="0" smtClean="0"/>
              <a:t>Team: </a:t>
            </a:r>
            <a:r>
              <a:rPr lang="en-CA" dirty="0" smtClean="0"/>
              <a:t>who develop the technical features</a:t>
            </a:r>
          </a:p>
          <a:p>
            <a:endParaRPr lang="en-CA" dirty="0"/>
          </a:p>
          <a:p>
            <a:r>
              <a:rPr lang="en-CA" b="1" dirty="0" smtClean="0"/>
              <a:t>Stakeholders: </a:t>
            </a:r>
            <a:r>
              <a:rPr lang="en-CA" dirty="0" smtClean="0"/>
              <a:t>Client, Project Sponsor, Vendors etc.. </a:t>
            </a:r>
          </a:p>
          <a:p>
            <a:endParaRPr lang="en-CA" dirty="0"/>
          </a:p>
          <a:p>
            <a:endParaRPr lang="en-CA" dirty="0"/>
          </a:p>
          <a:p>
            <a:endParaRPr lang="en-CA" dirty="0" smtClean="0"/>
          </a:p>
        </p:txBody>
      </p:sp>
    </p:spTree>
    <p:extLst>
      <p:ext uri="{BB962C8B-B14F-4D97-AF65-F5344CB8AC3E}">
        <p14:creationId xmlns:p14="http://schemas.microsoft.com/office/powerpoint/2010/main" val="144000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03" y="158310"/>
            <a:ext cx="8334902" cy="617514"/>
          </a:xfrm>
        </p:spPr>
        <p:txBody>
          <a:bodyPr>
            <a:normAutofit fontScale="90000"/>
          </a:bodyPr>
          <a:lstStyle/>
          <a:p>
            <a:r>
              <a:rPr lang="en-CA" b="1" dirty="0" smtClean="0">
                <a:solidFill>
                  <a:schemeClr val="accent1"/>
                </a:solidFill>
              </a:rPr>
              <a:t>S</a:t>
            </a:r>
            <a:r>
              <a:rPr lang="en-CA" sz="4900" b="1" dirty="0" smtClean="0">
                <a:solidFill>
                  <a:schemeClr val="accent1"/>
                </a:solidFill>
              </a:rPr>
              <a:t>crum </a:t>
            </a:r>
            <a:r>
              <a:rPr lang="en-CA" sz="4900" b="1" dirty="0">
                <a:solidFill>
                  <a:schemeClr val="accent1"/>
                </a:solidFill>
              </a:rPr>
              <a:t>artifacts</a:t>
            </a:r>
          </a:p>
        </p:txBody>
      </p:sp>
      <p:sp>
        <p:nvSpPr>
          <p:cNvPr id="3" name="Content Placeholder 2"/>
          <p:cNvSpPr>
            <a:spLocks noGrp="1"/>
          </p:cNvSpPr>
          <p:nvPr>
            <p:ph idx="1"/>
          </p:nvPr>
        </p:nvSpPr>
        <p:spPr>
          <a:xfrm>
            <a:off x="633483" y="775824"/>
            <a:ext cx="11408462" cy="5723450"/>
          </a:xfrm>
        </p:spPr>
        <p:txBody>
          <a:bodyPr>
            <a:normAutofit/>
          </a:bodyPr>
          <a:lstStyle/>
          <a:p>
            <a:r>
              <a:rPr lang="en-CA" b="1" dirty="0"/>
              <a:t>Product </a:t>
            </a:r>
            <a:r>
              <a:rPr lang="en-CA" b="1" dirty="0" smtClean="0"/>
              <a:t>backlog: </a:t>
            </a:r>
            <a:r>
              <a:rPr lang="en-CA" dirty="0" smtClean="0"/>
              <a:t>Comprehensive list of the user stories that determine the functionality of the system.</a:t>
            </a:r>
          </a:p>
          <a:p>
            <a:pPr marL="0" indent="0">
              <a:buNone/>
            </a:pPr>
            <a:endParaRPr lang="en-CA" dirty="0" smtClean="0"/>
          </a:p>
          <a:p>
            <a:r>
              <a:rPr lang="en-CA" b="1" dirty="0" smtClean="0"/>
              <a:t>Sprint backlog: </a:t>
            </a:r>
            <a:r>
              <a:rPr lang="en-CA" dirty="0" smtClean="0"/>
              <a:t>stories included </a:t>
            </a:r>
            <a:r>
              <a:rPr lang="en-CA" dirty="0"/>
              <a:t>in the current sprint</a:t>
            </a:r>
            <a:r>
              <a:rPr lang="en-CA" dirty="0" smtClean="0"/>
              <a:t>.</a:t>
            </a:r>
          </a:p>
          <a:p>
            <a:endParaRPr lang="en-CA" dirty="0"/>
          </a:p>
          <a:p>
            <a:r>
              <a:rPr lang="en-CA" b="1" dirty="0"/>
              <a:t>Burn-down </a:t>
            </a:r>
            <a:r>
              <a:rPr lang="en-CA" b="1" dirty="0" smtClean="0"/>
              <a:t>chart: </a:t>
            </a:r>
            <a:r>
              <a:rPr lang="en-CA" dirty="0" smtClean="0"/>
              <a:t>a timeline representation of work to be done.</a:t>
            </a:r>
          </a:p>
          <a:p>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554" y="4017377"/>
            <a:ext cx="7269771" cy="2608506"/>
          </a:xfrm>
          <a:prstGeom prst="rect">
            <a:avLst/>
          </a:prstGeom>
        </p:spPr>
      </p:pic>
      <p:sp>
        <p:nvSpPr>
          <p:cNvPr id="5" name="TextBox 4"/>
          <p:cNvSpPr txBox="1"/>
          <p:nvPr/>
        </p:nvSpPr>
        <p:spPr>
          <a:xfrm>
            <a:off x="0" y="6193247"/>
            <a:ext cx="4634990" cy="369332"/>
          </a:xfrm>
          <a:prstGeom prst="rect">
            <a:avLst/>
          </a:prstGeom>
          <a:noFill/>
        </p:spPr>
        <p:txBody>
          <a:bodyPr wrap="square" rtlCol="0">
            <a:spAutoFit/>
          </a:bodyPr>
          <a:lstStyle/>
          <a:p>
            <a:r>
              <a:rPr lang="en-CA" dirty="0">
                <a:solidFill>
                  <a:schemeClr val="tx1">
                    <a:lumMod val="65000"/>
                    <a:lumOff val="35000"/>
                  </a:schemeClr>
                </a:solidFill>
              </a:rPr>
              <a:t>htt</a:t>
            </a:r>
            <a:r>
              <a:rPr lang="en-CA" dirty="0">
                <a:solidFill>
                  <a:schemeClr val="tx1">
                    <a:lumMod val="65000"/>
                    <a:lumOff val="35000"/>
                  </a:schemeClr>
                </a:solidFill>
              </a:rPr>
              <a:t>ps://</a:t>
            </a:r>
            <a:r>
              <a:rPr lang="en-CA" dirty="0" smtClean="0">
                <a:solidFill>
                  <a:schemeClr val="tx1">
                    <a:lumMod val="65000"/>
                    <a:lumOff val="35000"/>
                  </a:schemeClr>
                </a:solidFill>
              </a:rPr>
              <a:t>www.visual-paradigm.com/scrum</a:t>
            </a:r>
            <a:endParaRPr lang="en-CA" dirty="0">
              <a:solidFill>
                <a:schemeClr val="tx1">
                  <a:lumMod val="65000"/>
                  <a:lumOff val="35000"/>
                </a:schemeClr>
              </a:solidFill>
            </a:endParaRPr>
          </a:p>
        </p:txBody>
      </p:sp>
    </p:spTree>
    <p:extLst>
      <p:ext uri="{BB962C8B-B14F-4D97-AF65-F5344CB8AC3E}">
        <p14:creationId xmlns:p14="http://schemas.microsoft.com/office/powerpoint/2010/main" val="102597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19" y="228648"/>
            <a:ext cx="8334902" cy="418466"/>
          </a:xfrm>
        </p:spPr>
        <p:txBody>
          <a:bodyPr>
            <a:noAutofit/>
          </a:bodyPr>
          <a:lstStyle/>
          <a:p>
            <a:r>
              <a:rPr lang="en-CA" sz="4400" b="1" dirty="0" smtClean="0">
                <a:solidFill>
                  <a:schemeClr val="accent1"/>
                </a:solidFill>
              </a:rPr>
              <a:t>Scrum </a:t>
            </a:r>
            <a:r>
              <a:rPr lang="en-CA" sz="4400" b="1" dirty="0">
                <a:solidFill>
                  <a:schemeClr val="accent1"/>
                </a:solidFill>
              </a:rPr>
              <a:t>Events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639" y="1637683"/>
            <a:ext cx="10281558" cy="3004656"/>
          </a:xfrm>
        </p:spPr>
      </p:pic>
      <p:sp>
        <p:nvSpPr>
          <p:cNvPr id="5" name="TextBox 4"/>
          <p:cNvSpPr txBox="1"/>
          <p:nvPr/>
        </p:nvSpPr>
        <p:spPr>
          <a:xfrm>
            <a:off x="337625" y="6038502"/>
            <a:ext cx="4634990" cy="369332"/>
          </a:xfrm>
          <a:prstGeom prst="rect">
            <a:avLst/>
          </a:prstGeom>
          <a:noFill/>
        </p:spPr>
        <p:txBody>
          <a:bodyPr wrap="square" rtlCol="0">
            <a:spAutoFit/>
          </a:bodyPr>
          <a:lstStyle/>
          <a:p>
            <a:r>
              <a:rPr lang="en-CA" dirty="0">
                <a:solidFill>
                  <a:schemeClr val="tx1">
                    <a:lumMod val="65000"/>
                    <a:lumOff val="35000"/>
                  </a:schemeClr>
                </a:solidFill>
              </a:rPr>
              <a:t>htt</a:t>
            </a:r>
            <a:r>
              <a:rPr lang="en-CA" dirty="0">
                <a:solidFill>
                  <a:schemeClr val="tx1">
                    <a:lumMod val="65000"/>
                    <a:lumOff val="35000"/>
                  </a:schemeClr>
                </a:solidFill>
              </a:rPr>
              <a:t>ps://</a:t>
            </a:r>
            <a:r>
              <a:rPr lang="en-CA" dirty="0" smtClean="0">
                <a:solidFill>
                  <a:schemeClr val="tx1">
                    <a:lumMod val="65000"/>
                    <a:lumOff val="35000"/>
                  </a:schemeClr>
                </a:solidFill>
              </a:rPr>
              <a:t>www.visual-paradigm.com/scrum</a:t>
            </a:r>
            <a:endParaRPr lang="en-CA" dirty="0">
              <a:solidFill>
                <a:schemeClr val="tx1">
                  <a:lumMod val="65000"/>
                  <a:lumOff val="35000"/>
                </a:schemeClr>
              </a:solidFill>
            </a:endParaRPr>
          </a:p>
        </p:txBody>
      </p:sp>
    </p:spTree>
    <p:extLst>
      <p:ext uri="{BB962C8B-B14F-4D97-AF65-F5344CB8AC3E}">
        <p14:creationId xmlns:p14="http://schemas.microsoft.com/office/powerpoint/2010/main" val="32814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071ED2-E097-4F04-BD46-720AB408D2BF}"/>
              </a:ext>
            </a:extLst>
          </p:cNvPr>
          <p:cNvSpPr>
            <a:spLocks noGrp="1"/>
          </p:cNvSpPr>
          <p:nvPr>
            <p:ph type="title"/>
          </p:nvPr>
        </p:nvSpPr>
        <p:spPr>
          <a:xfrm>
            <a:off x="838200" y="500062"/>
            <a:ext cx="8334902" cy="823771"/>
          </a:xfrm>
        </p:spPr>
        <p:txBody>
          <a:bodyPr>
            <a:normAutofit/>
          </a:bodyPr>
          <a:lstStyle/>
          <a:p>
            <a:pPr marL="914400" indent="-914400">
              <a:buFont typeface="+mj-lt"/>
              <a:buAutoNum type="arabicPeriod"/>
            </a:pPr>
            <a:r>
              <a:rPr lang="en-CA" sz="4400" b="1" dirty="0" smtClean="0">
                <a:solidFill>
                  <a:schemeClr val="accent1"/>
                </a:solidFill>
              </a:rPr>
              <a:t>Scrum Principles</a:t>
            </a:r>
            <a:endParaRPr lang="en-CA" sz="4400" b="1" dirty="0">
              <a:solidFill>
                <a:schemeClr val="accent1"/>
              </a:solidFill>
            </a:endParaRPr>
          </a:p>
        </p:txBody>
      </p:sp>
      <p:sp>
        <p:nvSpPr>
          <p:cNvPr id="3" name="Content Placeholder 2">
            <a:extLst>
              <a:ext uri="{FF2B5EF4-FFF2-40B4-BE49-F238E27FC236}">
                <a16:creationId xmlns="" xmlns:a16="http://schemas.microsoft.com/office/drawing/2014/main" id="{C07F7631-D601-4E2D-9A8F-3D89B52F08F1}"/>
              </a:ext>
            </a:extLst>
          </p:cNvPr>
          <p:cNvSpPr>
            <a:spLocks noGrp="1"/>
          </p:cNvSpPr>
          <p:nvPr>
            <p:ph idx="1"/>
          </p:nvPr>
        </p:nvSpPr>
        <p:spPr/>
        <p:txBody>
          <a:bodyPr>
            <a:normAutofit/>
          </a:bodyPr>
          <a:lstStyle/>
          <a:p>
            <a:pPr marL="0" indent="0">
              <a:buNone/>
            </a:pPr>
            <a:r>
              <a:rPr lang="en-US" b="1" dirty="0" smtClean="0"/>
              <a:t>1.1 Empirical </a:t>
            </a:r>
            <a:r>
              <a:rPr lang="en-US" b="1" dirty="0"/>
              <a:t>Process Control</a:t>
            </a:r>
          </a:p>
          <a:p>
            <a:pPr marL="0" indent="0">
              <a:buNone/>
            </a:pPr>
            <a:r>
              <a:rPr lang="en-US" b="1" dirty="0" smtClean="0"/>
              <a:t>1.2 Self-organization</a:t>
            </a:r>
            <a:endParaRPr lang="en-US" b="1" dirty="0"/>
          </a:p>
          <a:p>
            <a:pPr marL="0" indent="0">
              <a:buNone/>
            </a:pPr>
            <a:r>
              <a:rPr lang="en-US" b="1" dirty="0" smtClean="0"/>
              <a:t>1.3 Collaboration</a:t>
            </a:r>
            <a:endParaRPr lang="en-US" b="1" dirty="0"/>
          </a:p>
          <a:p>
            <a:pPr marL="0" indent="0">
              <a:buNone/>
            </a:pPr>
            <a:r>
              <a:rPr lang="en-US" b="1" dirty="0" smtClean="0"/>
              <a:t>1.4 Value-based </a:t>
            </a:r>
            <a:r>
              <a:rPr lang="en-US" b="1" dirty="0"/>
              <a:t>Prioritization</a:t>
            </a:r>
          </a:p>
          <a:p>
            <a:pPr marL="0" indent="0">
              <a:buNone/>
            </a:pPr>
            <a:r>
              <a:rPr lang="en-US" b="1" dirty="0" smtClean="0"/>
              <a:t>1.5 Time-boxing</a:t>
            </a:r>
            <a:endParaRPr lang="en-US" b="1" dirty="0"/>
          </a:p>
          <a:p>
            <a:pPr marL="0" indent="0">
              <a:buNone/>
            </a:pPr>
            <a:r>
              <a:rPr lang="en-US" b="1" dirty="0" smtClean="0"/>
              <a:t>1.6 Iterative </a:t>
            </a:r>
            <a:r>
              <a:rPr lang="en-US" b="1" dirty="0"/>
              <a:t>Development</a:t>
            </a:r>
          </a:p>
          <a:p>
            <a:pPr lvl="1"/>
            <a:endParaRPr lang="en-CA" dirty="0"/>
          </a:p>
          <a:p>
            <a:endParaRPr lang="en-CA" dirty="0"/>
          </a:p>
        </p:txBody>
      </p:sp>
    </p:spTree>
    <p:extLst>
      <p:ext uri="{BB962C8B-B14F-4D97-AF65-F5344CB8AC3E}">
        <p14:creationId xmlns:p14="http://schemas.microsoft.com/office/powerpoint/2010/main" val="397578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254" y="650679"/>
            <a:ext cx="8334902" cy="617514"/>
          </a:xfrm>
        </p:spPr>
        <p:txBody>
          <a:bodyPr>
            <a:normAutofit fontScale="90000"/>
          </a:bodyPr>
          <a:lstStyle/>
          <a:p>
            <a:r>
              <a:rPr lang="en-CA" b="1" dirty="0" smtClean="0">
                <a:solidFill>
                  <a:schemeClr val="accent1"/>
                </a:solidFill>
              </a:rPr>
              <a:t>Product vs Sprint Backlog</a:t>
            </a:r>
            <a:endParaRPr lang="en-CA"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9595" y="2559646"/>
            <a:ext cx="7457143" cy="2676190"/>
          </a:xfrm>
        </p:spPr>
      </p:pic>
      <p:sp>
        <p:nvSpPr>
          <p:cNvPr id="6" name="TextBox 5"/>
          <p:cNvSpPr txBox="1"/>
          <p:nvPr/>
        </p:nvSpPr>
        <p:spPr>
          <a:xfrm>
            <a:off x="463403" y="6157957"/>
            <a:ext cx="4634990" cy="369332"/>
          </a:xfrm>
          <a:prstGeom prst="rect">
            <a:avLst/>
          </a:prstGeom>
          <a:noFill/>
        </p:spPr>
        <p:txBody>
          <a:bodyPr wrap="square" rtlCol="0">
            <a:spAutoFit/>
          </a:bodyPr>
          <a:lstStyle/>
          <a:p>
            <a:r>
              <a:rPr lang="en-CA" dirty="0">
                <a:solidFill>
                  <a:schemeClr val="tx1">
                    <a:lumMod val="65000"/>
                    <a:lumOff val="35000"/>
                  </a:schemeClr>
                </a:solidFill>
              </a:rPr>
              <a:t>htt</a:t>
            </a:r>
            <a:r>
              <a:rPr lang="en-CA" dirty="0">
                <a:solidFill>
                  <a:schemeClr val="tx1">
                    <a:lumMod val="65000"/>
                    <a:lumOff val="35000"/>
                  </a:schemeClr>
                </a:solidFill>
              </a:rPr>
              <a:t>ps://</a:t>
            </a:r>
            <a:r>
              <a:rPr lang="en-CA" dirty="0" smtClean="0">
                <a:solidFill>
                  <a:schemeClr val="tx1">
                    <a:lumMod val="65000"/>
                    <a:lumOff val="35000"/>
                  </a:schemeClr>
                </a:solidFill>
              </a:rPr>
              <a:t>www.visual-paradigm.com/scrum</a:t>
            </a:r>
            <a:endParaRPr lang="en-CA" dirty="0">
              <a:solidFill>
                <a:schemeClr val="tx1">
                  <a:lumMod val="65000"/>
                  <a:lumOff val="35000"/>
                </a:schemeClr>
              </a:solidFill>
            </a:endParaRPr>
          </a:p>
        </p:txBody>
      </p:sp>
    </p:spTree>
    <p:extLst>
      <p:ext uri="{BB962C8B-B14F-4D97-AF65-F5344CB8AC3E}">
        <p14:creationId xmlns:p14="http://schemas.microsoft.com/office/powerpoint/2010/main" val="299848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EA631C-A7CF-45A3-B0A8-35A6FF7CD4B3}"/>
              </a:ext>
            </a:extLst>
          </p:cNvPr>
          <p:cNvSpPr>
            <a:spLocks noGrp="1"/>
          </p:cNvSpPr>
          <p:nvPr>
            <p:ph type="title"/>
          </p:nvPr>
        </p:nvSpPr>
        <p:spPr/>
        <p:txBody>
          <a:bodyPr/>
          <a:lstStyle/>
          <a:p>
            <a:r>
              <a:rPr lang="en-CA" dirty="0"/>
              <a:t>Personas</a:t>
            </a:r>
          </a:p>
        </p:txBody>
      </p:sp>
      <p:sp>
        <p:nvSpPr>
          <p:cNvPr id="3" name="Content Placeholder 2">
            <a:extLst>
              <a:ext uri="{FF2B5EF4-FFF2-40B4-BE49-F238E27FC236}">
                <a16:creationId xmlns="" xmlns:a16="http://schemas.microsoft.com/office/drawing/2014/main" id="{9D67D87F-B36B-4692-85E9-58504E290C7B}"/>
              </a:ext>
            </a:extLst>
          </p:cNvPr>
          <p:cNvSpPr>
            <a:spLocks noGrp="1"/>
          </p:cNvSpPr>
          <p:nvPr>
            <p:ph idx="1"/>
          </p:nvPr>
        </p:nvSpPr>
        <p:spPr>
          <a:xfrm>
            <a:off x="838200" y="2035629"/>
            <a:ext cx="10515600" cy="4141334"/>
          </a:xfrm>
        </p:spPr>
        <p:txBody>
          <a:bodyPr>
            <a:normAutofit/>
          </a:bodyPr>
          <a:lstStyle/>
          <a:p>
            <a:pPr>
              <a:spcBef>
                <a:spcPts val="1800"/>
              </a:spcBef>
              <a:spcAft>
                <a:spcPts val="1200"/>
              </a:spcAft>
            </a:pPr>
            <a:r>
              <a:rPr lang="en-US" sz="3200" dirty="0"/>
              <a:t>A user persona is an archetype or character that represents a potential user of your website or app. </a:t>
            </a:r>
          </a:p>
          <a:p>
            <a:pPr>
              <a:spcBef>
                <a:spcPts val="1800"/>
              </a:spcBef>
              <a:spcAft>
                <a:spcPts val="1200"/>
              </a:spcAft>
            </a:pPr>
            <a:r>
              <a:rPr lang="en-US" sz="3200" dirty="0"/>
              <a:t>In </a:t>
            </a:r>
            <a:r>
              <a:rPr lang="en-US" sz="3200" dirty="0">
                <a:solidFill>
                  <a:srgbClr val="FF0000"/>
                </a:solidFill>
              </a:rPr>
              <a:t>user centered-design</a:t>
            </a:r>
            <a:r>
              <a:rPr lang="en-US" sz="3200" dirty="0"/>
              <a:t>, personas help the design team to target their designs around users.</a:t>
            </a:r>
          </a:p>
          <a:p>
            <a:pPr>
              <a:spcBef>
                <a:spcPts val="1800"/>
              </a:spcBef>
              <a:spcAft>
                <a:spcPts val="1200"/>
              </a:spcAft>
            </a:pPr>
            <a:r>
              <a:rPr lang="en-US" sz="3200" dirty="0"/>
              <a:t>There is usually more than one type of user who will interact with your website or app, and creating personas helps to scope out the range of users. </a:t>
            </a:r>
            <a:endParaRPr lang="en-CA" sz="3200" dirty="0"/>
          </a:p>
        </p:txBody>
      </p:sp>
    </p:spTree>
    <p:extLst>
      <p:ext uri="{BB962C8B-B14F-4D97-AF65-F5344CB8AC3E}">
        <p14:creationId xmlns:p14="http://schemas.microsoft.com/office/powerpoint/2010/main" val="2081720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B8D974-A69E-4972-8FFE-32B3B0439FB2}"/>
              </a:ext>
            </a:extLst>
          </p:cNvPr>
          <p:cNvSpPr>
            <a:spLocks noGrp="1"/>
          </p:cNvSpPr>
          <p:nvPr>
            <p:ph type="title"/>
          </p:nvPr>
        </p:nvSpPr>
        <p:spPr/>
        <p:txBody>
          <a:bodyPr/>
          <a:lstStyle/>
          <a:p>
            <a:r>
              <a:rPr lang="en-CA" dirty="0"/>
              <a:t>Benefits of using personas</a:t>
            </a:r>
          </a:p>
        </p:txBody>
      </p:sp>
      <p:sp>
        <p:nvSpPr>
          <p:cNvPr id="3" name="Content Placeholder 2">
            <a:extLst>
              <a:ext uri="{FF2B5EF4-FFF2-40B4-BE49-F238E27FC236}">
                <a16:creationId xmlns="" xmlns:a16="http://schemas.microsoft.com/office/drawing/2014/main" id="{99E36843-5101-4076-80A4-D8DE3A0A31D1}"/>
              </a:ext>
            </a:extLst>
          </p:cNvPr>
          <p:cNvSpPr>
            <a:spLocks noGrp="1"/>
          </p:cNvSpPr>
          <p:nvPr>
            <p:ph idx="1"/>
          </p:nvPr>
        </p:nvSpPr>
        <p:spPr/>
        <p:txBody>
          <a:bodyPr>
            <a:normAutofit/>
          </a:bodyPr>
          <a:lstStyle/>
          <a:p>
            <a:endParaRPr lang="en-US" sz="3600" dirty="0"/>
          </a:p>
          <a:p>
            <a:r>
              <a:rPr lang="en-US" sz="3600" dirty="0"/>
              <a:t>For </a:t>
            </a:r>
            <a:r>
              <a:rPr lang="en-US" sz="3600" dirty="0" smtClean="0">
                <a:solidFill>
                  <a:srgbClr val="FF0000"/>
                </a:solidFill>
              </a:rPr>
              <a:t>UX(User Interface) </a:t>
            </a:r>
            <a:r>
              <a:rPr lang="en-US" sz="3600" dirty="0"/>
              <a:t>teams, introducing persona development into the design process helps them learn about the spectrum of goals and needs of their users. </a:t>
            </a:r>
          </a:p>
          <a:p>
            <a:endParaRPr lang="en-US" sz="3600" dirty="0"/>
          </a:p>
          <a:p>
            <a:r>
              <a:rPr lang="en-US" sz="3600" dirty="0"/>
              <a:t>It is a designer’s checklist if you like.</a:t>
            </a:r>
          </a:p>
        </p:txBody>
      </p:sp>
    </p:spTree>
    <p:extLst>
      <p:ext uri="{BB962C8B-B14F-4D97-AF65-F5344CB8AC3E}">
        <p14:creationId xmlns:p14="http://schemas.microsoft.com/office/powerpoint/2010/main" val="4067861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FCE132-3181-453E-B262-25A6CBC66430}"/>
              </a:ext>
            </a:extLst>
          </p:cNvPr>
          <p:cNvSpPr>
            <a:spLocks noGrp="1"/>
          </p:cNvSpPr>
          <p:nvPr>
            <p:ph type="title"/>
          </p:nvPr>
        </p:nvSpPr>
        <p:spPr/>
        <p:txBody>
          <a:bodyPr/>
          <a:lstStyle/>
          <a:p>
            <a:r>
              <a:rPr lang="en-CA" dirty="0"/>
              <a:t>How to create a persona?</a:t>
            </a:r>
          </a:p>
        </p:txBody>
      </p:sp>
      <p:sp>
        <p:nvSpPr>
          <p:cNvPr id="3" name="Content Placeholder 2">
            <a:extLst>
              <a:ext uri="{FF2B5EF4-FFF2-40B4-BE49-F238E27FC236}">
                <a16:creationId xmlns="" xmlns:a16="http://schemas.microsoft.com/office/drawing/2014/main" id="{A0375DB8-16FC-4025-92F0-A9A16D6523CD}"/>
              </a:ext>
            </a:extLst>
          </p:cNvPr>
          <p:cNvSpPr>
            <a:spLocks noGrp="1"/>
          </p:cNvSpPr>
          <p:nvPr>
            <p:ph idx="1"/>
          </p:nvPr>
        </p:nvSpPr>
        <p:spPr>
          <a:xfrm>
            <a:off x="838200" y="2149929"/>
            <a:ext cx="10515600" cy="4027034"/>
          </a:xfrm>
        </p:spPr>
        <p:txBody>
          <a:bodyPr>
            <a:normAutofit lnSpcReduction="10000"/>
          </a:bodyPr>
          <a:lstStyle/>
          <a:p>
            <a:r>
              <a:rPr lang="en-US" sz="3600" dirty="0"/>
              <a:t>Creating a user persona starts with user research. By observing users, </a:t>
            </a:r>
            <a:r>
              <a:rPr lang="en-US" sz="3600" dirty="0" err="1"/>
              <a:t>UXers</a:t>
            </a:r>
            <a:r>
              <a:rPr lang="en-US" sz="3600" dirty="0"/>
              <a:t> can understand their behavior and motivations, and then design accordingly. </a:t>
            </a:r>
          </a:p>
          <a:p>
            <a:endParaRPr lang="en-US" sz="3600" dirty="0"/>
          </a:p>
          <a:p>
            <a:r>
              <a:rPr lang="en-US" sz="3600" dirty="0"/>
              <a:t>Upon observing users, </a:t>
            </a:r>
            <a:r>
              <a:rPr lang="en-US" sz="3600" dirty="0" err="1"/>
              <a:t>UXers</a:t>
            </a:r>
            <a:r>
              <a:rPr lang="en-US" sz="3600" dirty="0"/>
              <a:t> split up the test data into possible user archetypes, or user personas. Then all this information is put into context in a </a:t>
            </a:r>
            <a:r>
              <a:rPr lang="en-US" sz="3600" b="1" dirty="0"/>
              <a:t>user persona template</a:t>
            </a:r>
            <a:r>
              <a:rPr lang="en-US" sz="3600" dirty="0"/>
              <a:t> </a:t>
            </a:r>
          </a:p>
          <a:p>
            <a:endParaRPr lang="en-CA" sz="3600" dirty="0"/>
          </a:p>
        </p:txBody>
      </p:sp>
    </p:spTree>
    <p:extLst>
      <p:ext uri="{BB962C8B-B14F-4D97-AF65-F5344CB8AC3E}">
        <p14:creationId xmlns:p14="http://schemas.microsoft.com/office/powerpoint/2010/main" val="9641193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CDDC3E-429E-4C4E-9466-A0CAC9D2224E}"/>
              </a:ext>
            </a:extLst>
          </p:cNvPr>
          <p:cNvSpPr>
            <a:spLocks noGrp="1"/>
          </p:cNvSpPr>
          <p:nvPr>
            <p:ph type="title"/>
          </p:nvPr>
        </p:nvSpPr>
        <p:spPr/>
        <p:txBody>
          <a:bodyPr/>
          <a:lstStyle/>
          <a:p>
            <a:r>
              <a:rPr lang="en-CA" dirty="0"/>
              <a:t>Capturing info about users</a:t>
            </a:r>
          </a:p>
        </p:txBody>
      </p:sp>
      <p:sp>
        <p:nvSpPr>
          <p:cNvPr id="3" name="Content Placeholder 2">
            <a:extLst>
              <a:ext uri="{FF2B5EF4-FFF2-40B4-BE49-F238E27FC236}">
                <a16:creationId xmlns="" xmlns:a16="http://schemas.microsoft.com/office/drawing/2014/main" id="{8B218330-7EFD-4C7F-92B7-47E91CFE5CCB}"/>
              </a:ext>
            </a:extLst>
          </p:cNvPr>
          <p:cNvSpPr>
            <a:spLocks noGrp="1"/>
          </p:cNvSpPr>
          <p:nvPr>
            <p:ph idx="1"/>
          </p:nvPr>
        </p:nvSpPr>
        <p:spPr>
          <a:xfrm>
            <a:off x="838200" y="2072333"/>
            <a:ext cx="10515600" cy="4104629"/>
          </a:xfrm>
        </p:spPr>
        <p:txBody>
          <a:bodyPr>
            <a:normAutofit fontScale="92500" lnSpcReduction="10000"/>
          </a:bodyPr>
          <a:lstStyle/>
          <a:p>
            <a:pPr marL="0" indent="0">
              <a:buNone/>
            </a:pPr>
            <a:r>
              <a:rPr lang="en-US" sz="4000" dirty="0"/>
              <a:t>There are plenty of user research techniques that help to capture information about user, such as:</a:t>
            </a:r>
          </a:p>
          <a:p>
            <a:pPr lvl="1">
              <a:lnSpc>
                <a:spcPct val="150000"/>
              </a:lnSpc>
            </a:pPr>
            <a:r>
              <a:rPr lang="en-US" sz="3600" dirty="0"/>
              <a:t>task analysis (card sorting, first click testing etc.)</a:t>
            </a:r>
          </a:p>
          <a:p>
            <a:pPr lvl="1">
              <a:lnSpc>
                <a:spcPct val="150000"/>
              </a:lnSpc>
            </a:pPr>
            <a:r>
              <a:rPr lang="en-US" sz="3600" dirty="0"/>
              <a:t>feedback (contextual interviews and focus groups)</a:t>
            </a:r>
          </a:p>
          <a:p>
            <a:pPr lvl="1">
              <a:lnSpc>
                <a:spcPct val="150000"/>
              </a:lnSpc>
            </a:pPr>
            <a:r>
              <a:rPr lang="en-US" sz="3600" dirty="0"/>
              <a:t>prototyping (experimenting with ideas prior to developing them)</a:t>
            </a:r>
          </a:p>
          <a:p>
            <a:endParaRPr lang="en-CA" sz="3600" dirty="0"/>
          </a:p>
        </p:txBody>
      </p:sp>
    </p:spTree>
    <p:extLst>
      <p:ext uri="{BB962C8B-B14F-4D97-AF65-F5344CB8AC3E}">
        <p14:creationId xmlns:p14="http://schemas.microsoft.com/office/powerpoint/2010/main" val="4069205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iStock-531416232.jpg"/>
          <p:cNvPicPr>
            <a:picLocks noChangeAspect="1"/>
          </p:cNvPicPr>
          <p:nvPr/>
        </p:nvPicPr>
        <p:blipFill rotWithShape="1">
          <a:blip r:embed="rId3">
            <a:alphaModFix/>
            <a:extLst>
              <a:ext uri="{28A0092B-C50C-407E-A947-70E740481C1C}">
                <a14:useLocalDpi xmlns:a14="http://schemas.microsoft.com/office/drawing/2010/main" val="0"/>
              </a:ext>
            </a:extLst>
          </a:blip>
          <a:srcRect l="30041" t="842" r="47386" b="-842"/>
          <a:stretch/>
        </p:blipFill>
        <p:spPr>
          <a:xfrm>
            <a:off x="0" y="0"/>
            <a:ext cx="2355709" cy="6929895"/>
          </a:xfrm>
          <a:prstGeom prst="rect">
            <a:avLst/>
          </a:prstGeom>
        </p:spPr>
      </p:pic>
      <p:pic>
        <p:nvPicPr>
          <p:cNvPr id="8" name="Picture 7" descr="logo-jim-blanc.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969" y="256136"/>
            <a:ext cx="1625308" cy="435221"/>
          </a:xfrm>
          <a:prstGeom prst="rect">
            <a:avLst/>
          </a:prstGeom>
        </p:spPr>
      </p:pic>
      <p:sp>
        <p:nvSpPr>
          <p:cNvPr id="10" name="Rectangle 9"/>
          <p:cNvSpPr/>
          <p:nvPr/>
        </p:nvSpPr>
        <p:spPr>
          <a:xfrm>
            <a:off x="6580" y="4108201"/>
            <a:ext cx="2355709" cy="2784983"/>
          </a:xfrm>
          <a:prstGeom prst="rect">
            <a:avLst/>
          </a:prstGeom>
          <a:gradFill flip="none" rotWithShape="1">
            <a:gsLst>
              <a:gs pos="0">
                <a:schemeClr val="tx1">
                  <a:alpha val="60000"/>
                </a:schemeClr>
              </a:gs>
              <a:gs pos="100000">
                <a:srgbClr val="FFFFFF">
                  <a:alpha val="0"/>
                </a:srgb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12118" y="4717884"/>
            <a:ext cx="2795362" cy="307777"/>
          </a:xfrm>
          <a:prstGeom prst="rect">
            <a:avLst/>
          </a:prstGeom>
          <a:noFill/>
        </p:spPr>
        <p:txBody>
          <a:bodyPr wrap="square" rtlCol="0">
            <a:spAutoFit/>
          </a:bodyPr>
          <a:lstStyle/>
          <a:p>
            <a:pPr algn="ctr"/>
            <a:r>
              <a:rPr lang="en-US" sz="1400" dirty="0">
                <a:solidFill>
                  <a:schemeClr val="bg1"/>
                </a:solidFill>
              </a:rPr>
              <a:t>CHARLOTTE WALKER</a:t>
            </a:r>
          </a:p>
        </p:txBody>
      </p:sp>
      <p:sp>
        <p:nvSpPr>
          <p:cNvPr id="11" name="TextBox 10"/>
          <p:cNvSpPr txBox="1"/>
          <p:nvPr/>
        </p:nvSpPr>
        <p:spPr>
          <a:xfrm>
            <a:off x="394296" y="4989597"/>
            <a:ext cx="1538351" cy="261610"/>
          </a:xfrm>
          <a:prstGeom prst="rect">
            <a:avLst/>
          </a:prstGeom>
          <a:noFill/>
        </p:spPr>
        <p:txBody>
          <a:bodyPr wrap="square" rtlCol="0">
            <a:spAutoFit/>
          </a:bodyPr>
          <a:lstStyle/>
          <a:p>
            <a:pPr algn="ctr"/>
            <a:r>
              <a:rPr lang="en-US" sz="1100" dirty="0">
                <a:solidFill>
                  <a:srgbClr val="FFFFFF"/>
                </a:solidFill>
              </a:rPr>
              <a:t>43, Los Angeles</a:t>
            </a:r>
          </a:p>
        </p:txBody>
      </p:sp>
      <p:sp>
        <p:nvSpPr>
          <p:cNvPr id="12" name="TextBox 11"/>
          <p:cNvSpPr txBox="1"/>
          <p:nvPr/>
        </p:nvSpPr>
        <p:spPr>
          <a:xfrm>
            <a:off x="417589" y="5452397"/>
            <a:ext cx="1538351" cy="246221"/>
          </a:xfrm>
          <a:prstGeom prst="rect">
            <a:avLst/>
          </a:prstGeom>
          <a:noFill/>
        </p:spPr>
        <p:txBody>
          <a:bodyPr wrap="square" rtlCol="0">
            <a:spAutoFit/>
          </a:bodyPr>
          <a:lstStyle/>
          <a:p>
            <a:pPr algn="ctr"/>
            <a:r>
              <a:rPr lang="en-US" sz="1000" dirty="0">
                <a:solidFill>
                  <a:srgbClr val="FFFFFF"/>
                </a:solidFill>
              </a:rPr>
              <a:t>FOUNDER</a:t>
            </a:r>
          </a:p>
        </p:txBody>
      </p:sp>
      <p:cxnSp>
        <p:nvCxnSpPr>
          <p:cNvPr id="14" name="Straight Connector 13"/>
          <p:cNvCxnSpPr/>
          <p:nvPr/>
        </p:nvCxnSpPr>
        <p:spPr>
          <a:xfrm>
            <a:off x="816498" y="5343964"/>
            <a:ext cx="745127"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9236" y="5861848"/>
            <a:ext cx="920110" cy="814582"/>
          </a:xfrm>
          <a:prstGeom prst="rect">
            <a:avLst/>
          </a:prstGeom>
          <a:noFill/>
        </p:spPr>
        <p:txBody>
          <a:bodyPr wrap="square" rtlCol="0">
            <a:spAutoFit/>
          </a:bodyPr>
          <a:lstStyle/>
          <a:p>
            <a:pPr>
              <a:lnSpc>
                <a:spcPct val="120000"/>
              </a:lnSpc>
            </a:pPr>
            <a:r>
              <a:rPr lang="en-US" sz="1200" b="1" baseline="30000" dirty="0">
                <a:solidFill>
                  <a:schemeClr val="bg1"/>
                </a:solidFill>
              </a:rPr>
              <a:t>· STATUS</a:t>
            </a:r>
          </a:p>
          <a:p>
            <a:pPr>
              <a:lnSpc>
                <a:spcPct val="120000"/>
              </a:lnSpc>
            </a:pPr>
            <a:r>
              <a:rPr lang="en-US" sz="1200" baseline="30000" dirty="0">
                <a:solidFill>
                  <a:schemeClr val="bg1"/>
                </a:solidFill>
              </a:rPr>
              <a:t>  MARRIED</a:t>
            </a:r>
          </a:p>
          <a:p>
            <a:pPr>
              <a:lnSpc>
                <a:spcPct val="110000"/>
              </a:lnSpc>
            </a:pPr>
            <a:endParaRPr lang="en-US" sz="1200" b="1" baseline="30000" dirty="0">
              <a:solidFill>
                <a:schemeClr val="bg1"/>
              </a:solidFill>
            </a:endParaRPr>
          </a:p>
          <a:p>
            <a:pPr>
              <a:lnSpc>
                <a:spcPct val="120000"/>
              </a:lnSpc>
            </a:pPr>
            <a:r>
              <a:rPr lang="en-US" sz="1200" b="1" baseline="30000" dirty="0">
                <a:solidFill>
                  <a:schemeClr val="bg1"/>
                </a:solidFill>
              </a:rPr>
              <a:t>· TIER</a:t>
            </a:r>
            <a:endParaRPr lang="en-US" sz="1200" baseline="30000" dirty="0">
              <a:solidFill>
                <a:schemeClr val="bg1"/>
              </a:solidFill>
            </a:endParaRPr>
          </a:p>
          <a:p>
            <a:pPr>
              <a:lnSpc>
                <a:spcPct val="120000"/>
              </a:lnSpc>
            </a:pPr>
            <a:r>
              <a:rPr lang="mr-IN" sz="1200" baseline="30000" dirty="0">
                <a:solidFill>
                  <a:schemeClr val="bg1"/>
                </a:solidFill>
              </a:rPr>
              <a:t>  </a:t>
            </a:r>
            <a:r>
              <a:rPr lang="es-ES_tradnl" sz="1200" baseline="30000" dirty="0">
                <a:solidFill>
                  <a:schemeClr val="bg1"/>
                </a:solidFill>
              </a:rPr>
              <a:t>SENIOR MAN</a:t>
            </a:r>
            <a:r>
              <a:rPr lang="en-GB" sz="1200" baseline="30000" dirty="0">
                <a:solidFill>
                  <a:schemeClr val="bg1"/>
                </a:solidFill>
              </a:rPr>
              <a:t>.</a:t>
            </a:r>
            <a:endParaRPr lang="mr-IN" sz="1000" baseline="30000" dirty="0">
              <a:solidFill>
                <a:schemeClr val="bg1"/>
              </a:solidFill>
            </a:endParaRPr>
          </a:p>
        </p:txBody>
      </p:sp>
      <p:sp>
        <p:nvSpPr>
          <p:cNvPr id="16" name="TextBox 15"/>
          <p:cNvSpPr txBox="1"/>
          <p:nvPr/>
        </p:nvSpPr>
        <p:spPr>
          <a:xfrm>
            <a:off x="1274958" y="5861848"/>
            <a:ext cx="895730" cy="814582"/>
          </a:xfrm>
          <a:prstGeom prst="rect">
            <a:avLst/>
          </a:prstGeom>
          <a:noFill/>
        </p:spPr>
        <p:txBody>
          <a:bodyPr wrap="square" rtlCol="0">
            <a:spAutoFit/>
          </a:bodyPr>
          <a:lstStyle/>
          <a:p>
            <a:pPr>
              <a:lnSpc>
                <a:spcPct val="120000"/>
              </a:lnSpc>
            </a:pPr>
            <a:r>
              <a:rPr lang="en-US" sz="1200" b="1" baseline="30000" dirty="0">
                <a:solidFill>
                  <a:schemeClr val="bg1"/>
                </a:solidFill>
              </a:rPr>
              <a:t>· SALARY</a:t>
            </a:r>
          </a:p>
          <a:p>
            <a:pPr>
              <a:lnSpc>
                <a:spcPct val="120000"/>
              </a:lnSpc>
            </a:pPr>
            <a:r>
              <a:rPr lang="en-US" sz="1200" baseline="30000" dirty="0">
                <a:solidFill>
                  <a:schemeClr val="bg1"/>
                </a:solidFill>
              </a:rPr>
              <a:t>  $50K</a:t>
            </a:r>
          </a:p>
          <a:p>
            <a:pPr>
              <a:lnSpc>
                <a:spcPct val="110000"/>
              </a:lnSpc>
            </a:pPr>
            <a:endParaRPr lang="en-US" sz="1200" b="1" baseline="30000" dirty="0">
              <a:solidFill>
                <a:schemeClr val="bg1"/>
              </a:solidFill>
            </a:endParaRPr>
          </a:p>
          <a:p>
            <a:pPr>
              <a:lnSpc>
                <a:spcPct val="120000"/>
              </a:lnSpc>
            </a:pPr>
            <a:r>
              <a:rPr lang="en-US" sz="1200" b="1" baseline="30000" dirty="0">
                <a:solidFill>
                  <a:schemeClr val="bg1"/>
                </a:solidFill>
              </a:rPr>
              <a:t>· ARCHETYPE</a:t>
            </a:r>
            <a:r>
              <a:rPr lang="en-US" sz="1200" baseline="30000" dirty="0">
                <a:solidFill>
                  <a:schemeClr val="bg1"/>
                </a:solidFill>
              </a:rPr>
              <a:t> </a:t>
            </a:r>
          </a:p>
          <a:p>
            <a:pPr>
              <a:lnSpc>
                <a:spcPct val="120000"/>
              </a:lnSpc>
            </a:pPr>
            <a:r>
              <a:rPr lang="mr-IN" sz="1200" baseline="30000" dirty="0">
                <a:solidFill>
                  <a:schemeClr val="bg1"/>
                </a:solidFill>
              </a:rPr>
              <a:t>  </a:t>
            </a:r>
            <a:r>
              <a:rPr lang="es-ES_tradnl" sz="1200" baseline="30000" dirty="0">
                <a:solidFill>
                  <a:schemeClr val="bg1"/>
                </a:solidFill>
              </a:rPr>
              <a:t>THE BOSS</a:t>
            </a:r>
            <a:r>
              <a:rPr lang="mr-IN" sz="1200" baseline="30000" dirty="0">
                <a:solidFill>
                  <a:schemeClr val="bg1"/>
                </a:solidFill>
              </a:rPr>
              <a:t> </a:t>
            </a:r>
          </a:p>
        </p:txBody>
      </p:sp>
      <p:sp>
        <p:nvSpPr>
          <p:cNvPr id="17" name="TextBox 16"/>
          <p:cNvSpPr txBox="1"/>
          <p:nvPr/>
        </p:nvSpPr>
        <p:spPr>
          <a:xfrm>
            <a:off x="2763678" y="306071"/>
            <a:ext cx="1457857" cy="261610"/>
          </a:xfrm>
          <a:prstGeom prst="rect">
            <a:avLst/>
          </a:prstGeom>
          <a:solidFill>
            <a:schemeClr val="bg1"/>
          </a:solidFill>
        </p:spPr>
        <p:txBody>
          <a:bodyPr wrap="square" rtlCol="0">
            <a:spAutoFit/>
          </a:bodyPr>
          <a:lstStyle/>
          <a:p>
            <a:r>
              <a:rPr lang="en-US" sz="1100" dirty="0">
                <a:solidFill>
                  <a:srgbClr val="2BC0BE"/>
                </a:solidFill>
              </a:rPr>
              <a:t>PERSONALITY</a:t>
            </a:r>
          </a:p>
        </p:txBody>
      </p:sp>
      <p:sp>
        <p:nvSpPr>
          <p:cNvPr id="18" name="TextBox 17"/>
          <p:cNvSpPr txBox="1"/>
          <p:nvPr/>
        </p:nvSpPr>
        <p:spPr>
          <a:xfrm>
            <a:off x="4471381" y="244607"/>
            <a:ext cx="1457857" cy="276999"/>
          </a:xfrm>
          <a:prstGeom prst="rect">
            <a:avLst/>
          </a:prstGeom>
          <a:noFill/>
        </p:spPr>
        <p:txBody>
          <a:bodyPr wrap="square" rtlCol="0">
            <a:spAutoFit/>
          </a:bodyPr>
          <a:lstStyle/>
          <a:p>
            <a:r>
              <a:rPr lang="en-US" sz="1200" dirty="0">
                <a:solidFill>
                  <a:srgbClr val="2BC0BE"/>
                </a:solidFill>
              </a:rPr>
              <a:t>BIO</a:t>
            </a:r>
          </a:p>
        </p:txBody>
      </p:sp>
      <p:sp>
        <p:nvSpPr>
          <p:cNvPr id="19" name="TextBox 18"/>
          <p:cNvSpPr txBox="1"/>
          <p:nvPr/>
        </p:nvSpPr>
        <p:spPr>
          <a:xfrm>
            <a:off x="4209304" y="585502"/>
            <a:ext cx="2572416" cy="2289858"/>
          </a:xfrm>
          <a:prstGeom prst="rect">
            <a:avLst/>
          </a:prstGeom>
          <a:noFill/>
        </p:spPr>
        <p:txBody>
          <a:bodyPr wrap="square" rtlCol="0">
            <a:spAutoFit/>
          </a:bodyPr>
          <a:lstStyle/>
          <a:p>
            <a:pPr>
              <a:lnSpc>
                <a:spcPct val="120000"/>
              </a:lnSpc>
            </a:pPr>
            <a:r>
              <a:rPr lang="en-GB" sz="800" dirty="0">
                <a:solidFill>
                  <a:schemeClr val="tx1">
                    <a:lumMod val="50000"/>
                    <a:lumOff val="50000"/>
                  </a:schemeClr>
                </a:solidFill>
              </a:rPr>
              <a:t>Charlotte is founder of a small consulting firm, which she set up 5 years ago. The company is growing and she wants to reward the hard work of her team with bonuses. She also wants to hire a new employee to take some of the heat off her current team. She would like to ask the bank for a loan to go ahead with her plans. </a:t>
            </a:r>
          </a:p>
          <a:p>
            <a:pPr>
              <a:lnSpc>
                <a:spcPct val="120000"/>
              </a:lnSpc>
            </a:pPr>
            <a:endParaRPr lang="en-US" sz="800" dirty="0">
              <a:solidFill>
                <a:schemeClr val="tx1">
                  <a:lumMod val="50000"/>
                  <a:lumOff val="50000"/>
                </a:schemeClr>
              </a:solidFill>
            </a:endParaRPr>
          </a:p>
          <a:p>
            <a:pPr>
              <a:lnSpc>
                <a:spcPct val="120000"/>
              </a:lnSpc>
            </a:pPr>
            <a:r>
              <a:rPr lang="en-GB" sz="800" dirty="0">
                <a:solidFill>
                  <a:schemeClr val="tx1">
                    <a:lumMod val="50000"/>
                    <a:lumOff val="50000"/>
                  </a:schemeClr>
                </a:solidFill>
              </a:rPr>
              <a:t>She is married with two kids and a dog. She loves to run and after a long day at the office, she is usually at the gym, if she isn’t travelling for a client meeting. Her work requires her to be tech-inclined and she spends a substantial amount of time on her smartphone because of this.</a:t>
            </a:r>
            <a:endParaRPr lang="en-US" sz="800" dirty="0">
              <a:solidFill>
                <a:schemeClr val="tx1">
                  <a:lumMod val="50000"/>
                  <a:lumOff val="50000"/>
                </a:schemeClr>
              </a:solidFill>
            </a:endParaRPr>
          </a:p>
          <a:p>
            <a:endParaRPr lang="en-US" dirty="0"/>
          </a:p>
        </p:txBody>
      </p:sp>
      <p:sp>
        <p:nvSpPr>
          <p:cNvPr id="20" name="TextBox 19"/>
          <p:cNvSpPr txBox="1"/>
          <p:nvPr/>
        </p:nvSpPr>
        <p:spPr>
          <a:xfrm>
            <a:off x="2591965" y="4550933"/>
            <a:ext cx="1976197" cy="2400657"/>
          </a:xfrm>
          <a:prstGeom prst="rect">
            <a:avLst/>
          </a:prstGeom>
          <a:noFill/>
        </p:spPr>
        <p:txBody>
          <a:bodyPr wrap="square" rtlCol="0">
            <a:spAutoFit/>
          </a:bodyPr>
          <a:lstStyle/>
          <a:p>
            <a:pPr marL="171450" indent="-171450">
              <a:lnSpc>
                <a:spcPct val="150000"/>
              </a:lnSpc>
              <a:buClr>
                <a:srgbClr val="2BC0BE"/>
              </a:buClr>
              <a:buFont typeface="Arial"/>
              <a:buChar char="•"/>
            </a:pPr>
            <a:r>
              <a:rPr lang="en-GB" sz="800" dirty="0">
                <a:solidFill>
                  <a:schemeClr val="tx1">
                    <a:lumMod val="50000"/>
                    <a:lumOff val="50000"/>
                  </a:schemeClr>
                </a:solidFill>
              </a:rPr>
              <a:t>To be able to request a loan quickly</a:t>
            </a:r>
            <a:br>
              <a:rPr lang="en-GB" sz="800" dirty="0">
                <a:solidFill>
                  <a:schemeClr val="tx1">
                    <a:lumMod val="50000"/>
                    <a:lumOff val="50000"/>
                  </a:schemeClr>
                </a:solidFill>
              </a:rPr>
            </a:br>
            <a:r>
              <a:rPr lang="en-GB" sz="800" dirty="0">
                <a:solidFill>
                  <a:schemeClr val="tx1">
                    <a:lumMod val="50000"/>
                    <a:lumOff val="50000"/>
                  </a:schemeClr>
                </a:solidFill>
              </a:rPr>
              <a:t> and easily</a:t>
            </a:r>
          </a:p>
          <a:p>
            <a:pPr marL="171450" indent="-171450">
              <a:lnSpc>
                <a:spcPct val="150000"/>
              </a:lnSpc>
              <a:buClr>
                <a:srgbClr val="2BC0BE"/>
              </a:buClr>
              <a:buFont typeface="Arial"/>
              <a:buChar char="•"/>
            </a:pPr>
            <a:endParaRPr lang="en-US" sz="800" dirty="0">
              <a:solidFill>
                <a:schemeClr val="tx1">
                  <a:lumMod val="50000"/>
                  <a:lumOff val="50000"/>
                </a:schemeClr>
              </a:solidFill>
            </a:endParaRPr>
          </a:p>
          <a:p>
            <a:pPr marL="171450" indent="-171450">
              <a:lnSpc>
                <a:spcPct val="150000"/>
              </a:lnSpc>
              <a:buClr>
                <a:srgbClr val="2BC0BE"/>
              </a:buClr>
              <a:buFont typeface="Arial"/>
              <a:buChar char="•"/>
            </a:pPr>
            <a:r>
              <a:rPr lang="en-GB" sz="800" dirty="0">
                <a:solidFill>
                  <a:schemeClr val="tx1">
                    <a:lumMod val="50000"/>
                    <a:lumOff val="50000"/>
                  </a:schemeClr>
                </a:solidFill>
              </a:rPr>
              <a:t>Hire a new employee rather than</a:t>
            </a:r>
            <a:br>
              <a:rPr lang="en-GB" sz="800" dirty="0">
                <a:solidFill>
                  <a:schemeClr val="tx1">
                    <a:lumMod val="50000"/>
                    <a:lumOff val="50000"/>
                  </a:schemeClr>
                </a:solidFill>
              </a:rPr>
            </a:br>
            <a:r>
              <a:rPr lang="en-GB" sz="800" dirty="0">
                <a:solidFill>
                  <a:schemeClr val="tx1">
                    <a:lumMod val="50000"/>
                    <a:lumOff val="50000"/>
                  </a:schemeClr>
                </a:solidFill>
              </a:rPr>
              <a:t>outsourcing</a:t>
            </a:r>
          </a:p>
          <a:p>
            <a:pPr marL="171450" indent="-171450">
              <a:lnSpc>
                <a:spcPct val="150000"/>
              </a:lnSpc>
              <a:buClr>
                <a:srgbClr val="2BC0BE"/>
              </a:buClr>
              <a:buFont typeface="Arial"/>
              <a:buChar char="•"/>
            </a:pPr>
            <a:endParaRPr lang="en-US" sz="800" dirty="0">
              <a:solidFill>
                <a:schemeClr val="tx1">
                  <a:lumMod val="50000"/>
                  <a:lumOff val="50000"/>
                </a:schemeClr>
              </a:solidFill>
            </a:endParaRPr>
          </a:p>
          <a:p>
            <a:pPr marL="171450" indent="-171450">
              <a:lnSpc>
                <a:spcPct val="150000"/>
              </a:lnSpc>
              <a:buClr>
                <a:srgbClr val="2BC0BE"/>
              </a:buClr>
              <a:buFont typeface="Arial"/>
              <a:buChar char="•"/>
            </a:pPr>
            <a:r>
              <a:rPr lang="en-GB" sz="800" dirty="0">
                <a:solidFill>
                  <a:schemeClr val="tx1">
                    <a:lumMod val="50000"/>
                    <a:lumOff val="50000"/>
                  </a:schemeClr>
                </a:solidFill>
              </a:rPr>
              <a:t>Grow her startup 5% in the next </a:t>
            </a:r>
            <a:br>
              <a:rPr lang="en-GB" sz="800" dirty="0">
                <a:solidFill>
                  <a:schemeClr val="tx1">
                    <a:lumMod val="50000"/>
                    <a:lumOff val="50000"/>
                  </a:schemeClr>
                </a:solidFill>
              </a:rPr>
            </a:br>
            <a:r>
              <a:rPr lang="en-GB" sz="800" dirty="0">
                <a:solidFill>
                  <a:schemeClr val="tx1">
                    <a:lumMod val="50000"/>
                    <a:lumOff val="50000"/>
                  </a:schemeClr>
                </a:solidFill>
              </a:rPr>
              <a:t>3 years</a:t>
            </a:r>
          </a:p>
          <a:p>
            <a:pPr marL="171450" indent="-171450">
              <a:lnSpc>
                <a:spcPct val="150000"/>
              </a:lnSpc>
              <a:buClr>
                <a:srgbClr val="2BC0BE"/>
              </a:buClr>
              <a:buFont typeface="Arial"/>
              <a:buChar char="•"/>
            </a:pPr>
            <a:endParaRPr lang="en-US" sz="800" dirty="0">
              <a:solidFill>
                <a:schemeClr val="tx1">
                  <a:lumMod val="50000"/>
                  <a:lumOff val="50000"/>
                </a:schemeClr>
              </a:solidFill>
            </a:endParaRPr>
          </a:p>
          <a:p>
            <a:pPr marL="171450" indent="-171450">
              <a:lnSpc>
                <a:spcPct val="150000"/>
              </a:lnSpc>
              <a:buClr>
                <a:srgbClr val="2BC0BE"/>
              </a:buClr>
              <a:buFont typeface="Arial"/>
              <a:buChar char="•"/>
            </a:pPr>
            <a:r>
              <a:rPr lang="en-GB" sz="800" dirty="0">
                <a:solidFill>
                  <a:schemeClr val="tx1">
                    <a:lumMod val="50000"/>
                    <a:lumOff val="50000"/>
                  </a:schemeClr>
                </a:solidFill>
              </a:rPr>
              <a:t>Spend more time with her family</a:t>
            </a:r>
          </a:p>
          <a:p>
            <a:pPr marL="171450" indent="-171450">
              <a:lnSpc>
                <a:spcPct val="150000"/>
              </a:lnSpc>
              <a:buFontTx/>
              <a:buChar char="-"/>
            </a:pPr>
            <a:endParaRPr lang="en-US" sz="800" dirty="0">
              <a:solidFill>
                <a:schemeClr val="tx1">
                  <a:lumMod val="50000"/>
                  <a:lumOff val="50000"/>
                </a:schemeClr>
              </a:solidFill>
            </a:endParaRPr>
          </a:p>
          <a:p>
            <a:endParaRPr lang="en-US" dirty="0"/>
          </a:p>
        </p:txBody>
      </p:sp>
      <p:sp>
        <p:nvSpPr>
          <p:cNvPr id="22" name="TextBox 21"/>
          <p:cNvSpPr txBox="1"/>
          <p:nvPr/>
        </p:nvSpPr>
        <p:spPr>
          <a:xfrm>
            <a:off x="4859744" y="4557413"/>
            <a:ext cx="1976197" cy="2400657"/>
          </a:xfrm>
          <a:prstGeom prst="rect">
            <a:avLst/>
          </a:prstGeom>
          <a:noFill/>
        </p:spPr>
        <p:txBody>
          <a:bodyPr wrap="square" rtlCol="0">
            <a:spAutoFit/>
          </a:bodyPr>
          <a:lstStyle/>
          <a:p>
            <a:pPr marL="171450" indent="-171450">
              <a:lnSpc>
                <a:spcPct val="150000"/>
              </a:lnSpc>
              <a:buClr>
                <a:srgbClr val="2BC0BE"/>
              </a:buClr>
              <a:buFont typeface="Arial"/>
              <a:buChar char="•"/>
            </a:pPr>
            <a:r>
              <a:rPr lang="en-GB" sz="800" dirty="0">
                <a:solidFill>
                  <a:srgbClr val="7F7F7F"/>
                </a:solidFill>
              </a:rPr>
              <a:t>Overworking current team, wants </a:t>
            </a:r>
          </a:p>
          <a:p>
            <a:pPr lvl="0">
              <a:lnSpc>
                <a:spcPct val="150000"/>
              </a:lnSpc>
              <a:buClr>
                <a:srgbClr val="2BC0BE"/>
              </a:buClr>
            </a:pPr>
            <a:r>
              <a:rPr lang="en-GB" sz="800" dirty="0">
                <a:solidFill>
                  <a:srgbClr val="7F7F7F"/>
                </a:solidFill>
              </a:rPr>
              <a:t>       to expand but doesn’t have funds</a:t>
            </a:r>
            <a:endParaRPr lang="en-US" sz="800" dirty="0">
              <a:solidFill>
                <a:srgbClr val="7F7F7F"/>
              </a:solidFill>
            </a:endParaRPr>
          </a:p>
          <a:p>
            <a:pPr marL="171450" indent="-171450">
              <a:lnSpc>
                <a:spcPct val="150000"/>
              </a:lnSpc>
              <a:buClr>
                <a:srgbClr val="2BC0BE"/>
              </a:buClr>
              <a:buFont typeface="Arial"/>
              <a:buChar char="•"/>
            </a:pPr>
            <a:endParaRPr lang="en-US" sz="800" dirty="0">
              <a:solidFill>
                <a:schemeClr val="tx1">
                  <a:lumMod val="50000"/>
                  <a:lumOff val="50000"/>
                </a:schemeClr>
              </a:solidFill>
            </a:endParaRPr>
          </a:p>
          <a:p>
            <a:pPr marL="171450" indent="-171450">
              <a:lnSpc>
                <a:spcPct val="150000"/>
              </a:lnSpc>
              <a:buClr>
                <a:srgbClr val="2BC0BE"/>
              </a:buClr>
              <a:buFont typeface="Arial"/>
              <a:buChar char="•"/>
            </a:pPr>
            <a:r>
              <a:rPr lang="en-GB" sz="800" dirty="0">
                <a:solidFill>
                  <a:srgbClr val="7F7F7F"/>
                </a:solidFill>
              </a:rPr>
              <a:t>Has no time for paperwork or long turnaround time outside of the office</a:t>
            </a:r>
          </a:p>
          <a:p>
            <a:pPr marL="171450" indent="-171450">
              <a:lnSpc>
                <a:spcPct val="150000"/>
              </a:lnSpc>
              <a:buClr>
                <a:srgbClr val="2BC0BE"/>
              </a:buClr>
              <a:buFont typeface="Arial"/>
              <a:buChar char="•"/>
            </a:pPr>
            <a:endParaRPr lang="en-US" sz="800" dirty="0">
              <a:solidFill>
                <a:srgbClr val="7F7F7F"/>
              </a:solidFill>
            </a:endParaRPr>
          </a:p>
          <a:p>
            <a:pPr marL="171450" indent="-171450">
              <a:lnSpc>
                <a:spcPct val="150000"/>
              </a:lnSpc>
              <a:buClr>
                <a:srgbClr val="2BC0BE"/>
              </a:buClr>
              <a:buFont typeface="Arial"/>
              <a:buChar char="•"/>
            </a:pPr>
            <a:r>
              <a:rPr lang="en-GB" sz="800" dirty="0">
                <a:solidFill>
                  <a:srgbClr val="7F7F7F"/>
                </a:solidFill>
              </a:rPr>
              <a:t>Works long hours, travels a lot and</a:t>
            </a:r>
            <a:br>
              <a:rPr lang="en-GB" sz="800" dirty="0">
                <a:solidFill>
                  <a:srgbClr val="7F7F7F"/>
                </a:solidFill>
              </a:rPr>
            </a:br>
            <a:r>
              <a:rPr lang="en-GB" sz="800" dirty="0">
                <a:solidFill>
                  <a:srgbClr val="7F7F7F"/>
                </a:solidFill>
              </a:rPr>
              <a:t>banks are often closed or have long</a:t>
            </a:r>
            <a:br>
              <a:rPr lang="en-GB" sz="800" dirty="0">
                <a:solidFill>
                  <a:srgbClr val="7F7F7F"/>
                </a:solidFill>
              </a:rPr>
            </a:br>
            <a:r>
              <a:rPr lang="en-GB" sz="800" dirty="0">
                <a:solidFill>
                  <a:srgbClr val="7F7F7F"/>
                </a:solidFill>
              </a:rPr>
              <a:t>queues when she has time to go</a:t>
            </a:r>
            <a:endParaRPr lang="en-US" sz="800" dirty="0">
              <a:solidFill>
                <a:srgbClr val="7F7F7F"/>
              </a:solidFill>
            </a:endParaRPr>
          </a:p>
          <a:p>
            <a:pPr marL="171450" indent="-171450">
              <a:lnSpc>
                <a:spcPct val="150000"/>
              </a:lnSpc>
              <a:buFontTx/>
              <a:buChar char="-"/>
            </a:pPr>
            <a:endParaRPr lang="en-US" sz="800" dirty="0">
              <a:solidFill>
                <a:schemeClr val="tx1">
                  <a:lumMod val="50000"/>
                  <a:lumOff val="50000"/>
                </a:schemeClr>
              </a:solidFill>
            </a:endParaRPr>
          </a:p>
          <a:p>
            <a:pPr lvl="0">
              <a:lnSpc>
                <a:spcPct val="150000"/>
              </a:lnSpc>
            </a:pPr>
            <a:endParaRPr lang="en-US" sz="800" dirty="0">
              <a:solidFill>
                <a:schemeClr val="tx1">
                  <a:lumMod val="50000"/>
                  <a:lumOff val="50000"/>
                </a:schemeClr>
              </a:solidFill>
            </a:endParaRPr>
          </a:p>
          <a:p>
            <a:endParaRPr lang="en-US" dirty="0"/>
          </a:p>
        </p:txBody>
      </p:sp>
      <p:sp>
        <p:nvSpPr>
          <p:cNvPr id="23" name="TextBox 22"/>
          <p:cNvSpPr txBox="1"/>
          <p:nvPr/>
        </p:nvSpPr>
        <p:spPr>
          <a:xfrm>
            <a:off x="2976090" y="4285579"/>
            <a:ext cx="1457857" cy="230832"/>
          </a:xfrm>
          <a:prstGeom prst="rect">
            <a:avLst/>
          </a:prstGeom>
          <a:noFill/>
        </p:spPr>
        <p:txBody>
          <a:bodyPr wrap="square" rtlCol="0">
            <a:spAutoFit/>
          </a:bodyPr>
          <a:lstStyle/>
          <a:p>
            <a:r>
              <a:rPr lang="en-US" sz="900" dirty="0">
                <a:solidFill>
                  <a:srgbClr val="2BC0BE"/>
                </a:solidFill>
              </a:rPr>
              <a:t>Goals</a:t>
            </a:r>
          </a:p>
        </p:txBody>
      </p:sp>
      <p:sp>
        <p:nvSpPr>
          <p:cNvPr id="24" name="TextBox 23"/>
          <p:cNvSpPr txBox="1"/>
          <p:nvPr/>
        </p:nvSpPr>
        <p:spPr>
          <a:xfrm>
            <a:off x="5178274" y="4278000"/>
            <a:ext cx="1457857" cy="230832"/>
          </a:xfrm>
          <a:prstGeom prst="rect">
            <a:avLst/>
          </a:prstGeom>
          <a:noFill/>
        </p:spPr>
        <p:txBody>
          <a:bodyPr wrap="square" rtlCol="0">
            <a:spAutoFit/>
          </a:bodyPr>
          <a:lstStyle/>
          <a:p>
            <a:r>
              <a:rPr lang="en-US" sz="900" dirty="0">
                <a:solidFill>
                  <a:srgbClr val="2BC0BE"/>
                </a:solidFill>
              </a:rPr>
              <a:t>Frustrations</a:t>
            </a:r>
          </a:p>
        </p:txBody>
      </p:sp>
      <p:sp>
        <p:nvSpPr>
          <p:cNvPr id="25" name="TextBox 24"/>
          <p:cNvSpPr txBox="1"/>
          <p:nvPr/>
        </p:nvSpPr>
        <p:spPr>
          <a:xfrm>
            <a:off x="2941014" y="3034151"/>
            <a:ext cx="1457857" cy="230832"/>
          </a:xfrm>
          <a:prstGeom prst="rect">
            <a:avLst/>
          </a:prstGeom>
          <a:noFill/>
        </p:spPr>
        <p:txBody>
          <a:bodyPr wrap="square" rtlCol="0">
            <a:spAutoFit/>
          </a:bodyPr>
          <a:lstStyle/>
          <a:p>
            <a:r>
              <a:rPr lang="en-US" sz="900" dirty="0">
                <a:solidFill>
                  <a:srgbClr val="ED563E"/>
                </a:solidFill>
              </a:rPr>
              <a:t>Motivations</a:t>
            </a:r>
          </a:p>
        </p:txBody>
      </p:sp>
      <p:sp>
        <p:nvSpPr>
          <p:cNvPr id="26" name="TextBox 25"/>
          <p:cNvSpPr txBox="1"/>
          <p:nvPr/>
        </p:nvSpPr>
        <p:spPr>
          <a:xfrm>
            <a:off x="2348107" y="556404"/>
            <a:ext cx="1635637" cy="2185214"/>
          </a:xfrm>
          <a:prstGeom prst="rect">
            <a:avLst/>
          </a:prstGeom>
          <a:solidFill>
            <a:schemeClr val="bg1"/>
          </a:solidFill>
        </p:spPr>
        <p:txBody>
          <a:bodyPr wrap="square" rtlCol="0">
            <a:spAutoFit/>
          </a:bodyPr>
          <a:lstStyle/>
          <a:p>
            <a:pPr marL="171450" indent="-171450">
              <a:lnSpc>
                <a:spcPct val="200000"/>
              </a:lnSpc>
              <a:buClr>
                <a:srgbClr val="2BC0BE"/>
              </a:buClr>
              <a:buFont typeface="Arial"/>
              <a:buChar char="•"/>
            </a:pPr>
            <a:r>
              <a:rPr lang="en-GB" sz="1000" dirty="0">
                <a:solidFill>
                  <a:schemeClr val="tx1">
                    <a:lumMod val="50000"/>
                    <a:lumOff val="50000"/>
                  </a:schemeClr>
                </a:solidFill>
              </a:rPr>
              <a:t>Determined</a:t>
            </a:r>
          </a:p>
          <a:p>
            <a:pPr marL="171450" indent="-171450">
              <a:lnSpc>
                <a:spcPct val="200000"/>
              </a:lnSpc>
              <a:buClr>
                <a:srgbClr val="2BC0BE"/>
              </a:buClr>
              <a:buFont typeface="Arial"/>
              <a:buChar char="•"/>
            </a:pPr>
            <a:r>
              <a:rPr lang="en-GB" sz="1000" dirty="0">
                <a:solidFill>
                  <a:schemeClr val="tx1">
                    <a:lumMod val="50000"/>
                    <a:lumOff val="50000"/>
                  </a:schemeClr>
                </a:solidFill>
              </a:rPr>
              <a:t>Organized</a:t>
            </a:r>
          </a:p>
          <a:p>
            <a:pPr marL="171450" indent="-171450">
              <a:lnSpc>
                <a:spcPct val="200000"/>
              </a:lnSpc>
              <a:buClr>
                <a:srgbClr val="2BC0BE"/>
              </a:buClr>
              <a:buFont typeface="Arial"/>
              <a:buChar char="•"/>
            </a:pPr>
            <a:r>
              <a:rPr lang="en-GB" sz="1000" dirty="0">
                <a:solidFill>
                  <a:schemeClr val="tx1">
                    <a:lumMod val="50000"/>
                    <a:lumOff val="50000"/>
                  </a:schemeClr>
                </a:solidFill>
              </a:rPr>
              <a:t>Practical</a:t>
            </a:r>
          </a:p>
          <a:p>
            <a:pPr marL="171450" indent="-171450">
              <a:lnSpc>
                <a:spcPct val="200000"/>
              </a:lnSpc>
              <a:buClr>
                <a:srgbClr val="2BC0BE"/>
              </a:buClr>
              <a:buFont typeface="Arial"/>
              <a:buChar char="•"/>
            </a:pPr>
            <a:r>
              <a:rPr lang="en-GB" sz="1000" dirty="0">
                <a:solidFill>
                  <a:schemeClr val="tx1">
                    <a:lumMod val="50000"/>
                    <a:lumOff val="50000"/>
                  </a:schemeClr>
                </a:solidFill>
              </a:rPr>
              <a:t>Resourceful</a:t>
            </a:r>
          </a:p>
          <a:p>
            <a:pPr marL="171450" indent="-171450">
              <a:lnSpc>
                <a:spcPct val="200000"/>
              </a:lnSpc>
              <a:buClr>
                <a:srgbClr val="2BC0BE"/>
              </a:buClr>
              <a:buFont typeface="Arial"/>
              <a:buChar char="•"/>
            </a:pPr>
            <a:r>
              <a:rPr lang="en-GB" sz="1000" dirty="0">
                <a:solidFill>
                  <a:schemeClr val="tx1">
                    <a:lumMod val="50000"/>
                    <a:lumOff val="50000"/>
                  </a:schemeClr>
                </a:solidFill>
              </a:rPr>
              <a:t>Compassionate</a:t>
            </a:r>
            <a:endParaRPr lang="en-US" sz="1000" dirty="0">
              <a:solidFill>
                <a:schemeClr val="tx1">
                  <a:lumMod val="50000"/>
                  <a:lumOff val="50000"/>
                </a:schemeClr>
              </a:solidFill>
            </a:endParaRPr>
          </a:p>
          <a:p>
            <a:pPr lvl="0">
              <a:lnSpc>
                <a:spcPct val="150000"/>
              </a:lnSpc>
            </a:pPr>
            <a:endParaRPr lang="en-US" sz="2400" dirty="0"/>
          </a:p>
        </p:txBody>
      </p:sp>
      <p:sp>
        <p:nvSpPr>
          <p:cNvPr id="28" name="Rectangle 27"/>
          <p:cNvSpPr/>
          <p:nvPr/>
        </p:nvSpPr>
        <p:spPr>
          <a:xfrm>
            <a:off x="7012517" y="2"/>
            <a:ext cx="2146943" cy="1245118"/>
          </a:xfrm>
          <a:prstGeom prst="rect">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375676" y="322738"/>
            <a:ext cx="1503075" cy="1061829"/>
          </a:xfrm>
          <a:prstGeom prst="rect">
            <a:avLst/>
          </a:prstGeom>
          <a:noFill/>
        </p:spPr>
        <p:txBody>
          <a:bodyPr wrap="square" rtlCol="0">
            <a:spAutoFit/>
          </a:bodyPr>
          <a:lstStyle/>
          <a:p>
            <a:pPr>
              <a:lnSpc>
                <a:spcPct val="140000"/>
              </a:lnSpc>
            </a:pPr>
            <a:r>
              <a:rPr lang="en-GB" sz="900" dirty="0">
                <a:solidFill>
                  <a:schemeClr val="bg1"/>
                </a:solidFill>
              </a:rPr>
              <a:t>“I’m looking for a fast way to request a company loan on the go.</a:t>
            </a:r>
            <a:r>
              <a:rPr lang="en-GB" sz="800" dirty="0">
                <a:solidFill>
                  <a:schemeClr val="bg1"/>
                </a:solidFill>
              </a:rPr>
              <a:t>”</a:t>
            </a:r>
            <a:endParaRPr lang="en-US" sz="800" dirty="0">
              <a:solidFill>
                <a:schemeClr val="bg1"/>
              </a:solidFill>
            </a:endParaRPr>
          </a:p>
          <a:p>
            <a:pPr>
              <a:lnSpc>
                <a:spcPct val="140000"/>
              </a:lnSpc>
            </a:pPr>
            <a:endParaRPr lang="en-US" dirty="0"/>
          </a:p>
        </p:txBody>
      </p:sp>
      <p:sp>
        <p:nvSpPr>
          <p:cNvPr id="29" name="TextBox 28"/>
          <p:cNvSpPr txBox="1"/>
          <p:nvPr/>
        </p:nvSpPr>
        <p:spPr>
          <a:xfrm>
            <a:off x="7171137" y="443661"/>
            <a:ext cx="853524" cy="846386"/>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1" name="TextBox 30"/>
          <p:cNvSpPr txBox="1"/>
          <p:nvPr/>
        </p:nvSpPr>
        <p:spPr>
          <a:xfrm rot="10800000">
            <a:off x="7513791" y="223544"/>
            <a:ext cx="1374608" cy="846386"/>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2" name="Rectangle 31"/>
          <p:cNvSpPr/>
          <p:nvPr/>
        </p:nvSpPr>
        <p:spPr>
          <a:xfrm>
            <a:off x="7012517" y="1245122"/>
            <a:ext cx="2138062" cy="3902925"/>
          </a:xfrm>
          <a:prstGeom prst="rect">
            <a:avLst/>
          </a:prstGeom>
          <a:solidFill>
            <a:srgbClr val="27A6A5">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cxnSp>
        <p:nvCxnSpPr>
          <p:cNvPr id="34" name="Straight Connector 33"/>
          <p:cNvCxnSpPr/>
          <p:nvPr/>
        </p:nvCxnSpPr>
        <p:spPr>
          <a:xfrm>
            <a:off x="3970106" y="6096"/>
            <a:ext cx="0" cy="2769793"/>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2355709" y="2775888"/>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362289" y="3987870"/>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652281" y="3990735"/>
            <a:ext cx="0" cy="2987566"/>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174775" y="1463149"/>
            <a:ext cx="1457857" cy="230832"/>
          </a:xfrm>
          <a:prstGeom prst="rect">
            <a:avLst/>
          </a:prstGeom>
          <a:noFill/>
        </p:spPr>
        <p:txBody>
          <a:bodyPr wrap="square" rtlCol="0">
            <a:spAutoFit/>
          </a:bodyPr>
          <a:lstStyle/>
          <a:p>
            <a:r>
              <a:rPr lang="en-US" sz="900" dirty="0">
                <a:solidFill>
                  <a:srgbClr val="ED563E"/>
                </a:solidFill>
              </a:rPr>
              <a:t>Behavior</a:t>
            </a:r>
          </a:p>
        </p:txBody>
      </p:sp>
      <p:sp>
        <p:nvSpPr>
          <p:cNvPr id="43" name="TextBox 42"/>
          <p:cNvSpPr txBox="1"/>
          <p:nvPr/>
        </p:nvSpPr>
        <p:spPr>
          <a:xfrm>
            <a:off x="7214062" y="3990735"/>
            <a:ext cx="1457857" cy="230832"/>
          </a:xfrm>
          <a:prstGeom prst="rect">
            <a:avLst/>
          </a:prstGeom>
          <a:noFill/>
        </p:spPr>
        <p:txBody>
          <a:bodyPr wrap="square" rtlCol="0">
            <a:spAutoFit/>
          </a:bodyPr>
          <a:lstStyle/>
          <a:p>
            <a:r>
              <a:rPr lang="en-US" sz="900" dirty="0">
                <a:solidFill>
                  <a:srgbClr val="ED563E"/>
                </a:solidFill>
              </a:rPr>
              <a:t>Influences</a:t>
            </a:r>
          </a:p>
        </p:txBody>
      </p:sp>
      <p:sp>
        <p:nvSpPr>
          <p:cNvPr id="44" name="TextBox 43"/>
          <p:cNvSpPr txBox="1"/>
          <p:nvPr/>
        </p:nvSpPr>
        <p:spPr>
          <a:xfrm>
            <a:off x="7187732" y="1718436"/>
            <a:ext cx="1197790" cy="253916"/>
          </a:xfrm>
          <a:prstGeom prst="rect">
            <a:avLst/>
          </a:prstGeom>
          <a:noFill/>
        </p:spPr>
        <p:txBody>
          <a:bodyPr wrap="square" rtlCol="0">
            <a:spAutoFit/>
          </a:bodyPr>
          <a:lstStyle/>
          <a:p>
            <a:pPr lvl="0">
              <a:lnSpc>
                <a:spcPct val="150000"/>
              </a:lnSpc>
            </a:pPr>
            <a:r>
              <a:rPr lang="en-US" sz="700" dirty="0">
                <a:solidFill>
                  <a:srgbClr val="206D7C"/>
                </a:solidFill>
              </a:rPr>
              <a:t>Online banking (desktop)</a:t>
            </a:r>
          </a:p>
        </p:txBody>
      </p:sp>
      <p:sp>
        <p:nvSpPr>
          <p:cNvPr id="46" name="TextBox 45"/>
          <p:cNvSpPr txBox="1"/>
          <p:nvPr/>
        </p:nvSpPr>
        <p:spPr>
          <a:xfrm>
            <a:off x="7200957" y="2115004"/>
            <a:ext cx="1078401" cy="253916"/>
          </a:xfrm>
          <a:prstGeom prst="rect">
            <a:avLst/>
          </a:prstGeom>
          <a:noFill/>
        </p:spPr>
        <p:txBody>
          <a:bodyPr wrap="square" rtlCol="0">
            <a:spAutoFit/>
          </a:bodyPr>
          <a:lstStyle/>
          <a:p>
            <a:pPr lvl="0">
              <a:lnSpc>
                <a:spcPct val="150000"/>
              </a:lnSpc>
            </a:pPr>
            <a:r>
              <a:rPr lang="en-US" sz="700" dirty="0">
                <a:solidFill>
                  <a:srgbClr val="206D7C"/>
                </a:solidFill>
              </a:rPr>
              <a:t>Text banking (SMS)</a:t>
            </a:r>
          </a:p>
        </p:txBody>
      </p:sp>
      <p:sp>
        <p:nvSpPr>
          <p:cNvPr id="47" name="TextBox 46"/>
          <p:cNvSpPr txBox="1"/>
          <p:nvPr/>
        </p:nvSpPr>
        <p:spPr>
          <a:xfrm>
            <a:off x="7207444" y="2497848"/>
            <a:ext cx="1071914" cy="253916"/>
          </a:xfrm>
          <a:prstGeom prst="rect">
            <a:avLst/>
          </a:prstGeom>
          <a:noFill/>
        </p:spPr>
        <p:txBody>
          <a:bodyPr wrap="square" rtlCol="0">
            <a:spAutoFit/>
          </a:bodyPr>
          <a:lstStyle/>
          <a:p>
            <a:pPr lvl="0">
              <a:lnSpc>
                <a:spcPct val="150000"/>
              </a:lnSpc>
            </a:pPr>
            <a:r>
              <a:rPr lang="en-US" sz="700" dirty="0">
                <a:solidFill>
                  <a:srgbClr val="206D7C"/>
                </a:solidFill>
              </a:rPr>
              <a:t>Mobile banking (apps)</a:t>
            </a:r>
          </a:p>
        </p:txBody>
      </p:sp>
      <p:sp>
        <p:nvSpPr>
          <p:cNvPr id="48" name="TextBox 47"/>
          <p:cNvSpPr txBox="1"/>
          <p:nvPr/>
        </p:nvSpPr>
        <p:spPr>
          <a:xfrm>
            <a:off x="7200691" y="2900510"/>
            <a:ext cx="890013" cy="253916"/>
          </a:xfrm>
          <a:prstGeom prst="rect">
            <a:avLst/>
          </a:prstGeom>
          <a:noFill/>
        </p:spPr>
        <p:txBody>
          <a:bodyPr wrap="square" rtlCol="0">
            <a:spAutoFit/>
          </a:bodyPr>
          <a:lstStyle/>
          <a:p>
            <a:pPr lvl="0">
              <a:lnSpc>
                <a:spcPct val="150000"/>
              </a:lnSpc>
            </a:pPr>
            <a:r>
              <a:rPr lang="en-US" sz="700" dirty="0">
                <a:solidFill>
                  <a:srgbClr val="206D7C"/>
                </a:solidFill>
              </a:rPr>
              <a:t>In-person banking</a:t>
            </a:r>
          </a:p>
        </p:txBody>
      </p:sp>
      <p:sp>
        <p:nvSpPr>
          <p:cNvPr id="49" name="TextBox 48"/>
          <p:cNvSpPr txBox="1"/>
          <p:nvPr/>
        </p:nvSpPr>
        <p:spPr>
          <a:xfrm>
            <a:off x="7198674" y="3312837"/>
            <a:ext cx="1186849" cy="253916"/>
          </a:xfrm>
          <a:prstGeom prst="rect">
            <a:avLst/>
          </a:prstGeom>
          <a:noFill/>
        </p:spPr>
        <p:txBody>
          <a:bodyPr wrap="square" rtlCol="0">
            <a:spAutoFit/>
          </a:bodyPr>
          <a:lstStyle/>
          <a:p>
            <a:pPr lvl="0">
              <a:lnSpc>
                <a:spcPct val="150000"/>
              </a:lnSpc>
            </a:pPr>
            <a:r>
              <a:rPr lang="en-US" sz="700" dirty="0">
                <a:solidFill>
                  <a:srgbClr val="206D7C"/>
                </a:solidFill>
              </a:rPr>
              <a:t>Telephone banking </a:t>
            </a:r>
          </a:p>
        </p:txBody>
      </p:sp>
      <p:sp>
        <p:nvSpPr>
          <p:cNvPr id="50" name="Rectangle 49"/>
          <p:cNvSpPr/>
          <p:nvPr/>
        </p:nvSpPr>
        <p:spPr>
          <a:xfrm>
            <a:off x="7287844" y="2354483"/>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290034" y="2354483"/>
            <a:ext cx="908360" cy="50291"/>
          </a:xfrm>
          <a:prstGeom prst="rect">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Rectangle 52"/>
          <p:cNvSpPr/>
          <p:nvPr/>
        </p:nvSpPr>
        <p:spPr>
          <a:xfrm>
            <a:off x="7286860" y="1966551"/>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289050" y="1966551"/>
            <a:ext cx="1203395" cy="50291"/>
          </a:xfrm>
          <a:prstGeom prst="rect">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ectangle 55"/>
          <p:cNvSpPr/>
          <p:nvPr/>
        </p:nvSpPr>
        <p:spPr>
          <a:xfrm>
            <a:off x="7290034" y="2745963"/>
            <a:ext cx="1499900" cy="50291"/>
          </a:xfrm>
          <a:prstGeom prst="rect">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7284669" y="3162585"/>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7286859" y="3162585"/>
            <a:ext cx="352062" cy="50291"/>
          </a:xfrm>
          <a:prstGeom prst="rect">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ectangle 58"/>
          <p:cNvSpPr/>
          <p:nvPr/>
        </p:nvSpPr>
        <p:spPr>
          <a:xfrm>
            <a:off x="7287844" y="3563269"/>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290035" y="3563269"/>
            <a:ext cx="671980" cy="50291"/>
          </a:xfrm>
          <a:prstGeom prst="rect">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TextBox 60"/>
          <p:cNvSpPr txBox="1"/>
          <p:nvPr/>
        </p:nvSpPr>
        <p:spPr>
          <a:xfrm>
            <a:off x="7186076" y="4189605"/>
            <a:ext cx="895719" cy="1477328"/>
          </a:xfrm>
          <a:prstGeom prst="rect">
            <a:avLst/>
          </a:prstGeom>
          <a:noFill/>
        </p:spPr>
        <p:txBody>
          <a:bodyPr wrap="square" rtlCol="0">
            <a:spAutoFit/>
          </a:bodyPr>
          <a:lstStyle/>
          <a:p>
            <a:pPr lvl="0">
              <a:lnSpc>
                <a:spcPct val="250000"/>
              </a:lnSpc>
            </a:pPr>
            <a:r>
              <a:rPr lang="en-GB" sz="600" dirty="0">
                <a:solidFill>
                  <a:srgbClr val="206D7C"/>
                </a:solidFill>
              </a:rPr>
              <a:t>·  CREDIBILITY</a:t>
            </a:r>
            <a:endParaRPr lang="en-US" sz="600" dirty="0">
              <a:solidFill>
                <a:srgbClr val="206D7C"/>
              </a:solidFill>
            </a:endParaRPr>
          </a:p>
          <a:p>
            <a:pPr lvl="0">
              <a:lnSpc>
                <a:spcPct val="250000"/>
              </a:lnSpc>
            </a:pPr>
            <a:r>
              <a:rPr lang="en-GB" sz="600" dirty="0">
                <a:solidFill>
                  <a:srgbClr val="206D7C"/>
                </a:solidFill>
              </a:rPr>
              <a:t>·  </a:t>
            </a:r>
            <a:r>
              <a:rPr lang="es-ES_tradnl" sz="600" dirty="0">
                <a:solidFill>
                  <a:srgbClr val="206D7C"/>
                </a:solidFill>
              </a:rPr>
              <a:t>CLIENTS</a:t>
            </a:r>
          </a:p>
          <a:p>
            <a:pPr lvl="0">
              <a:lnSpc>
                <a:spcPct val="250000"/>
              </a:lnSpc>
            </a:pPr>
            <a:r>
              <a:rPr lang="es-ES_tradnl" sz="600" dirty="0">
                <a:solidFill>
                  <a:srgbClr val="206D7C"/>
                </a:solidFill>
              </a:rPr>
              <a:t>·  TECHNOLOGY</a:t>
            </a:r>
            <a:endParaRPr lang="en-US" sz="600" dirty="0">
              <a:solidFill>
                <a:srgbClr val="206D7C"/>
              </a:solidFill>
            </a:endParaRPr>
          </a:p>
          <a:p>
            <a:pPr lvl="0">
              <a:lnSpc>
                <a:spcPct val="250000"/>
              </a:lnSpc>
            </a:pPr>
            <a:endParaRPr lang="en-US" dirty="0">
              <a:solidFill>
                <a:schemeClr val="tx1">
                  <a:lumMod val="50000"/>
                  <a:lumOff val="50000"/>
                </a:schemeClr>
              </a:solidFill>
            </a:endParaRPr>
          </a:p>
        </p:txBody>
      </p:sp>
      <p:sp>
        <p:nvSpPr>
          <p:cNvPr id="62" name="TextBox 61"/>
          <p:cNvSpPr txBox="1"/>
          <p:nvPr/>
        </p:nvSpPr>
        <p:spPr>
          <a:xfrm>
            <a:off x="-2593661" y="1055480"/>
            <a:ext cx="184666" cy="369332"/>
          </a:xfrm>
          <a:prstGeom prst="rect">
            <a:avLst/>
          </a:prstGeom>
          <a:noFill/>
        </p:spPr>
        <p:txBody>
          <a:bodyPr wrap="none" rtlCol="0">
            <a:spAutoFit/>
          </a:bodyPr>
          <a:lstStyle/>
          <a:p>
            <a:endParaRPr lang="en-US" dirty="0"/>
          </a:p>
        </p:txBody>
      </p:sp>
      <p:sp>
        <p:nvSpPr>
          <p:cNvPr id="63" name="TextBox 62"/>
          <p:cNvSpPr txBox="1"/>
          <p:nvPr/>
        </p:nvSpPr>
        <p:spPr>
          <a:xfrm>
            <a:off x="7949238" y="4180262"/>
            <a:ext cx="895719" cy="1477328"/>
          </a:xfrm>
          <a:prstGeom prst="rect">
            <a:avLst/>
          </a:prstGeom>
          <a:noFill/>
        </p:spPr>
        <p:txBody>
          <a:bodyPr wrap="square" rtlCol="0">
            <a:spAutoFit/>
          </a:bodyPr>
          <a:lstStyle/>
          <a:p>
            <a:pPr lvl="0">
              <a:lnSpc>
                <a:spcPct val="250000"/>
              </a:lnSpc>
            </a:pPr>
            <a:r>
              <a:rPr lang="en-GB" sz="600" dirty="0">
                <a:solidFill>
                  <a:srgbClr val="206D7C"/>
                </a:solidFill>
              </a:rPr>
              <a:t>·  BLOGS/ FORUMS</a:t>
            </a:r>
            <a:endParaRPr lang="en-US" sz="600" dirty="0">
              <a:solidFill>
                <a:srgbClr val="206D7C"/>
              </a:solidFill>
            </a:endParaRPr>
          </a:p>
          <a:p>
            <a:pPr lvl="0">
              <a:lnSpc>
                <a:spcPct val="250000"/>
              </a:lnSpc>
            </a:pPr>
            <a:r>
              <a:rPr lang="en-GB" sz="600" dirty="0">
                <a:solidFill>
                  <a:srgbClr val="206D7C"/>
                </a:solidFill>
              </a:rPr>
              <a:t>·  </a:t>
            </a:r>
            <a:r>
              <a:rPr lang="es-ES_tradnl" sz="600" dirty="0">
                <a:solidFill>
                  <a:srgbClr val="206D7C"/>
                </a:solidFill>
              </a:rPr>
              <a:t>FAMILY</a:t>
            </a:r>
          </a:p>
          <a:p>
            <a:pPr lvl="0">
              <a:lnSpc>
                <a:spcPct val="250000"/>
              </a:lnSpc>
            </a:pPr>
            <a:r>
              <a:rPr lang="es-ES_tradnl" sz="600" dirty="0">
                <a:solidFill>
                  <a:srgbClr val="206D7C"/>
                </a:solidFill>
              </a:rPr>
              <a:t>·  SPORTS</a:t>
            </a:r>
            <a:endParaRPr lang="en-US" sz="600" dirty="0">
              <a:solidFill>
                <a:srgbClr val="206D7C"/>
              </a:solidFill>
            </a:endParaRPr>
          </a:p>
          <a:p>
            <a:pPr lvl="0">
              <a:lnSpc>
                <a:spcPct val="250000"/>
              </a:lnSpc>
            </a:pPr>
            <a:endParaRPr lang="en-US" dirty="0">
              <a:solidFill>
                <a:schemeClr val="tx1">
                  <a:lumMod val="50000"/>
                  <a:lumOff val="50000"/>
                </a:schemeClr>
              </a:solidFill>
            </a:endParaRPr>
          </a:p>
        </p:txBody>
      </p:sp>
      <p:sp>
        <p:nvSpPr>
          <p:cNvPr id="72" name="Rectangle 71"/>
          <p:cNvSpPr/>
          <p:nvPr/>
        </p:nvSpPr>
        <p:spPr>
          <a:xfrm>
            <a:off x="7021398" y="5148047"/>
            <a:ext cx="2138062" cy="1716049"/>
          </a:xfrm>
          <a:prstGeom prst="rect">
            <a:avLst/>
          </a:prstGeom>
          <a:solidFill>
            <a:srgbClr val="ED563E">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BC0BE"/>
              </a:solidFill>
            </a:endParaRPr>
          </a:p>
        </p:txBody>
      </p:sp>
      <p:cxnSp>
        <p:nvCxnSpPr>
          <p:cNvPr id="71" name="Straight Connector 70"/>
          <p:cNvCxnSpPr/>
          <p:nvPr/>
        </p:nvCxnSpPr>
        <p:spPr>
          <a:xfrm>
            <a:off x="7284668" y="3857334"/>
            <a:ext cx="154797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580735" y="3441871"/>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580736" y="3441871"/>
            <a:ext cx="615521" cy="0"/>
          </a:xfrm>
          <a:prstGeom prst="line">
            <a:avLst/>
          </a:prstGeom>
          <a:ln>
            <a:solidFill>
              <a:srgbClr val="27A6A5"/>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80735" y="3664067"/>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3582571" y="3668392"/>
            <a:ext cx="376323" cy="0"/>
          </a:xfrm>
          <a:prstGeom prst="line">
            <a:avLst/>
          </a:prstGeom>
          <a:ln>
            <a:solidFill>
              <a:srgbClr val="27A6A5"/>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494486" y="3446513"/>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5494487" y="3446513"/>
            <a:ext cx="287565" cy="0"/>
          </a:xfrm>
          <a:prstGeom prst="line">
            <a:avLst/>
          </a:prstGeom>
          <a:ln>
            <a:solidFill>
              <a:srgbClr val="27A6A5"/>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494486" y="3665366"/>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5494487" y="3665366"/>
            <a:ext cx="704851" cy="5492"/>
          </a:xfrm>
          <a:prstGeom prst="line">
            <a:avLst/>
          </a:prstGeom>
          <a:ln>
            <a:solidFill>
              <a:srgbClr val="27A6A5"/>
            </a:solidFill>
          </a:ln>
          <a:effectLst/>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4114912" y="3397041"/>
            <a:ext cx="89660" cy="89660"/>
          </a:xfrm>
          <a:prstGeom prst="ellipse">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3894084" y="3618479"/>
            <a:ext cx="89660" cy="89660"/>
          </a:xfrm>
          <a:prstGeom prst="ellipse">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5719077" y="3395954"/>
            <a:ext cx="89660" cy="89660"/>
          </a:xfrm>
          <a:prstGeom prst="ellipse">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149971" y="3620567"/>
            <a:ext cx="89660" cy="89660"/>
          </a:xfrm>
          <a:prstGeom prst="ellipse">
            <a:avLst/>
          </a:prstGeom>
          <a:solidFill>
            <a:srgbClr val="27A6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TextBox 92"/>
          <p:cNvSpPr txBox="1"/>
          <p:nvPr/>
        </p:nvSpPr>
        <p:spPr>
          <a:xfrm>
            <a:off x="2685308" y="3292715"/>
            <a:ext cx="1010662" cy="253916"/>
          </a:xfrm>
          <a:prstGeom prst="rect">
            <a:avLst/>
          </a:prstGeom>
          <a:noFill/>
        </p:spPr>
        <p:txBody>
          <a:bodyPr wrap="square" rtlCol="0">
            <a:spAutoFit/>
          </a:bodyPr>
          <a:lstStyle/>
          <a:p>
            <a:pPr lvl="0">
              <a:lnSpc>
                <a:spcPct val="150000"/>
              </a:lnSpc>
            </a:pPr>
            <a:r>
              <a:rPr lang="en-US" sz="700" dirty="0">
                <a:solidFill>
                  <a:srgbClr val="206D7C"/>
                </a:solidFill>
              </a:rPr>
              <a:t>INCENTIVE</a:t>
            </a:r>
          </a:p>
        </p:txBody>
      </p:sp>
      <p:sp>
        <p:nvSpPr>
          <p:cNvPr id="94" name="TextBox 93"/>
          <p:cNvSpPr txBox="1"/>
          <p:nvPr/>
        </p:nvSpPr>
        <p:spPr>
          <a:xfrm>
            <a:off x="2689844" y="3522989"/>
            <a:ext cx="1010662" cy="253916"/>
          </a:xfrm>
          <a:prstGeom prst="rect">
            <a:avLst/>
          </a:prstGeom>
          <a:noFill/>
        </p:spPr>
        <p:txBody>
          <a:bodyPr wrap="square" rtlCol="0">
            <a:spAutoFit/>
          </a:bodyPr>
          <a:lstStyle/>
          <a:p>
            <a:pPr lvl="0">
              <a:lnSpc>
                <a:spcPct val="150000"/>
              </a:lnSpc>
            </a:pPr>
            <a:r>
              <a:rPr lang="en-US" sz="700" dirty="0">
                <a:solidFill>
                  <a:srgbClr val="206D7C"/>
                </a:solidFill>
              </a:rPr>
              <a:t>ACHIEVEMENT</a:t>
            </a:r>
          </a:p>
        </p:txBody>
      </p:sp>
      <p:sp>
        <p:nvSpPr>
          <p:cNvPr id="95" name="TextBox 94"/>
          <p:cNvSpPr txBox="1"/>
          <p:nvPr/>
        </p:nvSpPr>
        <p:spPr>
          <a:xfrm>
            <a:off x="4820468" y="3292715"/>
            <a:ext cx="1010662" cy="253916"/>
          </a:xfrm>
          <a:prstGeom prst="rect">
            <a:avLst/>
          </a:prstGeom>
          <a:noFill/>
        </p:spPr>
        <p:txBody>
          <a:bodyPr wrap="square" rtlCol="0">
            <a:spAutoFit/>
          </a:bodyPr>
          <a:lstStyle/>
          <a:p>
            <a:pPr lvl="0">
              <a:lnSpc>
                <a:spcPct val="150000"/>
              </a:lnSpc>
            </a:pPr>
            <a:r>
              <a:rPr lang="en-US" sz="700" dirty="0">
                <a:solidFill>
                  <a:srgbClr val="206D7C"/>
                </a:solidFill>
              </a:rPr>
              <a:t>GROWTH</a:t>
            </a:r>
          </a:p>
        </p:txBody>
      </p:sp>
      <p:sp>
        <p:nvSpPr>
          <p:cNvPr id="96" name="TextBox 95"/>
          <p:cNvSpPr txBox="1"/>
          <p:nvPr/>
        </p:nvSpPr>
        <p:spPr>
          <a:xfrm>
            <a:off x="4824938" y="3512892"/>
            <a:ext cx="1010662" cy="253916"/>
          </a:xfrm>
          <a:prstGeom prst="rect">
            <a:avLst/>
          </a:prstGeom>
          <a:noFill/>
        </p:spPr>
        <p:txBody>
          <a:bodyPr wrap="square" rtlCol="0">
            <a:spAutoFit/>
          </a:bodyPr>
          <a:lstStyle/>
          <a:p>
            <a:pPr lvl="0">
              <a:lnSpc>
                <a:spcPct val="150000"/>
              </a:lnSpc>
            </a:pPr>
            <a:r>
              <a:rPr lang="en-US" sz="700" dirty="0">
                <a:solidFill>
                  <a:srgbClr val="206D7C"/>
                </a:solidFill>
              </a:rPr>
              <a:t>POWER</a:t>
            </a:r>
          </a:p>
        </p:txBody>
      </p:sp>
      <p:pic>
        <p:nvPicPr>
          <p:cNvPr id="97" name="Picture 96" descr="bio-icon.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08223" y="159335"/>
            <a:ext cx="417142" cy="417142"/>
          </a:xfrm>
          <a:prstGeom prst="rect">
            <a:avLst/>
          </a:prstGeom>
        </p:spPr>
      </p:pic>
      <p:pic>
        <p:nvPicPr>
          <p:cNvPr id="98" name="Picture 97" descr="frustrations-icon.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74615" y="4322481"/>
            <a:ext cx="208249" cy="208249"/>
          </a:xfrm>
          <a:prstGeom prst="rect">
            <a:avLst/>
          </a:prstGeom>
        </p:spPr>
      </p:pic>
      <p:pic>
        <p:nvPicPr>
          <p:cNvPr id="99" name="Picture 98" descr="goals-ico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33248" y="4239572"/>
            <a:ext cx="240427" cy="240427"/>
          </a:xfrm>
          <a:prstGeom prst="rect">
            <a:avLst/>
          </a:prstGeom>
        </p:spPr>
      </p:pic>
      <p:pic>
        <p:nvPicPr>
          <p:cNvPr id="100" name="Picture 99" descr="motivations-icon.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30809" y="3009973"/>
            <a:ext cx="240427" cy="240427"/>
          </a:xfrm>
          <a:prstGeom prst="rect">
            <a:avLst/>
          </a:prstGeom>
        </p:spPr>
      </p:pic>
      <p:pic>
        <p:nvPicPr>
          <p:cNvPr id="101" name="Picture 100" descr="personality-icon.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34470" y="62629"/>
            <a:ext cx="509254" cy="509254"/>
          </a:xfrm>
          <a:prstGeom prst="rect">
            <a:avLst/>
          </a:prstGeom>
          <a:solidFill>
            <a:schemeClr val="bg1"/>
          </a:solidFill>
        </p:spPr>
      </p:pic>
      <p:pic>
        <p:nvPicPr>
          <p:cNvPr id="102" name="Picture 101" descr="bank-america.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2426" y="5671054"/>
            <a:ext cx="391425" cy="391425"/>
          </a:xfrm>
          <a:prstGeom prst="rect">
            <a:avLst/>
          </a:prstGeom>
        </p:spPr>
      </p:pic>
      <p:pic>
        <p:nvPicPr>
          <p:cNvPr id="103" name="Picture 102" descr="google-calenda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87934" y="5663755"/>
            <a:ext cx="391425" cy="391425"/>
          </a:xfrm>
          <a:prstGeom prst="rect">
            <a:avLst/>
          </a:prstGeom>
        </p:spPr>
      </p:pic>
      <p:pic>
        <p:nvPicPr>
          <p:cNvPr id="104" name="Picture 103" descr="pocketguard.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445879" y="5671054"/>
            <a:ext cx="391425" cy="391425"/>
          </a:xfrm>
          <a:prstGeom prst="rect">
            <a:avLst/>
          </a:prstGeom>
        </p:spPr>
      </p:pic>
      <p:sp>
        <p:nvSpPr>
          <p:cNvPr id="105" name="TextBox 104"/>
          <p:cNvSpPr txBox="1"/>
          <p:nvPr/>
        </p:nvSpPr>
        <p:spPr>
          <a:xfrm>
            <a:off x="7232646" y="6121311"/>
            <a:ext cx="714688" cy="307777"/>
          </a:xfrm>
          <a:prstGeom prst="rect">
            <a:avLst/>
          </a:prstGeom>
          <a:noFill/>
        </p:spPr>
        <p:txBody>
          <a:bodyPr wrap="square" rtlCol="0">
            <a:spAutoFit/>
          </a:bodyPr>
          <a:lstStyle/>
          <a:p>
            <a:r>
              <a:rPr lang="es-ES_tradnl" sz="700" dirty="0">
                <a:solidFill>
                  <a:schemeClr val="tx1">
                    <a:lumMod val="50000"/>
                    <a:lumOff val="50000"/>
                  </a:schemeClr>
                </a:solidFill>
              </a:rPr>
              <a:t>Bank of </a:t>
            </a:r>
            <a:r>
              <a:rPr lang="es-ES_tradnl" sz="700" dirty="0" err="1">
                <a:solidFill>
                  <a:schemeClr val="tx1">
                    <a:lumMod val="50000"/>
                    <a:lumOff val="50000"/>
                  </a:schemeClr>
                </a:solidFill>
              </a:rPr>
              <a:t>America</a:t>
            </a:r>
            <a:endParaRPr lang="en-US" dirty="0"/>
          </a:p>
        </p:txBody>
      </p:sp>
      <p:sp>
        <p:nvSpPr>
          <p:cNvPr id="64" name="TextBox 63"/>
          <p:cNvSpPr txBox="1"/>
          <p:nvPr/>
        </p:nvSpPr>
        <p:spPr>
          <a:xfrm>
            <a:off x="7214702" y="5315134"/>
            <a:ext cx="1457857" cy="230832"/>
          </a:xfrm>
          <a:prstGeom prst="rect">
            <a:avLst/>
          </a:prstGeom>
          <a:noFill/>
        </p:spPr>
        <p:txBody>
          <a:bodyPr wrap="square" rtlCol="0">
            <a:spAutoFit/>
          </a:bodyPr>
          <a:lstStyle/>
          <a:p>
            <a:r>
              <a:rPr lang="en-US" sz="900" dirty="0">
                <a:solidFill>
                  <a:srgbClr val="ED563E"/>
                </a:solidFill>
              </a:rPr>
              <a:t>Frequently used apps</a:t>
            </a:r>
          </a:p>
        </p:txBody>
      </p:sp>
      <p:sp>
        <p:nvSpPr>
          <p:cNvPr id="106" name="TextBox 105"/>
          <p:cNvSpPr txBox="1"/>
          <p:nvPr/>
        </p:nvSpPr>
        <p:spPr>
          <a:xfrm>
            <a:off x="7820089" y="6121310"/>
            <a:ext cx="714688" cy="584776"/>
          </a:xfrm>
          <a:prstGeom prst="rect">
            <a:avLst/>
          </a:prstGeom>
          <a:noFill/>
        </p:spPr>
        <p:txBody>
          <a:bodyPr wrap="square" rtlCol="0">
            <a:spAutoFit/>
          </a:bodyPr>
          <a:lstStyle/>
          <a:p>
            <a:r>
              <a:rPr lang="es-ES_tradnl" sz="700" dirty="0">
                <a:solidFill>
                  <a:srgbClr val="7F7F7F"/>
                </a:solidFill>
              </a:rPr>
              <a:t>Google Calendar</a:t>
            </a:r>
            <a:endParaRPr lang="en-US" sz="700" dirty="0">
              <a:solidFill>
                <a:srgbClr val="7F7F7F"/>
              </a:solidFill>
            </a:endParaRPr>
          </a:p>
          <a:p>
            <a:endParaRPr lang="en-US" dirty="0"/>
          </a:p>
        </p:txBody>
      </p:sp>
      <p:sp>
        <p:nvSpPr>
          <p:cNvPr id="107" name="TextBox 106"/>
          <p:cNvSpPr txBox="1"/>
          <p:nvPr/>
        </p:nvSpPr>
        <p:spPr>
          <a:xfrm>
            <a:off x="8385522" y="6131154"/>
            <a:ext cx="714688" cy="200055"/>
          </a:xfrm>
          <a:prstGeom prst="rect">
            <a:avLst/>
          </a:prstGeom>
          <a:noFill/>
        </p:spPr>
        <p:txBody>
          <a:bodyPr wrap="square" rtlCol="0">
            <a:spAutoFit/>
          </a:bodyPr>
          <a:lstStyle/>
          <a:p>
            <a:pPr lvl="0"/>
            <a:r>
              <a:rPr lang="en-GB" sz="700" dirty="0" err="1">
                <a:solidFill>
                  <a:srgbClr val="7F7F7F"/>
                </a:solidFill>
              </a:rPr>
              <a:t>PocketGuard</a:t>
            </a:r>
            <a:endParaRPr lang="en-US" dirty="0"/>
          </a:p>
        </p:txBody>
      </p:sp>
      <p:sp>
        <p:nvSpPr>
          <p:cNvPr id="2" name="TextBox 1">
            <a:extLst>
              <a:ext uri="{FF2B5EF4-FFF2-40B4-BE49-F238E27FC236}">
                <a16:creationId xmlns="" xmlns:a16="http://schemas.microsoft.com/office/drawing/2014/main" id="{86E8238A-FDB6-4238-93BF-03C31EEF2887}"/>
              </a:ext>
            </a:extLst>
          </p:cNvPr>
          <p:cNvSpPr txBox="1"/>
          <p:nvPr/>
        </p:nvSpPr>
        <p:spPr>
          <a:xfrm>
            <a:off x="9354643" y="3429000"/>
            <a:ext cx="2473167" cy="1754326"/>
          </a:xfrm>
          <a:prstGeom prst="rect">
            <a:avLst/>
          </a:prstGeom>
          <a:noFill/>
        </p:spPr>
        <p:txBody>
          <a:bodyPr wrap="square" rtlCol="0">
            <a:spAutoFit/>
          </a:bodyPr>
          <a:lstStyle/>
          <a:p>
            <a:r>
              <a:rPr lang="en-CA" b="1" dirty="0"/>
              <a:t>NOTE: </a:t>
            </a:r>
            <a:r>
              <a:rPr lang="en-CA" dirty="0"/>
              <a:t>One person may have multiple roles in the system. In our personas and stories we stick to a single role of a single persona!</a:t>
            </a:r>
          </a:p>
        </p:txBody>
      </p:sp>
    </p:spTree>
    <p:extLst>
      <p:ext uri="{BB962C8B-B14F-4D97-AF65-F5344CB8AC3E}">
        <p14:creationId xmlns:p14="http://schemas.microsoft.com/office/powerpoint/2010/main" val="1483044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E97A47F-ADFF-4D84-B8D2-56BA0321C8A6}"/>
              </a:ext>
            </a:extLst>
          </p:cNvPr>
          <p:cNvSpPr>
            <a:spLocks noGrp="1"/>
          </p:cNvSpPr>
          <p:nvPr>
            <p:ph type="title"/>
          </p:nvPr>
        </p:nvSpPr>
        <p:spPr/>
        <p:txBody>
          <a:bodyPr/>
          <a:lstStyle/>
          <a:p>
            <a:r>
              <a:rPr lang="en-CA" dirty="0"/>
              <a:t>Stories</a:t>
            </a:r>
          </a:p>
        </p:txBody>
      </p:sp>
      <p:sp>
        <p:nvSpPr>
          <p:cNvPr id="5" name="Text Placeholder 4">
            <a:extLst>
              <a:ext uri="{FF2B5EF4-FFF2-40B4-BE49-F238E27FC236}">
                <a16:creationId xmlns="" xmlns:a16="http://schemas.microsoft.com/office/drawing/2014/main" id="{5C7C5922-01C9-4B73-9346-2224337DDB9B}"/>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911860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3DF5A-BBAF-4D23-962A-670E76060207}"/>
              </a:ext>
            </a:extLst>
          </p:cNvPr>
          <p:cNvSpPr>
            <a:spLocks noGrp="1"/>
          </p:cNvSpPr>
          <p:nvPr>
            <p:ph type="title"/>
          </p:nvPr>
        </p:nvSpPr>
        <p:spPr/>
        <p:txBody>
          <a:bodyPr/>
          <a:lstStyle/>
          <a:p>
            <a:r>
              <a:rPr lang="en-CA" dirty="0"/>
              <a:t>User stories</a:t>
            </a:r>
          </a:p>
        </p:txBody>
      </p:sp>
      <p:sp>
        <p:nvSpPr>
          <p:cNvPr id="3" name="Content Placeholder 2">
            <a:extLst>
              <a:ext uri="{FF2B5EF4-FFF2-40B4-BE49-F238E27FC236}">
                <a16:creationId xmlns="" xmlns:a16="http://schemas.microsoft.com/office/drawing/2014/main" id="{DDE6F59B-4366-4A8B-B80F-C4697A10DED7}"/>
              </a:ext>
            </a:extLst>
          </p:cNvPr>
          <p:cNvSpPr>
            <a:spLocks noGrp="1"/>
          </p:cNvSpPr>
          <p:nvPr>
            <p:ph idx="1"/>
          </p:nvPr>
        </p:nvSpPr>
        <p:spPr/>
        <p:txBody>
          <a:bodyPr>
            <a:normAutofit/>
          </a:bodyPr>
          <a:lstStyle/>
          <a:p>
            <a:r>
              <a:rPr lang="en-US" sz="3600" dirty="0"/>
              <a:t>A user story is a short statement or abstract that identifies the user and their need/goal. It determines who the user is, what they need and why they need it. </a:t>
            </a:r>
          </a:p>
          <a:p>
            <a:r>
              <a:rPr lang="en-US" sz="3600" dirty="0" smtClean="0"/>
              <a:t>As </a:t>
            </a:r>
            <a:r>
              <a:rPr lang="en-US" sz="3600" dirty="0"/>
              <a:t>we touched on above, there are often multiple user personas – it’s a good thing that user stories are brief!</a:t>
            </a:r>
          </a:p>
          <a:p>
            <a:r>
              <a:rPr lang="en-US" sz="3600" dirty="0"/>
              <a:t>They put things in context and focus on the ‘holistic’ rather than the ‘artifact’.</a:t>
            </a:r>
            <a:endParaRPr lang="en-CA" sz="3600" dirty="0"/>
          </a:p>
        </p:txBody>
      </p:sp>
    </p:spTree>
    <p:extLst>
      <p:ext uri="{BB962C8B-B14F-4D97-AF65-F5344CB8AC3E}">
        <p14:creationId xmlns:p14="http://schemas.microsoft.com/office/powerpoint/2010/main" val="27962899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CB18D4-A343-4B02-8CBE-7317C0C70F9E}"/>
              </a:ext>
            </a:extLst>
          </p:cNvPr>
          <p:cNvSpPr>
            <a:spLocks noGrp="1"/>
          </p:cNvSpPr>
          <p:nvPr>
            <p:ph type="title"/>
          </p:nvPr>
        </p:nvSpPr>
        <p:spPr/>
        <p:txBody>
          <a:bodyPr/>
          <a:lstStyle/>
          <a:p>
            <a:r>
              <a:rPr lang="en-CA" dirty="0"/>
              <a:t>Benefits of stories</a:t>
            </a:r>
          </a:p>
        </p:txBody>
      </p:sp>
      <p:sp>
        <p:nvSpPr>
          <p:cNvPr id="3" name="Content Placeholder 2">
            <a:extLst>
              <a:ext uri="{FF2B5EF4-FFF2-40B4-BE49-F238E27FC236}">
                <a16:creationId xmlns="" xmlns:a16="http://schemas.microsoft.com/office/drawing/2014/main" id="{CFAC40BB-32BB-45F3-AAB9-184BCA47682D}"/>
              </a:ext>
            </a:extLst>
          </p:cNvPr>
          <p:cNvSpPr>
            <a:spLocks noGrp="1"/>
          </p:cNvSpPr>
          <p:nvPr>
            <p:ph idx="1"/>
          </p:nvPr>
        </p:nvSpPr>
        <p:spPr>
          <a:xfrm>
            <a:off x="838200" y="2204357"/>
            <a:ext cx="10515600" cy="3972606"/>
          </a:xfrm>
        </p:spPr>
        <p:txBody>
          <a:bodyPr>
            <a:normAutofit/>
          </a:bodyPr>
          <a:lstStyle/>
          <a:p>
            <a:r>
              <a:rPr lang="en-US" sz="3600" dirty="0"/>
              <a:t>User stories help to document practical information about users, such as the different needs and motivations for accessing a website or app. </a:t>
            </a:r>
          </a:p>
          <a:p>
            <a:endParaRPr lang="en-US" sz="3600" dirty="0"/>
          </a:p>
          <a:p>
            <a:r>
              <a:rPr lang="en-US" sz="3600" dirty="0"/>
              <a:t>They also help the development team estimate a roadmap needed to deliver the end product.</a:t>
            </a:r>
            <a:endParaRPr lang="en-CA" sz="3600" dirty="0"/>
          </a:p>
        </p:txBody>
      </p:sp>
    </p:spTree>
    <p:extLst>
      <p:ext uri="{BB962C8B-B14F-4D97-AF65-F5344CB8AC3E}">
        <p14:creationId xmlns:p14="http://schemas.microsoft.com/office/powerpoint/2010/main" val="18648796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94C9D1-B736-4088-AA9B-91853A70002D}"/>
              </a:ext>
            </a:extLst>
          </p:cNvPr>
          <p:cNvSpPr>
            <a:spLocks noGrp="1"/>
          </p:cNvSpPr>
          <p:nvPr>
            <p:ph type="title"/>
          </p:nvPr>
        </p:nvSpPr>
        <p:spPr/>
        <p:txBody>
          <a:bodyPr/>
          <a:lstStyle/>
          <a:p>
            <a:r>
              <a:rPr lang="en-CA" dirty="0"/>
              <a:t>How to write</a:t>
            </a:r>
          </a:p>
        </p:txBody>
      </p:sp>
      <p:sp>
        <p:nvSpPr>
          <p:cNvPr id="3" name="Content Placeholder 2">
            <a:extLst>
              <a:ext uri="{FF2B5EF4-FFF2-40B4-BE49-F238E27FC236}">
                <a16:creationId xmlns="" xmlns:a16="http://schemas.microsoft.com/office/drawing/2014/main" id="{29B27550-B7DD-41E9-AA3C-A3884C699ABC}"/>
              </a:ext>
            </a:extLst>
          </p:cNvPr>
          <p:cNvSpPr>
            <a:spLocks noGrp="1"/>
          </p:cNvSpPr>
          <p:nvPr>
            <p:ph idx="1"/>
          </p:nvPr>
        </p:nvSpPr>
        <p:spPr/>
        <p:txBody>
          <a:bodyPr>
            <a:normAutofit/>
          </a:bodyPr>
          <a:lstStyle/>
          <a:p>
            <a:pPr marL="0" indent="0">
              <a:buNone/>
            </a:pPr>
            <a:endParaRPr lang="en-US" sz="4000" dirty="0"/>
          </a:p>
          <a:p>
            <a:pPr marL="0" indent="0">
              <a:buNone/>
            </a:pPr>
            <a:r>
              <a:rPr lang="en-US" sz="4000" dirty="0"/>
              <a:t>It’s super simple to write a user story. Just follow the pattern:</a:t>
            </a:r>
          </a:p>
          <a:p>
            <a:endParaRPr lang="en-US" sz="4000" b="1" dirty="0"/>
          </a:p>
          <a:p>
            <a:pPr marL="0" indent="0" algn="ctr">
              <a:buNone/>
            </a:pPr>
            <a:r>
              <a:rPr lang="en-US" sz="4000" b="1" dirty="0"/>
              <a:t>“As a </a:t>
            </a:r>
            <a:r>
              <a:rPr lang="en-US" sz="4000" dirty="0"/>
              <a:t>[role]</a:t>
            </a:r>
            <a:r>
              <a:rPr lang="en-US" sz="4000" b="1" dirty="0"/>
              <a:t>, I want </a:t>
            </a:r>
            <a:r>
              <a:rPr lang="en-US" sz="4000" dirty="0"/>
              <a:t>[feature]</a:t>
            </a:r>
            <a:r>
              <a:rPr lang="en-US" sz="4000" b="1" dirty="0"/>
              <a:t> because </a:t>
            </a:r>
            <a:r>
              <a:rPr lang="en-US" sz="4000" dirty="0"/>
              <a:t>[reason]</a:t>
            </a:r>
            <a:r>
              <a:rPr lang="en-US" sz="4000" b="1" dirty="0"/>
              <a:t>.”</a:t>
            </a:r>
            <a:endParaRPr lang="en-CA" sz="4000" b="1" dirty="0"/>
          </a:p>
        </p:txBody>
      </p:sp>
    </p:spTree>
    <p:extLst>
      <p:ext uri="{BB962C8B-B14F-4D97-AF65-F5344CB8AC3E}">
        <p14:creationId xmlns:p14="http://schemas.microsoft.com/office/powerpoint/2010/main" val="3833303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068"/>
            <a:ext cx="8334902" cy="685753"/>
          </a:xfrm>
        </p:spPr>
        <p:txBody>
          <a:bodyPr>
            <a:normAutofit fontScale="90000"/>
          </a:bodyPr>
          <a:lstStyle/>
          <a:p>
            <a:r>
              <a:rPr lang="en-US" b="1" dirty="0" smtClean="0">
                <a:solidFill>
                  <a:schemeClr val="accent1"/>
                </a:solidFill>
              </a:rPr>
              <a:t/>
            </a:r>
            <a:br>
              <a:rPr lang="en-US" b="1" dirty="0" smtClean="0">
                <a:solidFill>
                  <a:schemeClr val="accent1"/>
                </a:solidFill>
              </a:rPr>
            </a:br>
            <a:r>
              <a:rPr lang="en-US" sz="4900" b="1" dirty="0" smtClean="0">
                <a:solidFill>
                  <a:schemeClr val="accent1"/>
                </a:solidFill>
              </a:rPr>
              <a:t>1.1 Empirical </a:t>
            </a:r>
            <a:r>
              <a:rPr lang="en-US" sz="4900" b="1" dirty="0">
                <a:solidFill>
                  <a:schemeClr val="accent1"/>
                </a:solidFill>
              </a:rPr>
              <a:t>Process Control</a:t>
            </a:r>
            <a:r>
              <a:rPr lang="en-US" b="1" dirty="0"/>
              <a:t/>
            </a:r>
            <a:br>
              <a:rPr lang="en-US" b="1" dirty="0"/>
            </a:br>
            <a:endParaRPr lang="en-CA" dirty="0"/>
          </a:p>
        </p:txBody>
      </p:sp>
      <p:sp>
        <p:nvSpPr>
          <p:cNvPr id="3" name="Content Placeholder 2"/>
          <p:cNvSpPr>
            <a:spLocks noGrp="1"/>
          </p:cNvSpPr>
          <p:nvPr>
            <p:ph idx="1"/>
          </p:nvPr>
        </p:nvSpPr>
        <p:spPr>
          <a:xfrm>
            <a:off x="674427" y="1091821"/>
            <a:ext cx="10515600" cy="4351338"/>
          </a:xfrm>
        </p:spPr>
        <p:txBody>
          <a:bodyPr/>
          <a:lstStyle/>
          <a:p>
            <a:r>
              <a:rPr lang="en-CA" dirty="0" smtClean="0"/>
              <a:t>“Empirical </a:t>
            </a:r>
            <a:r>
              <a:rPr lang="en-CA" dirty="0"/>
              <a:t>process control expects the unexpected, while defined process control expect every piece of work to be completely understood in upfront</a:t>
            </a:r>
            <a:r>
              <a:rPr lang="en-CA" dirty="0" smtClean="0"/>
              <a:t>.”</a:t>
            </a:r>
          </a:p>
          <a:p>
            <a:r>
              <a:rPr lang="en-CA" dirty="0" smtClean="0"/>
              <a:t>progress </a:t>
            </a:r>
            <a:r>
              <a:rPr lang="en-CA" dirty="0"/>
              <a:t>is based on observation and experimentation instead of detailed, upfront planning and defined processes. </a:t>
            </a:r>
          </a:p>
          <a:p>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878" y="3452583"/>
            <a:ext cx="7723809" cy="2247619"/>
          </a:xfrm>
          <a:prstGeom prst="rect">
            <a:avLst/>
          </a:prstGeom>
        </p:spPr>
      </p:pic>
      <p:sp>
        <p:nvSpPr>
          <p:cNvPr id="5" name="TextBox 4"/>
          <p:cNvSpPr txBox="1"/>
          <p:nvPr/>
        </p:nvSpPr>
        <p:spPr>
          <a:xfrm>
            <a:off x="3717878" y="6353031"/>
            <a:ext cx="9075762" cy="369332"/>
          </a:xfrm>
          <a:prstGeom prst="rect">
            <a:avLst/>
          </a:prstGeom>
          <a:noFill/>
        </p:spPr>
        <p:txBody>
          <a:bodyPr wrap="square" rtlCol="0">
            <a:spAutoFit/>
          </a:bodyPr>
          <a:lstStyle/>
          <a:p>
            <a:r>
              <a:rPr lang="en-CA" dirty="0"/>
              <a:t>https://www.visual-paradigm.com/scrum/empirical-vs-defined-process-control/</a:t>
            </a:r>
          </a:p>
        </p:txBody>
      </p:sp>
    </p:spTree>
    <p:extLst>
      <p:ext uri="{BB962C8B-B14F-4D97-AF65-F5344CB8AC3E}">
        <p14:creationId xmlns:p14="http://schemas.microsoft.com/office/powerpoint/2010/main" val="1534074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6C563-63DF-41AF-BE60-14A51780D7A7}"/>
              </a:ext>
            </a:extLst>
          </p:cNvPr>
          <p:cNvSpPr>
            <a:spLocks noGrp="1"/>
          </p:cNvSpPr>
          <p:nvPr>
            <p:ph type="title"/>
          </p:nvPr>
        </p:nvSpPr>
        <p:spPr/>
        <p:txBody>
          <a:bodyPr/>
          <a:lstStyle/>
          <a:p>
            <a:r>
              <a:rPr lang="en-CA" dirty="0"/>
              <a:t>Example</a:t>
            </a:r>
          </a:p>
        </p:txBody>
      </p:sp>
      <p:sp>
        <p:nvSpPr>
          <p:cNvPr id="3" name="Content Placeholder 2">
            <a:extLst>
              <a:ext uri="{FF2B5EF4-FFF2-40B4-BE49-F238E27FC236}">
                <a16:creationId xmlns="" xmlns:a16="http://schemas.microsoft.com/office/drawing/2014/main" id="{3248C5EF-2B93-46A9-8D0A-AF50551EF874}"/>
              </a:ext>
            </a:extLst>
          </p:cNvPr>
          <p:cNvSpPr>
            <a:spLocks noGrp="1"/>
          </p:cNvSpPr>
          <p:nvPr>
            <p:ph idx="1"/>
          </p:nvPr>
        </p:nvSpPr>
        <p:spPr>
          <a:xfrm>
            <a:off x="838200" y="2079171"/>
            <a:ext cx="10515600" cy="4097792"/>
          </a:xfrm>
        </p:spPr>
        <p:txBody>
          <a:bodyPr>
            <a:normAutofit fontScale="92500"/>
          </a:bodyPr>
          <a:lstStyle/>
          <a:p>
            <a:pPr marL="0" indent="0">
              <a:buNone/>
            </a:pPr>
            <a:r>
              <a:rPr lang="en-US" sz="3600" i="1" dirty="0"/>
              <a:t>As a UX Manager, John oversees all the design projects, including assets creation and prototyping efforts, at the design consultancy where he works. He needs easy access to a design tool that allows him to centralize UI libraries so that multiple designers to work simultaneously on a prototype</a:t>
            </a:r>
          </a:p>
          <a:p>
            <a:pPr marL="0" indent="0">
              <a:buNone/>
            </a:pPr>
            <a:r>
              <a:rPr lang="en-US" sz="3600" b="1" dirty="0"/>
              <a:t>	or shortly</a:t>
            </a:r>
          </a:p>
          <a:p>
            <a:pPr marL="0" indent="0">
              <a:buNone/>
            </a:pPr>
            <a:r>
              <a:rPr lang="en-US" sz="3600" i="1" dirty="0"/>
              <a:t>As UX Manager, John wants centralized assets management so that his designers are in sync.</a:t>
            </a:r>
            <a:endParaRPr lang="en-CA" sz="3600" i="1" dirty="0"/>
          </a:p>
        </p:txBody>
      </p:sp>
    </p:spTree>
    <p:extLst>
      <p:ext uri="{BB962C8B-B14F-4D97-AF65-F5344CB8AC3E}">
        <p14:creationId xmlns:p14="http://schemas.microsoft.com/office/powerpoint/2010/main" val="225146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30" y="0"/>
            <a:ext cx="8334902" cy="617514"/>
          </a:xfrm>
        </p:spPr>
        <p:txBody>
          <a:bodyPr>
            <a:normAutofit fontScale="90000"/>
          </a:bodyPr>
          <a:lstStyle/>
          <a:p>
            <a:r>
              <a:rPr lang="en-CA" b="1" dirty="0" smtClean="0">
                <a:solidFill>
                  <a:schemeClr val="accent1"/>
                </a:solidFill>
              </a:rPr>
              <a:t>Theme, Epic, Story, Tasks</a:t>
            </a:r>
            <a:endParaRPr lang="en-CA" dirty="0"/>
          </a:p>
        </p:txBody>
      </p:sp>
      <p:sp>
        <p:nvSpPr>
          <p:cNvPr id="3" name="Content Placeholder 2"/>
          <p:cNvSpPr>
            <a:spLocks noGrp="1"/>
          </p:cNvSpPr>
          <p:nvPr>
            <p:ph idx="1"/>
          </p:nvPr>
        </p:nvSpPr>
        <p:spPr>
          <a:xfrm>
            <a:off x="143630" y="886266"/>
            <a:ext cx="2866856" cy="5151518"/>
          </a:xfrm>
        </p:spPr>
        <p:txBody>
          <a:bodyPr>
            <a:normAutofit fontScale="92500" lnSpcReduction="10000"/>
          </a:bodyPr>
          <a:lstStyle/>
          <a:p>
            <a:pPr marL="0" indent="0">
              <a:buNone/>
            </a:pPr>
            <a:r>
              <a:rPr lang="en-CA" sz="2400" b="1" u="sng" dirty="0" smtClean="0"/>
              <a:t>Theme:</a:t>
            </a:r>
            <a:r>
              <a:rPr lang="en-CA" sz="2400" dirty="0" smtClean="0"/>
              <a:t> </a:t>
            </a:r>
            <a:r>
              <a:rPr lang="en-CA" sz="2400" dirty="0"/>
              <a:t>is a group of user stories that share a common </a:t>
            </a:r>
            <a:r>
              <a:rPr lang="en-CA" sz="2400" dirty="0" smtClean="0"/>
              <a:t>attribute.</a:t>
            </a:r>
          </a:p>
          <a:p>
            <a:pPr marL="0" indent="0">
              <a:buNone/>
            </a:pPr>
            <a:endParaRPr lang="en-CA" sz="2400" dirty="0" smtClean="0"/>
          </a:p>
          <a:p>
            <a:pPr marL="0" indent="0">
              <a:buNone/>
            </a:pPr>
            <a:r>
              <a:rPr lang="en-CA" sz="2400" b="1" u="sng" dirty="0"/>
              <a:t>Epic: </a:t>
            </a:r>
            <a:r>
              <a:rPr lang="en-CA" sz="2400" dirty="0"/>
              <a:t>A “large user story” that can be broken down into a number of smaller stories. </a:t>
            </a:r>
          </a:p>
          <a:p>
            <a:pPr marL="0" indent="0">
              <a:buNone/>
            </a:pPr>
            <a:endParaRPr lang="en-CA" sz="2400" dirty="0"/>
          </a:p>
          <a:p>
            <a:pPr marL="0" indent="0">
              <a:buNone/>
            </a:pPr>
            <a:endParaRPr lang="en-CA" sz="2400" dirty="0" smtClean="0"/>
          </a:p>
          <a:p>
            <a:pPr marL="0" indent="0">
              <a:buNone/>
            </a:pPr>
            <a:r>
              <a:rPr lang="en-CA" sz="2400" b="1" dirty="0" smtClean="0"/>
              <a:t>Task: </a:t>
            </a:r>
            <a:r>
              <a:rPr lang="en-CA" sz="2400" dirty="0" smtClean="0"/>
              <a:t>technical implementation of a story into a software feature</a:t>
            </a:r>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smtClean="0"/>
          </a:p>
          <a:p>
            <a:endParaRPr lang="en-CA" dirty="0" smtClean="0"/>
          </a:p>
          <a:p>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35" y="765895"/>
            <a:ext cx="8629489" cy="5271888"/>
          </a:xfrm>
          <a:prstGeom prst="rect">
            <a:avLst/>
          </a:prstGeom>
        </p:spPr>
      </p:pic>
      <p:sp>
        <p:nvSpPr>
          <p:cNvPr id="5" name="TextBox 4"/>
          <p:cNvSpPr txBox="1"/>
          <p:nvPr/>
        </p:nvSpPr>
        <p:spPr>
          <a:xfrm>
            <a:off x="8478532" y="6516085"/>
            <a:ext cx="2891952" cy="246221"/>
          </a:xfrm>
          <a:prstGeom prst="rect">
            <a:avLst/>
          </a:prstGeom>
          <a:noFill/>
        </p:spPr>
        <p:txBody>
          <a:bodyPr wrap="square" rtlCol="0">
            <a:spAutoFit/>
          </a:bodyPr>
          <a:lstStyle/>
          <a:p>
            <a:r>
              <a:rPr lang="en-CA" sz="1000" dirty="0" smtClean="0"/>
              <a:t>Reference: Agile101 </a:t>
            </a:r>
            <a:r>
              <a:rPr lang="en-CA" sz="1000" dirty="0"/>
              <a:t>blog, Tara Hamilton-Whitaker</a:t>
            </a:r>
            <a:endParaRPr lang="en-CA" sz="1000" dirty="0"/>
          </a:p>
        </p:txBody>
      </p:sp>
    </p:spTree>
    <p:extLst>
      <p:ext uri="{BB962C8B-B14F-4D97-AF65-F5344CB8AC3E}">
        <p14:creationId xmlns:p14="http://schemas.microsoft.com/office/powerpoint/2010/main" val="3214095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D4DB4BE-A8FE-47CF-82C6-1DEFA8507F7E}"/>
              </a:ext>
            </a:extLst>
          </p:cNvPr>
          <p:cNvSpPr>
            <a:spLocks noGrp="1"/>
          </p:cNvSpPr>
          <p:nvPr>
            <p:ph type="title"/>
          </p:nvPr>
        </p:nvSpPr>
        <p:spPr/>
        <p:txBody>
          <a:bodyPr/>
          <a:lstStyle/>
          <a:p>
            <a:r>
              <a:rPr lang="en-CA" dirty="0"/>
              <a:t>Backlog </a:t>
            </a:r>
          </a:p>
        </p:txBody>
      </p:sp>
      <p:sp>
        <p:nvSpPr>
          <p:cNvPr id="5" name="Text Placeholder 4">
            <a:extLst>
              <a:ext uri="{FF2B5EF4-FFF2-40B4-BE49-F238E27FC236}">
                <a16:creationId xmlns="" xmlns:a16="http://schemas.microsoft.com/office/drawing/2014/main" id="{0AB29906-584A-40A5-B6D0-B5351C2BF6F5}"/>
              </a:ext>
            </a:extLst>
          </p:cNvPr>
          <p:cNvSpPr>
            <a:spLocks noGrp="1"/>
          </p:cNvSpPr>
          <p:nvPr>
            <p:ph type="body" idx="1"/>
          </p:nvPr>
        </p:nvSpPr>
        <p:spPr/>
        <p:txBody>
          <a:bodyPr/>
          <a:lstStyle/>
          <a:p>
            <a:r>
              <a:rPr lang="en-CA" dirty="0"/>
              <a:t>Product and Sprint Backlogs</a:t>
            </a:r>
          </a:p>
        </p:txBody>
      </p:sp>
    </p:spTree>
    <p:extLst>
      <p:ext uri="{BB962C8B-B14F-4D97-AF65-F5344CB8AC3E}">
        <p14:creationId xmlns:p14="http://schemas.microsoft.com/office/powerpoint/2010/main" val="20512841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7B85B8-3404-4E7E-914B-08EBC88A5C06}"/>
              </a:ext>
            </a:extLst>
          </p:cNvPr>
          <p:cNvSpPr>
            <a:spLocks noGrp="1"/>
          </p:cNvSpPr>
          <p:nvPr>
            <p:ph type="title"/>
          </p:nvPr>
        </p:nvSpPr>
        <p:spPr/>
        <p:txBody>
          <a:bodyPr/>
          <a:lstStyle/>
          <a:p>
            <a:r>
              <a:rPr lang="en-CA" dirty="0"/>
              <a:t>Backlog</a:t>
            </a:r>
          </a:p>
        </p:txBody>
      </p:sp>
      <p:sp>
        <p:nvSpPr>
          <p:cNvPr id="3" name="Content Placeholder 2">
            <a:extLst>
              <a:ext uri="{FF2B5EF4-FFF2-40B4-BE49-F238E27FC236}">
                <a16:creationId xmlns="" xmlns:a16="http://schemas.microsoft.com/office/drawing/2014/main" id="{647EA19D-CCB9-4604-885B-E219FE133DEC}"/>
              </a:ext>
            </a:extLst>
          </p:cNvPr>
          <p:cNvSpPr>
            <a:spLocks noGrp="1"/>
          </p:cNvSpPr>
          <p:nvPr>
            <p:ph idx="1"/>
          </p:nvPr>
        </p:nvSpPr>
        <p:spPr>
          <a:xfrm>
            <a:off x="838200" y="1825625"/>
            <a:ext cx="10515600" cy="4749346"/>
          </a:xfrm>
        </p:spPr>
        <p:txBody>
          <a:bodyPr>
            <a:normAutofit fontScale="92500"/>
          </a:bodyPr>
          <a:lstStyle/>
          <a:p>
            <a:r>
              <a:rPr lang="en-US" sz="3200" dirty="0"/>
              <a:t>The agile product backlog in Scrum is a </a:t>
            </a:r>
            <a:r>
              <a:rPr lang="en-US" sz="3200" dirty="0">
                <a:solidFill>
                  <a:srgbClr val="FF0000"/>
                </a:solidFill>
              </a:rPr>
              <a:t>prioritized </a:t>
            </a:r>
            <a:r>
              <a:rPr lang="en-US" sz="3200" dirty="0"/>
              <a:t>features list, containing short descriptions of all functionality desired in the product. </a:t>
            </a:r>
          </a:p>
          <a:p>
            <a:r>
              <a:rPr lang="en-US" sz="3200" dirty="0"/>
              <a:t>Typically, a Scrum team and its product owner begin by writing down everything they can think of for agile backlog prioritization. </a:t>
            </a:r>
          </a:p>
          <a:p>
            <a:r>
              <a:rPr lang="en-US" sz="3200" dirty="0"/>
              <a:t>This agile product backlog is almost always more than enough for a first sprint. </a:t>
            </a:r>
          </a:p>
          <a:p>
            <a:r>
              <a:rPr lang="en-US" sz="3200" dirty="0"/>
              <a:t>The Scrum product backlog is then allowed to grow and change as more is learned about the product and its customers.</a:t>
            </a:r>
            <a:endParaRPr lang="en-CA" sz="3200" dirty="0"/>
          </a:p>
        </p:txBody>
      </p:sp>
    </p:spTree>
    <p:extLst>
      <p:ext uri="{BB962C8B-B14F-4D97-AF65-F5344CB8AC3E}">
        <p14:creationId xmlns:p14="http://schemas.microsoft.com/office/powerpoint/2010/main" val="3503177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FBA79-D611-497B-9549-A61D440899EC}"/>
              </a:ext>
            </a:extLst>
          </p:cNvPr>
          <p:cNvSpPr>
            <a:spLocks noGrp="1"/>
          </p:cNvSpPr>
          <p:nvPr>
            <p:ph type="title"/>
          </p:nvPr>
        </p:nvSpPr>
        <p:spPr/>
        <p:txBody>
          <a:bodyPr/>
          <a:lstStyle/>
          <a:p>
            <a:r>
              <a:rPr lang="en-CA" dirty="0"/>
              <a:t>Backlog</a:t>
            </a:r>
          </a:p>
        </p:txBody>
      </p:sp>
      <p:sp>
        <p:nvSpPr>
          <p:cNvPr id="3" name="Content Placeholder 2">
            <a:extLst>
              <a:ext uri="{FF2B5EF4-FFF2-40B4-BE49-F238E27FC236}">
                <a16:creationId xmlns="" xmlns:a16="http://schemas.microsoft.com/office/drawing/2014/main" id="{DCBDC822-6C7A-4F51-AC72-8865B1F739C7}"/>
              </a:ext>
            </a:extLst>
          </p:cNvPr>
          <p:cNvSpPr>
            <a:spLocks noGrp="1"/>
          </p:cNvSpPr>
          <p:nvPr>
            <p:ph idx="1"/>
          </p:nvPr>
        </p:nvSpPr>
        <p:spPr/>
        <p:txBody>
          <a:bodyPr>
            <a:normAutofit/>
          </a:bodyPr>
          <a:lstStyle/>
          <a:p>
            <a:pPr marL="0" indent="0">
              <a:buNone/>
            </a:pPr>
            <a:r>
              <a:rPr lang="en-US" sz="3600" dirty="0"/>
              <a:t>A typical Scrum backlog comprises the following different types of items:</a:t>
            </a:r>
          </a:p>
          <a:p>
            <a:pPr marL="971550" lvl="1" indent="-514350">
              <a:lnSpc>
                <a:spcPct val="150000"/>
              </a:lnSpc>
              <a:buFont typeface="+mj-lt"/>
              <a:buAutoNum type="arabicPeriod"/>
            </a:pPr>
            <a:r>
              <a:rPr lang="en-US" sz="3200" dirty="0"/>
              <a:t>Features</a:t>
            </a:r>
          </a:p>
          <a:p>
            <a:pPr marL="971550" lvl="1" indent="-514350">
              <a:lnSpc>
                <a:spcPct val="150000"/>
              </a:lnSpc>
              <a:buFont typeface="+mj-lt"/>
              <a:buAutoNum type="arabicPeriod"/>
            </a:pPr>
            <a:r>
              <a:rPr lang="en-US" sz="3200" dirty="0"/>
              <a:t>Bugs</a:t>
            </a:r>
          </a:p>
          <a:p>
            <a:pPr marL="971550" lvl="1" indent="-514350">
              <a:lnSpc>
                <a:spcPct val="150000"/>
              </a:lnSpc>
              <a:buFont typeface="+mj-lt"/>
              <a:buAutoNum type="arabicPeriod"/>
            </a:pPr>
            <a:r>
              <a:rPr lang="en-US" sz="3200" dirty="0"/>
              <a:t>Technical work</a:t>
            </a:r>
          </a:p>
          <a:p>
            <a:pPr marL="971550" lvl="1" indent="-514350">
              <a:lnSpc>
                <a:spcPct val="150000"/>
              </a:lnSpc>
              <a:buFont typeface="+mj-lt"/>
              <a:buAutoNum type="arabicPeriod"/>
            </a:pPr>
            <a:r>
              <a:rPr lang="en-US" sz="3200" dirty="0"/>
              <a:t>Knowledge acquisition</a:t>
            </a:r>
            <a:endParaRPr lang="en-CA" sz="3200" dirty="0"/>
          </a:p>
        </p:txBody>
      </p:sp>
    </p:spTree>
    <p:extLst>
      <p:ext uri="{BB962C8B-B14F-4D97-AF65-F5344CB8AC3E}">
        <p14:creationId xmlns:p14="http://schemas.microsoft.com/office/powerpoint/2010/main" val="2193640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8824B8-65B6-456E-A89D-4E2ADA7A23C8}"/>
              </a:ext>
            </a:extLst>
          </p:cNvPr>
          <p:cNvSpPr>
            <a:spLocks noGrp="1"/>
          </p:cNvSpPr>
          <p:nvPr>
            <p:ph type="title"/>
          </p:nvPr>
        </p:nvSpPr>
        <p:spPr/>
        <p:txBody>
          <a:bodyPr/>
          <a:lstStyle/>
          <a:p>
            <a:r>
              <a:rPr lang="en-CA" dirty="0"/>
              <a:t>Backlog </a:t>
            </a:r>
          </a:p>
        </p:txBody>
      </p:sp>
      <p:sp>
        <p:nvSpPr>
          <p:cNvPr id="3" name="Content Placeholder 2">
            <a:extLst>
              <a:ext uri="{FF2B5EF4-FFF2-40B4-BE49-F238E27FC236}">
                <a16:creationId xmlns="" xmlns:a16="http://schemas.microsoft.com/office/drawing/2014/main" id="{61F7C40C-0A8D-42DE-A5B2-A4F60521F3B1}"/>
              </a:ext>
            </a:extLst>
          </p:cNvPr>
          <p:cNvSpPr>
            <a:spLocks noGrp="1"/>
          </p:cNvSpPr>
          <p:nvPr>
            <p:ph idx="1"/>
          </p:nvPr>
        </p:nvSpPr>
        <p:spPr/>
        <p:txBody>
          <a:bodyPr>
            <a:normAutofit/>
          </a:bodyPr>
          <a:lstStyle/>
          <a:p>
            <a:r>
              <a:rPr lang="en-CA" sz="3600" dirty="0"/>
              <a:t>Features and bugs are added to the product backlog. </a:t>
            </a:r>
          </a:p>
          <a:p>
            <a:endParaRPr lang="en-CA" sz="3600" dirty="0"/>
          </a:p>
          <a:p>
            <a:r>
              <a:rPr lang="en-CA" sz="3600" dirty="0"/>
              <a:t>They are the description of the wishes of the user/product owner </a:t>
            </a:r>
          </a:p>
          <a:p>
            <a:endParaRPr lang="en-CA" sz="3600" dirty="0"/>
          </a:p>
          <a:p>
            <a:endParaRPr lang="en-CA" sz="3600" dirty="0"/>
          </a:p>
        </p:txBody>
      </p:sp>
    </p:spTree>
    <p:extLst>
      <p:ext uri="{BB962C8B-B14F-4D97-AF65-F5344CB8AC3E}">
        <p14:creationId xmlns:p14="http://schemas.microsoft.com/office/powerpoint/2010/main" val="1655483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9355EC-7592-4280-9549-3EEDC2E05346}"/>
              </a:ext>
            </a:extLst>
          </p:cNvPr>
          <p:cNvSpPr>
            <a:spLocks noGrp="1"/>
          </p:cNvSpPr>
          <p:nvPr>
            <p:ph type="title"/>
          </p:nvPr>
        </p:nvSpPr>
        <p:spPr/>
        <p:txBody>
          <a:bodyPr/>
          <a:lstStyle/>
          <a:p>
            <a:r>
              <a:rPr lang="en-CA" dirty="0"/>
              <a:t>Backlog</a:t>
            </a:r>
          </a:p>
        </p:txBody>
      </p:sp>
      <p:sp>
        <p:nvSpPr>
          <p:cNvPr id="3" name="Content Placeholder 2">
            <a:extLst>
              <a:ext uri="{FF2B5EF4-FFF2-40B4-BE49-F238E27FC236}">
                <a16:creationId xmlns="" xmlns:a16="http://schemas.microsoft.com/office/drawing/2014/main" id="{1D76FD81-DD51-40DD-A4AA-1C4A5372F90E}"/>
              </a:ext>
            </a:extLst>
          </p:cNvPr>
          <p:cNvSpPr>
            <a:spLocks noGrp="1"/>
          </p:cNvSpPr>
          <p:nvPr>
            <p:ph idx="1"/>
          </p:nvPr>
        </p:nvSpPr>
        <p:spPr/>
        <p:txBody>
          <a:bodyPr>
            <a:normAutofit/>
          </a:bodyPr>
          <a:lstStyle/>
          <a:p>
            <a:pPr>
              <a:spcAft>
                <a:spcPts val="1200"/>
              </a:spcAft>
            </a:pPr>
            <a:r>
              <a:rPr lang="en-US" sz="3600" dirty="0"/>
              <a:t>Technical work and knowledge acquisition activities also belong on the agile backlog. </a:t>
            </a:r>
          </a:p>
          <a:p>
            <a:pPr>
              <a:spcAft>
                <a:spcPts val="1200"/>
              </a:spcAft>
            </a:pPr>
            <a:r>
              <a:rPr lang="en-US" sz="3600" dirty="0"/>
              <a:t>An example of technical work would be, "Upgrade all developers' workstations to Windows 7." </a:t>
            </a:r>
          </a:p>
          <a:p>
            <a:pPr>
              <a:spcAft>
                <a:spcPts val="1200"/>
              </a:spcAft>
            </a:pPr>
            <a:r>
              <a:rPr lang="en-US" sz="3600" dirty="0"/>
              <a:t>An example of knowledge acquisition could be a Scrum backlog item about researching various JavaScript libraries and making a selection.</a:t>
            </a:r>
            <a:endParaRPr lang="en-CA" sz="3600" dirty="0"/>
          </a:p>
        </p:txBody>
      </p:sp>
    </p:spTree>
    <p:extLst>
      <p:ext uri="{BB962C8B-B14F-4D97-AF65-F5344CB8AC3E}">
        <p14:creationId xmlns:p14="http://schemas.microsoft.com/office/powerpoint/2010/main" val="566785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126B5D2-4E27-4FCA-A99A-04F72318D488}"/>
              </a:ext>
            </a:extLst>
          </p:cNvPr>
          <p:cNvSpPr>
            <a:spLocks noGrp="1"/>
          </p:cNvSpPr>
          <p:nvPr>
            <p:ph type="title"/>
          </p:nvPr>
        </p:nvSpPr>
        <p:spPr/>
        <p:txBody>
          <a:bodyPr/>
          <a:lstStyle/>
          <a:p>
            <a:r>
              <a:rPr lang="en-CA" dirty="0"/>
              <a:t>Planning and Prioritization </a:t>
            </a:r>
          </a:p>
        </p:txBody>
      </p:sp>
      <p:sp>
        <p:nvSpPr>
          <p:cNvPr id="5" name="Text Placeholder 4">
            <a:extLst>
              <a:ext uri="{FF2B5EF4-FFF2-40B4-BE49-F238E27FC236}">
                <a16:creationId xmlns="" xmlns:a16="http://schemas.microsoft.com/office/drawing/2014/main" id="{6F25F20B-775B-456D-9180-2640DD2E42F7}"/>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474815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0D637B-A697-4679-8EEF-5A6A685AA8CF}"/>
              </a:ext>
            </a:extLst>
          </p:cNvPr>
          <p:cNvSpPr>
            <a:spLocks noGrp="1"/>
          </p:cNvSpPr>
          <p:nvPr>
            <p:ph type="title"/>
          </p:nvPr>
        </p:nvSpPr>
        <p:spPr/>
        <p:txBody>
          <a:bodyPr/>
          <a:lstStyle/>
          <a:p>
            <a:r>
              <a:rPr lang="en-CA" dirty="0"/>
              <a:t>Prioritization </a:t>
            </a:r>
          </a:p>
        </p:txBody>
      </p:sp>
      <p:sp>
        <p:nvSpPr>
          <p:cNvPr id="3" name="Content Placeholder 2">
            <a:extLst>
              <a:ext uri="{FF2B5EF4-FFF2-40B4-BE49-F238E27FC236}">
                <a16:creationId xmlns="" xmlns:a16="http://schemas.microsoft.com/office/drawing/2014/main" id="{737712B1-031E-4238-9B01-9793D4D730C9}"/>
              </a:ext>
            </a:extLst>
          </p:cNvPr>
          <p:cNvSpPr>
            <a:spLocks noGrp="1"/>
          </p:cNvSpPr>
          <p:nvPr>
            <p:ph idx="1"/>
          </p:nvPr>
        </p:nvSpPr>
        <p:spPr/>
        <p:txBody>
          <a:bodyPr>
            <a:normAutofit lnSpcReduction="10000"/>
          </a:bodyPr>
          <a:lstStyle/>
          <a:p>
            <a:r>
              <a:rPr lang="en-CA" sz="3200" dirty="0"/>
              <a:t>The backlog is ordered according to priorities </a:t>
            </a:r>
          </a:p>
          <a:p>
            <a:r>
              <a:rPr lang="en-US" sz="3200" dirty="0"/>
              <a:t>There are several ways to prioritize the requirements in the backlog</a:t>
            </a:r>
          </a:p>
          <a:p>
            <a:pPr lvl="1"/>
            <a:r>
              <a:rPr lang="en-CA" sz="3200" dirty="0" err="1"/>
              <a:t>MoSCoW</a:t>
            </a:r>
            <a:endParaRPr lang="en-CA" sz="3200" dirty="0"/>
          </a:p>
          <a:p>
            <a:pPr lvl="1"/>
            <a:r>
              <a:rPr lang="en-CA" sz="3200" dirty="0"/>
              <a:t>Business Value Based</a:t>
            </a:r>
          </a:p>
          <a:p>
            <a:pPr lvl="1"/>
            <a:r>
              <a:rPr lang="en-CA" sz="3200" dirty="0"/>
              <a:t>Technology Risk Based</a:t>
            </a:r>
          </a:p>
          <a:p>
            <a:pPr lvl="1"/>
            <a:r>
              <a:rPr lang="en-CA" sz="3200" dirty="0"/>
              <a:t>Kano Model</a:t>
            </a:r>
          </a:p>
          <a:p>
            <a:pPr lvl="1"/>
            <a:r>
              <a:rPr lang="en-CA" sz="3200" dirty="0"/>
              <a:t>Walking Skeleton</a:t>
            </a:r>
          </a:p>
          <a:p>
            <a:pPr lvl="1"/>
            <a:r>
              <a:rPr lang="en-CA" sz="3200" dirty="0"/>
              <a:t>Validated Learning</a:t>
            </a:r>
          </a:p>
        </p:txBody>
      </p:sp>
    </p:spTree>
    <p:extLst>
      <p:ext uri="{BB962C8B-B14F-4D97-AF65-F5344CB8AC3E}">
        <p14:creationId xmlns:p14="http://schemas.microsoft.com/office/powerpoint/2010/main" val="2471666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432826-CD49-46E7-B6F9-2385A174619E}"/>
              </a:ext>
            </a:extLst>
          </p:cNvPr>
          <p:cNvSpPr>
            <a:spLocks noGrp="1"/>
          </p:cNvSpPr>
          <p:nvPr>
            <p:ph type="title"/>
          </p:nvPr>
        </p:nvSpPr>
        <p:spPr/>
        <p:txBody>
          <a:bodyPr/>
          <a:lstStyle/>
          <a:p>
            <a:r>
              <a:rPr lang="en-CA" dirty="0" err="1"/>
              <a:t>MoSCoW</a:t>
            </a:r>
            <a:endParaRPr lang="en-CA" dirty="0"/>
          </a:p>
        </p:txBody>
      </p:sp>
      <p:sp>
        <p:nvSpPr>
          <p:cNvPr id="3" name="Content Placeholder 2">
            <a:extLst>
              <a:ext uri="{FF2B5EF4-FFF2-40B4-BE49-F238E27FC236}">
                <a16:creationId xmlns="" xmlns:a16="http://schemas.microsoft.com/office/drawing/2014/main" id="{5A5D6AFB-5A88-4E54-8B49-028686CB0C1F}"/>
              </a:ext>
            </a:extLst>
          </p:cNvPr>
          <p:cNvSpPr>
            <a:spLocks noGrp="1"/>
          </p:cNvSpPr>
          <p:nvPr>
            <p:ph idx="1"/>
          </p:nvPr>
        </p:nvSpPr>
        <p:spPr/>
        <p:txBody>
          <a:bodyPr>
            <a:normAutofit/>
          </a:bodyPr>
          <a:lstStyle/>
          <a:p>
            <a:pPr>
              <a:lnSpc>
                <a:spcPct val="150000"/>
              </a:lnSpc>
            </a:pPr>
            <a:r>
              <a:rPr lang="en-US" sz="3600" dirty="0"/>
              <a:t>M - MUST have this. (</a:t>
            </a:r>
            <a:r>
              <a:rPr lang="en-US" sz="3600" i="1" dirty="0"/>
              <a:t>highest priority</a:t>
            </a:r>
            <a:r>
              <a:rPr lang="en-US" sz="3600" dirty="0"/>
              <a:t>)</a:t>
            </a:r>
          </a:p>
          <a:p>
            <a:pPr>
              <a:lnSpc>
                <a:spcPct val="150000"/>
              </a:lnSpc>
            </a:pPr>
            <a:r>
              <a:rPr lang="en-US" sz="3600" dirty="0"/>
              <a:t>S - SHOULD have this if at all possible. </a:t>
            </a:r>
          </a:p>
          <a:p>
            <a:pPr>
              <a:lnSpc>
                <a:spcPct val="150000"/>
              </a:lnSpc>
            </a:pPr>
            <a:r>
              <a:rPr lang="en-US" sz="3600" dirty="0"/>
              <a:t>C - COULD have this if it does not effect anything else. </a:t>
            </a:r>
          </a:p>
          <a:p>
            <a:pPr>
              <a:lnSpc>
                <a:spcPct val="150000"/>
              </a:lnSpc>
            </a:pPr>
            <a:r>
              <a:rPr lang="en-US" sz="3600" dirty="0"/>
              <a:t>W - WON'T have this time but would like in the future.</a:t>
            </a:r>
            <a:endParaRPr lang="en-CA" sz="3600" dirty="0"/>
          </a:p>
        </p:txBody>
      </p:sp>
    </p:spTree>
    <p:extLst>
      <p:ext uri="{BB962C8B-B14F-4D97-AF65-F5344CB8AC3E}">
        <p14:creationId xmlns:p14="http://schemas.microsoft.com/office/powerpoint/2010/main" val="47377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654" y="447011"/>
            <a:ext cx="8334902" cy="535627"/>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1.2 Self-Organization</a:t>
            </a:r>
            <a:r>
              <a:rPr lang="en-US" b="1" dirty="0"/>
              <a:t/>
            </a:r>
            <a:br>
              <a:rPr lang="en-US" b="1" dirty="0"/>
            </a:br>
            <a:endParaRPr lang="en-CA" dirty="0"/>
          </a:p>
        </p:txBody>
      </p:sp>
      <p:sp>
        <p:nvSpPr>
          <p:cNvPr id="3" name="Content Placeholder 2"/>
          <p:cNvSpPr>
            <a:spLocks noGrp="1"/>
          </p:cNvSpPr>
          <p:nvPr>
            <p:ph idx="1"/>
          </p:nvPr>
        </p:nvSpPr>
        <p:spPr>
          <a:xfrm>
            <a:off x="333232" y="982638"/>
            <a:ext cx="11349251" cy="5609231"/>
          </a:xfrm>
        </p:spPr>
        <p:txBody>
          <a:bodyPr/>
          <a:lstStyle/>
          <a:p>
            <a:r>
              <a:rPr lang="en-CA" dirty="0" smtClean="0"/>
              <a:t>Scrum teams are self-organizing and the team chooses </a:t>
            </a:r>
            <a:r>
              <a:rPr lang="en-CA" dirty="0"/>
              <a:t>how best to accomplish </a:t>
            </a:r>
            <a:r>
              <a:rPr lang="en-CA" dirty="0" smtClean="0"/>
              <a:t>its work instead of being directed/controlled by any one not even the Scrum Master.</a:t>
            </a:r>
          </a:p>
          <a:p>
            <a:endParaRPr lang="en-CA" dirty="0"/>
          </a:p>
          <a:p>
            <a:r>
              <a:rPr lang="en-CA" dirty="0"/>
              <a:t>team members participating actively &amp; collectively in all the Scrum practices and events</a:t>
            </a:r>
            <a:r>
              <a:rPr lang="en-CA" dirty="0" smtClean="0"/>
              <a:t>.</a:t>
            </a:r>
          </a:p>
          <a:p>
            <a:endParaRPr lang="en-CA" dirty="0" smtClean="0"/>
          </a:p>
          <a:p>
            <a:endParaRPr lang="en-CA" dirty="0"/>
          </a:p>
          <a:p>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7090" y="3542012"/>
            <a:ext cx="6447619" cy="2771429"/>
          </a:xfrm>
          <a:prstGeom prst="rect">
            <a:avLst/>
          </a:prstGeom>
        </p:spPr>
      </p:pic>
      <p:sp>
        <p:nvSpPr>
          <p:cNvPr id="5" name="TextBox 4"/>
          <p:cNvSpPr txBox="1"/>
          <p:nvPr/>
        </p:nvSpPr>
        <p:spPr>
          <a:xfrm>
            <a:off x="2606721" y="6361751"/>
            <a:ext cx="9075762" cy="369332"/>
          </a:xfrm>
          <a:prstGeom prst="rect">
            <a:avLst/>
          </a:prstGeom>
          <a:noFill/>
        </p:spPr>
        <p:txBody>
          <a:bodyPr wrap="square" rtlCol="0">
            <a:spAutoFit/>
          </a:bodyPr>
          <a:lstStyle/>
          <a:p>
            <a:r>
              <a:rPr lang="en-CA" dirty="0"/>
              <a:t>https://www.visual-paradigm.com/scrum/empirical-vs-defined-process-control/</a:t>
            </a:r>
          </a:p>
        </p:txBody>
      </p:sp>
    </p:spTree>
    <p:extLst>
      <p:ext uri="{BB962C8B-B14F-4D97-AF65-F5344CB8AC3E}">
        <p14:creationId xmlns:p14="http://schemas.microsoft.com/office/powerpoint/2010/main" val="3464981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E7A621-CC5B-4615-8D2B-3C945DC75EE6}"/>
              </a:ext>
            </a:extLst>
          </p:cNvPr>
          <p:cNvSpPr>
            <a:spLocks noGrp="1"/>
          </p:cNvSpPr>
          <p:nvPr>
            <p:ph type="title"/>
          </p:nvPr>
        </p:nvSpPr>
        <p:spPr/>
        <p:txBody>
          <a:bodyPr>
            <a:normAutofit/>
          </a:bodyPr>
          <a:lstStyle/>
          <a:p>
            <a:r>
              <a:rPr lang="en-CA" dirty="0"/>
              <a:t>Business Value Based</a:t>
            </a:r>
          </a:p>
        </p:txBody>
      </p:sp>
      <p:sp>
        <p:nvSpPr>
          <p:cNvPr id="3" name="Content Placeholder 2">
            <a:extLst>
              <a:ext uri="{FF2B5EF4-FFF2-40B4-BE49-F238E27FC236}">
                <a16:creationId xmlns="" xmlns:a16="http://schemas.microsoft.com/office/drawing/2014/main" id="{F4A5DBA1-0FB3-433A-AE18-84DD16A2699E}"/>
              </a:ext>
            </a:extLst>
          </p:cNvPr>
          <p:cNvSpPr>
            <a:spLocks noGrp="1"/>
          </p:cNvSpPr>
          <p:nvPr>
            <p:ph idx="1"/>
          </p:nvPr>
        </p:nvSpPr>
        <p:spPr/>
        <p:txBody>
          <a:bodyPr>
            <a:normAutofit/>
          </a:bodyPr>
          <a:lstStyle/>
          <a:p>
            <a:pPr>
              <a:lnSpc>
                <a:spcPct val="100000"/>
              </a:lnSpc>
              <a:spcAft>
                <a:spcPts val="600"/>
              </a:spcAft>
            </a:pPr>
            <a:r>
              <a:rPr lang="en-US" sz="3600" dirty="0"/>
              <a:t>In this case, each requirement carries a business value it could potentially generate to the company. </a:t>
            </a:r>
          </a:p>
          <a:p>
            <a:pPr>
              <a:lnSpc>
                <a:spcPct val="100000"/>
              </a:lnSpc>
              <a:spcAft>
                <a:spcPts val="600"/>
              </a:spcAft>
            </a:pPr>
            <a:r>
              <a:rPr lang="en-US" sz="3600" dirty="0"/>
              <a:t>The business value would be decided either by the Product Owner or the Product owner team.</a:t>
            </a:r>
          </a:p>
          <a:p>
            <a:pPr>
              <a:lnSpc>
                <a:spcPct val="100000"/>
              </a:lnSpc>
              <a:spcAft>
                <a:spcPts val="600"/>
              </a:spcAft>
            </a:pPr>
            <a:r>
              <a:rPr lang="en-US" sz="3600" dirty="0"/>
              <a:t>The requirement with highest business value is implemented during earlier releases .</a:t>
            </a:r>
            <a:endParaRPr lang="en-CA" sz="3600" dirty="0"/>
          </a:p>
        </p:txBody>
      </p:sp>
    </p:spTree>
    <p:extLst>
      <p:ext uri="{BB962C8B-B14F-4D97-AF65-F5344CB8AC3E}">
        <p14:creationId xmlns:p14="http://schemas.microsoft.com/office/powerpoint/2010/main" val="1938619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596D56-61A8-475D-A783-0293C48A179C}"/>
              </a:ext>
            </a:extLst>
          </p:cNvPr>
          <p:cNvSpPr>
            <a:spLocks noGrp="1"/>
          </p:cNvSpPr>
          <p:nvPr>
            <p:ph type="title"/>
          </p:nvPr>
        </p:nvSpPr>
        <p:spPr/>
        <p:txBody>
          <a:bodyPr>
            <a:normAutofit/>
          </a:bodyPr>
          <a:lstStyle/>
          <a:p>
            <a:r>
              <a:rPr lang="en-CA" dirty="0"/>
              <a:t>Technology Risk Based</a:t>
            </a:r>
          </a:p>
        </p:txBody>
      </p:sp>
      <p:sp>
        <p:nvSpPr>
          <p:cNvPr id="3" name="Content Placeholder 2">
            <a:extLst>
              <a:ext uri="{FF2B5EF4-FFF2-40B4-BE49-F238E27FC236}">
                <a16:creationId xmlns="" xmlns:a16="http://schemas.microsoft.com/office/drawing/2014/main" id="{3D745576-8FBA-487F-A700-868FC15DE28A}"/>
              </a:ext>
            </a:extLst>
          </p:cNvPr>
          <p:cNvSpPr>
            <a:spLocks noGrp="1"/>
          </p:cNvSpPr>
          <p:nvPr>
            <p:ph idx="1"/>
          </p:nvPr>
        </p:nvSpPr>
        <p:spPr/>
        <p:txBody>
          <a:bodyPr>
            <a:normAutofit/>
          </a:bodyPr>
          <a:lstStyle/>
          <a:p>
            <a:pPr>
              <a:spcAft>
                <a:spcPts val="1200"/>
              </a:spcAft>
            </a:pPr>
            <a:r>
              <a:rPr lang="en-US" sz="3600" dirty="0"/>
              <a:t>In this method, requirements are prioritized based on the risk associated in implementing it. </a:t>
            </a:r>
          </a:p>
          <a:p>
            <a:pPr>
              <a:spcAft>
                <a:spcPts val="1200"/>
              </a:spcAft>
            </a:pPr>
            <a:r>
              <a:rPr lang="en-US" sz="3600" dirty="0"/>
              <a:t>The risk is typically based on the technology.</a:t>
            </a:r>
          </a:p>
          <a:p>
            <a:pPr>
              <a:spcAft>
                <a:spcPts val="1200"/>
              </a:spcAft>
            </a:pPr>
            <a:r>
              <a:rPr lang="en-US" sz="3600" dirty="0"/>
              <a:t>The requirement with highest technology risk is implemented during the earlier iterations.</a:t>
            </a:r>
            <a:endParaRPr lang="en-CA" sz="3600" dirty="0"/>
          </a:p>
        </p:txBody>
      </p:sp>
    </p:spTree>
    <p:extLst>
      <p:ext uri="{BB962C8B-B14F-4D97-AF65-F5344CB8AC3E}">
        <p14:creationId xmlns:p14="http://schemas.microsoft.com/office/powerpoint/2010/main" val="3753805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EA9A5F-3AF9-4825-AC19-841D6CD8E1C6}"/>
              </a:ext>
            </a:extLst>
          </p:cNvPr>
          <p:cNvSpPr>
            <a:spLocks noGrp="1"/>
          </p:cNvSpPr>
          <p:nvPr>
            <p:ph type="title"/>
          </p:nvPr>
        </p:nvSpPr>
        <p:spPr/>
        <p:txBody>
          <a:bodyPr>
            <a:normAutofit/>
          </a:bodyPr>
          <a:lstStyle/>
          <a:p>
            <a:r>
              <a:rPr lang="en-CA" dirty="0"/>
              <a:t>Kano Model</a:t>
            </a:r>
          </a:p>
        </p:txBody>
      </p:sp>
      <p:sp>
        <p:nvSpPr>
          <p:cNvPr id="3" name="Content Placeholder 2">
            <a:extLst>
              <a:ext uri="{FF2B5EF4-FFF2-40B4-BE49-F238E27FC236}">
                <a16:creationId xmlns="" xmlns:a16="http://schemas.microsoft.com/office/drawing/2014/main" id="{A5CADC6F-85D6-442D-8DFF-A219300AA090}"/>
              </a:ext>
            </a:extLst>
          </p:cNvPr>
          <p:cNvSpPr>
            <a:spLocks noGrp="1"/>
          </p:cNvSpPr>
          <p:nvPr>
            <p:ph idx="1"/>
          </p:nvPr>
        </p:nvSpPr>
        <p:spPr/>
        <p:txBody>
          <a:bodyPr>
            <a:normAutofit lnSpcReduction="10000"/>
          </a:bodyPr>
          <a:lstStyle/>
          <a:p>
            <a:r>
              <a:rPr lang="en-US" dirty="0"/>
              <a:t>In this method, the requirements are prioritized based on the customer preferences.</a:t>
            </a:r>
          </a:p>
          <a:p>
            <a:pPr lvl="1"/>
            <a:r>
              <a:rPr lang="en-US" b="1" dirty="0"/>
              <a:t>Must-be</a:t>
            </a:r>
            <a:r>
              <a:rPr lang="en-US" dirty="0"/>
              <a:t> (users take them for granted when done well, but are very dissatisfied when they’re missing)</a:t>
            </a:r>
          </a:p>
          <a:p>
            <a:pPr lvl="1"/>
            <a:r>
              <a:rPr lang="en-US" b="1" dirty="0"/>
              <a:t>One-Dimensional</a:t>
            </a:r>
            <a:r>
              <a:rPr lang="en-US" dirty="0"/>
              <a:t> (satisfaction when fulfilled and dissatisfaction when not)</a:t>
            </a:r>
          </a:p>
          <a:p>
            <a:pPr lvl="1"/>
            <a:r>
              <a:rPr lang="en-US" b="1" dirty="0"/>
              <a:t>Attractive</a:t>
            </a:r>
            <a:r>
              <a:rPr lang="en-US" dirty="0"/>
              <a:t> (these attributes provide satisfaction when achieved fully, but do not cause dissatisfaction when not fulfilled.)</a:t>
            </a:r>
          </a:p>
          <a:p>
            <a:pPr lvl="1"/>
            <a:r>
              <a:rPr lang="en-US" b="1" dirty="0"/>
              <a:t>Indifferent</a:t>
            </a:r>
            <a:r>
              <a:rPr lang="en-US" dirty="0"/>
              <a:t> (These attributes refer to aspects that are neither good nor bad, and they do not result in either customer satisfaction or customer dissatisfaction)</a:t>
            </a:r>
          </a:p>
          <a:p>
            <a:pPr lvl="1"/>
            <a:r>
              <a:rPr lang="en-US" b="1" dirty="0"/>
              <a:t>Reverse</a:t>
            </a:r>
            <a:r>
              <a:rPr lang="en-US" dirty="0"/>
              <a:t> (These attributes refer to a high degree of achievement resulting in dissatisfaction and to the fact that not all customers are alike)</a:t>
            </a:r>
            <a:endParaRPr lang="en-CA" dirty="0"/>
          </a:p>
        </p:txBody>
      </p:sp>
    </p:spTree>
    <p:extLst>
      <p:ext uri="{BB962C8B-B14F-4D97-AF65-F5344CB8AC3E}">
        <p14:creationId xmlns:p14="http://schemas.microsoft.com/office/powerpoint/2010/main" val="671356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A6645C-E7B7-43D3-984D-2ABE10B7F324}"/>
              </a:ext>
            </a:extLst>
          </p:cNvPr>
          <p:cNvSpPr>
            <a:spLocks noGrp="1"/>
          </p:cNvSpPr>
          <p:nvPr>
            <p:ph type="title"/>
          </p:nvPr>
        </p:nvSpPr>
        <p:spPr/>
        <p:txBody>
          <a:bodyPr>
            <a:normAutofit/>
          </a:bodyPr>
          <a:lstStyle/>
          <a:p>
            <a:r>
              <a:rPr lang="en-CA" dirty="0"/>
              <a:t>Walking Skeleton</a:t>
            </a:r>
          </a:p>
        </p:txBody>
      </p:sp>
      <p:sp>
        <p:nvSpPr>
          <p:cNvPr id="3" name="Content Placeholder 2">
            <a:extLst>
              <a:ext uri="{FF2B5EF4-FFF2-40B4-BE49-F238E27FC236}">
                <a16:creationId xmlns="" xmlns:a16="http://schemas.microsoft.com/office/drawing/2014/main" id="{CDDFCDFD-44B1-436C-A4A4-6CEE37466EA1}"/>
              </a:ext>
            </a:extLst>
          </p:cNvPr>
          <p:cNvSpPr>
            <a:spLocks noGrp="1"/>
          </p:cNvSpPr>
          <p:nvPr>
            <p:ph idx="1"/>
          </p:nvPr>
        </p:nvSpPr>
        <p:spPr/>
        <p:txBody>
          <a:bodyPr>
            <a:normAutofit/>
          </a:bodyPr>
          <a:lstStyle/>
          <a:p>
            <a:endParaRPr lang="en-US" sz="3600" dirty="0"/>
          </a:p>
          <a:p>
            <a:r>
              <a:rPr lang="en-US" sz="3600" dirty="0"/>
              <a:t>In this method, the requirements are selected such that minimal carefully selected end to end features are built within a short span of time.</a:t>
            </a:r>
            <a:endParaRPr lang="en-CA" sz="3600" dirty="0"/>
          </a:p>
        </p:txBody>
      </p:sp>
    </p:spTree>
    <p:extLst>
      <p:ext uri="{BB962C8B-B14F-4D97-AF65-F5344CB8AC3E}">
        <p14:creationId xmlns:p14="http://schemas.microsoft.com/office/powerpoint/2010/main" val="3284995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3A4293-AD02-4C7B-BDD5-C5B901FC6CED}"/>
              </a:ext>
            </a:extLst>
          </p:cNvPr>
          <p:cNvSpPr>
            <a:spLocks noGrp="1"/>
          </p:cNvSpPr>
          <p:nvPr>
            <p:ph type="title"/>
          </p:nvPr>
        </p:nvSpPr>
        <p:spPr/>
        <p:txBody>
          <a:bodyPr>
            <a:normAutofit/>
          </a:bodyPr>
          <a:lstStyle/>
          <a:p>
            <a:r>
              <a:rPr lang="en-CA" dirty="0"/>
              <a:t>Validated Learning</a:t>
            </a:r>
          </a:p>
        </p:txBody>
      </p:sp>
      <p:sp>
        <p:nvSpPr>
          <p:cNvPr id="3" name="Content Placeholder 2">
            <a:extLst>
              <a:ext uri="{FF2B5EF4-FFF2-40B4-BE49-F238E27FC236}">
                <a16:creationId xmlns="" xmlns:a16="http://schemas.microsoft.com/office/drawing/2014/main" id="{0872BDBD-FC87-4104-AF6D-7F65A7BB8E4E}"/>
              </a:ext>
            </a:extLst>
          </p:cNvPr>
          <p:cNvSpPr>
            <a:spLocks noGrp="1"/>
          </p:cNvSpPr>
          <p:nvPr>
            <p:ph idx="1"/>
          </p:nvPr>
        </p:nvSpPr>
        <p:spPr/>
        <p:txBody>
          <a:bodyPr>
            <a:normAutofit/>
          </a:bodyPr>
          <a:lstStyle/>
          <a:p>
            <a:endParaRPr lang="en-US" sz="3600" dirty="0"/>
          </a:p>
          <a:p>
            <a:r>
              <a:rPr lang="en-US" sz="3600" dirty="0"/>
              <a:t>In this method, features are chosen based on the highest market risk i.e. some thing that is not experimented yet. </a:t>
            </a:r>
          </a:p>
          <a:p>
            <a:r>
              <a:rPr lang="en-US" sz="3600" dirty="0"/>
              <a:t>Release it to the market, get the feedback and apply the learning onto the new feature.</a:t>
            </a:r>
            <a:endParaRPr lang="en-CA" sz="3600" dirty="0"/>
          </a:p>
        </p:txBody>
      </p:sp>
    </p:spTree>
    <p:extLst>
      <p:ext uri="{BB962C8B-B14F-4D97-AF65-F5344CB8AC3E}">
        <p14:creationId xmlns:p14="http://schemas.microsoft.com/office/powerpoint/2010/main" val="7920885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4DAAC4-8FF5-4CD5-8094-3BC01CC11DFF}"/>
              </a:ext>
            </a:extLst>
          </p:cNvPr>
          <p:cNvSpPr>
            <a:spLocks noGrp="1"/>
          </p:cNvSpPr>
          <p:nvPr>
            <p:ph type="title"/>
          </p:nvPr>
        </p:nvSpPr>
        <p:spPr/>
        <p:txBody>
          <a:bodyPr/>
          <a:lstStyle/>
          <a:p>
            <a:r>
              <a:rPr lang="en-CA" dirty="0"/>
              <a:t>Estimation</a:t>
            </a:r>
          </a:p>
        </p:txBody>
      </p:sp>
      <p:sp>
        <p:nvSpPr>
          <p:cNvPr id="3" name="Content Placeholder 2">
            <a:extLst>
              <a:ext uri="{FF2B5EF4-FFF2-40B4-BE49-F238E27FC236}">
                <a16:creationId xmlns="" xmlns:a16="http://schemas.microsoft.com/office/drawing/2014/main" id="{2ECDBC76-D3CA-4813-930F-1C70D8D57AFB}"/>
              </a:ext>
            </a:extLst>
          </p:cNvPr>
          <p:cNvSpPr>
            <a:spLocks noGrp="1"/>
          </p:cNvSpPr>
          <p:nvPr>
            <p:ph idx="1"/>
          </p:nvPr>
        </p:nvSpPr>
        <p:spPr/>
        <p:txBody>
          <a:bodyPr/>
          <a:lstStyle/>
          <a:p>
            <a:r>
              <a:rPr lang="en-US" dirty="0"/>
              <a:t>Programmers often consider estimating to be a black art—one of the most difficult things they must do. Many programmers find that they consistently estimate too low. </a:t>
            </a:r>
          </a:p>
          <a:p>
            <a:r>
              <a:rPr lang="en-US" dirty="0"/>
              <a:t>To counter this problem, they pad their estimates (multiplying by three is a common approach), but sometimes even these rough guesses are too low.</a:t>
            </a:r>
          </a:p>
          <a:p>
            <a:pPr marL="0" indent="0">
              <a:buNone/>
            </a:pPr>
            <a:endParaRPr lang="en-US" dirty="0"/>
          </a:p>
          <a:p>
            <a:pPr marL="0" indent="0" algn="ctr">
              <a:buNone/>
            </a:pPr>
            <a:r>
              <a:rPr lang="en-US" sz="4400" b="1" dirty="0">
                <a:solidFill>
                  <a:srgbClr val="C00000"/>
                </a:solidFill>
              </a:rPr>
              <a:t>Are good estimates possible?</a:t>
            </a:r>
            <a:endParaRPr lang="en-CA" sz="4400" b="1" dirty="0">
              <a:solidFill>
                <a:srgbClr val="C00000"/>
              </a:solidFill>
            </a:endParaRPr>
          </a:p>
        </p:txBody>
      </p:sp>
    </p:spTree>
    <p:extLst>
      <p:ext uri="{BB962C8B-B14F-4D97-AF65-F5344CB8AC3E}">
        <p14:creationId xmlns:p14="http://schemas.microsoft.com/office/powerpoint/2010/main" val="4041995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CDD127-2E96-4F4B-A859-8E7A2CDADAAE}"/>
              </a:ext>
            </a:extLst>
          </p:cNvPr>
          <p:cNvSpPr>
            <a:spLocks noGrp="1"/>
          </p:cNvSpPr>
          <p:nvPr>
            <p:ph type="title"/>
          </p:nvPr>
        </p:nvSpPr>
        <p:spPr/>
        <p:txBody>
          <a:bodyPr/>
          <a:lstStyle/>
          <a:p>
            <a:r>
              <a:rPr lang="en-CA" dirty="0"/>
              <a:t>Velocity </a:t>
            </a:r>
          </a:p>
        </p:txBody>
      </p:sp>
      <p:sp>
        <p:nvSpPr>
          <p:cNvPr id="3" name="Content Placeholder 2">
            <a:extLst>
              <a:ext uri="{FF2B5EF4-FFF2-40B4-BE49-F238E27FC236}">
                <a16:creationId xmlns="" xmlns:a16="http://schemas.microsoft.com/office/drawing/2014/main" id="{2F454572-C338-4142-8F93-CBCF1EB70A6F}"/>
              </a:ext>
            </a:extLst>
          </p:cNvPr>
          <p:cNvSpPr>
            <a:spLocks noGrp="1"/>
          </p:cNvSpPr>
          <p:nvPr>
            <p:ph idx="1"/>
          </p:nvPr>
        </p:nvSpPr>
        <p:spPr/>
        <p:txBody>
          <a:bodyPr/>
          <a:lstStyle/>
          <a:p>
            <a:r>
              <a:rPr lang="en-US" dirty="0"/>
              <a:t>Your velocity is the number of story points you can complete in an iteration. </a:t>
            </a:r>
          </a:p>
          <a:p>
            <a:r>
              <a:rPr lang="en-US" dirty="0"/>
              <a:t>It’s a simple yet surprisingly sophisticated tool. It uses a feedback loop, which means every iteration’s velocity reflects what the team actually achieved in the previous iteration.</a:t>
            </a:r>
          </a:p>
          <a:p>
            <a:endParaRPr lang="en-CA" dirty="0"/>
          </a:p>
        </p:txBody>
      </p:sp>
      <p:pic>
        <p:nvPicPr>
          <p:cNvPr id="5" name="Picture 4">
            <a:extLst>
              <a:ext uri="{FF2B5EF4-FFF2-40B4-BE49-F238E27FC236}">
                <a16:creationId xmlns="" xmlns:a16="http://schemas.microsoft.com/office/drawing/2014/main" id="{040A9E2F-56FF-419C-B410-9EC490F7760E}"/>
              </a:ext>
            </a:extLst>
          </p:cNvPr>
          <p:cNvPicPr>
            <a:picLocks noChangeAspect="1"/>
          </p:cNvPicPr>
          <p:nvPr/>
        </p:nvPicPr>
        <p:blipFill>
          <a:blip r:embed="rId2"/>
          <a:stretch>
            <a:fillRect/>
          </a:stretch>
        </p:blipFill>
        <p:spPr>
          <a:xfrm>
            <a:off x="7377192" y="3799215"/>
            <a:ext cx="3976607" cy="2985572"/>
          </a:xfrm>
          <a:prstGeom prst="rect">
            <a:avLst/>
          </a:prstGeom>
        </p:spPr>
      </p:pic>
    </p:spTree>
    <p:extLst>
      <p:ext uri="{BB962C8B-B14F-4D97-AF65-F5344CB8AC3E}">
        <p14:creationId xmlns:p14="http://schemas.microsoft.com/office/powerpoint/2010/main" val="131436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05359-3534-4020-9CDD-C23A224878A4}"/>
              </a:ext>
            </a:extLst>
          </p:cNvPr>
          <p:cNvSpPr>
            <a:spLocks noGrp="1"/>
          </p:cNvSpPr>
          <p:nvPr>
            <p:ph type="title"/>
          </p:nvPr>
        </p:nvSpPr>
        <p:spPr/>
        <p:txBody>
          <a:bodyPr/>
          <a:lstStyle/>
          <a:p>
            <a:r>
              <a:rPr lang="en-CA" dirty="0"/>
              <a:t>Velocity effect </a:t>
            </a:r>
          </a:p>
        </p:txBody>
      </p:sp>
      <p:sp>
        <p:nvSpPr>
          <p:cNvPr id="3" name="Content Placeholder 2">
            <a:extLst>
              <a:ext uri="{FF2B5EF4-FFF2-40B4-BE49-F238E27FC236}">
                <a16:creationId xmlns="" xmlns:a16="http://schemas.microsoft.com/office/drawing/2014/main" id="{F7B366CC-CE98-4AFE-8000-859035172434}"/>
              </a:ext>
            </a:extLst>
          </p:cNvPr>
          <p:cNvSpPr>
            <a:spLocks noGrp="1"/>
          </p:cNvSpPr>
          <p:nvPr>
            <p:ph idx="1"/>
          </p:nvPr>
        </p:nvSpPr>
        <p:spPr/>
        <p:txBody>
          <a:bodyPr>
            <a:normAutofit/>
          </a:bodyPr>
          <a:lstStyle/>
          <a:p>
            <a:r>
              <a:rPr lang="en-US" sz="3200" dirty="0"/>
              <a:t>When the team underestimates their workload, they are unable to finish all their stories by the iteration deadline. </a:t>
            </a:r>
          </a:p>
          <a:p>
            <a:r>
              <a:rPr lang="en-US" sz="3200" dirty="0"/>
              <a:t>This causes their velocity to go down, which in turn reduces the team’s workload, allowing them to finish everything on time the following week.</a:t>
            </a:r>
          </a:p>
        </p:txBody>
      </p:sp>
      <p:pic>
        <p:nvPicPr>
          <p:cNvPr id="5" name="Picture 4">
            <a:extLst>
              <a:ext uri="{FF2B5EF4-FFF2-40B4-BE49-F238E27FC236}">
                <a16:creationId xmlns="" xmlns:a16="http://schemas.microsoft.com/office/drawing/2014/main" id="{2DFDD672-525C-4619-AF8B-37926A1DD3D8}"/>
              </a:ext>
            </a:extLst>
          </p:cNvPr>
          <p:cNvPicPr>
            <a:picLocks noChangeAspect="1"/>
          </p:cNvPicPr>
          <p:nvPr/>
        </p:nvPicPr>
        <p:blipFill>
          <a:blip r:embed="rId2"/>
          <a:stretch>
            <a:fillRect/>
          </a:stretch>
        </p:blipFill>
        <p:spPr>
          <a:xfrm>
            <a:off x="7580785" y="3895241"/>
            <a:ext cx="3773015" cy="2832718"/>
          </a:xfrm>
          <a:prstGeom prst="rect">
            <a:avLst/>
          </a:prstGeom>
        </p:spPr>
      </p:pic>
    </p:spTree>
    <p:extLst>
      <p:ext uri="{BB962C8B-B14F-4D97-AF65-F5344CB8AC3E}">
        <p14:creationId xmlns:p14="http://schemas.microsoft.com/office/powerpoint/2010/main" val="944897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6FC7B4-287C-4571-A5BB-1D0E7153D3EF}"/>
              </a:ext>
            </a:extLst>
          </p:cNvPr>
          <p:cNvSpPr>
            <a:spLocks noGrp="1"/>
          </p:cNvSpPr>
          <p:nvPr>
            <p:ph type="title"/>
          </p:nvPr>
        </p:nvSpPr>
        <p:spPr/>
        <p:txBody>
          <a:bodyPr/>
          <a:lstStyle/>
          <a:p>
            <a:r>
              <a:rPr lang="en-CA" dirty="0"/>
              <a:t>Burndown </a:t>
            </a:r>
          </a:p>
        </p:txBody>
      </p:sp>
      <p:sp>
        <p:nvSpPr>
          <p:cNvPr id="3" name="Content Placeholder 2">
            <a:extLst>
              <a:ext uri="{FF2B5EF4-FFF2-40B4-BE49-F238E27FC236}">
                <a16:creationId xmlns="" xmlns:a16="http://schemas.microsoft.com/office/drawing/2014/main" id="{25D86F1E-47F9-4CE3-971C-F663B35DD8D2}"/>
              </a:ext>
            </a:extLst>
          </p:cNvPr>
          <p:cNvSpPr>
            <a:spLocks noGrp="1"/>
          </p:cNvSpPr>
          <p:nvPr>
            <p:ph idx="1"/>
          </p:nvPr>
        </p:nvSpPr>
        <p:spPr>
          <a:xfrm>
            <a:off x="838200" y="1825625"/>
            <a:ext cx="5257800" cy="4351338"/>
          </a:xfrm>
        </p:spPr>
        <p:txBody>
          <a:bodyPr>
            <a:normAutofit/>
          </a:bodyPr>
          <a:lstStyle/>
          <a:p>
            <a:r>
              <a:rPr lang="en-CA" sz="3600" dirty="0"/>
              <a:t>In other words, what’s been done vs. what’s been estimated.</a:t>
            </a:r>
          </a:p>
          <a:p>
            <a:endParaRPr lang="en-CA" sz="3600" dirty="0"/>
          </a:p>
          <a:p>
            <a:r>
              <a:rPr lang="en-CA" sz="3600" dirty="0"/>
              <a:t>How does it relate to velocity?</a:t>
            </a:r>
          </a:p>
        </p:txBody>
      </p:sp>
      <p:pic>
        <p:nvPicPr>
          <p:cNvPr id="4" name="Picture 3">
            <a:extLst>
              <a:ext uri="{FF2B5EF4-FFF2-40B4-BE49-F238E27FC236}">
                <a16:creationId xmlns="" xmlns:a16="http://schemas.microsoft.com/office/drawing/2014/main" id="{BBE5CFB6-267B-4C85-AA0B-8243F1905092}"/>
              </a:ext>
            </a:extLst>
          </p:cNvPr>
          <p:cNvPicPr>
            <a:picLocks noChangeAspect="1"/>
          </p:cNvPicPr>
          <p:nvPr/>
        </p:nvPicPr>
        <p:blipFill>
          <a:blip r:embed="rId2"/>
          <a:stretch>
            <a:fillRect/>
          </a:stretch>
        </p:blipFill>
        <p:spPr>
          <a:xfrm>
            <a:off x="6054671" y="2244081"/>
            <a:ext cx="5299129" cy="3423134"/>
          </a:xfrm>
          <a:prstGeom prst="rect">
            <a:avLst/>
          </a:prstGeom>
        </p:spPr>
      </p:pic>
    </p:spTree>
    <p:extLst>
      <p:ext uri="{BB962C8B-B14F-4D97-AF65-F5344CB8AC3E}">
        <p14:creationId xmlns:p14="http://schemas.microsoft.com/office/powerpoint/2010/main" val="1347248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FCE292-BCA5-49A0-94FE-D59B6259972E}"/>
              </a:ext>
            </a:extLst>
          </p:cNvPr>
          <p:cNvSpPr>
            <a:spLocks noGrp="1"/>
          </p:cNvSpPr>
          <p:nvPr>
            <p:ph type="title"/>
          </p:nvPr>
        </p:nvSpPr>
        <p:spPr/>
        <p:txBody>
          <a:bodyPr>
            <a:normAutofit fontScale="90000"/>
          </a:bodyPr>
          <a:lstStyle/>
          <a:p>
            <a:r>
              <a:rPr lang="en-CA" dirty="0"/>
              <a:t>What to do when velocity drops</a:t>
            </a:r>
          </a:p>
        </p:txBody>
      </p:sp>
      <p:sp>
        <p:nvSpPr>
          <p:cNvPr id="3" name="Content Placeholder 2">
            <a:extLst>
              <a:ext uri="{FF2B5EF4-FFF2-40B4-BE49-F238E27FC236}">
                <a16:creationId xmlns="" xmlns:a16="http://schemas.microsoft.com/office/drawing/2014/main" id="{164EAD9F-8BB3-46EC-9D7B-7B4DFBAE6F73}"/>
              </a:ext>
            </a:extLst>
          </p:cNvPr>
          <p:cNvSpPr>
            <a:spLocks noGrp="1"/>
          </p:cNvSpPr>
          <p:nvPr>
            <p:ph idx="1"/>
          </p:nvPr>
        </p:nvSpPr>
        <p:spPr/>
        <p:txBody>
          <a:bodyPr>
            <a:normAutofit lnSpcReduction="10000"/>
          </a:bodyPr>
          <a:lstStyle/>
          <a:p>
            <a:pPr>
              <a:lnSpc>
                <a:spcPct val="150000"/>
              </a:lnSpc>
            </a:pPr>
            <a:r>
              <a:rPr lang="en-CA" dirty="0"/>
              <a:t>Pay down technical debt – code quality improvement</a:t>
            </a:r>
          </a:p>
          <a:p>
            <a:pPr>
              <a:lnSpc>
                <a:spcPct val="150000"/>
              </a:lnSpc>
            </a:pPr>
            <a:r>
              <a:rPr lang="en-CA" dirty="0"/>
              <a:t>Improve customer involvement – they should answer questions</a:t>
            </a:r>
          </a:p>
          <a:p>
            <a:pPr>
              <a:lnSpc>
                <a:spcPct val="150000"/>
              </a:lnSpc>
            </a:pPr>
            <a:r>
              <a:rPr lang="en-CA" dirty="0"/>
              <a:t>Support energized work – e.g., no overtime policy</a:t>
            </a:r>
          </a:p>
          <a:p>
            <a:pPr>
              <a:lnSpc>
                <a:spcPct val="150000"/>
              </a:lnSpc>
            </a:pPr>
            <a:r>
              <a:rPr lang="en-CA" dirty="0"/>
              <a:t>Offload programmer duties – limit distractions</a:t>
            </a:r>
          </a:p>
          <a:p>
            <a:pPr>
              <a:lnSpc>
                <a:spcPct val="150000"/>
              </a:lnSpc>
            </a:pPr>
            <a:r>
              <a:rPr lang="en-CA" dirty="0"/>
              <a:t>Provide needed resources – invest in hardware and other resources</a:t>
            </a:r>
          </a:p>
          <a:p>
            <a:pPr>
              <a:lnSpc>
                <a:spcPct val="150000"/>
              </a:lnSpc>
            </a:pPr>
            <a:r>
              <a:rPr lang="en-CA" dirty="0"/>
              <a:t>Add programmers (carefully) – add people but only when necessary </a:t>
            </a:r>
          </a:p>
        </p:txBody>
      </p:sp>
    </p:spTree>
    <p:extLst>
      <p:ext uri="{BB962C8B-B14F-4D97-AF65-F5344CB8AC3E}">
        <p14:creationId xmlns:p14="http://schemas.microsoft.com/office/powerpoint/2010/main" val="334455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268" y="600501"/>
            <a:ext cx="8334902" cy="421446"/>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1.3 </a:t>
            </a:r>
            <a:r>
              <a:rPr lang="en-US" sz="4900" b="1" dirty="0">
                <a:solidFill>
                  <a:schemeClr val="accent1"/>
                </a:solidFill>
              </a:rPr>
              <a:t>Collaboration</a:t>
            </a:r>
            <a:r>
              <a:rPr lang="en-US" b="1" dirty="0"/>
              <a:t/>
            </a:r>
            <a:br>
              <a:rPr lang="en-US" b="1" dirty="0"/>
            </a:br>
            <a:endParaRPr lang="en-CA" dirty="0"/>
          </a:p>
        </p:txBody>
      </p:sp>
      <p:sp>
        <p:nvSpPr>
          <p:cNvPr id="3" name="Content Placeholder 2"/>
          <p:cNvSpPr>
            <a:spLocks noGrp="1"/>
          </p:cNvSpPr>
          <p:nvPr>
            <p:ph idx="1"/>
          </p:nvPr>
        </p:nvSpPr>
        <p:spPr/>
        <p:txBody>
          <a:bodyPr/>
          <a:lstStyle/>
          <a:p>
            <a:r>
              <a:rPr lang="en-CA" dirty="0"/>
              <a:t>The Agile Manifesto </a:t>
            </a:r>
            <a:r>
              <a:rPr lang="en-CA" dirty="0" smtClean="0"/>
              <a:t>proposes to prefer </a:t>
            </a:r>
            <a:r>
              <a:rPr lang="en-CA" b="1" dirty="0"/>
              <a:t>“customer collaboration over contract negotiation</a:t>
            </a:r>
            <a:r>
              <a:rPr lang="en-CA" b="1" dirty="0" smtClean="0"/>
              <a:t>.” and “individual and interactions over processes and control”.</a:t>
            </a:r>
          </a:p>
          <a:p>
            <a:endParaRPr lang="en-CA" dirty="0"/>
          </a:p>
          <a:p>
            <a:r>
              <a:rPr lang="en-CA" dirty="0" smtClean="0"/>
              <a:t>The scrum team consisting of the scrum master, product owner, development team collaborate with each other and the client.</a:t>
            </a:r>
          </a:p>
          <a:p>
            <a:endParaRPr lang="en-CA" dirty="0"/>
          </a:p>
          <a:p>
            <a:r>
              <a:rPr lang="en-CA" dirty="0" smtClean="0"/>
              <a:t>Co-location of the team has also facilitates collaboration.</a:t>
            </a:r>
            <a:endParaRPr lang="en-CA" dirty="0"/>
          </a:p>
        </p:txBody>
      </p:sp>
    </p:spTree>
    <p:extLst>
      <p:ext uri="{BB962C8B-B14F-4D97-AF65-F5344CB8AC3E}">
        <p14:creationId xmlns:p14="http://schemas.microsoft.com/office/powerpoint/2010/main" val="324165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597" y="351479"/>
            <a:ext cx="8334902" cy="521978"/>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1.4 </a:t>
            </a:r>
            <a:r>
              <a:rPr lang="en-US" sz="4900" b="1" dirty="0">
                <a:solidFill>
                  <a:schemeClr val="accent1"/>
                </a:solidFill>
              </a:rPr>
              <a:t>Value-based Prioritization</a:t>
            </a:r>
            <a:r>
              <a:rPr lang="en-US" b="1" dirty="0"/>
              <a:t/>
            </a:r>
            <a:br>
              <a:rPr lang="en-US" b="1" dirty="0"/>
            </a:br>
            <a:endParaRPr lang="en-CA" dirty="0"/>
          </a:p>
        </p:txBody>
      </p:sp>
      <p:sp>
        <p:nvSpPr>
          <p:cNvPr id="3" name="Content Placeholder 2"/>
          <p:cNvSpPr>
            <a:spLocks noGrp="1"/>
          </p:cNvSpPr>
          <p:nvPr>
            <p:ph idx="1"/>
          </p:nvPr>
        </p:nvSpPr>
        <p:spPr>
          <a:xfrm>
            <a:off x="838200" y="1241946"/>
            <a:ext cx="10515600" cy="4935017"/>
          </a:xfrm>
        </p:spPr>
        <p:txBody>
          <a:bodyPr/>
          <a:lstStyle/>
          <a:p>
            <a:r>
              <a:rPr lang="en-CA" dirty="0" smtClean="0"/>
              <a:t>Product Backlog items (or software features) are prioritized based on their business value addition.</a:t>
            </a:r>
          </a:p>
          <a:p>
            <a:endParaRPr lang="en-CA" dirty="0"/>
          </a:p>
          <a:p>
            <a:r>
              <a:rPr lang="en-CA" dirty="0" smtClean="0"/>
              <a:t>The “business value” could be derived by getting customer input based on interviews, surveys and then analysed using financial analytical tools.</a:t>
            </a:r>
          </a:p>
          <a:p>
            <a:endParaRPr lang="en-CA" dirty="0"/>
          </a:p>
          <a:p>
            <a:r>
              <a:rPr lang="en-CA" dirty="0" smtClean="0"/>
              <a:t>Feature dependencies and associated risks are also taken into account.</a:t>
            </a:r>
            <a:endParaRPr lang="en-CA" dirty="0"/>
          </a:p>
        </p:txBody>
      </p:sp>
    </p:spTree>
    <p:extLst>
      <p:ext uri="{BB962C8B-B14F-4D97-AF65-F5344CB8AC3E}">
        <p14:creationId xmlns:p14="http://schemas.microsoft.com/office/powerpoint/2010/main" val="212512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597" y="351479"/>
            <a:ext cx="8334902" cy="521978"/>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1.5 </a:t>
            </a:r>
            <a:r>
              <a:rPr lang="en-US" sz="4900" b="1" dirty="0">
                <a:solidFill>
                  <a:schemeClr val="accent1"/>
                </a:solidFill>
              </a:rPr>
              <a:t>Time-boxing</a:t>
            </a:r>
            <a:r>
              <a:rPr lang="en-US" sz="4800" b="1" dirty="0"/>
              <a:t/>
            </a:r>
            <a:br>
              <a:rPr lang="en-US" sz="4800" b="1" dirty="0"/>
            </a:br>
            <a:r>
              <a:rPr lang="en-US" b="1" dirty="0"/>
              <a:t/>
            </a:r>
            <a:br>
              <a:rPr lang="en-US" b="1" dirty="0"/>
            </a:br>
            <a:endParaRPr lang="en-CA" dirty="0"/>
          </a:p>
        </p:txBody>
      </p:sp>
      <p:sp>
        <p:nvSpPr>
          <p:cNvPr id="3" name="Content Placeholder 2"/>
          <p:cNvSpPr>
            <a:spLocks noGrp="1"/>
          </p:cNvSpPr>
          <p:nvPr>
            <p:ph idx="1"/>
          </p:nvPr>
        </p:nvSpPr>
        <p:spPr>
          <a:xfrm>
            <a:off x="589597" y="1143237"/>
            <a:ext cx="10515600" cy="5557814"/>
          </a:xfrm>
        </p:spPr>
        <p:txBody>
          <a:bodyPr>
            <a:normAutofit/>
          </a:bodyPr>
          <a:lstStyle/>
          <a:p>
            <a:r>
              <a:rPr lang="en-CA" dirty="0" smtClean="0"/>
              <a:t>A time management method used in scrum. Time is considered an important constraint in Scrum.</a:t>
            </a:r>
          </a:p>
          <a:p>
            <a:endParaRPr lang="en-CA" dirty="0"/>
          </a:p>
          <a:p>
            <a:r>
              <a:rPr lang="en-CA" dirty="0" smtClean="0"/>
              <a:t>Activities are assigned fixed time durations called “time boxes”.</a:t>
            </a:r>
          </a:p>
          <a:p>
            <a:endParaRPr lang="en-CA" dirty="0"/>
          </a:p>
          <a:p>
            <a:r>
              <a:rPr lang="en-CA" dirty="0" smtClean="0"/>
              <a:t>The basic time box is a </a:t>
            </a:r>
            <a:r>
              <a:rPr lang="en-CA" b="1" u="sng" dirty="0" smtClean="0"/>
              <a:t>sprint</a:t>
            </a:r>
            <a:r>
              <a:rPr lang="en-CA" dirty="0" smtClean="0"/>
              <a:t> that may last from one to six weeks. A one week sprint would  typically consists of the following :  </a:t>
            </a:r>
          </a:p>
          <a:p>
            <a:pPr lvl="1"/>
            <a:r>
              <a:rPr lang="en-CA" dirty="0">
                <a:hlinkClick r:id="rId2"/>
              </a:rPr>
              <a:t>Sprint Planning</a:t>
            </a:r>
            <a:r>
              <a:rPr lang="en-CA" dirty="0"/>
              <a:t>: </a:t>
            </a:r>
            <a:r>
              <a:rPr lang="en-CA" dirty="0" smtClean="0"/>
              <a:t> 2 hrs</a:t>
            </a:r>
            <a:endParaRPr lang="en-CA" dirty="0"/>
          </a:p>
          <a:p>
            <a:pPr lvl="1"/>
            <a:r>
              <a:rPr lang="en-CA" dirty="0">
                <a:hlinkClick r:id="rId3"/>
              </a:rPr>
              <a:t>Daily Scrum</a:t>
            </a:r>
            <a:r>
              <a:rPr lang="en-CA" dirty="0"/>
              <a:t>: </a:t>
            </a:r>
            <a:r>
              <a:rPr lang="en-CA" dirty="0" smtClean="0"/>
              <a:t>15 mins</a:t>
            </a:r>
            <a:endParaRPr lang="en-CA" dirty="0"/>
          </a:p>
          <a:p>
            <a:pPr lvl="1"/>
            <a:r>
              <a:rPr lang="en-CA" dirty="0">
                <a:hlinkClick r:id="rId4"/>
              </a:rPr>
              <a:t>Sprint Review</a:t>
            </a:r>
            <a:r>
              <a:rPr lang="en-CA" dirty="0"/>
              <a:t>: </a:t>
            </a:r>
            <a:r>
              <a:rPr lang="en-CA" dirty="0" smtClean="0"/>
              <a:t>1 hr</a:t>
            </a:r>
            <a:endParaRPr lang="en-CA" dirty="0"/>
          </a:p>
          <a:p>
            <a:pPr lvl="1"/>
            <a:r>
              <a:rPr lang="en-CA" dirty="0">
                <a:hlinkClick r:id="rId5"/>
              </a:rPr>
              <a:t>Sprint Retrospective</a:t>
            </a:r>
            <a:r>
              <a:rPr lang="en-CA" dirty="0"/>
              <a:t>: </a:t>
            </a:r>
            <a:r>
              <a:rPr lang="en-CA" dirty="0" smtClean="0"/>
              <a:t>1hr</a:t>
            </a:r>
            <a:endParaRPr lang="en-CA" dirty="0"/>
          </a:p>
          <a:p>
            <a:pPr lvl="1"/>
            <a:r>
              <a:rPr lang="en-CA" dirty="0" smtClean="0"/>
              <a:t>:</a:t>
            </a:r>
          </a:p>
          <a:p>
            <a:endParaRPr lang="en-CA" dirty="0"/>
          </a:p>
        </p:txBody>
      </p:sp>
    </p:spTree>
    <p:extLst>
      <p:ext uri="{BB962C8B-B14F-4D97-AF65-F5344CB8AC3E}">
        <p14:creationId xmlns:p14="http://schemas.microsoft.com/office/powerpoint/2010/main" val="367290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597" y="351479"/>
            <a:ext cx="8334902" cy="521978"/>
          </a:xfrm>
        </p:spPr>
        <p:txBody>
          <a:bodyPr>
            <a:normAutofit fontScale="90000"/>
          </a:bodyPr>
          <a:lstStyle/>
          <a:p>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
            </a:r>
            <a:br>
              <a:rPr lang="en-US" sz="4900" b="1" dirty="0" smtClean="0">
                <a:solidFill>
                  <a:schemeClr val="accent1"/>
                </a:solidFill>
              </a:rPr>
            </a:br>
            <a:r>
              <a:rPr lang="en-US" sz="4900" b="1" dirty="0" smtClean="0">
                <a:solidFill>
                  <a:schemeClr val="accent1"/>
                </a:solidFill>
              </a:rPr>
              <a:t>1.6 </a:t>
            </a:r>
            <a:r>
              <a:rPr lang="en-US" sz="4900" b="1" dirty="0">
                <a:solidFill>
                  <a:schemeClr val="accent1"/>
                </a:solidFill>
              </a:rPr>
              <a:t>Iterative Development</a:t>
            </a:r>
            <a:r>
              <a:rPr lang="en-US" sz="4800" b="1" dirty="0"/>
              <a:t/>
            </a:r>
            <a:br>
              <a:rPr lang="en-US" sz="4800" b="1" dirty="0"/>
            </a:br>
            <a:r>
              <a:rPr lang="en-US" b="1" dirty="0"/>
              <a:t/>
            </a:r>
            <a:br>
              <a:rPr lang="en-US" b="1" dirty="0"/>
            </a:br>
            <a:endParaRPr lang="en-CA" dirty="0"/>
          </a:p>
        </p:txBody>
      </p:sp>
      <p:sp>
        <p:nvSpPr>
          <p:cNvPr id="3" name="Content Placeholder 2"/>
          <p:cNvSpPr>
            <a:spLocks noGrp="1"/>
          </p:cNvSpPr>
          <p:nvPr>
            <p:ph idx="1"/>
          </p:nvPr>
        </p:nvSpPr>
        <p:spPr>
          <a:xfrm>
            <a:off x="838200" y="1473958"/>
            <a:ext cx="10515600" cy="4703005"/>
          </a:xfrm>
        </p:spPr>
        <p:txBody>
          <a:bodyPr>
            <a:normAutofit fontScale="92500" lnSpcReduction="10000"/>
          </a:bodyPr>
          <a:lstStyle/>
          <a:p>
            <a:r>
              <a:rPr lang="en-CA" dirty="0" smtClean="0"/>
              <a:t>User stories are implemented as features gradually in multiple iterations (sprints)  instead of one go.</a:t>
            </a:r>
          </a:p>
          <a:p>
            <a:endParaRPr lang="en-CA" dirty="0"/>
          </a:p>
          <a:p>
            <a:r>
              <a:rPr lang="en-CA" dirty="0" smtClean="0"/>
              <a:t>Sprint team better understands the story after each iteration.</a:t>
            </a:r>
          </a:p>
          <a:p>
            <a:endParaRPr lang="en-CA" dirty="0"/>
          </a:p>
          <a:p>
            <a:r>
              <a:rPr lang="en-CA" dirty="0" smtClean="0"/>
              <a:t>Change requests from the client can be implemented in next iterations.</a:t>
            </a:r>
          </a:p>
          <a:p>
            <a:endParaRPr lang="en-CA" dirty="0"/>
          </a:p>
          <a:p>
            <a:r>
              <a:rPr lang="en-CA" dirty="0"/>
              <a:t>“Scrum and agile are both </a:t>
            </a:r>
            <a:r>
              <a:rPr lang="en-CA" dirty="0">
                <a:solidFill>
                  <a:schemeClr val="accent1"/>
                </a:solidFill>
              </a:rPr>
              <a:t>incremental and iterative</a:t>
            </a:r>
            <a:r>
              <a:rPr lang="en-CA" dirty="0"/>
              <a:t>. They are iterative in that they plan for the work of one iteration to be improved upon in subsequent iterations. They are incremental because completed work is delivered throughout the project</a:t>
            </a:r>
            <a:r>
              <a:rPr lang="en-CA" dirty="0" smtClean="0"/>
              <a:t>.”  Mike Cohn [Essential Scrum]</a:t>
            </a:r>
            <a:endParaRPr lang="en-CA" dirty="0"/>
          </a:p>
        </p:txBody>
      </p:sp>
    </p:spTree>
    <p:extLst>
      <p:ext uri="{BB962C8B-B14F-4D97-AF65-F5344CB8AC3E}">
        <p14:creationId xmlns:p14="http://schemas.microsoft.com/office/powerpoint/2010/main" val="168157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187" y="583489"/>
            <a:ext cx="8334902" cy="767639"/>
          </a:xfrm>
        </p:spPr>
        <p:txBody>
          <a:bodyPr/>
          <a:lstStyle/>
          <a:p>
            <a:r>
              <a:rPr lang="en-US" sz="4900" b="1" dirty="0" smtClean="0">
                <a:solidFill>
                  <a:schemeClr val="accent1"/>
                </a:solidFill>
              </a:rPr>
              <a:t>2 Scrum </a:t>
            </a:r>
            <a:r>
              <a:rPr lang="en-US" sz="4900" b="1" dirty="0">
                <a:solidFill>
                  <a:schemeClr val="accent1"/>
                </a:solidFill>
              </a:rPr>
              <a:t>Aspects</a:t>
            </a:r>
            <a:endParaRPr lang="en-CA" sz="4900" b="1" dirty="0">
              <a:solidFill>
                <a:schemeClr val="accent1"/>
              </a:solidFill>
            </a:endParaRPr>
          </a:p>
        </p:txBody>
      </p:sp>
      <p:sp>
        <p:nvSpPr>
          <p:cNvPr id="3" name="Content Placeholder 2"/>
          <p:cNvSpPr>
            <a:spLocks noGrp="1"/>
          </p:cNvSpPr>
          <p:nvPr>
            <p:ph idx="1"/>
          </p:nvPr>
        </p:nvSpPr>
        <p:spPr/>
        <p:txBody>
          <a:bodyPr/>
          <a:lstStyle/>
          <a:p>
            <a:pPr marL="0" indent="0">
              <a:buNone/>
            </a:pPr>
            <a:r>
              <a:rPr lang="en-US" b="1" dirty="0" smtClean="0"/>
              <a:t>2.1 Organization</a:t>
            </a:r>
            <a:endParaRPr lang="en-US" b="1" dirty="0"/>
          </a:p>
          <a:p>
            <a:pPr marL="0" indent="0">
              <a:buNone/>
            </a:pPr>
            <a:r>
              <a:rPr lang="en-US" b="1" dirty="0" smtClean="0"/>
              <a:t>2.2 Business </a:t>
            </a:r>
            <a:r>
              <a:rPr lang="en-US" b="1" dirty="0"/>
              <a:t>Justification</a:t>
            </a:r>
          </a:p>
          <a:p>
            <a:pPr marL="0" indent="0">
              <a:buNone/>
            </a:pPr>
            <a:r>
              <a:rPr lang="en-US" b="1" dirty="0" smtClean="0"/>
              <a:t>2.3 Quality</a:t>
            </a:r>
            <a:endParaRPr lang="en-US" b="1" dirty="0"/>
          </a:p>
          <a:p>
            <a:pPr marL="0" indent="0">
              <a:buNone/>
            </a:pPr>
            <a:r>
              <a:rPr lang="en-US" b="1" dirty="0" smtClean="0"/>
              <a:t>2.4 Change</a:t>
            </a:r>
            <a:endParaRPr lang="en-US" b="1" dirty="0"/>
          </a:p>
          <a:p>
            <a:pPr marL="0" indent="0">
              <a:buNone/>
            </a:pPr>
            <a:r>
              <a:rPr lang="en-US" b="1" dirty="0" smtClean="0"/>
              <a:t>2.5 Risk</a:t>
            </a:r>
            <a:endParaRPr lang="en-US" dirty="0"/>
          </a:p>
          <a:p>
            <a:endParaRPr lang="en-CA" dirty="0"/>
          </a:p>
        </p:txBody>
      </p:sp>
    </p:spTree>
    <p:extLst>
      <p:ext uri="{BB962C8B-B14F-4D97-AF65-F5344CB8AC3E}">
        <p14:creationId xmlns:p14="http://schemas.microsoft.com/office/powerpoint/2010/main" val="7000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18564</TotalTime>
  <Words>2483</Words>
  <Application>Microsoft Office PowerPoint</Application>
  <PresentationFormat>Widescreen</PresentationFormat>
  <Paragraphs>343</Paragraphs>
  <Slides>49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Georgia</vt:lpstr>
      <vt:lpstr>Mangal</vt:lpstr>
      <vt:lpstr>Office Theme</vt:lpstr>
      <vt:lpstr>The Scrum Framework</vt:lpstr>
      <vt:lpstr>Scrum Principles</vt:lpstr>
      <vt:lpstr> 1.1 Empirical Process Control </vt:lpstr>
      <vt:lpstr> 1.2 Self-Organization </vt:lpstr>
      <vt:lpstr> 1.3 Collaboration </vt:lpstr>
      <vt:lpstr> 1.4 Value-based Prioritization </vt:lpstr>
      <vt:lpstr>  1.5 Time-boxing  </vt:lpstr>
      <vt:lpstr>  1.6 Iterative Development  </vt:lpstr>
      <vt:lpstr>2 Scrum Aspects</vt:lpstr>
      <vt:lpstr> 2.1 Organization </vt:lpstr>
      <vt:lpstr>  2.2 Business Justification  </vt:lpstr>
      <vt:lpstr>  2.3 Quality  </vt:lpstr>
      <vt:lpstr>  2.4 Change  </vt:lpstr>
      <vt:lpstr>  2.5 Risk  </vt:lpstr>
      <vt:lpstr>Scrum Processes</vt:lpstr>
      <vt:lpstr>Scrum Canvas (Visual Paradigm)</vt:lpstr>
      <vt:lpstr>Scrum  Key Roles</vt:lpstr>
      <vt:lpstr>Scrum artifacts</vt:lpstr>
      <vt:lpstr>Scrum Events</vt:lpstr>
      <vt:lpstr>Product vs Sprint Backlog</vt:lpstr>
      <vt:lpstr>Personas</vt:lpstr>
      <vt:lpstr>Benefits of using personas</vt:lpstr>
      <vt:lpstr>How to create a persona?</vt:lpstr>
      <vt:lpstr>Capturing info about users</vt:lpstr>
      <vt:lpstr>PowerPoint Presentation</vt:lpstr>
      <vt:lpstr>Stories</vt:lpstr>
      <vt:lpstr>User stories</vt:lpstr>
      <vt:lpstr>Benefits of stories</vt:lpstr>
      <vt:lpstr>How to write</vt:lpstr>
      <vt:lpstr>Example</vt:lpstr>
      <vt:lpstr>Theme, Epic, Story, Tasks</vt:lpstr>
      <vt:lpstr>Backlog </vt:lpstr>
      <vt:lpstr>Backlog</vt:lpstr>
      <vt:lpstr>Backlog</vt:lpstr>
      <vt:lpstr>Backlog </vt:lpstr>
      <vt:lpstr>Backlog</vt:lpstr>
      <vt:lpstr>Planning and Prioritization </vt:lpstr>
      <vt:lpstr>Prioritization </vt:lpstr>
      <vt:lpstr>MoSCoW</vt:lpstr>
      <vt:lpstr>Business Value Based</vt:lpstr>
      <vt:lpstr>Technology Risk Based</vt:lpstr>
      <vt:lpstr>Kano Model</vt:lpstr>
      <vt:lpstr>Walking Skeleton</vt:lpstr>
      <vt:lpstr>Validated Learning</vt:lpstr>
      <vt:lpstr>Estimation</vt:lpstr>
      <vt:lpstr>Velocity </vt:lpstr>
      <vt:lpstr>Velocity effect </vt:lpstr>
      <vt:lpstr>Burndown </vt:lpstr>
      <vt:lpstr>What to do when velocity drops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development</dc:title>
  <dc:creator>Przemyslaw Pawluk</dc:creator>
  <cp:lastModifiedBy>Rana</cp:lastModifiedBy>
  <cp:revision>94</cp:revision>
  <dcterms:created xsi:type="dcterms:W3CDTF">2017-08-31T01:26:20Z</dcterms:created>
  <dcterms:modified xsi:type="dcterms:W3CDTF">2020-01-27T05:30:33Z</dcterms:modified>
</cp:coreProperties>
</file>