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ide barRectangle 8"/>
          <p:cNvSpPr/>
          <p:nvPr/>
        </p:nvSpPr>
        <p:spPr>
          <a:xfrm>
            <a:off x="956189" y="752"/>
            <a:ext cx="457201" cy="13716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tIns="91439" bIns="91439"/>
          <a:lstStyle/>
          <a:p>
            <a:pPr algn="l" defTabSz="914400">
              <a:defRPr sz="36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 rot="16200000">
            <a:off x="-3228528" y="5860601"/>
            <a:ext cx="11400533" cy="1584325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89000"/>
              </a:lnSpc>
              <a:defRPr b="0" spc="0" sz="88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3551039" y="952500"/>
            <a:ext cx="19876769" cy="11368285"/>
          </a:xfrm>
          <a:prstGeom prst="rect">
            <a:avLst/>
          </a:prstGeom>
        </p:spPr>
        <p:txBody>
          <a:bodyPr lIns="91439" tIns="91439" rIns="91439" bIns="91439"/>
          <a:lstStyle>
            <a:lvl1pPr marL="768095" indent="-768095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1452067" indent="-921715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–"/>
              <a:defRPr sz="4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2011679" indent="-1024127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2596896" indent="-1152144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–"/>
              <a:defRPr sz="3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3054096" indent="-1152144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3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22893289" y="13040063"/>
            <a:ext cx="534519" cy="542646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2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solidFill>
          <a:srgbClr val="191B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1530050" y="2602720"/>
            <a:ext cx="19225943" cy="5705474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r" defTabSz="1828800">
              <a:lnSpc>
                <a:spcPct val="89000"/>
              </a:lnSpc>
              <a:defRPr b="0" cap="all" spc="0" sz="14400"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sz="quarter" idx="1"/>
          </p:nvPr>
        </p:nvSpPr>
        <p:spPr>
          <a:xfrm>
            <a:off x="1530050" y="8432655"/>
            <a:ext cx="19225943" cy="2286649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4572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9144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13716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18288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Crop MarkFreeform 6"/>
          <p:cNvSpPr/>
          <p:nvPr/>
        </p:nvSpPr>
        <p:spPr>
          <a:xfrm>
            <a:off x="16303924" y="3371303"/>
            <a:ext cx="6550026" cy="881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tIns="91439" bIns="91439"/>
          <a:lstStyle/>
          <a:p>
            <a:pPr algn="l" defTabSz="914400">
              <a:defRPr sz="36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22319431" y="13040063"/>
            <a:ext cx="534519" cy="542646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2400"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/>
          <p:nvPr>
            <p:ph type="title"/>
          </p:nvPr>
        </p:nvSpPr>
        <p:spPr>
          <a:xfrm>
            <a:off x="3830256" y="3576908"/>
            <a:ext cx="16722459" cy="4196453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89000"/>
              </a:lnSpc>
              <a:defRPr b="0" cap="all" spc="0" sz="14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sz="quarter" idx="1"/>
          </p:nvPr>
        </p:nvSpPr>
        <p:spPr>
          <a:xfrm>
            <a:off x="5359811" y="7912558"/>
            <a:ext cx="13663347" cy="217247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4572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9144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13716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18288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73" name="Group 6"/>
          <p:cNvGrpSpPr/>
          <p:nvPr/>
        </p:nvGrpSpPr>
        <p:grpSpPr>
          <a:xfrm>
            <a:off x="1505715" y="1488937"/>
            <a:ext cx="21348235" cy="10699344"/>
            <a:chOff x="0" y="0"/>
            <a:chExt cx="21348233" cy="10699342"/>
          </a:xfrm>
        </p:grpSpPr>
        <p:sp>
          <p:nvSpPr>
            <p:cNvPr id="171" name="Freeform 6"/>
            <p:cNvSpPr/>
            <p:nvPr/>
          </p:nvSpPr>
          <p:spPr>
            <a:xfrm>
              <a:off x="14798208" y="1882366"/>
              <a:ext cx="655002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  <p:sp>
          <p:nvSpPr>
            <p:cNvPr id="172" name="Freeform 6"/>
            <p:cNvSpPr/>
            <p:nvPr/>
          </p:nvSpPr>
          <p:spPr>
            <a:xfrm rot="10800000">
              <a:off x="0" y="0"/>
              <a:ext cx="655133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fill="norm" stroke="1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</p:grp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22319431" y="13040063"/>
            <a:ext cx="534519" cy="542646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2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ide barRectangle 8"/>
          <p:cNvSpPr/>
          <p:nvPr/>
        </p:nvSpPr>
        <p:spPr>
          <a:xfrm>
            <a:off x="956189" y="752"/>
            <a:ext cx="457201" cy="13716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tIns="91439" bIns="91439"/>
          <a:lstStyle/>
          <a:p>
            <a:pPr algn="l" defTabSz="914400">
              <a:defRPr sz="36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82" name="Title Text"/>
          <p:cNvSpPr txBox="1"/>
          <p:nvPr>
            <p:ph type="title"/>
          </p:nvPr>
        </p:nvSpPr>
        <p:spPr>
          <a:xfrm rot="16200000">
            <a:off x="-3228528" y="5860601"/>
            <a:ext cx="11400533" cy="1584325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89000"/>
              </a:lnSpc>
              <a:defRPr b="0" spc="0" sz="88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" name="Body Level One…"/>
          <p:cNvSpPr txBox="1"/>
          <p:nvPr>
            <p:ph type="body" sz="half" idx="1"/>
          </p:nvPr>
        </p:nvSpPr>
        <p:spPr>
          <a:xfrm>
            <a:off x="3495545" y="952500"/>
            <a:ext cx="9797214" cy="11379200"/>
          </a:xfrm>
          <a:prstGeom prst="rect">
            <a:avLst/>
          </a:prstGeom>
        </p:spPr>
        <p:txBody>
          <a:bodyPr lIns="91439" tIns="91439" rIns="91439" bIns="91439"/>
          <a:lstStyle>
            <a:lvl1pPr marL="768095" indent="-768095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1452067" indent="-921715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–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2011679" indent="-1024127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2596895" indent="-1152143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–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3054096" indent="-1152144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22893289" y="13040063"/>
            <a:ext cx="534519" cy="542646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2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www.figma.com/file/qHgWmUL14kWdFiBGaXhslW/Prototype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5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EFEDE3"/>
          </a:solidFill>
          <a:ln w="12700">
            <a:miter lim="400000"/>
          </a:ln>
        </p:spPr>
        <p:txBody>
          <a:bodyPr tIns="91439" bIns="91439" anchor="ctr"/>
          <a:lstStyle/>
          <a:p>
            <a:pPr defTabSz="914400">
              <a:defRPr sz="36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grpSp>
        <p:nvGrpSpPr>
          <p:cNvPr id="196" name="Group 27"/>
          <p:cNvGrpSpPr/>
          <p:nvPr/>
        </p:nvGrpSpPr>
        <p:grpSpPr>
          <a:xfrm>
            <a:off x="1505715" y="1488937"/>
            <a:ext cx="21348235" cy="10699344"/>
            <a:chOff x="0" y="0"/>
            <a:chExt cx="21348233" cy="10699342"/>
          </a:xfrm>
        </p:grpSpPr>
        <p:sp>
          <p:nvSpPr>
            <p:cNvPr id="194" name="Freeform 6"/>
            <p:cNvSpPr/>
            <p:nvPr/>
          </p:nvSpPr>
          <p:spPr>
            <a:xfrm>
              <a:off x="14798208" y="1882366"/>
              <a:ext cx="655002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  <p:sp>
          <p:nvSpPr>
            <p:cNvPr id="195" name="Freeform 6"/>
            <p:cNvSpPr/>
            <p:nvPr/>
          </p:nvSpPr>
          <p:spPr>
            <a:xfrm rot="10800000">
              <a:off x="0" y="0"/>
              <a:ext cx="655133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fill="norm" stroke="1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</p:grpSp>
      <p:sp>
        <p:nvSpPr>
          <p:cNvPr id="197" name="Title 1"/>
          <p:cNvSpPr txBox="1"/>
          <p:nvPr>
            <p:ph type="title"/>
          </p:nvPr>
        </p:nvSpPr>
        <p:spPr>
          <a:xfrm>
            <a:off x="2957041" y="2961859"/>
            <a:ext cx="11503075" cy="7697043"/>
          </a:xfrm>
          <a:prstGeom prst="rect">
            <a:avLst/>
          </a:prstGeom>
        </p:spPr>
        <p:txBody>
          <a:bodyPr anchor="ctr"/>
          <a:lstStyle>
            <a:lvl1pPr algn="r" defTabSz="1737360">
              <a:defRPr sz="12540"/>
            </a:lvl1pPr>
          </a:lstStyle>
          <a:p>
            <a:pPr/>
            <a:r>
              <a:t>Temporary Workspace Management App Project</a:t>
            </a:r>
          </a:p>
        </p:txBody>
      </p:sp>
      <p:sp>
        <p:nvSpPr>
          <p:cNvPr id="198" name="Subtitle 2"/>
          <p:cNvSpPr txBox="1"/>
          <p:nvPr>
            <p:ph type="body" sz="quarter" idx="1"/>
          </p:nvPr>
        </p:nvSpPr>
        <p:spPr>
          <a:xfrm>
            <a:off x="16067276" y="2961857"/>
            <a:ext cx="5359685" cy="7697046"/>
          </a:xfrm>
          <a:prstGeom prst="rect">
            <a:avLst/>
          </a:prstGeom>
        </p:spPr>
        <p:txBody>
          <a:bodyPr anchor="ctr"/>
          <a:lstStyle/>
          <a:p>
            <a:pPr marL="768095" indent="-1152144" algn="l">
              <a:spcBef>
                <a:spcPts val="400"/>
              </a:spcBef>
            </a:pPr>
            <a:r>
              <a:t>Kamrun Nahar Liza</a:t>
            </a:r>
          </a:p>
          <a:p>
            <a:pPr marL="768095" indent="-1152144" algn="l">
              <a:spcBef>
                <a:spcPts val="400"/>
              </a:spcBef>
            </a:pPr>
            <a:r>
              <a:t>Rajesh Bista</a:t>
            </a:r>
          </a:p>
          <a:p>
            <a:pPr marL="768095" indent="-1152144" algn="l">
              <a:spcBef>
                <a:spcPts val="400"/>
              </a:spcBef>
            </a:pPr>
            <a:r>
              <a:t>Shishir Das</a:t>
            </a:r>
          </a:p>
          <a:p>
            <a:pPr marL="768095" indent="-1152144" algn="l">
              <a:spcBef>
                <a:spcPts val="400"/>
              </a:spcBef>
            </a:pPr>
            <a:r>
              <a:t>Sudeep Manandhar</a:t>
            </a:r>
          </a:p>
          <a:p>
            <a:pPr marL="768095" indent="-1152144" algn="l">
              <a:spcBef>
                <a:spcPts val="400"/>
              </a:spcBef>
            </a:pPr>
            <a:r>
              <a:t>Suvash Sharma</a:t>
            </a:r>
          </a:p>
        </p:txBody>
      </p:sp>
      <p:sp>
        <p:nvSpPr>
          <p:cNvPr id="199" name="Straight Connector 31"/>
          <p:cNvSpPr/>
          <p:nvPr/>
        </p:nvSpPr>
        <p:spPr>
          <a:xfrm>
            <a:off x="15349928" y="4776716"/>
            <a:ext cx="1" cy="3712193"/>
          </a:xfrm>
          <a:prstGeom prst="line">
            <a:avLst/>
          </a:prstGeom>
          <a:ln w="50800" cap="sq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914400">
              <a:defRPr sz="36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64208">
              <a:defRPr sz="8008"/>
            </a:lvl1pPr>
          </a:lstStyle>
          <a:p>
            <a:pPr/>
            <a:r>
              <a:t>DATA MODEL DIAGRAM</a:t>
            </a:r>
          </a:p>
        </p:txBody>
      </p:sp>
      <p:pic>
        <p:nvPicPr>
          <p:cNvPr id="28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8185" y="1271263"/>
            <a:ext cx="18798813" cy="11258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>
            <p:ph type="title"/>
          </p:nvPr>
        </p:nvSpPr>
        <p:spPr>
          <a:xfrm>
            <a:off x="1530049" y="2602719"/>
            <a:ext cx="19225944" cy="5705476"/>
          </a:xfrm>
          <a:prstGeom prst="rect">
            <a:avLst/>
          </a:prstGeom>
        </p:spPr>
        <p:txBody>
          <a:bodyPr/>
          <a:lstStyle/>
          <a:p>
            <a:pPr/>
            <a:r>
              <a:t>Project requirements</a:t>
            </a:r>
          </a:p>
        </p:txBody>
      </p:sp>
      <p:sp>
        <p:nvSpPr>
          <p:cNvPr id="289" name="Text Placeholder 4"/>
          <p:cNvSpPr txBox="1"/>
          <p:nvPr>
            <p:ph type="body" sz="quarter" idx="1"/>
          </p:nvPr>
        </p:nvSpPr>
        <p:spPr>
          <a:xfrm>
            <a:off x="1530049" y="8432655"/>
            <a:ext cx="19225944" cy="2286649"/>
          </a:xfrm>
          <a:prstGeom prst="rect">
            <a:avLst/>
          </a:prstGeom>
        </p:spPr>
        <p:txBody>
          <a:bodyPr/>
          <a:lstStyle/>
          <a:p>
            <a:pPr/>
            <a:r>
              <a:t>Kamrun Nahar Liza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REQ</a:t>
            </a:r>
          </a:p>
        </p:txBody>
      </p:sp>
      <p:sp>
        <p:nvSpPr>
          <p:cNvPr id="292" name="Content Placeholder 2"/>
          <p:cNvSpPr txBox="1"/>
          <p:nvPr>
            <p:ph type="body" idx="1"/>
          </p:nvPr>
        </p:nvSpPr>
        <p:spPr>
          <a:xfrm>
            <a:off x="3551039" y="952499"/>
            <a:ext cx="19876769" cy="11368286"/>
          </a:xfrm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  <a:p>
            <a:pPr lvl="1" marL="1535859" indent="-1005507">
              <a:defRPr sz="4800"/>
            </a:pPr>
            <a:r>
              <a:t>Various access level based on user type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CRUD operations (+enable / disable)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1535859" indent="-1005507">
              <a:defRPr sz="4800"/>
            </a:pPr>
            <a:r>
              <a:rPr>
                <a:latin typeface="Arial"/>
                <a:ea typeface="Arial"/>
                <a:cs typeface="Arial"/>
                <a:sym typeface="Arial"/>
              </a:rPr>
              <a:t>Staff/Admin: Packages, Services, Workspace, Users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Notifications</a:t>
            </a:r>
          </a:p>
          <a:p>
            <a:pPr lvl="1" marL="1535859" indent="-1005507">
              <a:defRPr sz="4800"/>
            </a:pPr>
            <a:r>
              <a:rPr>
                <a:latin typeface="Arial"/>
                <a:ea typeface="Arial"/>
                <a:cs typeface="Arial"/>
                <a:sym typeface="Arial"/>
              </a:rPr>
              <a:t>Transaction, Request Confirmation / Closure, Payment Reminders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Payments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REQ</a:t>
            </a:r>
          </a:p>
        </p:txBody>
      </p:sp>
      <p:sp>
        <p:nvSpPr>
          <p:cNvPr id="295" name="Content Placeholder 2"/>
          <p:cNvSpPr txBox="1"/>
          <p:nvPr>
            <p:ph type="body" idx="1"/>
          </p:nvPr>
        </p:nvSpPr>
        <p:spPr>
          <a:xfrm>
            <a:off x="3551039" y="952499"/>
            <a:ext cx="19876769" cy="11368286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Service Requests</a:t>
            </a:r>
          </a:p>
          <a:p>
            <a:pPr lvl="1" marL="1535859" indent="-1005507">
              <a:defRPr sz="4800"/>
            </a:pPr>
            <a:r>
              <a:rPr>
                <a:latin typeface="Arial"/>
                <a:ea typeface="Arial"/>
                <a:cs typeface="Arial"/>
                <a:sym typeface="Arial"/>
              </a:rPr>
              <a:t>Client: View/Make requests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1535859" indent="-1005507">
              <a:defRPr sz="4800"/>
            </a:pPr>
            <a:r>
              <a:rPr>
                <a:latin typeface="Arial"/>
                <a:ea typeface="Arial"/>
                <a:cs typeface="Arial"/>
                <a:sym typeface="Arial"/>
              </a:rPr>
              <a:t>Staff/Admin: Process requests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Book a Tour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Documents Upload / Download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Ratings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1535859" indent="-1005507">
              <a:defRPr sz="4800"/>
            </a:pPr>
            <a:r>
              <a:rPr>
                <a:latin typeface="Arial"/>
                <a:ea typeface="Arial"/>
                <a:cs typeface="Arial"/>
                <a:sym typeface="Arial"/>
              </a:rPr>
              <a:t>Clients may rate the services and provide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27632">
              <a:defRPr sz="7832"/>
            </a:lvl1pPr>
          </a:lstStyle>
          <a:p>
            <a:pPr/>
            <a:r>
              <a:t>NON-FUNCTIONAL REQ</a:t>
            </a:r>
          </a:p>
        </p:txBody>
      </p:sp>
      <p:sp>
        <p:nvSpPr>
          <p:cNvPr id="298" name="Content Placeholder 2"/>
          <p:cNvSpPr txBox="1"/>
          <p:nvPr>
            <p:ph type="body" idx="1"/>
          </p:nvPr>
        </p:nvSpPr>
        <p:spPr>
          <a:xfrm>
            <a:off x="3551039" y="952499"/>
            <a:ext cx="19876769" cy="11368286"/>
          </a:xfrm>
          <a:prstGeom prst="rect">
            <a:avLst/>
          </a:prstGeom>
        </p:spPr>
        <p:txBody>
          <a:bodyPr/>
          <a:lstStyle/>
          <a:p>
            <a:pPr/>
            <a:r>
              <a:t>The system response time</a:t>
            </a:r>
          </a:p>
          <a:p>
            <a:pPr lvl="1" marL="1535859" indent="-1005507">
              <a:defRPr sz="4800"/>
            </a:pPr>
            <a:r>
              <a:t>Optimum browsing conditions: not more than 2 seconds</a:t>
            </a:r>
          </a:p>
          <a:p>
            <a:pPr lvl="1" marL="1535859" indent="-1005507">
              <a:defRPr sz="4800"/>
            </a:pPr>
            <a:r>
              <a:t>Average condition: 3-5 seconds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/>
            <a:r>
              <a:rPr>
                <a:uFill>
                  <a:solidFill>
                    <a:srgbClr val="000000"/>
                  </a:solidFill>
                </a:uFill>
              </a:rPr>
              <a:t>Reliable, </a:t>
            </a:r>
            <a:r>
              <a:rPr>
                <a:uFill>
                  <a:solidFill>
                    <a:srgbClr val="000000"/>
                  </a:solidFill>
                </a:uFill>
              </a:rPr>
              <a:t>relevant</a:t>
            </a:r>
            <a:r>
              <a:rPr>
                <a:uFill>
                  <a:solidFill>
                    <a:srgbClr val="000000"/>
                  </a:solidFill>
                </a:uFill>
              </a:rPr>
              <a:t> and consistent results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 marL="1535859" indent="-1005507">
              <a:defRPr sz="4800"/>
            </a:pPr>
            <a:r>
              <a:rPr>
                <a:uFill>
                  <a:solidFill>
                    <a:srgbClr val="000000"/>
                  </a:solidFill>
                </a:uFill>
              </a:rPr>
              <a:t>All conditions, inputs and times</a:t>
            </a:r>
          </a:p>
          <a:p>
            <a:pPr/>
            <a:r>
              <a:t>Availability</a:t>
            </a:r>
          </a:p>
          <a:p>
            <a:pPr lvl="1" marL="1535859" indent="-1005507">
              <a:defRPr sz="4800"/>
            </a:pPr>
            <a:r>
              <a:t>24/7 per week</a:t>
            </a:r>
          </a:p>
          <a:p>
            <a:pPr/>
            <a:r>
              <a:t>User security</a:t>
            </a:r>
          </a:p>
          <a:p>
            <a:pPr lvl="1" marL="1535859" indent="-1005507">
              <a:defRPr sz="4800"/>
            </a:pPr>
            <a:r>
              <a:t>Authorization of users</a:t>
            </a:r>
          </a:p>
          <a:p>
            <a:pPr lvl="1" marL="1535859" indent="-1005507">
              <a:defRPr sz="4800"/>
            </a:pPr>
            <a:r>
              <a:t>Authentication of login attempts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9072">
              <a:defRPr sz="8272"/>
            </a:lvl1pPr>
          </a:lstStyle>
          <a:p>
            <a:pPr/>
            <a:r>
              <a:t>TECH REQUIREMENTS</a:t>
            </a:r>
          </a:p>
        </p:txBody>
      </p:sp>
      <p:sp>
        <p:nvSpPr>
          <p:cNvPr id="301" name="Language"/>
          <p:cNvSpPr/>
          <p:nvPr/>
        </p:nvSpPr>
        <p:spPr>
          <a:xfrm>
            <a:off x="3530086" y="5993992"/>
            <a:ext cx="4549061" cy="1621227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l" defTabSz="731520">
              <a:lnSpc>
                <a:spcPct val="94000"/>
              </a:lnSpc>
              <a:spcBef>
                <a:spcPts val="800"/>
              </a:spcBef>
              <a:defRPr b="1" sz="648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Language</a:t>
            </a:r>
          </a:p>
        </p:txBody>
      </p:sp>
      <p:pic>
        <p:nvPicPr>
          <p:cNvPr id="302" name="javascript.jpg" descr="javascrip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8761016" y="5200796"/>
            <a:ext cx="2007100" cy="200710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Team members familiar…"/>
          <p:cNvSpPr/>
          <p:nvPr/>
        </p:nvSpPr>
        <p:spPr>
          <a:xfrm>
            <a:off x="3530086" y="7647726"/>
            <a:ext cx="6399545" cy="3652050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Team members familiar</a:t>
            </a:r>
          </a:p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Robust and well-documented</a:t>
            </a:r>
          </a:p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Can be used in both front-end and back-end</a:t>
            </a:r>
          </a:p>
        </p:txBody>
      </p:sp>
      <p:grpSp>
        <p:nvGrpSpPr>
          <p:cNvPr id="309" name="Group"/>
          <p:cNvGrpSpPr/>
          <p:nvPr/>
        </p:nvGrpSpPr>
        <p:grpSpPr>
          <a:xfrm>
            <a:off x="12558998" y="1852520"/>
            <a:ext cx="10734341" cy="7588089"/>
            <a:chOff x="0" y="0"/>
            <a:chExt cx="10734340" cy="7588087"/>
          </a:xfrm>
        </p:grpSpPr>
        <p:pic>
          <p:nvPicPr>
            <p:cNvPr id="304" name="axios1.png" descr="axios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71169" y="5585161"/>
              <a:ext cx="1913909" cy="2002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5" name="express.png" descr="expres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8900000">
              <a:off x="-33934" y="1142801"/>
              <a:ext cx="3663843" cy="1421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6" name="bootstrap-4.jpg" descr="bootstrap-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8009" t="23174" r="18009" b="0"/>
            <a:stretch>
              <a:fillRect/>
            </a:stretch>
          </p:blipFill>
          <p:spPr>
            <a:xfrm rot="2700000">
              <a:off x="8134117" y="463913"/>
              <a:ext cx="2179249" cy="20933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Adds efficiency in coding…"/>
            <p:cNvSpPr txBox="1"/>
            <p:nvPr/>
          </p:nvSpPr>
          <p:spPr>
            <a:xfrm>
              <a:off x="2201244" y="2236189"/>
              <a:ext cx="6243902" cy="3542164"/>
            </a:xfrm>
            <a:prstGeom prst="rect">
              <a:avLst/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rmAutofit fontScale="100000" lnSpcReduction="0"/>
            </a:bodyPr>
            <a:lstStyle/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t>Adds efficiency in coding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t>Easier to understand the concepts and implementation</a:t>
              </a:r>
            </a:p>
          </p:txBody>
        </p:sp>
        <p:sp>
          <p:nvSpPr>
            <p:cNvPr id="308" name="Frameworks"/>
            <p:cNvSpPr/>
            <p:nvPr/>
          </p:nvSpPr>
          <p:spPr>
            <a:xfrm rot="18900000">
              <a:off x="5624629" y="4293537"/>
              <a:ext cx="5179150" cy="1621227"/>
            </a:xfrm>
            <a:prstGeom prst="rect">
              <a:avLst/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algn="l" defTabSz="731520">
                <a:lnSpc>
                  <a:spcPct val="94000"/>
                </a:lnSpc>
                <a:spcBef>
                  <a:spcPts val="800"/>
                </a:spcBef>
                <a:defRPr b="1" sz="648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pPr/>
              <a:r>
                <a:t>Frameworks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9072">
              <a:defRPr sz="8272"/>
            </a:lvl1pPr>
          </a:lstStyle>
          <a:p>
            <a:pPr/>
            <a:r>
              <a:t>TECH REQUIREMENTS</a:t>
            </a:r>
          </a:p>
        </p:txBody>
      </p:sp>
      <p:sp>
        <p:nvSpPr>
          <p:cNvPr id="312" name="Can implement free libraries…"/>
          <p:cNvSpPr txBox="1"/>
          <p:nvPr>
            <p:ph type="body" sz="quarter" idx="1"/>
          </p:nvPr>
        </p:nvSpPr>
        <p:spPr>
          <a:xfrm>
            <a:off x="5667915" y="2528154"/>
            <a:ext cx="6243902" cy="5481291"/>
          </a:xfrm>
          <a:prstGeom prst="rect">
            <a:avLst/>
          </a:prstGeom>
          <a:solidFill>
            <a:srgbClr val="00A1FF"/>
          </a:solidFill>
        </p:spPr>
        <p:txBody>
          <a:bodyPr/>
          <a:lstStyle/>
          <a:p>
            <a:pPr marL="768096" indent="-768096">
              <a:defRPr sz="4000">
                <a:solidFill>
                  <a:srgbClr val="FFFFFF"/>
                </a:solidFill>
              </a:defRPr>
            </a:pPr>
            <a:r>
              <a:t>Can implement free libraries</a:t>
            </a:r>
          </a:p>
          <a:p>
            <a:pPr marL="768096" indent="-768096">
              <a:defRPr sz="4000">
                <a:solidFill>
                  <a:srgbClr val="FFFFFF"/>
                </a:solidFill>
              </a:defRPr>
            </a:pPr>
            <a:r>
              <a:t>Modular (Easier to share contributions by all team members without any hassle.</a:t>
            </a:r>
          </a:p>
          <a:p>
            <a:pPr marL="768096" indent="-768096">
              <a:defRPr sz="4000">
                <a:solidFill>
                  <a:srgbClr val="FFFFFF"/>
                </a:solidFill>
              </a:defRPr>
            </a:pPr>
            <a:r>
              <a:t>Seamlessly compatible with popular browsers</a:t>
            </a:r>
          </a:p>
        </p:txBody>
      </p:sp>
      <p:sp>
        <p:nvSpPr>
          <p:cNvPr id="313" name="Frontend"/>
          <p:cNvSpPr/>
          <p:nvPr/>
        </p:nvSpPr>
        <p:spPr>
          <a:xfrm rot="16200000">
            <a:off x="2703189" y="4458186"/>
            <a:ext cx="4230451" cy="162122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l" defTabSz="731520">
              <a:lnSpc>
                <a:spcPct val="94000"/>
              </a:lnSpc>
              <a:spcBef>
                <a:spcPts val="800"/>
              </a:spcBef>
              <a:defRPr b="1" sz="648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Frontend</a:t>
            </a:r>
          </a:p>
        </p:txBody>
      </p:sp>
      <p:pic>
        <p:nvPicPr>
          <p:cNvPr id="314" name="React.webp" descr="React.web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47069" y="1349542"/>
            <a:ext cx="2289862" cy="22898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8" name="Group"/>
          <p:cNvGrpSpPr/>
          <p:nvPr/>
        </p:nvGrpSpPr>
        <p:grpSpPr>
          <a:xfrm>
            <a:off x="12685545" y="5812368"/>
            <a:ext cx="9928958" cy="6028845"/>
            <a:chOff x="0" y="0"/>
            <a:chExt cx="9928956" cy="6028843"/>
          </a:xfrm>
        </p:grpSpPr>
        <p:sp>
          <p:nvSpPr>
            <p:cNvPr id="315" name="Better performance with medium transactions…"/>
            <p:cNvSpPr txBox="1"/>
            <p:nvPr/>
          </p:nvSpPr>
          <p:spPr>
            <a:xfrm>
              <a:off x="1899205" y="0"/>
              <a:ext cx="6243902" cy="434403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rmAutofit fontScale="100000" lnSpcReduction="0"/>
            </a:bodyPr>
            <a:lstStyle/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t>Better performance with medium transactions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t>Easy to design APIs</a:t>
              </a:r>
            </a:p>
            <a:p>
              <a:pPr marL="768095" indent="-768095" algn="l" defTabSz="1828800">
                <a:lnSpc>
                  <a:spcPct val="94000"/>
                </a:lnSpc>
                <a:spcBef>
                  <a:spcPts val="2000"/>
                </a:spcBef>
                <a:buSzPct val="100000"/>
                <a:buFont typeface="Helvetica Neue"/>
                <a:buChar char="■"/>
                <a:defRPr sz="400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r>
                <a:t>Can run on any popular OS</a:t>
              </a:r>
            </a:p>
          </p:txBody>
        </p:sp>
        <p:sp>
          <p:nvSpPr>
            <p:cNvPr id="316" name="Backend"/>
            <p:cNvSpPr/>
            <p:nvPr/>
          </p:nvSpPr>
          <p:spPr>
            <a:xfrm rot="18900000">
              <a:off x="6123596" y="3306232"/>
              <a:ext cx="3786724" cy="1621226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algn="l" defTabSz="731520">
                <a:lnSpc>
                  <a:spcPct val="94000"/>
                </a:lnSpc>
                <a:spcBef>
                  <a:spcPts val="800"/>
                </a:spcBef>
                <a:defRPr b="1" sz="6480">
                  <a:solidFill>
                    <a:srgbClr val="FFFFFF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pPr/>
              <a:r>
                <a:t>Backend</a:t>
              </a:r>
            </a:p>
          </p:txBody>
        </p:sp>
        <p:pic>
          <p:nvPicPr>
            <p:cNvPr id="317" name="nodejs.png" descr="nodej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052790"/>
              <a:ext cx="2482228" cy="2864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9072">
              <a:defRPr sz="8272"/>
            </a:lvl1pPr>
          </a:lstStyle>
          <a:p>
            <a:pPr/>
            <a:r>
              <a:t>TECH REQUIREMENTS</a:t>
            </a:r>
          </a:p>
        </p:txBody>
      </p:sp>
      <p:sp>
        <p:nvSpPr>
          <p:cNvPr id="321" name="Central repository…"/>
          <p:cNvSpPr txBox="1"/>
          <p:nvPr/>
        </p:nvSpPr>
        <p:spPr>
          <a:xfrm>
            <a:off x="5665137" y="3666962"/>
            <a:ext cx="6243902" cy="43315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Central repository</a:t>
            </a:r>
          </a:p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Flexibility, all members can work separately and merge when ready</a:t>
            </a:r>
          </a:p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In case of problems, we can rollback</a:t>
            </a:r>
          </a:p>
        </p:txBody>
      </p:sp>
      <p:sp>
        <p:nvSpPr>
          <p:cNvPr id="322" name="VCA"/>
          <p:cNvSpPr/>
          <p:nvPr/>
        </p:nvSpPr>
        <p:spPr>
          <a:xfrm rot="18900000">
            <a:off x="4431715" y="7438637"/>
            <a:ext cx="1976024" cy="162122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l" defTabSz="731520">
              <a:lnSpc>
                <a:spcPct val="94000"/>
              </a:lnSpc>
              <a:spcBef>
                <a:spcPts val="800"/>
              </a:spcBef>
              <a:defRPr b="1" sz="648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VCA</a:t>
            </a:r>
          </a:p>
        </p:txBody>
      </p:sp>
      <p:pic>
        <p:nvPicPr>
          <p:cNvPr id="323" name="giithub.png" descr="giithu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4525" y="563225"/>
            <a:ext cx="2844801" cy="28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Team members’ proficiency…"/>
          <p:cNvSpPr txBox="1"/>
          <p:nvPr/>
        </p:nvSpPr>
        <p:spPr>
          <a:xfrm>
            <a:off x="14310276" y="6163033"/>
            <a:ext cx="6243903" cy="508078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Team members’ proficiency</a:t>
            </a:r>
          </a:p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Easy to scale up or migrate</a:t>
            </a:r>
          </a:p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Better performance</a:t>
            </a:r>
          </a:p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Robust and well-documented</a:t>
            </a:r>
          </a:p>
        </p:txBody>
      </p:sp>
      <p:sp>
        <p:nvSpPr>
          <p:cNvPr id="325" name="Database"/>
          <p:cNvSpPr/>
          <p:nvPr/>
        </p:nvSpPr>
        <p:spPr>
          <a:xfrm rot="2700000">
            <a:off x="18306794" y="5631952"/>
            <a:ext cx="4109798" cy="162122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l" defTabSz="731520">
              <a:lnSpc>
                <a:spcPct val="94000"/>
              </a:lnSpc>
              <a:spcBef>
                <a:spcPts val="800"/>
              </a:spcBef>
              <a:defRPr b="1" sz="648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Database</a:t>
            </a:r>
          </a:p>
        </p:txBody>
      </p:sp>
      <p:pic>
        <p:nvPicPr>
          <p:cNvPr id="326" name="mysql.png" descr="mysql.png"/>
          <p:cNvPicPr>
            <a:picLocks noChangeAspect="1"/>
          </p:cNvPicPr>
          <p:nvPr/>
        </p:nvPicPr>
        <p:blipFill>
          <a:blip r:embed="rId3">
            <a:extLst/>
          </a:blip>
          <a:srcRect l="25380" t="5659" r="25380" b="5659"/>
          <a:stretch>
            <a:fillRect/>
          </a:stretch>
        </p:blipFill>
        <p:spPr>
          <a:xfrm>
            <a:off x="19832977" y="9787029"/>
            <a:ext cx="2289894" cy="2295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PLAN</a:t>
            </a:r>
          </a:p>
        </p:txBody>
      </p:sp>
      <p:graphicFrame>
        <p:nvGraphicFramePr>
          <p:cNvPr id="329" name="Table"/>
          <p:cNvGraphicFramePr/>
          <p:nvPr/>
        </p:nvGraphicFramePr>
        <p:xfrm>
          <a:off x="4382131" y="1524000"/>
          <a:ext cx="7899401" cy="2603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437165"/>
                <a:gridCol w="3441151"/>
                <a:gridCol w="4139837"/>
              </a:tblGrid>
              <a:tr h="1778000">
                <a:tc>
                  <a:txBody>
                    <a:bodyPr/>
                    <a:lstStyle/>
                    <a:p>
                      <a:pPr defTabSz="457200"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Member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/>
                        <a:t>Responsibility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/>
                        <a:t>Existing Skill Level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778000">
                <a:tc>
                  <a:txBody>
                    <a:bodyPr/>
                    <a:lstStyle/>
                    <a:p>
                      <a:pPr algn="l" defTabSz="457200"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/>
                        <a:t>Kamrun Nahar Liza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Product Owner</a:t>
                      </a:r>
                    </a:p>
                    <a:p>
                      <a:pPr algn="l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Back-End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78000">
                <a:tc>
                  <a:txBody>
                    <a:bodyPr/>
                    <a:lstStyle/>
                    <a:p>
                      <a:pPr algn="l" defTabSz="457200"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/>
                        <a:t>Sudeep Manandhar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Scrum Master</a:t>
                      </a:r>
                    </a:p>
                    <a:p>
                      <a:pPr algn="l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Front-End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778000">
                <a:tc>
                  <a:txBody>
                    <a:bodyPr/>
                    <a:lstStyle/>
                    <a:p>
                      <a:pPr algn="l" defTabSz="457200"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/>
                        <a:t>Rajesh Bista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Front-End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78000">
                <a:tc>
                  <a:txBody>
                    <a:bodyPr/>
                    <a:lstStyle/>
                    <a:p>
                      <a:pPr algn="l" defTabSz="457200"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/>
                        <a:t>Suvash Sharma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Back-End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778000">
                <a:tc>
                  <a:txBody>
                    <a:bodyPr/>
                    <a:lstStyle/>
                    <a:p>
                      <a:pPr algn="l" defTabSz="457200"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/>
                        <a:t>Shishir Das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Back-End</a:t>
                      </a:r>
                    </a:p>
                    <a:p>
                      <a:pPr algn="l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Quality Control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4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38" name="Group"/>
          <p:cNvGrpSpPr/>
          <p:nvPr/>
        </p:nvGrpSpPr>
        <p:grpSpPr>
          <a:xfrm>
            <a:off x="12691117" y="3529301"/>
            <a:ext cx="3200401" cy="8420210"/>
            <a:chOff x="0" y="0"/>
            <a:chExt cx="3200400" cy="8420209"/>
          </a:xfrm>
        </p:grpSpPr>
        <p:pic>
          <p:nvPicPr>
            <p:cNvPr id="33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7054470"/>
              <a:ext cx="3200400" cy="64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67238"/>
              <a:ext cx="3200400" cy="64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200400" cy="64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747883"/>
              <a:ext cx="3200400" cy="64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486526"/>
              <a:ext cx="3200400" cy="64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60854"/>
              <a:ext cx="3200400" cy="64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5667009"/>
              <a:ext cx="3200400" cy="64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772509"/>
              <a:ext cx="3200400" cy="64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9" name="Plan:…"/>
          <p:cNvSpPr txBox="1"/>
          <p:nvPr/>
        </p:nvSpPr>
        <p:spPr>
          <a:xfrm>
            <a:off x="16693616" y="1486217"/>
            <a:ext cx="6528218" cy="368391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b="1" sz="4000">
                <a:solidFill>
                  <a:srgbClr val="FFFFFF"/>
                </a:solidFill>
              </a:defRPr>
            </a:pPr>
            <a:r>
              <a:t>Plan: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 short online courses with focus on respective responsibilities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Share the learnings with the team to support integration</a:t>
            </a:r>
          </a:p>
        </p:txBody>
      </p:sp>
      <p:sp>
        <p:nvSpPr>
          <p:cNvPr id="340" name="Resources:…"/>
          <p:cNvSpPr txBox="1"/>
          <p:nvPr/>
        </p:nvSpPr>
        <p:spPr>
          <a:xfrm>
            <a:off x="16693616" y="9988804"/>
            <a:ext cx="6528218" cy="219801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Resources: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Publisher Documentation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Online Training Sites (Udemy, YouTube, etc.)</a:t>
            </a:r>
          </a:p>
        </p:txBody>
      </p:sp>
      <p:sp>
        <p:nvSpPr>
          <p:cNvPr id="341" name="Timeline:…"/>
          <p:cNvSpPr txBox="1"/>
          <p:nvPr/>
        </p:nvSpPr>
        <p:spPr>
          <a:xfrm>
            <a:off x="16693616" y="5985160"/>
            <a:ext cx="6528218" cy="318861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Timeline: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Focused Learning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18 Dec 2020 - 09 Jan 2021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Parallel Learning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09 Jan 2021 - 02 Apr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itle 3"/>
          <p:cNvSpPr txBox="1"/>
          <p:nvPr>
            <p:ph type="title"/>
          </p:nvPr>
        </p:nvSpPr>
        <p:spPr>
          <a:xfrm>
            <a:off x="1530049" y="2602719"/>
            <a:ext cx="19225944" cy="5705476"/>
          </a:xfrm>
          <a:prstGeom prst="rect">
            <a:avLst/>
          </a:prstGeom>
        </p:spPr>
        <p:txBody>
          <a:bodyPr/>
          <a:lstStyle/>
          <a:p>
            <a:pPr/>
            <a:r>
              <a:t>Prototype</a:t>
            </a:r>
          </a:p>
        </p:txBody>
      </p:sp>
      <p:sp>
        <p:nvSpPr>
          <p:cNvPr id="344" name="Text Placeholder 4"/>
          <p:cNvSpPr txBox="1"/>
          <p:nvPr>
            <p:ph type="body" sz="quarter" idx="1"/>
          </p:nvPr>
        </p:nvSpPr>
        <p:spPr>
          <a:xfrm>
            <a:off x="1530049" y="8432655"/>
            <a:ext cx="19225944" cy="2286649"/>
          </a:xfrm>
          <a:prstGeom prst="rect">
            <a:avLst/>
          </a:prstGeom>
        </p:spPr>
        <p:txBody>
          <a:bodyPr/>
          <a:lstStyle/>
          <a:p>
            <a:pPr/>
            <a:r>
              <a:t>Rajesh Bista</a:t>
            </a:r>
          </a:p>
          <a:p>
            <a:pPr/>
            <a:r>
              <a:t>Sudeep Manandhar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3"/>
          <p:cNvSpPr txBox="1"/>
          <p:nvPr>
            <p:ph type="title"/>
          </p:nvPr>
        </p:nvSpPr>
        <p:spPr>
          <a:xfrm>
            <a:off x="1530049" y="2602719"/>
            <a:ext cx="19225944" cy="5705476"/>
          </a:xfrm>
          <a:prstGeom prst="rect">
            <a:avLst/>
          </a:prstGeom>
        </p:spPr>
        <p:txBody>
          <a:bodyPr/>
          <a:lstStyle/>
          <a:p>
            <a:pPr/>
            <a:r>
              <a:t>Project Introduction</a:t>
            </a:r>
          </a:p>
        </p:txBody>
      </p:sp>
      <p:sp>
        <p:nvSpPr>
          <p:cNvPr id="202" name="Text Placeholder 4"/>
          <p:cNvSpPr txBox="1"/>
          <p:nvPr>
            <p:ph type="body" sz="quarter" idx="1"/>
          </p:nvPr>
        </p:nvSpPr>
        <p:spPr>
          <a:xfrm>
            <a:off x="1530049" y="8432655"/>
            <a:ext cx="19225944" cy="2286649"/>
          </a:xfrm>
          <a:prstGeom prst="rect">
            <a:avLst/>
          </a:prstGeom>
        </p:spPr>
        <p:txBody>
          <a:bodyPr/>
          <a:lstStyle/>
          <a:p>
            <a:pPr/>
            <a:r>
              <a:t>Shishir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</a:t>
            </a:r>
          </a:p>
        </p:txBody>
      </p:sp>
      <p:sp>
        <p:nvSpPr>
          <p:cNvPr id="347" name="Content Placeholder 2"/>
          <p:cNvSpPr txBox="1"/>
          <p:nvPr>
            <p:ph type="body" idx="1"/>
          </p:nvPr>
        </p:nvSpPr>
        <p:spPr>
          <a:xfrm>
            <a:off x="3551039" y="952499"/>
            <a:ext cx="19876769" cy="11368286"/>
          </a:xfrm>
          <a:prstGeom prst="rect">
            <a:avLst/>
          </a:prstGeom>
        </p:spPr>
        <p:txBody>
          <a:bodyPr/>
          <a:lstStyle/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https://www.figma.com/file/qHgWmUL14kWdFiBGaXhslW/Prototype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</a:t>
            </a:r>
          </a:p>
        </p:txBody>
      </p:sp>
      <p:sp>
        <p:nvSpPr>
          <p:cNvPr id="35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1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DETAILS</a:t>
            </a:r>
          </a:p>
        </p:txBody>
      </p:sp>
      <p:grpSp>
        <p:nvGrpSpPr>
          <p:cNvPr id="229" name="Content Placeholder 8"/>
          <p:cNvGrpSpPr/>
          <p:nvPr/>
        </p:nvGrpSpPr>
        <p:grpSpPr>
          <a:xfrm>
            <a:off x="3549650" y="1037536"/>
            <a:ext cx="19875598" cy="11817900"/>
            <a:chOff x="0" y="0"/>
            <a:chExt cx="19875597" cy="11817899"/>
          </a:xfrm>
        </p:grpSpPr>
        <p:grpSp>
          <p:nvGrpSpPr>
            <p:cNvPr id="207" name="Group"/>
            <p:cNvGrpSpPr/>
            <p:nvPr/>
          </p:nvGrpSpPr>
          <p:grpSpPr>
            <a:xfrm>
              <a:off x="0" y="590399"/>
              <a:ext cx="19875598" cy="1638001"/>
              <a:chOff x="0" y="0"/>
              <a:chExt cx="19875597" cy="1638000"/>
            </a:xfrm>
          </p:grpSpPr>
          <p:sp>
            <p:nvSpPr>
              <p:cNvPr id="205" name="Rectangle"/>
              <p:cNvSpPr/>
              <p:nvPr/>
            </p:nvSpPr>
            <p:spPr>
              <a:xfrm>
                <a:off x="0" y="0"/>
                <a:ext cx="19875598" cy="1638001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rgbClr val="8C8D86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06" name="Temporary Workspace Management App Project"/>
              <p:cNvSpPr/>
              <p:nvPr/>
            </p:nvSpPr>
            <p:spPr>
              <a:xfrm>
                <a:off x="1258087" y="548640"/>
                <a:ext cx="1735942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lvl="1" marL="457200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t>Temporary Workspace Management App Project</a:t>
                </a:r>
              </a:p>
            </p:txBody>
          </p:sp>
        </p:grpSp>
        <p:grpSp>
          <p:nvGrpSpPr>
            <p:cNvPr id="210" name="Group"/>
            <p:cNvGrpSpPr/>
            <p:nvPr/>
          </p:nvGrpSpPr>
          <p:grpSpPr>
            <a:xfrm>
              <a:off x="993777" y="0"/>
              <a:ext cx="5759949" cy="1180801"/>
              <a:chOff x="0" y="0"/>
              <a:chExt cx="5759948" cy="1180800"/>
            </a:xfrm>
          </p:grpSpPr>
          <p:sp>
            <p:nvSpPr>
              <p:cNvPr id="208" name="Rounded Rectangle"/>
              <p:cNvSpPr/>
              <p:nvPr/>
            </p:nvSpPr>
            <p:spPr>
              <a:xfrm>
                <a:off x="0" y="0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09" name="Project"/>
              <p:cNvSpPr/>
              <p:nvPr/>
            </p:nvSpPr>
            <p:spPr>
              <a:xfrm>
                <a:off x="583518" y="590400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pPr/>
                <a:r>
                  <a:t>Project</a:t>
                </a:r>
              </a:p>
            </p:txBody>
          </p:sp>
        </p:grpSp>
        <p:grpSp>
          <p:nvGrpSpPr>
            <p:cNvPr id="213" name="Group"/>
            <p:cNvGrpSpPr/>
            <p:nvPr/>
          </p:nvGrpSpPr>
          <p:grpSpPr>
            <a:xfrm>
              <a:off x="0" y="3034800"/>
              <a:ext cx="19875598" cy="1638001"/>
              <a:chOff x="0" y="0"/>
              <a:chExt cx="19875597" cy="1638000"/>
            </a:xfrm>
          </p:grpSpPr>
          <p:sp>
            <p:nvSpPr>
              <p:cNvPr id="211" name="Rectangle"/>
              <p:cNvSpPr/>
              <p:nvPr/>
            </p:nvSpPr>
            <p:spPr>
              <a:xfrm>
                <a:off x="0" y="0"/>
                <a:ext cx="19875598" cy="1638001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rgbClr val="8C8D86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12" name="14 September 2020 – 02 April 2021"/>
              <p:cNvSpPr/>
              <p:nvPr/>
            </p:nvSpPr>
            <p:spPr>
              <a:xfrm>
                <a:off x="1258087" y="548640"/>
                <a:ext cx="1735942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lvl="1" marL="457200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t>14 September 2020 – 02 April 2021</a:t>
                </a:r>
              </a:p>
            </p:txBody>
          </p:sp>
        </p:grpSp>
        <p:grpSp>
          <p:nvGrpSpPr>
            <p:cNvPr id="216" name="Group"/>
            <p:cNvGrpSpPr/>
            <p:nvPr/>
          </p:nvGrpSpPr>
          <p:grpSpPr>
            <a:xfrm>
              <a:off x="993777" y="2444400"/>
              <a:ext cx="5759949" cy="1180801"/>
              <a:chOff x="0" y="0"/>
              <a:chExt cx="5759948" cy="1180800"/>
            </a:xfrm>
          </p:grpSpPr>
          <p:sp>
            <p:nvSpPr>
              <p:cNvPr id="214" name="Rounded Rectangle"/>
              <p:cNvSpPr/>
              <p:nvPr/>
            </p:nvSpPr>
            <p:spPr>
              <a:xfrm>
                <a:off x="0" y="0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15" name="Duration"/>
              <p:cNvSpPr/>
              <p:nvPr/>
            </p:nvSpPr>
            <p:spPr>
              <a:xfrm>
                <a:off x="583518" y="590400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pPr/>
                <a:r>
                  <a:t>Duration</a:t>
                </a:r>
              </a:p>
            </p:txBody>
          </p:sp>
        </p:grpSp>
        <p:grpSp>
          <p:nvGrpSpPr>
            <p:cNvPr id="219" name="Group"/>
            <p:cNvGrpSpPr/>
            <p:nvPr/>
          </p:nvGrpSpPr>
          <p:grpSpPr>
            <a:xfrm>
              <a:off x="0" y="5479200"/>
              <a:ext cx="19875598" cy="2709001"/>
              <a:chOff x="0" y="0"/>
              <a:chExt cx="19875597" cy="2708999"/>
            </a:xfrm>
          </p:grpSpPr>
          <p:sp>
            <p:nvSpPr>
              <p:cNvPr id="217" name="Rectangle"/>
              <p:cNvSpPr/>
              <p:nvPr/>
            </p:nvSpPr>
            <p:spPr>
              <a:xfrm>
                <a:off x="0" y="0"/>
                <a:ext cx="19875598" cy="2709000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rgbClr val="8C8D86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18" name="To help temporary workspace management company (TWM) automatize their business processes and provide a platform for their clients to get connected with them conveniently"/>
              <p:cNvSpPr/>
              <p:nvPr/>
            </p:nvSpPr>
            <p:spPr>
              <a:xfrm>
                <a:off x="1258087" y="548639"/>
                <a:ext cx="1735942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lvl="1" marL="457200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t>To help temporary workspace management company (TWM) automatize their business processes and provide a platform for their clients to get connected with them conveniently</a:t>
                </a:r>
              </a:p>
            </p:txBody>
          </p:sp>
        </p:grpSp>
        <p:grpSp>
          <p:nvGrpSpPr>
            <p:cNvPr id="222" name="Group"/>
            <p:cNvGrpSpPr/>
            <p:nvPr/>
          </p:nvGrpSpPr>
          <p:grpSpPr>
            <a:xfrm>
              <a:off x="993777" y="4888800"/>
              <a:ext cx="5759949" cy="1180801"/>
              <a:chOff x="0" y="0"/>
              <a:chExt cx="5759948" cy="1180800"/>
            </a:xfrm>
          </p:grpSpPr>
          <p:sp>
            <p:nvSpPr>
              <p:cNvPr id="220" name="Rounded Rectangle"/>
              <p:cNvSpPr/>
              <p:nvPr/>
            </p:nvSpPr>
            <p:spPr>
              <a:xfrm>
                <a:off x="0" y="0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21" name="Objective"/>
              <p:cNvSpPr/>
              <p:nvPr/>
            </p:nvSpPr>
            <p:spPr>
              <a:xfrm>
                <a:off x="583518" y="590400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pPr/>
                <a:r>
                  <a:t>Objective</a:t>
                </a:r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0" y="8994599"/>
              <a:ext cx="19875598" cy="2823301"/>
              <a:chOff x="0" y="0"/>
              <a:chExt cx="19875597" cy="2823299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0"/>
                <a:ext cx="19875598" cy="2823300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rgbClr val="8C8D86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24" name="Clients of TWM company will have a secured, optimized and user-friendly web application by 2021 to find the office space that suits the need of their business"/>
              <p:cNvSpPr/>
              <p:nvPr/>
            </p:nvSpPr>
            <p:spPr>
              <a:xfrm>
                <a:off x="1258087" y="548639"/>
                <a:ext cx="1735942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lvl="1" marL="457200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t>Clients of TWM company will have a secured, optimized and user-friendly web application by 2021 to find the office space that suits the need of their business</a:t>
                </a:r>
              </a:p>
            </p:txBody>
          </p:sp>
        </p:grpSp>
        <p:grpSp>
          <p:nvGrpSpPr>
            <p:cNvPr id="228" name="Group"/>
            <p:cNvGrpSpPr/>
            <p:nvPr/>
          </p:nvGrpSpPr>
          <p:grpSpPr>
            <a:xfrm>
              <a:off x="993777" y="8404199"/>
              <a:ext cx="5759949" cy="1180801"/>
              <a:chOff x="0" y="0"/>
              <a:chExt cx="5759948" cy="1180800"/>
            </a:xfrm>
          </p:grpSpPr>
          <p:sp>
            <p:nvSpPr>
              <p:cNvPr id="226" name="Rounded Rectangle"/>
              <p:cNvSpPr/>
              <p:nvPr/>
            </p:nvSpPr>
            <p:spPr>
              <a:xfrm>
                <a:off x="0" y="0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27" name="Corporate Goal"/>
              <p:cNvSpPr/>
              <p:nvPr/>
            </p:nvSpPr>
            <p:spPr>
              <a:xfrm>
                <a:off x="583518" y="590400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Corporate Goal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7360">
              <a:defRPr sz="8360"/>
            </a:lvl1pPr>
          </a:lstStyle>
          <a:p>
            <a:pPr/>
            <a:r>
              <a:t>PROJECT OUTCOMES</a:t>
            </a:r>
          </a:p>
        </p:txBody>
      </p:sp>
      <p:grpSp>
        <p:nvGrpSpPr>
          <p:cNvPr id="237" name="Content Placeholder 3"/>
          <p:cNvGrpSpPr/>
          <p:nvPr/>
        </p:nvGrpSpPr>
        <p:grpSpPr>
          <a:xfrm>
            <a:off x="3861108" y="4488546"/>
            <a:ext cx="19548615" cy="4297579"/>
            <a:chOff x="0" y="0"/>
            <a:chExt cx="19548614" cy="4297577"/>
          </a:xfrm>
        </p:grpSpPr>
        <p:sp>
          <p:nvSpPr>
            <p:cNvPr id="232" name="Web-based Application"/>
            <p:cNvSpPr txBox="1"/>
            <p:nvPr/>
          </p:nvSpPr>
          <p:spPr>
            <a:xfrm>
              <a:off x="0" y="0"/>
              <a:ext cx="4668668" cy="4297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67639" tIns="167639" rIns="167639" bIns="167639" numCol="1" anchor="ctr">
              <a:noAutofit/>
            </a:bodyPr>
            <a:lstStyle>
              <a:lvl1pPr algn="r" defTabSz="2933700">
                <a:lnSpc>
                  <a:spcPct val="90000"/>
                </a:lnSpc>
                <a:spcBef>
                  <a:spcPts val="2700"/>
                </a:spcBef>
                <a:defRPr sz="66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pPr/>
              <a:r>
                <a:t>Web-based Application</a:t>
              </a:r>
            </a:p>
          </p:txBody>
        </p:sp>
        <p:sp>
          <p:nvSpPr>
            <p:cNvPr id="233" name="Line"/>
            <p:cNvSpPr/>
            <p:nvPr/>
          </p:nvSpPr>
          <p:spPr>
            <a:xfrm>
              <a:off x="4735315" y="310009"/>
              <a:ext cx="1058612" cy="367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626"/>
                    <a:pt x="10800" y="19424"/>
                  </a:cubicBezTo>
                  <a:lnTo>
                    <a:pt x="10800" y="12976"/>
                  </a:lnTo>
                  <a:cubicBezTo>
                    <a:pt x="10800" y="11774"/>
                    <a:pt x="5965" y="10800"/>
                    <a:pt x="0" y="10800"/>
                  </a:cubicBezTo>
                  <a:cubicBezTo>
                    <a:pt x="5965" y="10800"/>
                    <a:pt x="10800" y="9826"/>
                    <a:pt x="10800" y="8624"/>
                  </a:cubicBezTo>
                  <a:lnTo>
                    <a:pt x="10800" y="2176"/>
                  </a:lnTo>
                  <a:cubicBezTo>
                    <a:pt x="10800" y="974"/>
                    <a:pt x="15635" y="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  <p:grpSp>
          <p:nvGrpSpPr>
            <p:cNvPr id="236" name="Group"/>
            <p:cNvGrpSpPr/>
            <p:nvPr/>
          </p:nvGrpSpPr>
          <p:grpSpPr>
            <a:xfrm>
              <a:off x="6279447" y="439701"/>
              <a:ext cx="13269168" cy="3418177"/>
              <a:chOff x="0" y="0"/>
              <a:chExt cx="13269166" cy="3418175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14372"/>
                <a:ext cx="13269167" cy="3389432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2933700">
                  <a:lnSpc>
                    <a:spcPct val="90000"/>
                  </a:lnSpc>
                  <a:spcBef>
                    <a:spcPts val="700"/>
                  </a:spcBef>
                  <a:defRPr sz="66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35" name="Client management…"/>
              <p:cNvSpPr txBox="1"/>
              <p:nvPr/>
            </p:nvSpPr>
            <p:spPr>
              <a:xfrm>
                <a:off x="0" y="0"/>
                <a:ext cx="13269167" cy="3418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1459" tIns="251459" rIns="251459" bIns="251459" numCol="1" anchor="ctr">
                <a:noAutofit/>
              </a:bodyPr>
              <a:lstStyle/>
              <a:p>
                <a:pPr lvl="1" marL="571500" indent="-571500" algn="l" defTabSz="2933700">
                  <a:lnSpc>
                    <a:spcPct val="90000"/>
                  </a:lnSpc>
                  <a:spcBef>
                    <a:spcPts val="1100"/>
                  </a:spcBef>
                  <a:buSzPct val="100000"/>
                  <a:buFont typeface="Helvetica Neue"/>
                  <a:buChar char="•"/>
                  <a:defRPr sz="6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Client management</a:t>
                </a:r>
              </a:p>
              <a:p>
                <a:pPr lvl="1" marL="571500" indent="-571500" algn="l" defTabSz="2933700">
                  <a:lnSpc>
                    <a:spcPct val="90000"/>
                  </a:lnSpc>
                  <a:spcBef>
                    <a:spcPts val="1100"/>
                  </a:spcBef>
                  <a:buSzPct val="100000"/>
                  <a:buFont typeface="Helvetica Neue"/>
                  <a:buChar char="•"/>
                  <a:defRPr sz="6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Automation of services / info</a:t>
                </a:r>
                <a:endParaRPr sz="4000"/>
              </a:p>
              <a:p>
                <a:pPr lvl="1" marL="571500" indent="-571500" algn="l" defTabSz="2933700">
                  <a:lnSpc>
                    <a:spcPct val="90000"/>
                  </a:lnSpc>
                  <a:spcBef>
                    <a:spcPts val="1100"/>
                  </a:spcBef>
                  <a:buSzPct val="100000"/>
                  <a:buFont typeface="Helvetica Neue"/>
                  <a:buChar char="•"/>
                  <a:defRPr sz="6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Client-friendly interface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 / SCOPE</a:t>
            </a:r>
          </a:p>
        </p:txBody>
      </p:sp>
      <p:grpSp>
        <p:nvGrpSpPr>
          <p:cNvPr id="250" name="Content Placeholder 8"/>
          <p:cNvGrpSpPr/>
          <p:nvPr/>
        </p:nvGrpSpPr>
        <p:grpSpPr>
          <a:xfrm>
            <a:off x="3691004" y="999968"/>
            <a:ext cx="19585410" cy="11301871"/>
            <a:chOff x="0" y="0"/>
            <a:chExt cx="19585409" cy="11301870"/>
          </a:xfrm>
        </p:grpSpPr>
        <p:sp>
          <p:nvSpPr>
            <p:cNvPr id="240" name="Purpose"/>
            <p:cNvSpPr txBox="1"/>
            <p:nvPr/>
          </p:nvSpPr>
          <p:spPr>
            <a:xfrm>
              <a:off x="0" y="1335967"/>
              <a:ext cx="2823956" cy="1161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2079" tIns="132079" rIns="132079" bIns="132079" numCol="1" anchor="ctr">
              <a:noAutofit/>
            </a:bodyPr>
            <a:lstStyle>
              <a:lvl1pPr algn="r" defTabSz="2311400">
                <a:lnSpc>
                  <a:spcPct val="90000"/>
                </a:lnSpc>
                <a:spcBef>
                  <a:spcPts val="2100"/>
                </a:spcBef>
                <a:defRPr sz="52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pPr/>
              <a:r>
                <a:t>Purpose</a:t>
              </a:r>
            </a:p>
          </p:txBody>
        </p:sp>
        <p:sp>
          <p:nvSpPr>
            <p:cNvPr id="241" name="Line"/>
            <p:cNvSpPr/>
            <p:nvPr/>
          </p:nvSpPr>
          <p:spPr>
            <a:xfrm>
              <a:off x="2843961" y="72147"/>
              <a:ext cx="1116094" cy="368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576"/>
                    <a:pt x="10800" y="19313"/>
                  </a:cubicBezTo>
                  <a:lnTo>
                    <a:pt x="10800" y="13087"/>
                  </a:lnTo>
                  <a:cubicBezTo>
                    <a:pt x="10800" y="11824"/>
                    <a:pt x="5965" y="10800"/>
                    <a:pt x="0" y="10800"/>
                  </a:cubicBezTo>
                  <a:cubicBezTo>
                    <a:pt x="5965" y="10800"/>
                    <a:pt x="10800" y="9776"/>
                    <a:pt x="10800" y="8513"/>
                  </a:cubicBezTo>
                  <a:lnTo>
                    <a:pt x="10800" y="2287"/>
                  </a:lnTo>
                  <a:cubicBezTo>
                    <a:pt x="10800" y="1024"/>
                    <a:pt x="15635" y="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  <p:grpSp>
          <p:nvGrpSpPr>
            <p:cNvPr id="244" name="Group"/>
            <p:cNvGrpSpPr/>
            <p:nvPr/>
          </p:nvGrpSpPr>
          <p:grpSpPr>
            <a:xfrm>
              <a:off x="3991129" y="0"/>
              <a:ext cx="15594281" cy="3833111"/>
              <a:chOff x="0" y="0"/>
              <a:chExt cx="15594279" cy="3833110"/>
            </a:xfrm>
          </p:grpSpPr>
          <p:sp>
            <p:nvSpPr>
              <p:cNvPr id="242" name="Rectangle"/>
              <p:cNvSpPr/>
              <p:nvPr/>
            </p:nvSpPr>
            <p:spPr>
              <a:xfrm>
                <a:off x="0" y="21675"/>
                <a:ext cx="15594280" cy="3789761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2311400">
                  <a:lnSpc>
                    <a:spcPct val="90000"/>
                  </a:lnSpc>
                  <a:spcBef>
                    <a:spcPts val="700"/>
                  </a:spcBef>
                  <a:defRPr sz="52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43" name="To guide the development team through the procedure for generating the app…"/>
              <p:cNvSpPr txBox="1"/>
              <p:nvPr/>
            </p:nvSpPr>
            <p:spPr>
              <a:xfrm>
                <a:off x="0" y="0"/>
                <a:ext cx="15594280" cy="38331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noAutofit/>
              </a:bodyPr>
              <a:lstStyle/>
              <a:p>
                <a:pPr lvl="1" marL="457200" indent="-457200" algn="l" defTabSz="2311400">
                  <a:lnSpc>
                    <a:spcPct val="90000"/>
                  </a:lnSpc>
                  <a:spcBef>
                    <a:spcPts val="900"/>
                  </a:spcBef>
                  <a:buSzPct val="100000"/>
                  <a:buFont typeface="Helvetica Neue"/>
                  <a:buChar char="•"/>
                  <a:defRPr sz="5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To guide the development team through the procedure for generating the app</a:t>
                </a:r>
              </a:p>
              <a:p>
                <a:pPr lvl="1" marL="457200" indent="-457200" algn="l" defTabSz="2311400">
                  <a:lnSpc>
                    <a:spcPct val="90000"/>
                  </a:lnSpc>
                  <a:spcBef>
                    <a:spcPts val="900"/>
                  </a:spcBef>
                  <a:buSzPct val="100000"/>
                  <a:buFont typeface="Helvetica Neue"/>
                  <a:buChar char="•"/>
                  <a:defRPr sz="5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To collect, analyze and define high-level needs and features of the project</a:t>
                </a:r>
              </a:p>
            </p:txBody>
          </p:sp>
        </p:grpSp>
        <p:sp>
          <p:nvSpPr>
            <p:cNvPr id="245" name="Scope"/>
            <p:cNvSpPr txBox="1"/>
            <p:nvPr/>
          </p:nvSpPr>
          <p:spPr>
            <a:xfrm>
              <a:off x="2601" y="7007282"/>
              <a:ext cx="2818754" cy="1161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2079" tIns="132079" rIns="132079" bIns="132079" numCol="1" anchor="ctr">
              <a:noAutofit/>
            </a:bodyPr>
            <a:lstStyle>
              <a:lvl1pPr algn="r" defTabSz="2311400">
                <a:lnSpc>
                  <a:spcPct val="90000"/>
                </a:lnSpc>
                <a:spcBef>
                  <a:spcPts val="2100"/>
                </a:spcBef>
                <a:defRPr sz="52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pPr/>
              <a:r>
                <a:t>Scope</a:t>
              </a:r>
            </a:p>
          </p:txBody>
        </p:sp>
        <p:sp>
          <p:nvSpPr>
            <p:cNvPr id="246" name="Line"/>
            <p:cNvSpPr/>
            <p:nvPr/>
          </p:nvSpPr>
          <p:spPr>
            <a:xfrm>
              <a:off x="2843961" y="3971380"/>
              <a:ext cx="1116094" cy="7232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78"/>
                    <a:pt x="10800" y="20433"/>
                  </a:cubicBezTo>
                  <a:lnTo>
                    <a:pt x="10800" y="11967"/>
                  </a:lnTo>
                  <a:cubicBezTo>
                    <a:pt x="10800" y="11322"/>
                    <a:pt x="5965" y="10800"/>
                    <a:pt x="0" y="10800"/>
                  </a:cubicBezTo>
                  <a:cubicBezTo>
                    <a:pt x="5965" y="10800"/>
                    <a:pt x="10800" y="10278"/>
                    <a:pt x="10800" y="9633"/>
                  </a:cubicBezTo>
                  <a:lnTo>
                    <a:pt x="10800" y="1167"/>
                  </a:lnTo>
                  <a:cubicBezTo>
                    <a:pt x="10800" y="522"/>
                    <a:pt x="15635" y="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  <p:grpSp>
          <p:nvGrpSpPr>
            <p:cNvPr id="249" name="Group"/>
            <p:cNvGrpSpPr/>
            <p:nvPr/>
          </p:nvGrpSpPr>
          <p:grpSpPr>
            <a:xfrm>
              <a:off x="3997231" y="3873870"/>
              <a:ext cx="15588179" cy="7428001"/>
              <a:chOff x="0" y="0"/>
              <a:chExt cx="15588177" cy="7428000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15588178" cy="7428001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2311400">
                  <a:lnSpc>
                    <a:spcPct val="90000"/>
                  </a:lnSpc>
                  <a:spcBef>
                    <a:spcPts val="700"/>
                  </a:spcBef>
                  <a:defRPr sz="52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8" name="transactions between TWM and clients…"/>
              <p:cNvSpPr txBox="1"/>
              <p:nvPr/>
            </p:nvSpPr>
            <p:spPr>
              <a:xfrm>
                <a:off x="0" y="4128"/>
                <a:ext cx="15588178" cy="7419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noAutofit/>
              </a:bodyPr>
              <a:lstStyle/>
              <a:p>
                <a:pPr lvl="1" marL="457200" indent="-457200" algn="l" defTabSz="2311400">
                  <a:lnSpc>
                    <a:spcPct val="90000"/>
                  </a:lnSpc>
                  <a:spcBef>
                    <a:spcPts val="900"/>
                  </a:spcBef>
                  <a:buSzPct val="100000"/>
                  <a:buFont typeface="Helvetica Neue"/>
                  <a:buChar char="•"/>
                  <a:defRPr sz="5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transactions between TWM and clients</a:t>
                </a:r>
              </a:p>
              <a:p>
                <a:pPr lvl="1" marL="457200" indent="-457200" algn="l" defTabSz="2311400">
                  <a:lnSpc>
                    <a:spcPct val="90000"/>
                  </a:lnSpc>
                  <a:spcBef>
                    <a:spcPts val="900"/>
                  </a:spcBef>
                  <a:buSzPct val="100000"/>
                  <a:buFont typeface="Helvetica Neue"/>
                  <a:buChar char="•"/>
                  <a:defRPr sz="5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communication for support and maintenance</a:t>
                </a:r>
                <a:endParaRPr sz="4000"/>
              </a:p>
              <a:p>
                <a:pPr lvl="1" marL="457200" indent="-457200" algn="l" defTabSz="2311400">
                  <a:lnSpc>
                    <a:spcPct val="90000"/>
                  </a:lnSpc>
                  <a:spcBef>
                    <a:spcPts val="900"/>
                  </a:spcBef>
                  <a:buSzPct val="100000"/>
                  <a:buFont typeface="Helvetica Neue"/>
                  <a:buChar char="•"/>
                  <a:defRPr sz="5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feedback for further betterment of the business and company-client relationship</a:t>
                </a:r>
              </a:p>
              <a:p>
                <a:pPr lvl="1" marL="457200" indent="-457200" algn="l" defTabSz="2311400">
                  <a:lnSpc>
                    <a:spcPct val="90000"/>
                  </a:lnSpc>
                  <a:spcBef>
                    <a:spcPts val="900"/>
                  </a:spcBef>
                  <a:buSzPct val="100000"/>
                  <a:buFont typeface="Helvetica Neue"/>
                  <a:buChar char="•"/>
                  <a:defRPr sz="52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daily admin and office management of TWM</a:t>
                </a:r>
              </a:p>
              <a:p>
                <a:pPr lvl="1" marL="457200" indent="-457200" algn="l" defTabSz="2311400">
                  <a:lnSpc>
                    <a:spcPct val="90000"/>
                  </a:lnSpc>
                  <a:spcBef>
                    <a:spcPts val="900"/>
                  </a:spcBef>
                  <a:buSzPct val="100000"/>
                  <a:buFont typeface="Helvetica Neue"/>
                  <a:buChar char="•"/>
                  <a:defRPr sz="52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staff and payroll management of TWM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TEAM</a:t>
            </a:r>
          </a:p>
        </p:txBody>
      </p:sp>
      <p:grpSp>
        <p:nvGrpSpPr>
          <p:cNvPr id="274" name="Content Placeholder 3"/>
          <p:cNvGrpSpPr/>
          <p:nvPr/>
        </p:nvGrpSpPr>
        <p:grpSpPr>
          <a:xfrm>
            <a:off x="3724346" y="1227107"/>
            <a:ext cx="19542406" cy="10820463"/>
            <a:chOff x="0" y="0"/>
            <a:chExt cx="19542405" cy="10820462"/>
          </a:xfrm>
        </p:grpSpPr>
        <p:sp>
          <p:nvSpPr>
            <p:cNvPr id="253" name="Shape"/>
            <p:cNvSpPr/>
            <p:nvPr/>
          </p:nvSpPr>
          <p:spPr>
            <a:xfrm>
              <a:off x="0" y="0"/>
              <a:ext cx="2271504" cy="1082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55" h="21600" fill="norm" stroke="1" extrusionOk="0">
                  <a:moveTo>
                    <a:pt x="218" y="0"/>
                  </a:moveTo>
                  <a:cubicBezTo>
                    <a:pt x="21600" y="5965"/>
                    <a:pt x="21600" y="15635"/>
                    <a:pt x="218" y="21600"/>
                  </a:cubicBezTo>
                  <a:lnTo>
                    <a:pt x="0" y="21539"/>
                  </a:lnTo>
                  <a:cubicBezTo>
                    <a:pt x="21261" y="15608"/>
                    <a:pt x="21261" y="5992"/>
                    <a:pt x="0" y="61"/>
                  </a:cubicBezTo>
                  <a:close/>
                </a:path>
              </a:pathLst>
            </a:custGeom>
            <a:noFill/>
            <a:ln w="63500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  <p:grpSp>
          <p:nvGrpSpPr>
            <p:cNvPr id="256" name="Group"/>
            <p:cNvGrpSpPr/>
            <p:nvPr/>
          </p:nvGrpSpPr>
          <p:grpSpPr>
            <a:xfrm>
              <a:off x="893929" y="435768"/>
              <a:ext cx="18648477" cy="1421665"/>
              <a:chOff x="0" y="63969"/>
              <a:chExt cx="18648475" cy="1421663"/>
            </a:xfrm>
          </p:grpSpPr>
          <p:sp>
            <p:nvSpPr>
              <p:cNvPr id="254" name="Rectangle"/>
              <p:cNvSpPr/>
              <p:nvPr/>
            </p:nvSpPr>
            <p:spPr>
              <a:xfrm>
                <a:off x="0" y="63969"/>
                <a:ext cx="18648476" cy="1421665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55" name="Kamrun Nahar Liza"/>
              <p:cNvSpPr/>
              <p:nvPr/>
            </p:nvSpPr>
            <p:spPr>
              <a:xfrm>
                <a:off x="930325" y="774801"/>
                <a:ext cx="1771815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pPr/>
                <a:r>
                  <a:t>Kamrun Nahar Liza</a:t>
                </a:r>
              </a:p>
            </p:txBody>
          </p:sp>
        </p:grpSp>
        <p:sp>
          <p:nvSpPr>
            <p:cNvPr id="257" name="Circle"/>
            <p:cNvSpPr/>
            <p:nvPr/>
          </p:nvSpPr>
          <p:spPr>
            <a:xfrm>
              <a:off x="5389" y="258060"/>
              <a:ext cx="1777081" cy="177708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8C8D86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  <p:grpSp>
          <p:nvGrpSpPr>
            <p:cNvPr id="260" name="Group"/>
            <p:cNvGrpSpPr/>
            <p:nvPr/>
          </p:nvGrpSpPr>
          <p:grpSpPr>
            <a:xfrm>
              <a:off x="1912652" y="2567582"/>
              <a:ext cx="17629754" cy="1421665"/>
              <a:chOff x="0" y="63969"/>
              <a:chExt cx="17629753" cy="1421663"/>
            </a:xfrm>
          </p:grpSpPr>
          <p:sp>
            <p:nvSpPr>
              <p:cNvPr id="258" name="Rectangle"/>
              <p:cNvSpPr/>
              <p:nvPr/>
            </p:nvSpPr>
            <p:spPr>
              <a:xfrm>
                <a:off x="0" y="63969"/>
                <a:ext cx="17629754" cy="1421665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59" name="Rajesh Bista"/>
              <p:cNvSpPr/>
              <p:nvPr/>
            </p:nvSpPr>
            <p:spPr>
              <a:xfrm>
                <a:off x="930325" y="774801"/>
                <a:ext cx="1669942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pPr/>
                <a:r>
                  <a:t>Rajesh Bista</a:t>
                </a:r>
              </a:p>
            </p:txBody>
          </p:sp>
        </p:grpSp>
        <p:sp>
          <p:nvSpPr>
            <p:cNvPr id="261" name="Circle"/>
            <p:cNvSpPr/>
            <p:nvPr/>
          </p:nvSpPr>
          <p:spPr>
            <a:xfrm>
              <a:off x="1024111" y="2389873"/>
              <a:ext cx="1777081" cy="177708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8C8D86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  <p:grpSp>
          <p:nvGrpSpPr>
            <p:cNvPr id="264" name="Group"/>
            <p:cNvGrpSpPr/>
            <p:nvPr/>
          </p:nvGrpSpPr>
          <p:grpSpPr>
            <a:xfrm>
              <a:off x="2225319" y="4699396"/>
              <a:ext cx="17317087" cy="1421665"/>
              <a:chOff x="0" y="63969"/>
              <a:chExt cx="17317085" cy="1421663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0" y="63969"/>
                <a:ext cx="17317086" cy="1421665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63" name="Shishir Das"/>
              <p:cNvSpPr/>
              <p:nvPr/>
            </p:nvSpPr>
            <p:spPr>
              <a:xfrm>
                <a:off x="930325" y="774801"/>
                <a:ext cx="1638676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pPr/>
                <a:r>
                  <a:t>Shishir Das</a:t>
                </a:r>
              </a:p>
            </p:txBody>
          </p:sp>
        </p:grpSp>
        <p:sp>
          <p:nvSpPr>
            <p:cNvPr id="265" name="Circle"/>
            <p:cNvSpPr/>
            <p:nvPr/>
          </p:nvSpPr>
          <p:spPr>
            <a:xfrm>
              <a:off x="1336777" y="4521687"/>
              <a:ext cx="1777081" cy="1777082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8C8D86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  <p:grpSp>
          <p:nvGrpSpPr>
            <p:cNvPr id="268" name="Group"/>
            <p:cNvGrpSpPr/>
            <p:nvPr/>
          </p:nvGrpSpPr>
          <p:grpSpPr>
            <a:xfrm>
              <a:off x="1912652" y="6831211"/>
              <a:ext cx="17629754" cy="1421665"/>
              <a:chOff x="0" y="63969"/>
              <a:chExt cx="17629753" cy="1421663"/>
            </a:xfrm>
          </p:grpSpPr>
          <p:sp>
            <p:nvSpPr>
              <p:cNvPr id="266" name="Rectangle"/>
              <p:cNvSpPr/>
              <p:nvPr/>
            </p:nvSpPr>
            <p:spPr>
              <a:xfrm>
                <a:off x="0" y="63969"/>
                <a:ext cx="17629754" cy="1421665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67" name="Sudeep Manandhar"/>
              <p:cNvSpPr/>
              <p:nvPr/>
            </p:nvSpPr>
            <p:spPr>
              <a:xfrm>
                <a:off x="930325" y="774801"/>
                <a:ext cx="1669942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pPr/>
                <a:r>
                  <a:t>Sudeep Manandhar</a:t>
                </a:r>
              </a:p>
            </p:txBody>
          </p:sp>
        </p:grpSp>
        <p:sp>
          <p:nvSpPr>
            <p:cNvPr id="269" name="Circle"/>
            <p:cNvSpPr/>
            <p:nvPr/>
          </p:nvSpPr>
          <p:spPr>
            <a:xfrm>
              <a:off x="1024111" y="6653503"/>
              <a:ext cx="1777081" cy="1777082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8C8D86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893929" y="8963025"/>
              <a:ext cx="18648477" cy="1421665"/>
              <a:chOff x="0" y="63969"/>
              <a:chExt cx="18648475" cy="1421663"/>
            </a:xfrm>
          </p:grpSpPr>
          <p:sp>
            <p:nvSpPr>
              <p:cNvPr id="270" name="Rectangle"/>
              <p:cNvSpPr/>
              <p:nvPr/>
            </p:nvSpPr>
            <p:spPr>
              <a:xfrm>
                <a:off x="0" y="63969"/>
                <a:ext cx="18648476" cy="1421665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</a:p>
            </p:txBody>
          </p:sp>
          <p:sp>
            <p:nvSpPr>
              <p:cNvPr id="271" name="Suvash Sharma"/>
              <p:cNvSpPr/>
              <p:nvPr/>
            </p:nvSpPr>
            <p:spPr>
              <a:xfrm>
                <a:off x="930325" y="774801"/>
                <a:ext cx="1771815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pPr/>
                <a:r>
                  <a:t>Suvash Sharma</a:t>
                </a:r>
              </a:p>
            </p:txBody>
          </p:sp>
        </p:grpSp>
        <p:sp>
          <p:nvSpPr>
            <p:cNvPr id="273" name="Circle"/>
            <p:cNvSpPr/>
            <p:nvPr/>
          </p:nvSpPr>
          <p:spPr>
            <a:xfrm>
              <a:off x="5389" y="8785318"/>
              <a:ext cx="1777081" cy="177708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8C8D86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3"/>
          <p:cNvSpPr txBox="1"/>
          <p:nvPr>
            <p:ph type="title"/>
          </p:nvPr>
        </p:nvSpPr>
        <p:spPr>
          <a:xfrm>
            <a:off x="1530049" y="2602719"/>
            <a:ext cx="19225944" cy="5705476"/>
          </a:xfrm>
          <a:prstGeom prst="rect">
            <a:avLst/>
          </a:prstGeom>
        </p:spPr>
        <p:txBody>
          <a:bodyPr/>
          <a:lstStyle/>
          <a:p>
            <a:pPr/>
            <a:r>
              <a:t>Project analysis model</a:t>
            </a:r>
          </a:p>
        </p:txBody>
      </p:sp>
      <p:sp>
        <p:nvSpPr>
          <p:cNvPr id="277" name="Text Placeholder 4"/>
          <p:cNvSpPr txBox="1"/>
          <p:nvPr>
            <p:ph type="body" sz="quarter" idx="1"/>
          </p:nvPr>
        </p:nvSpPr>
        <p:spPr>
          <a:xfrm>
            <a:off x="1530049" y="8432655"/>
            <a:ext cx="19225944" cy="2286649"/>
          </a:xfrm>
          <a:prstGeom prst="rect">
            <a:avLst/>
          </a:prstGeom>
        </p:spPr>
        <p:txBody>
          <a:bodyPr/>
          <a:lstStyle/>
          <a:p>
            <a:pPr/>
            <a:r>
              <a:t>Suvash Sharma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LOGICAL DB REQ</a:t>
            </a:r>
          </a:p>
        </p:txBody>
      </p:sp>
      <p:sp>
        <p:nvSpPr>
          <p:cNvPr id="280" name="Content Placeholder 2"/>
          <p:cNvSpPr txBox="1"/>
          <p:nvPr>
            <p:ph type="body" idx="1"/>
          </p:nvPr>
        </p:nvSpPr>
        <p:spPr>
          <a:xfrm>
            <a:off x="3551039" y="952499"/>
            <a:ext cx="19876769" cy="11368286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Relational Database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/>
            <a:endParaRPr>
              <a:latin typeface="Arial"/>
              <a:ea typeface="Arial"/>
              <a:cs typeface="Arial"/>
              <a:sym typeface="Arial"/>
            </a:endParaRPr>
          </a:p>
          <a:p>
            <a:pPr/>
            <a:r>
              <a:t>Application handles most data validation parameters</a:t>
            </a:r>
          </a:p>
          <a:p>
            <a:pPr/>
          </a:p>
          <a:p>
            <a:pPr/>
            <a:r>
              <a:t>Data integrity during data entry for data health</a:t>
            </a:r>
          </a:p>
          <a:p>
            <a:pPr/>
          </a:p>
          <a:p>
            <a:pPr/>
            <a:r>
              <a:t>Data storage: remote database server</a:t>
            </a:r>
          </a:p>
          <a:p>
            <a:pPr lvl="1" marL="1535859" indent="-1005507">
              <a:defRPr sz="4800"/>
            </a:pPr>
            <a:r>
              <a:t>Reliable cloud storage required for availability and reliable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DIAGRAM</a:t>
            </a:r>
          </a:p>
        </p:txBody>
      </p:sp>
      <p:pic>
        <p:nvPicPr>
          <p:cNvPr id="283" name="T15_TWM_UCD.jpg" descr="T15_TWM_UC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2469" y="1578339"/>
            <a:ext cx="11097794" cy="10559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