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6"/>
  </p:notesMasterIdLst>
  <p:sldIdLst>
    <p:sldId id="256" r:id="rId5"/>
    <p:sldId id="257" r:id="rId6"/>
    <p:sldId id="260" r:id="rId7"/>
    <p:sldId id="261" r:id="rId8"/>
    <p:sldId id="262" r:id="rId9"/>
    <p:sldId id="280" r:id="rId10"/>
    <p:sldId id="285" r:id="rId11"/>
    <p:sldId id="289" r:id="rId12"/>
    <p:sldId id="288" r:id="rId13"/>
    <p:sldId id="286" r:id="rId14"/>
    <p:sldId id="283" r:id="rId15"/>
    <p:sldId id="287" r:id="rId16"/>
    <p:sldId id="284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10" r:id="rId35"/>
    <p:sldId id="311" r:id="rId36"/>
    <p:sldId id="315" r:id="rId37"/>
    <p:sldId id="312" r:id="rId38"/>
    <p:sldId id="313" r:id="rId39"/>
    <p:sldId id="314" r:id="rId40"/>
    <p:sldId id="307" r:id="rId41"/>
    <p:sldId id="316" r:id="rId42"/>
    <p:sldId id="274" r:id="rId43"/>
    <p:sldId id="317" r:id="rId44"/>
    <p:sldId id="309" r:id="rId45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7397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8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7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6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4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3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4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0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3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BA17B-2664-01F0-DFDE-4FEB2DA190E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E2F9-82E6-AEF1-67E4-319B2B6FB0D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9D06C44-DA26-92EA-BE17-0BA8D426BE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4.png"/><Relationship Id="rId21" Type="http://schemas.openxmlformats.org/officeDocument/2006/relationships/image" Target="../media/image46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6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103437"/>
            <a:ext cx="4793420" cy="132556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0E659B"/>
                </a:solidFill>
              </a:rPr>
              <a:t>SpaceX Falcon 9 first landing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Falko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27-09-2022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6B81B-A09D-6AE7-5B86-4E73F7F1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312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Methodology</a:t>
            </a:r>
            <a:r>
              <a:rPr lang="nl-NL" dirty="0"/>
              <a:t>: </a:t>
            </a:r>
            <a:r>
              <a:rPr lang="nl-NL" dirty="0" err="1"/>
              <a:t>Exploratory</a:t>
            </a:r>
            <a:r>
              <a:rPr lang="nl-NL" dirty="0"/>
              <a:t> Data Analysis – SQL </a:t>
            </a:r>
            <a:r>
              <a:rPr lang="nl-NL" dirty="0" err="1"/>
              <a:t>Queries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7E8F69-6820-5FD0-5FC9-3C99EBC9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SQL </a:t>
            </a:r>
            <a:r>
              <a:rPr lang="nl-NL" b="1" dirty="0" err="1"/>
              <a:t>queries</a:t>
            </a:r>
            <a:r>
              <a:rPr lang="nl-NL" b="1" dirty="0"/>
              <a:t> to </a:t>
            </a:r>
            <a:r>
              <a:rPr lang="nl-NL" b="1" dirty="0" err="1"/>
              <a:t>answer</a:t>
            </a:r>
            <a:r>
              <a:rPr lang="nl-NL" b="1" dirty="0"/>
              <a:t> </a:t>
            </a:r>
            <a:r>
              <a:rPr lang="nl-NL" b="1" dirty="0" err="1"/>
              <a:t>following</a:t>
            </a:r>
            <a:r>
              <a:rPr lang="nl-NL" b="1" dirty="0"/>
              <a:t> </a:t>
            </a:r>
            <a:r>
              <a:rPr lang="nl-NL" b="1" dirty="0" err="1"/>
              <a:t>questions</a:t>
            </a:r>
            <a:endParaRPr lang="nl-NL" dirty="0"/>
          </a:p>
          <a:p>
            <a:pPr lvl="1"/>
            <a:r>
              <a:rPr lang="nl-NL" dirty="0"/>
              <a:t>Display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sites 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space</a:t>
            </a:r>
            <a:r>
              <a:rPr lang="nl-NL" dirty="0"/>
              <a:t> mission</a:t>
            </a:r>
          </a:p>
          <a:p>
            <a:pPr lvl="1"/>
            <a:r>
              <a:rPr lang="nl-NL" dirty="0"/>
              <a:t>Display 5 records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sites begin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'CCA’</a:t>
            </a:r>
          </a:p>
          <a:p>
            <a:pPr lvl="1"/>
            <a:r>
              <a:rPr lang="nl-NL" dirty="0"/>
              <a:t>Display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carried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boosters </a:t>
            </a:r>
            <a:r>
              <a:rPr lang="nl-NL" dirty="0" err="1"/>
              <a:t>launched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NASA (CRS)</a:t>
            </a:r>
          </a:p>
          <a:p>
            <a:pPr lvl="1"/>
            <a:r>
              <a:rPr lang="nl-NL" dirty="0"/>
              <a:t>Display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carried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booster </a:t>
            </a:r>
            <a:r>
              <a:rPr lang="nl-NL" dirty="0" err="1"/>
              <a:t>version</a:t>
            </a:r>
            <a:r>
              <a:rPr lang="nl-NL" dirty="0"/>
              <a:t> F9 v1.1</a:t>
            </a:r>
          </a:p>
          <a:p>
            <a:pPr lvl="1"/>
            <a:r>
              <a:rPr lang="nl-NL" dirty="0"/>
              <a:t>List </a:t>
            </a:r>
            <a:r>
              <a:rPr lang="nl-NL" dirty="0" err="1"/>
              <a:t>the</a:t>
            </a:r>
            <a:r>
              <a:rPr lang="nl-NL" dirty="0"/>
              <a:t> date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succesful</a:t>
            </a:r>
            <a:r>
              <a:rPr lang="nl-NL" dirty="0"/>
              <a:t> landing </a:t>
            </a:r>
            <a:r>
              <a:rPr lang="nl-NL" dirty="0" err="1"/>
              <a:t>outcome</a:t>
            </a:r>
            <a:r>
              <a:rPr lang="nl-NL" dirty="0"/>
              <a:t> in </a:t>
            </a:r>
            <a:r>
              <a:rPr lang="nl-NL" dirty="0" err="1"/>
              <a:t>ground</a:t>
            </a:r>
            <a:r>
              <a:rPr lang="nl-NL" dirty="0"/>
              <a:t> pad was </a:t>
            </a:r>
            <a:r>
              <a:rPr lang="nl-NL" dirty="0" err="1"/>
              <a:t>acheived</a:t>
            </a:r>
            <a:endParaRPr lang="nl-NL" dirty="0"/>
          </a:p>
          <a:p>
            <a:pPr lvl="1"/>
            <a:r>
              <a:rPr lang="nl-NL" dirty="0"/>
              <a:t>List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boosters </a:t>
            </a:r>
            <a:r>
              <a:rPr lang="nl-NL" dirty="0" err="1"/>
              <a:t>which</a:t>
            </a:r>
            <a:r>
              <a:rPr lang="nl-NL" dirty="0"/>
              <a:t> have </a:t>
            </a:r>
            <a:r>
              <a:rPr lang="nl-NL" dirty="0" err="1"/>
              <a:t>success</a:t>
            </a:r>
            <a:r>
              <a:rPr lang="nl-NL" dirty="0"/>
              <a:t> in drone </a:t>
            </a:r>
            <a:r>
              <a:rPr lang="nl-NL" dirty="0" err="1"/>
              <a:t>ship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have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greater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4000 but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6000</a:t>
            </a:r>
          </a:p>
          <a:p>
            <a:pPr lvl="1"/>
            <a:r>
              <a:rPr lang="nl-NL" dirty="0"/>
              <a:t>List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successful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failure mission </a:t>
            </a:r>
            <a:r>
              <a:rPr lang="nl-NL" dirty="0" err="1"/>
              <a:t>outcomes</a:t>
            </a:r>
            <a:endParaRPr lang="nl-NL" dirty="0"/>
          </a:p>
          <a:p>
            <a:pPr lvl="1"/>
            <a:r>
              <a:rPr lang="nl-NL" dirty="0"/>
              <a:t>List </a:t>
            </a:r>
            <a:r>
              <a:rPr lang="nl-NL" dirty="0" err="1"/>
              <a:t>the</a:t>
            </a:r>
            <a:r>
              <a:rPr lang="nl-NL" dirty="0"/>
              <a:t>  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booster_versions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have </a:t>
            </a:r>
            <a:r>
              <a:rPr lang="nl-NL" dirty="0" err="1"/>
              <a:t>carried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.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subquery</a:t>
            </a:r>
            <a:endParaRPr lang="nl-NL" dirty="0"/>
          </a:p>
          <a:p>
            <a:pPr lvl="1"/>
            <a:r>
              <a:rPr lang="nl-NL" dirty="0"/>
              <a:t>List </a:t>
            </a:r>
            <a:r>
              <a:rPr lang="nl-NL" dirty="0" err="1"/>
              <a:t>the</a:t>
            </a:r>
            <a:r>
              <a:rPr lang="nl-NL" dirty="0"/>
              <a:t> records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display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, failure </a:t>
            </a:r>
            <a:r>
              <a:rPr lang="nl-NL" dirty="0" err="1"/>
              <a:t>landing_outcomes</a:t>
            </a:r>
            <a:r>
              <a:rPr lang="nl-NL" dirty="0"/>
              <a:t> in drone </a:t>
            </a:r>
            <a:r>
              <a:rPr lang="nl-NL" dirty="0" err="1"/>
              <a:t>ship</a:t>
            </a:r>
            <a:r>
              <a:rPr lang="nl-NL" dirty="0"/>
              <a:t> ,booster </a:t>
            </a:r>
            <a:r>
              <a:rPr lang="nl-NL" dirty="0" err="1"/>
              <a:t>versions</a:t>
            </a:r>
            <a:r>
              <a:rPr lang="nl-NL" dirty="0"/>
              <a:t>, </a:t>
            </a:r>
            <a:r>
              <a:rPr lang="nl-NL" dirty="0" err="1"/>
              <a:t>launch_site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months</a:t>
            </a:r>
            <a:r>
              <a:rPr lang="nl-NL" dirty="0"/>
              <a:t> in </a:t>
            </a:r>
            <a:r>
              <a:rPr lang="nl-NL" dirty="0" err="1"/>
              <a:t>year</a:t>
            </a:r>
            <a:r>
              <a:rPr lang="nl-NL" dirty="0"/>
              <a:t> 2015</a:t>
            </a:r>
          </a:p>
          <a:p>
            <a:pPr lvl="1"/>
            <a:r>
              <a:rPr lang="nl-NL" dirty="0"/>
              <a:t>Rank </a:t>
            </a:r>
            <a:r>
              <a:rPr lang="nl-NL" dirty="0" err="1"/>
              <a:t>the</a:t>
            </a:r>
            <a:r>
              <a:rPr lang="nl-NL" dirty="0"/>
              <a:t>  </a:t>
            </a:r>
            <a:r>
              <a:rPr lang="nl-NL" dirty="0" err="1"/>
              <a:t>count</a:t>
            </a:r>
            <a:r>
              <a:rPr lang="nl-NL" dirty="0"/>
              <a:t> of  </a:t>
            </a:r>
            <a:r>
              <a:rPr lang="nl-NL" dirty="0" err="1"/>
              <a:t>successful</a:t>
            </a:r>
            <a:r>
              <a:rPr lang="nl-NL" dirty="0"/>
              <a:t> </a:t>
            </a:r>
            <a:r>
              <a:rPr lang="nl-NL" dirty="0" err="1"/>
              <a:t>landing_outcomes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04-06-2010 </a:t>
            </a:r>
            <a:r>
              <a:rPr lang="nl-NL" dirty="0" err="1"/>
              <a:t>and</a:t>
            </a:r>
            <a:r>
              <a:rPr lang="nl-NL" dirty="0"/>
              <a:t> 20-03-2017 in </a:t>
            </a:r>
            <a:r>
              <a:rPr lang="nl-NL" dirty="0" err="1"/>
              <a:t>descending</a:t>
            </a:r>
            <a:r>
              <a:rPr lang="nl-NL" dirty="0"/>
              <a:t> order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5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19171-A10B-5774-5367-3501187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Interactive </a:t>
            </a:r>
            <a:r>
              <a:rPr lang="nl-NL" dirty="0" err="1"/>
              <a:t>Visualization</a:t>
            </a:r>
            <a:r>
              <a:rPr lang="nl-NL" dirty="0"/>
              <a:t> - </a:t>
            </a:r>
            <a:r>
              <a:rPr lang="nl-NL" dirty="0" err="1"/>
              <a:t>Folium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2067A0-8B16-F541-9B69-D9BE3282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Interactive </a:t>
            </a:r>
            <a:r>
              <a:rPr lang="nl-NL" b="1" dirty="0" err="1"/>
              <a:t>visualization</a:t>
            </a:r>
            <a:r>
              <a:rPr lang="nl-NL" b="1" dirty="0"/>
              <a:t> actions </a:t>
            </a:r>
            <a:r>
              <a:rPr lang="nl-NL" b="1" dirty="0" err="1"/>
              <a:t>using</a:t>
            </a:r>
            <a:r>
              <a:rPr lang="nl-NL" b="1" dirty="0"/>
              <a:t> </a:t>
            </a:r>
            <a:r>
              <a:rPr lang="nl-NL" b="1" dirty="0" err="1"/>
              <a:t>Folium</a:t>
            </a:r>
            <a:endParaRPr lang="nl-NL" b="1" dirty="0"/>
          </a:p>
          <a:p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latitude </a:t>
            </a:r>
            <a:r>
              <a:rPr lang="nl-NL" dirty="0" err="1"/>
              <a:t>and</a:t>
            </a:r>
            <a:r>
              <a:rPr lang="nl-NL" dirty="0"/>
              <a:t> longitude </a:t>
            </a:r>
            <a:r>
              <a:rPr lang="nl-NL" dirty="0" err="1"/>
              <a:t>coordinates</a:t>
            </a:r>
            <a:endParaRPr lang="nl-NL" dirty="0"/>
          </a:p>
          <a:p>
            <a:r>
              <a:rPr lang="nl-NL" dirty="0" err="1"/>
              <a:t>Adding</a:t>
            </a:r>
            <a:r>
              <a:rPr lang="nl-NL" dirty="0"/>
              <a:t> a </a:t>
            </a:r>
            <a:r>
              <a:rPr lang="nl-NL" dirty="0" err="1"/>
              <a:t>Circle</a:t>
            </a:r>
            <a:r>
              <a:rPr lang="nl-NL" dirty="0"/>
              <a:t> Marker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sites</a:t>
            </a:r>
          </a:p>
          <a:p>
            <a:r>
              <a:rPr lang="nl-NL" dirty="0" err="1"/>
              <a:t>Assigning</a:t>
            </a:r>
            <a:r>
              <a:rPr lang="nl-NL" dirty="0"/>
              <a:t> </a:t>
            </a:r>
            <a:r>
              <a:rPr lang="nl-NL" dirty="0" err="1"/>
              <a:t>launch_outcomes</a:t>
            </a:r>
            <a:r>
              <a:rPr lang="nl-NL" dirty="0"/>
              <a:t> (</a:t>
            </a:r>
            <a:r>
              <a:rPr lang="nl-NL" dirty="0" err="1"/>
              <a:t>success</a:t>
            </a:r>
            <a:r>
              <a:rPr lang="nl-NL" dirty="0"/>
              <a:t>/failure) to classes</a:t>
            </a:r>
          </a:p>
          <a:p>
            <a:r>
              <a:rPr lang="nl-NL" dirty="0" err="1"/>
              <a:t>Calculating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site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landmarks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66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154AE-856F-4447-B28D-B462A38C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108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Methodology</a:t>
            </a:r>
            <a:r>
              <a:rPr lang="nl-NL" dirty="0"/>
              <a:t>: Interactive </a:t>
            </a:r>
            <a:r>
              <a:rPr lang="nl-NL" dirty="0" err="1"/>
              <a:t>Visualization</a:t>
            </a:r>
            <a:r>
              <a:rPr lang="nl-NL" dirty="0"/>
              <a:t> – </a:t>
            </a:r>
            <a:r>
              <a:rPr lang="nl-NL" dirty="0" err="1"/>
              <a:t>Plotly</a:t>
            </a:r>
            <a:r>
              <a:rPr lang="nl-NL" dirty="0"/>
              <a:t> Dash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D330F5-0F1F-ED41-F96B-988E8E95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Different types of plots are </a:t>
            </a:r>
            <a:r>
              <a:rPr lang="nl-NL" b="1" dirty="0" err="1"/>
              <a:t>created</a:t>
            </a:r>
            <a:endParaRPr lang="nl-NL" b="1" dirty="0"/>
          </a:p>
          <a:p>
            <a:r>
              <a:rPr lang="nl-NL" dirty="0" err="1"/>
              <a:t>Pie</a:t>
            </a:r>
            <a:r>
              <a:rPr lang="nl-NL" dirty="0"/>
              <a:t> plot: </a:t>
            </a:r>
          </a:p>
          <a:p>
            <a:pPr lvl="1"/>
            <a:r>
              <a:rPr lang="nl-NL" dirty="0" err="1"/>
              <a:t>Showing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launches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site (+</a:t>
            </a:r>
            <a:r>
              <a:rPr lang="nl-NL" dirty="0" err="1"/>
              <a:t>total</a:t>
            </a:r>
            <a:r>
              <a:rPr lang="nl-NL" dirty="0"/>
              <a:t>)</a:t>
            </a:r>
          </a:p>
          <a:p>
            <a:r>
              <a:rPr lang="nl-NL" dirty="0" err="1"/>
              <a:t>Scatter</a:t>
            </a:r>
            <a:r>
              <a:rPr lang="nl-NL" dirty="0"/>
              <a:t> plot: </a:t>
            </a:r>
          </a:p>
          <a:p>
            <a:pPr lvl="1"/>
            <a:r>
              <a:rPr lang="nl-NL" dirty="0" err="1"/>
              <a:t>Showing</a:t>
            </a:r>
            <a:r>
              <a:rPr lang="nl-NL" dirty="0"/>
              <a:t> </a:t>
            </a:r>
            <a:r>
              <a:rPr lang="nl-NL" dirty="0" err="1"/>
              <a:t>relatingship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873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ABDA-6423-B576-147F-6B2DB7B7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15" y="403218"/>
            <a:ext cx="7729728" cy="1188720"/>
          </a:xfrm>
        </p:spPr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</a:t>
            </a:r>
            <a:r>
              <a:rPr lang="nl-NL" dirty="0" err="1"/>
              <a:t>Predictive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4A119E-1B71-959A-3E75-7B0A2F699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loaded</a:t>
            </a:r>
            <a:r>
              <a:rPr lang="nl-NL" dirty="0"/>
              <a:t>, </a:t>
            </a:r>
            <a:r>
              <a:rPr lang="nl-NL" dirty="0" err="1"/>
              <a:t>transformed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endParaRPr lang="nl-NL" dirty="0"/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is split </a:t>
            </a:r>
            <a:r>
              <a:rPr lang="nl-NL" dirty="0" err="1"/>
              <a:t>into</a:t>
            </a:r>
            <a:r>
              <a:rPr lang="nl-NL" dirty="0"/>
              <a:t> training </a:t>
            </a:r>
            <a:r>
              <a:rPr lang="nl-NL" dirty="0" err="1"/>
              <a:t>and</a:t>
            </a:r>
            <a:r>
              <a:rPr lang="nl-NL" dirty="0"/>
              <a:t> test data</a:t>
            </a:r>
          </a:p>
          <a:p>
            <a:r>
              <a:rPr lang="nl-NL" dirty="0"/>
              <a:t>Training different </a:t>
            </a:r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: Support Vector Machine, </a:t>
            </a:r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Tree,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r>
              <a:rPr lang="nl-NL" dirty="0" err="1"/>
              <a:t>Each</a:t>
            </a:r>
            <a:r>
              <a:rPr lang="nl-NL" dirty="0"/>
              <a:t> model is </a:t>
            </a:r>
            <a:r>
              <a:rPr lang="nl-NL" dirty="0" err="1"/>
              <a:t>evaluated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finding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hyperparameters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GridSearchCV</a:t>
            </a:r>
            <a:endParaRPr lang="nl-NL" dirty="0"/>
          </a:p>
          <a:p>
            <a:r>
              <a:rPr lang="nl-NL" dirty="0"/>
              <a:t>The best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 is </a:t>
            </a:r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confusion</a:t>
            </a:r>
            <a:r>
              <a:rPr lang="nl-NL" dirty="0"/>
              <a:t> matrices are </a:t>
            </a:r>
            <a:r>
              <a:rPr lang="nl-NL" dirty="0" err="1"/>
              <a:t>plotted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</a:t>
            </a:r>
          </a:p>
          <a:p>
            <a:r>
              <a:rPr lang="nl-NL" dirty="0" err="1"/>
              <a:t>Finally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 is </a:t>
            </a:r>
            <a:r>
              <a:rPr lang="nl-NL" dirty="0" err="1"/>
              <a:t>calculated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290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7702E-3A53-4FB3-BEE7-91F40E6A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98" y="311267"/>
            <a:ext cx="7729728" cy="1188720"/>
          </a:xfrm>
        </p:spPr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7850AF-3471-4A82-9427-3B8C5957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Outline</a:t>
            </a:r>
            <a:endParaRPr lang="nl-NL" b="1" dirty="0"/>
          </a:p>
          <a:p>
            <a:r>
              <a:rPr lang="nl-NL" dirty="0" err="1"/>
              <a:t>Exploratory</a:t>
            </a:r>
            <a:r>
              <a:rPr lang="nl-NL" dirty="0"/>
              <a:t> data analysis</a:t>
            </a:r>
          </a:p>
          <a:p>
            <a:pPr lvl="1"/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endParaRPr lang="nl-NL" dirty="0"/>
          </a:p>
          <a:p>
            <a:pPr lvl="1"/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 </a:t>
            </a:r>
          </a:p>
          <a:p>
            <a:r>
              <a:rPr lang="nl-NL" dirty="0"/>
              <a:t>Interactive </a:t>
            </a:r>
            <a:r>
              <a:rPr lang="nl-NL" dirty="0" err="1"/>
              <a:t>graphs</a:t>
            </a:r>
            <a:endParaRPr lang="nl-NL" dirty="0"/>
          </a:p>
          <a:p>
            <a:pPr lvl="1"/>
            <a:r>
              <a:rPr lang="nl-NL" dirty="0" err="1"/>
              <a:t>Folium</a:t>
            </a:r>
            <a:endParaRPr lang="nl-NL" dirty="0"/>
          </a:p>
          <a:p>
            <a:pPr lvl="1"/>
            <a:r>
              <a:rPr lang="nl-NL" dirty="0" err="1"/>
              <a:t>Plotly</a:t>
            </a:r>
            <a:r>
              <a:rPr lang="nl-NL" dirty="0"/>
              <a:t> Dash</a:t>
            </a:r>
          </a:p>
          <a:p>
            <a:r>
              <a:rPr lang="nl-NL" dirty="0" err="1"/>
              <a:t>Predictive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5884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8EB27-8A97-4729-9E8B-5DC83C54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534" y="72406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Flight </a:t>
            </a:r>
            <a:r>
              <a:rPr lang="nl-NL" dirty="0" err="1"/>
              <a:t>number</a:t>
            </a:r>
            <a:r>
              <a:rPr lang="nl-NL" dirty="0"/>
              <a:t> vs. </a:t>
            </a:r>
            <a:r>
              <a:rPr lang="nl-NL" dirty="0" err="1"/>
              <a:t>Launch</a:t>
            </a:r>
            <a:r>
              <a:rPr lang="nl-NL" dirty="0"/>
              <a:t> Site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C2CE586-DF42-4355-B836-10017230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2576996"/>
            <a:ext cx="10639911" cy="30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D0CEC-0C0A-4891-A982-11B88847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101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Site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9F7FE8B-0C4D-4E33-857F-79271CF7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170"/>
            <a:ext cx="12192000" cy="31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08C13-165E-49E4-B05B-0C79648C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Success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Orbit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C483BF-4152-47AC-AF01-8C2CF81C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690688"/>
            <a:ext cx="54959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9765-F6F3-41D9-8FA4-5806319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Flight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Orbit</a:t>
            </a:r>
            <a:r>
              <a:rPr lang="nl-NL" dirty="0"/>
              <a:t> type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3A443FA-4FE9-46D3-B3C7-D44A4C1A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1040"/>
            <a:ext cx="12192000" cy="31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F84A2-77FD-4D60-9774-116CB9BA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Orbit</a:t>
            </a:r>
            <a:r>
              <a:rPr lang="nl-NL" dirty="0"/>
              <a:t> type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5E25A3-415A-4425-ADE3-F01D75D6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857"/>
            <a:ext cx="12192000" cy="3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28" y="2089840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9472A-99C8-47FB-AE4D-F3E8FB94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Yearly</a:t>
            </a:r>
            <a:r>
              <a:rPr lang="nl-NL" dirty="0"/>
              <a:t> </a:t>
            </a:r>
            <a:r>
              <a:rPr lang="nl-NL" dirty="0" err="1"/>
              <a:t>launch</a:t>
            </a:r>
            <a:r>
              <a:rPr lang="nl-NL" dirty="0"/>
              <a:t> </a:t>
            </a:r>
            <a:r>
              <a:rPr lang="nl-NL" dirty="0" err="1"/>
              <a:t>success</a:t>
            </a:r>
            <a:r>
              <a:rPr lang="nl-NL" dirty="0"/>
              <a:t> </a:t>
            </a:r>
            <a:r>
              <a:rPr lang="nl-NL" dirty="0" err="1"/>
              <a:t>rate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83DA7E-4408-4F9B-877E-0471C151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06" y="1690688"/>
            <a:ext cx="56578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0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9E386-E45F-4BE6-A6F9-F4131B28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SQL:</a:t>
            </a:r>
            <a:br>
              <a:rPr lang="nl-NL" dirty="0"/>
            </a:br>
            <a:r>
              <a:rPr lang="nl-NL" dirty="0" err="1"/>
              <a:t>Launch</a:t>
            </a:r>
            <a:r>
              <a:rPr lang="nl-NL" dirty="0"/>
              <a:t> site </a:t>
            </a:r>
            <a:r>
              <a:rPr lang="nl-NL" dirty="0" err="1"/>
              <a:t>names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9D2CE9-F511-4CC3-BDF4-D84A098AC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7566" cy="555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DISTINCT(</a:t>
            </a:r>
            <a:r>
              <a:rPr lang="en-US" dirty="0" err="1"/>
              <a:t>Launch_Site</a:t>
            </a:r>
            <a:r>
              <a:rPr lang="en-US" dirty="0"/>
              <a:t>) FROM SPACEXTBL;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396203-EC01-4DE5-AECF-626C51B0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45" y="2700337"/>
            <a:ext cx="1752780" cy="25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52011-2411-4264-86EF-216F2404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SQL:</a:t>
            </a:r>
            <a:br>
              <a:rPr lang="nl-NL" dirty="0"/>
            </a:br>
            <a:r>
              <a:rPr lang="nl-NL" dirty="0"/>
              <a:t>5 </a:t>
            </a:r>
            <a:r>
              <a:rPr lang="nl-NL" dirty="0" err="1"/>
              <a:t>launch</a:t>
            </a:r>
            <a:r>
              <a:rPr lang="nl-NL" dirty="0"/>
              <a:t> sites </a:t>
            </a:r>
            <a:r>
              <a:rPr lang="nl-NL" dirty="0" err="1"/>
              <a:t>beginning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‘CCA’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912CD-4026-4073-BC01-33494DC3E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980596"/>
          </a:xfrm>
        </p:spPr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* FROM SPACEXTBL WHERE </a:t>
            </a:r>
            <a:r>
              <a:rPr lang="en-US" dirty="0" err="1"/>
              <a:t>Launch_Site</a:t>
            </a:r>
            <a:r>
              <a:rPr lang="en-US" dirty="0"/>
              <a:t> LIKE 'CCA%' LIMIT 5;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61A1015-51CE-4180-9F73-286379A0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088"/>
            <a:ext cx="12192000" cy="18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8B321-0294-46AE-9747-C7EE976B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SQL: Total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+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70982C-AEEA-408F-9B13-77A382BCB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963343"/>
          </a:xfrm>
        </p:spPr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SUM(PAYLOAD_MASS__KG_) AS TOTAL_PAYLOAD_MASS FROM SPACEXTBL WHERE CUSTOMER = 'NASA (CRS)';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902C06-D8F4-4A25-8E1A-EBCF0F46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2943225"/>
            <a:ext cx="1609725" cy="485775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C42D928-8848-47E1-BAA6-A0ED83DF968E}"/>
              </a:ext>
            </a:extLst>
          </p:cNvPr>
          <p:cNvSpPr txBox="1">
            <a:spLocks/>
          </p:cNvSpPr>
          <p:nvPr/>
        </p:nvSpPr>
        <p:spPr>
          <a:xfrm>
            <a:off x="838199" y="3858584"/>
            <a:ext cx="10515600" cy="96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%</a:t>
            </a:r>
            <a:r>
              <a:rPr lang="en-US" sz="1800" dirty="0" err="1">
                <a:solidFill>
                  <a:schemeClr val="tx1"/>
                </a:solidFill>
              </a:rPr>
              <a:t>sql</a:t>
            </a:r>
            <a:r>
              <a:rPr lang="en-US" sz="1800" dirty="0">
                <a:solidFill>
                  <a:schemeClr val="tx1"/>
                </a:solidFill>
              </a:rPr>
              <a:t> SELECT AVG(PAYLOAD_MASS__KG_) AS AVERAGE_PAYLOAD_MASS FROM SPACEXTBL WHERE BOOSTER_VERSION = 'F9 v1.1';</a:t>
            </a:r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012E174-E849-4ECC-9920-90610B44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37" y="5047621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ECF33-7034-47BC-96B0-FE63642C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28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SQL: Date of first </a:t>
            </a:r>
            <a:r>
              <a:rPr lang="nl-NL" dirty="0" err="1"/>
              <a:t>successful</a:t>
            </a:r>
            <a:r>
              <a:rPr lang="nl-NL" dirty="0"/>
              <a:t> landing </a:t>
            </a:r>
            <a:r>
              <a:rPr lang="nl-NL" dirty="0" err="1"/>
              <a:t>outcome</a:t>
            </a:r>
            <a:r>
              <a:rPr lang="nl-NL" dirty="0"/>
              <a:t> in </a:t>
            </a:r>
            <a:r>
              <a:rPr lang="nl-NL" dirty="0" err="1"/>
              <a:t>ground</a:t>
            </a:r>
            <a:r>
              <a:rPr lang="nl-NL" dirty="0"/>
              <a:t> pad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96BF0-F2A0-4AA6-A991-2A00D6AA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93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MIN(DATE) FROM SPACEXTBL WHERE [Landing _Outcome] = 'Success (ground pad)';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5F2BAA-E7D0-466B-827B-287A77E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8" y="3431115"/>
            <a:ext cx="1834820" cy="7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C6C8B-0693-4853-A76D-C0C4E745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Autofit/>
          </a:bodyPr>
          <a:lstStyle/>
          <a:p>
            <a:r>
              <a:rPr lang="nl-NL" sz="2400" dirty="0"/>
              <a:t>EDA </a:t>
            </a:r>
            <a:r>
              <a:rPr lang="nl-NL" sz="2400" dirty="0" err="1"/>
              <a:t>with</a:t>
            </a:r>
            <a:r>
              <a:rPr lang="nl-NL" sz="2400" dirty="0"/>
              <a:t> SQL: </a:t>
            </a:r>
            <a:r>
              <a:rPr lang="nl-NL" sz="2400" dirty="0" err="1"/>
              <a:t>Names</a:t>
            </a:r>
            <a:r>
              <a:rPr lang="nl-NL" sz="2400" dirty="0"/>
              <a:t> of boosters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success</a:t>
            </a:r>
            <a:r>
              <a:rPr lang="nl-NL" sz="2400" dirty="0"/>
              <a:t> in drone </a:t>
            </a:r>
            <a:r>
              <a:rPr lang="nl-NL" sz="2400" dirty="0" err="1"/>
              <a:t>ship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payload_mass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4000 </a:t>
            </a:r>
            <a:r>
              <a:rPr lang="nl-NL" sz="2400" dirty="0" err="1"/>
              <a:t>and</a:t>
            </a:r>
            <a:r>
              <a:rPr lang="nl-NL" sz="2400" dirty="0"/>
              <a:t> 6000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989B89-72AF-43E9-9AB3-013C47C2E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8449" cy="4351338"/>
          </a:xfrm>
        </p:spPr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BOOSTER_VERSION FROM SPACEXTBL WHERE LANDING__OUTCOME = 'Success (drone ship)' AND PAYLOAD_MASS__KG_ &gt; 4000 AND PAYLOAD_MASS__KG_ &lt; 6000;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4F86FF-7110-4143-B677-EE92E443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89" y="3459371"/>
            <a:ext cx="1463611" cy="18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6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C42A-2D32-48C6-86AB-9602FC9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607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SQL:Total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successful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failure </a:t>
            </a:r>
            <a:r>
              <a:rPr lang="nl-NL" dirty="0" err="1"/>
              <a:t>missions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818EB1-10B3-4980-B45F-73EC986B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COUNT(MISSION_OUTCOME) FROM SPACEXTBL WHERE MISSION_OUTCOME LIKE '%Success%' or MISSION_OUTCOME LIKE '%Failure%'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368DAE6-182A-4702-A7B4-3CFD0188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40" y="3691655"/>
            <a:ext cx="4006252" cy="1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BBEED-8212-4665-BB99-B06587D3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>
            <a:normAutofit fontScale="90000"/>
          </a:bodyPr>
          <a:lstStyle/>
          <a:p>
            <a:r>
              <a:rPr lang="nl-NL" dirty="0"/>
              <a:t>EDA </a:t>
            </a:r>
            <a:r>
              <a:rPr lang="nl-NL" dirty="0" err="1"/>
              <a:t>with</a:t>
            </a:r>
            <a:r>
              <a:rPr lang="nl-NL" dirty="0"/>
              <a:t> SQL: Booster </a:t>
            </a:r>
            <a:r>
              <a:rPr lang="nl-NL" dirty="0" err="1"/>
              <a:t>versions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carried</a:t>
            </a:r>
            <a:r>
              <a:rPr lang="nl-NL" dirty="0"/>
              <a:t> maximum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mass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DA5E4-341D-405F-9B13-C1AFA3829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DISTINCT(BOOSTER_VERSION) FROM SPACEXTBL WHERE PAYLOAD_MASS__KG_ = (SELECT MAX(PAYLOAD_MASS__KG_) FROM SPACEXTBL);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89938C-81CA-4F70-98A9-FA078BA0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2874902"/>
            <a:ext cx="1162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57901-A269-4573-B0BD-ED9CFA6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538"/>
          </a:xfrm>
        </p:spPr>
        <p:txBody>
          <a:bodyPr>
            <a:noAutofit/>
          </a:bodyPr>
          <a:lstStyle/>
          <a:p>
            <a:r>
              <a:rPr lang="nl-NL" sz="2400" dirty="0"/>
              <a:t>EDA </a:t>
            </a:r>
            <a:r>
              <a:rPr lang="nl-NL" sz="2400" dirty="0" err="1"/>
              <a:t>with</a:t>
            </a:r>
            <a:r>
              <a:rPr lang="nl-NL" sz="2400" dirty="0"/>
              <a:t> SQL: </a:t>
            </a:r>
            <a:r>
              <a:rPr lang="nl-NL" sz="2400" dirty="0" err="1"/>
              <a:t>Month</a:t>
            </a:r>
            <a:r>
              <a:rPr lang="nl-NL" sz="2400" dirty="0"/>
              <a:t> </a:t>
            </a:r>
            <a:r>
              <a:rPr lang="nl-NL" sz="2400" dirty="0" err="1"/>
              <a:t>names</a:t>
            </a:r>
            <a:r>
              <a:rPr lang="nl-NL" sz="2400" dirty="0"/>
              <a:t>, failure landing </a:t>
            </a:r>
            <a:r>
              <a:rPr lang="nl-NL" sz="2400" dirty="0" err="1"/>
              <a:t>outcomes</a:t>
            </a:r>
            <a:r>
              <a:rPr lang="nl-NL" sz="2400" dirty="0"/>
              <a:t> in drone </a:t>
            </a:r>
            <a:r>
              <a:rPr lang="nl-NL" sz="2400" dirty="0" err="1"/>
              <a:t>ship</a:t>
            </a:r>
            <a:r>
              <a:rPr lang="nl-NL" sz="2400" dirty="0"/>
              <a:t>, booster </a:t>
            </a:r>
            <a:r>
              <a:rPr lang="nl-NL" sz="2400" dirty="0" err="1"/>
              <a:t>versions</a:t>
            </a:r>
            <a:r>
              <a:rPr lang="nl-NL" sz="2400" dirty="0"/>
              <a:t>, </a:t>
            </a:r>
            <a:r>
              <a:rPr lang="nl-NL" sz="2400" dirty="0" err="1"/>
              <a:t>launch</a:t>
            </a:r>
            <a:r>
              <a:rPr lang="nl-NL" sz="2400" dirty="0"/>
              <a:t> site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months</a:t>
            </a:r>
            <a:r>
              <a:rPr lang="nl-NL" sz="2400" dirty="0"/>
              <a:t> in 2015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D6EA52-CCF2-4CDC-AAA8-30399897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5897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</a:t>
            </a:r>
            <a:r>
              <a:rPr lang="en-US" dirty="0" err="1"/>
              <a:t>substr</a:t>
            </a:r>
            <a:r>
              <a:rPr lang="en-US" dirty="0"/>
              <a:t>(Date, 4,2) as </a:t>
            </a:r>
            <a:r>
              <a:rPr lang="en-US" dirty="0" err="1"/>
              <a:t>Month_names</a:t>
            </a:r>
            <a:r>
              <a:rPr lang="en-US" dirty="0"/>
              <a:t>, [Landing _Outcome], </a:t>
            </a:r>
            <a:r>
              <a:rPr lang="en-US" dirty="0" err="1"/>
              <a:t>Booster_Version</a:t>
            </a:r>
            <a:r>
              <a:rPr lang="en-US" dirty="0"/>
              <a:t> FROM SPACEXTBL WHERE </a:t>
            </a:r>
            <a:r>
              <a:rPr lang="en-US" dirty="0" err="1"/>
              <a:t>substr</a:t>
            </a:r>
            <a:r>
              <a:rPr lang="en-US" dirty="0"/>
              <a:t>(Date, 7, 4) = '2015' AND [Landing _Outcome] = "Failure (drone ship)";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C95B9B3-52A9-4AE9-9562-F992B9CC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28" y="3273187"/>
            <a:ext cx="5817105" cy="11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8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77D75-822E-4C35-B77A-10EFB600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>
            <a:noAutofit/>
          </a:bodyPr>
          <a:lstStyle/>
          <a:p>
            <a:r>
              <a:rPr lang="nl-NL" sz="2400" dirty="0"/>
              <a:t>EDA </a:t>
            </a:r>
            <a:r>
              <a:rPr lang="nl-NL" sz="2400" dirty="0" err="1"/>
              <a:t>with</a:t>
            </a:r>
            <a:r>
              <a:rPr lang="nl-NL" sz="2400" dirty="0"/>
              <a:t> SQL: </a:t>
            </a:r>
            <a:r>
              <a:rPr lang="nl-NL" sz="2400" dirty="0" err="1"/>
              <a:t>Count</a:t>
            </a:r>
            <a:r>
              <a:rPr lang="nl-NL" sz="2400" dirty="0"/>
              <a:t> of </a:t>
            </a:r>
            <a:r>
              <a:rPr lang="nl-NL" sz="2400" dirty="0" err="1"/>
              <a:t>successful</a:t>
            </a:r>
            <a:r>
              <a:rPr lang="nl-NL" sz="2400" dirty="0"/>
              <a:t> </a:t>
            </a:r>
            <a:r>
              <a:rPr lang="nl-NL" sz="2400" dirty="0" err="1"/>
              <a:t>landing_outcomes</a:t>
            </a:r>
            <a:r>
              <a:rPr lang="nl-NL" sz="2400" dirty="0"/>
              <a:t> in </a:t>
            </a:r>
            <a:r>
              <a:rPr lang="nl-NL" sz="2400" dirty="0" err="1"/>
              <a:t>desc</a:t>
            </a:r>
            <a:r>
              <a:rPr lang="nl-NL" sz="2400" dirty="0"/>
              <a:t> order </a:t>
            </a:r>
            <a:r>
              <a:rPr lang="nl-NL" sz="2400" dirty="0" err="1"/>
              <a:t>between</a:t>
            </a:r>
            <a:r>
              <a:rPr lang="nl-NL" sz="2400" dirty="0"/>
              <a:t> 04-06-2010 </a:t>
            </a:r>
            <a:r>
              <a:rPr lang="nl-NL" sz="2400" dirty="0" err="1"/>
              <a:t>and</a:t>
            </a:r>
            <a:r>
              <a:rPr lang="nl-NL" sz="2400" dirty="0"/>
              <a:t> 20-03-2017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690CB-2F47-4AEF-81B1-2ABC3FA84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361205"/>
            <a:ext cx="5841571" cy="16821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(only successful) </a:t>
            </a:r>
          </a:p>
          <a:p>
            <a:pPr marL="0" indent="0">
              <a:buNone/>
            </a:pPr>
            <a:r>
              <a:rPr lang="en-US" dirty="0"/>
              <a:t>%%</a:t>
            </a:r>
            <a:r>
              <a:rPr lang="en-US" dirty="0" err="1"/>
              <a:t>sql</a:t>
            </a:r>
            <a:r>
              <a:rPr lang="en-US" dirty="0"/>
              <a:t> SELECT [Landing _Outcome], COUNT([Landing _Outcome]) AS TOTAL_OUTCOME FROM SPACEXTBL WHERE DATE BETWEEN '04-06-2010' and '20-03-2017'AND [Landing _Outcome] LIKE "%</a:t>
            </a:r>
            <a:r>
              <a:rPr lang="en-US" dirty="0" err="1"/>
              <a:t>Success%"GROUP</a:t>
            </a:r>
            <a:r>
              <a:rPr lang="en-US" dirty="0"/>
              <a:t> BY [Landing _Outcome] ORDER BY TOTAL_OUTCOME DESC;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A22C0AB-2B0E-4059-B480-FD1AE07F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1" y="1486347"/>
            <a:ext cx="3228814" cy="1364631"/>
          </a:xfrm>
          <a:prstGeom prst="rect">
            <a:avLst/>
          </a:prstGeom>
        </p:spPr>
      </p:pic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80BB2AF5-A789-F461-55E3-74037C8A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749" y="3043363"/>
            <a:ext cx="3395143" cy="347516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A19E391-F50A-0AC0-3800-C020E03A63A4}"/>
              </a:ext>
            </a:extLst>
          </p:cNvPr>
          <p:cNvSpPr txBox="1"/>
          <p:nvPr/>
        </p:nvSpPr>
        <p:spPr>
          <a:xfrm>
            <a:off x="838198" y="3429000"/>
            <a:ext cx="6098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</a:t>
            </a:r>
          </a:p>
          <a:p>
            <a:endParaRPr lang="nl-NL" dirty="0"/>
          </a:p>
          <a:p>
            <a:r>
              <a:rPr lang="nl-NL" dirty="0"/>
              <a:t>%%</a:t>
            </a:r>
            <a:r>
              <a:rPr lang="nl-NL" dirty="0" err="1"/>
              <a:t>sql</a:t>
            </a:r>
            <a:r>
              <a:rPr lang="nl-NL" dirty="0"/>
              <a:t> SELECT [Landing _</a:t>
            </a:r>
            <a:r>
              <a:rPr lang="nl-NL" dirty="0" err="1"/>
              <a:t>Outcome</a:t>
            </a:r>
            <a:r>
              <a:rPr lang="nl-NL" dirty="0"/>
              <a:t>], COUNT([Landing _</a:t>
            </a:r>
            <a:r>
              <a:rPr lang="nl-NL" dirty="0" err="1"/>
              <a:t>Outcome</a:t>
            </a:r>
            <a:r>
              <a:rPr lang="nl-NL" dirty="0"/>
              <a:t>]) AS TOTAL_OUTCOME</a:t>
            </a:r>
          </a:p>
          <a:p>
            <a:r>
              <a:rPr lang="nl-NL" dirty="0"/>
              <a:t>FROM SPACEXTBL</a:t>
            </a:r>
          </a:p>
          <a:p>
            <a:r>
              <a:rPr lang="nl-NL" dirty="0"/>
              <a:t>WHERE DATE BETWEEN '04-06-2010' </a:t>
            </a:r>
            <a:r>
              <a:rPr lang="nl-NL" dirty="0" err="1"/>
              <a:t>and</a:t>
            </a:r>
            <a:r>
              <a:rPr lang="nl-NL" dirty="0"/>
              <a:t> '20-03-2017'</a:t>
            </a:r>
          </a:p>
          <a:p>
            <a:r>
              <a:rPr lang="nl-NL" dirty="0"/>
              <a:t>GROUP BY [Landing _</a:t>
            </a:r>
            <a:r>
              <a:rPr lang="nl-NL" dirty="0" err="1"/>
              <a:t>Outcome</a:t>
            </a:r>
            <a:r>
              <a:rPr lang="nl-NL" dirty="0"/>
              <a:t>]</a:t>
            </a:r>
          </a:p>
          <a:p>
            <a:r>
              <a:rPr lang="nl-NL" dirty="0"/>
              <a:t>ORDER BY TOTAL_OUTCOME DESC;</a:t>
            </a:r>
          </a:p>
        </p:txBody>
      </p:sp>
    </p:spTree>
    <p:extLst>
      <p:ext uri="{BB962C8B-B14F-4D97-AF65-F5344CB8AC3E}">
        <p14:creationId xmlns:p14="http://schemas.microsoft.com/office/powerpoint/2010/main" val="32356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In this project, we will predict if the Falcon 9 first stage will land successfully to determine the cost. This information can be used to bid against SpaceX for a rocket launch.</a:t>
            </a:r>
          </a:p>
          <a:p>
            <a:r>
              <a:rPr lang="en-US" sz="2200" dirty="0"/>
              <a:t>Data is collected from the SpaceX API and </a:t>
            </a:r>
            <a:r>
              <a:rPr lang="en-US" sz="2200" dirty="0" err="1"/>
              <a:t>webscraping</a:t>
            </a:r>
            <a:r>
              <a:rPr lang="en-US" sz="2200" dirty="0"/>
              <a:t> from Wikipedia. After data wrangling, cleaning, exploration and visualization, several classification models are build including:</a:t>
            </a:r>
          </a:p>
          <a:p>
            <a:pPr lvl="1"/>
            <a:r>
              <a:rPr lang="en-US" sz="1800" dirty="0"/>
              <a:t>Support Vector Machine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r>
              <a:rPr lang="en-US" sz="1800" dirty="0"/>
              <a:t>Decision Tree</a:t>
            </a:r>
          </a:p>
          <a:p>
            <a:pPr lvl="1"/>
            <a:r>
              <a:rPr lang="en-US" sz="1800" dirty="0"/>
              <a:t>KNN</a:t>
            </a:r>
          </a:p>
          <a:p>
            <a:r>
              <a:rPr lang="en-US" sz="2200" dirty="0"/>
              <a:t>All three models have an accuracy of 83.33% on unseen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0FB26-0A7E-4B0F-8153-9D927921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9936"/>
            <a:ext cx="7729728" cy="1188720"/>
          </a:xfrm>
        </p:spPr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: </a:t>
            </a:r>
            <a:r>
              <a:rPr lang="nl-NL" dirty="0" err="1"/>
              <a:t>Launch</a:t>
            </a:r>
            <a:r>
              <a:rPr lang="nl-NL" dirty="0"/>
              <a:t> sites </a:t>
            </a:r>
            <a:r>
              <a:rPr lang="nl-NL" dirty="0" err="1"/>
              <a:t>locations</a:t>
            </a:r>
            <a:endParaRPr lang="nl-NL" dirty="0"/>
          </a:p>
        </p:txBody>
      </p:sp>
      <p:pic>
        <p:nvPicPr>
          <p:cNvPr id="6" name="Tijdelijke aanduiding voor inhoud 5" descr="Afbeelding met kaart&#10;&#10;Automatisch gegenereerde beschrijving">
            <a:extLst>
              <a:ext uri="{FF2B5EF4-FFF2-40B4-BE49-F238E27FC236}">
                <a16:creationId xmlns:a16="http://schemas.microsoft.com/office/drawing/2014/main" id="{151582D5-3456-D75C-3362-BBDC1C228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2650" y="1690688"/>
            <a:ext cx="7886700" cy="4463016"/>
          </a:xfrm>
        </p:spPr>
      </p:pic>
    </p:spTree>
    <p:extLst>
      <p:ext uri="{BB962C8B-B14F-4D97-AF65-F5344CB8AC3E}">
        <p14:creationId xmlns:p14="http://schemas.microsoft.com/office/powerpoint/2010/main" val="401211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28C8B-8A0C-113A-8501-2D05A96C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282"/>
            <a:ext cx="7729728" cy="1188720"/>
          </a:xfrm>
        </p:spPr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: </a:t>
            </a:r>
            <a:r>
              <a:rPr lang="nl-NL" dirty="0" err="1"/>
              <a:t>launch-outcomes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B975856-4F9A-9D58-2A0B-A0B70D85A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67450" cy="2477753"/>
          </a:xfrm>
        </p:spPr>
      </p:pic>
      <p:pic>
        <p:nvPicPr>
          <p:cNvPr id="8" name="Tijdelijke aanduiding voor inhoud 7" descr="Afbeelding met kaart&#10;&#10;Automatisch gegenereerde beschrijving">
            <a:extLst>
              <a:ext uri="{FF2B5EF4-FFF2-40B4-BE49-F238E27FC236}">
                <a16:creationId xmlns:a16="http://schemas.microsoft.com/office/drawing/2014/main" id="{F1D33402-6BA1-D19A-06F0-2ADAB05E5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4255127"/>
            <a:ext cx="3652198" cy="1969225"/>
          </a:xfr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40CCB4-B29E-A907-841A-51745E4EF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149" y="1690688"/>
            <a:ext cx="3040874" cy="2303441"/>
          </a:xfrm>
          <a:prstGeom prst="rect">
            <a:avLst/>
          </a:prstGeom>
        </p:spPr>
      </p:pic>
      <p:pic>
        <p:nvPicPr>
          <p:cNvPr id="12" name="Afbeelding 11" descr="Afbeelding met kaart&#10;&#10;Automatisch gegenereerde beschrijving">
            <a:extLst>
              <a:ext uri="{FF2B5EF4-FFF2-40B4-BE49-F238E27FC236}">
                <a16:creationId xmlns:a16="http://schemas.microsoft.com/office/drawing/2014/main" id="{80C20948-8612-7209-2FDB-CBE692A90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227" y="3779074"/>
            <a:ext cx="4076573" cy="24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22FB0-8DBA-D08E-1D16-1377A2E3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9471"/>
            <a:ext cx="7729728" cy="1188720"/>
          </a:xfrm>
        </p:spPr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: </a:t>
            </a:r>
            <a:r>
              <a:rPr lang="nl-NL" dirty="0" err="1"/>
              <a:t>Proximity</a:t>
            </a:r>
            <a:r>
              <a:rPr lang="nl-NL" dirty="0"/>
              <a:t> of </a:t>
            </a:r>
            <a:r>
              <a:rPr lang="nl-NL" dirty="0" err="1"/>
              <a:t>launch</a:t>
            </a:r>
            <a:r>
              <a:rPr lang="nl-NL" dirty="0"/>
              <a:t> sites</a:t>
            </a:r>
          </a:p>
        </p:txBody>
      </p:sp>
      <p:pic>
        <p:nvPicPr>
          <p:cNvPr id="4" name="Afbeelding 3" descr="Afbeelding met tekst, kaart, lucht&#10;&#10;Automatisch gegenereerde beschrijving">
            <a:extLst>
              <a:ext uri="{FF2B5EF4-FFF2-40B4-BE49-F238E27FC236}">
                <a16:creationId xmlns:a16="http://schemas.microsoft.com/office/drawing/2014/main" id="{89B3A79B-1286-B97C-C19E-28E8F6E8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825625"/>
            <a:ext cx="5163088" cy="3787343"/>
          </a:xfrm>
          <a:prstGeom prst="rect">
            <a:avLst/>
          </a:prstGeom>
        </p:spPr>
      </p:pic>
      <p:pic>
        <p:nvPicPr>
          <p:cNvPr id="6" name="Afbeelding 5" descr="Afbeelding met kaart&#10;&#10;Automatisch gegenereerde beschrijving">
            <a:extLst>
              <a:ext uri="{FF2B5EF4-FFF2-40B4-BE49-F238E27FC236}">
                <a16:creationId xmlns:a16="http://schemas.microsoft.com/office/drawing/2014/main" id="{03BCA02C-7F40-5C8E-AF58-5B03F5D4D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12" y="1825625"/>
            <a:ext cx="2507174" cy="44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D37CA-1984-A88E-6430-D41BE7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6776"/>
            <a:ext cx="7729728" cy="1188720"/>
          </a:xfrm>
        </p:spPr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: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FACB57-69BA-EA5B-4E38-25FC57AA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72800" cy="4351338"/>
          </a:xfrm>
        </p:spPr>
        <p:txBody>
          <a:bodyPr/>
          <a:lstStyle/>
          <a:p>
            <a:pPr marL="0" indent="0" algn="l" fontAlgn="base">
              <a:buNone/>
            </a:pPr>
            <a:endParaRPr lang="nl-NL" b="0" i="0" dirty="0">
              <a:effectLst/>
              <a:latin typeface="-apple-system"/>
            </a:endParaRPr>
          </a:p>
          <a:p>
            <a:pPr marL="0" indent="0" algn="l" fontAlgn="base">
              <a:buNone/>
            </a:pPr>
            <a:r>
              <a:rPr lang="nl-NL" dirty="0" err="1">
                <a:latin typeface="-apple-system"/>
              </a:rPr>
              <a:t>Based</a:t>
            </a:r>
            <a:r>
              <a:rPr lang="nl-NL" dirty="0">
                <a:latin typeface="-apple-system"/>
              </a:rPr>
              <a:t> on </a:t>
            </a:r>
            <a:r>
              <a:rPr lang="nl-NL" dirty="0" err="1">
                <a:latin typeface="-apple-system"/>
              </a:rPr>
              <a:t>the</a:t>
            </a:r>
            <a:r>
              <a:rPr lang="nl-NL" dirty="0">
                <a:latin typeface="-apple-system"/>
              </a:rPr>
              <a:t> </a:t>
            </a:r>
            <a:r>
              <a:rPr lang="nl-NL" dirty="0" err="1">
                <a:latin typeface="-apple-system"/>
              </a:rPr>
              <a:t>previous</a:t>
            </a:r>
            <a:r>
              <a:rPr lang="nl-NL" dirty="0">
                <a:latin typeface="-apple-system"/>
              </a:rPr>
              <a:t> slide we </a:t>
            </a:r>
            <a:r>
              <a:rPr lang="nl-NL" dirty="0" err="1">
                <a:latin typeface="-apple-system"/>
              </a:rPr>
              <a:t>can</a:t>
            </a:r>
            <a:r>
              <a:rPr lang="nl-NL" dirty="0">
                <a:latin typeface="-apple-system"/>
              </a:rPr>
              <a:t> </a:t>
            </a:r>
            <a:r>
              <a:rPr lang="nl-NL" dirty="0" err="1">
                <a:latin typeface="-apple-system"/>
              </a:rPr>
              <a:t>answer</a:t>
            </a:r>
            <a:r>
              <a:rPr lang="nl-NL" dirty="0">
                <a:latin typeface="-apple-system"/>
              </a:rPr>
              <a:t> </a:t>
            </a:r>
            <a:r>
              <a:rPr lang="nl-NL" dirty="0" err="1">
                <a:latin typeface="-apple-system"/>
              </a:rPr>
              <a:t>the</a:t>
            </a:r>
            <a:r>
              <a:rPr lang="nl-NL" dirty="0">
                <a:latin typeface="-apple-system"/>
              </a:rPr>
              <a:t> </a:t>
            </a:r>
            <a:r>
              <a:rPr lang="nl-NL" dirty="0" err="1">
                <a:latin typeface="-apple-system"/>
              </a:rPr>
              <a:t>following</a:t>
            </a:r>
            <a:r>
              <a:rPr lang="nl-NL" dirty="0">
                <a:latin typeface="-apple-system"/>
              </a:rPr>
              <a:t> </a:t>
            </a:r>
            <a:r>
              <a:rPr lang="nl-NL" dirty="0" err="1">
                <a:latin typeface="-apple-system"/>
              </a:rPr>
              <a:t>questions</a:t>
            </a:r>
            <a:r>
              <a:rPr lang="nl-NL" dirty="0">
                <a:latin typeface="-apple-system"/>
              </a:rPr>
              <a:t>:</a:t>
            </a:r>
            <a:endParaRPr lang="nl-NL" b="0" i="0" dirty="0"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-apple-system"/>
              </a:rPr>
              <a:t>Are </a:t>
            </a:r>
            <a:r>
              <a:rPr lang="nl-NL" b="0" i="0" dirty="0" err="1">
                <a:effectLst/>
                <a:latin typeface="-apple-system"/>
              </a:rPr>
              <a:t>launch</a:t>
            </a:r>
            <a:r>
              <a:rPr lang="nl-NL" b="0" i="0" dirty="0">
                <a:effectLst/>
                <a:latin typeface="-apple-system"/>
              </a:rPr>
              <a:t> sites in close </a:t>
            </a:r>
            <a:r>
              <a:rPr lang="nl-NL" b="0" i="0" dirty="0" err="1">
                <a:effectLst/>
                <a:latin typeface="-apple-system"/>
              </a:rPr>
              <a:t>proximity</a:t>
            </a:r>
            <a:r>
              <a:rPr lang="nl-NL" b="0" i="0" dirty="0">
                <a:effectLst/>
                <a:latin typeface="-apple-system"/>
              </a:rPr>
              <a:t> to </a:t>
            </a:r>
            <a:r>
              <a:rPr lang="nl-NL" b="0" i="0" dirty="0" err="1">
                <a:effectLst/>
                <a:latin typeface="-apple-system"/>
              </a:rPr>
              <a:t>railways</a:t>
            </a:r>
            <a:r>
              <a:rPr lang="nl-NL" b="0" i="0" dirty="0">
                <a:effectLst/>
                <a:latin typeface="-apple-system"/>
              </a:rPr>
              <a:t>? </a:t>
            </a:r>
            <a:r>
              <a:rPr lang="nl-NL" b="1" i="0" dirty="0">
                <a:effectLst/>
                <a:latin typeface="-apple-system"/>
              </a:rPr>
              <a:t>Yes 1.28km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-apple-system"/>
              </a:rPr>
              <a:t>Are </a:t>
            </a:r>
            <a:r>
              <a:rPr lang="nl-NL" b="0" i="0" dirty="0" err="1">
                <a:effectLst/>
                <a:latin typeface="-apple-system"/>
              </a:rPr>
              <a:t>launch</a:t>
            </a:r>
            <a:r>
              <a:rPr lang="nl-NL" b="0" i="0" dirty="0">
                <a:effectLst/>
                <a:latin typeface="-apple-system"/>
              </a:rPr>
              <a:t> sites in close </a:t>
            </a:r>
            <a:r>
              <a:rPr lang="nl-NL" b="0" i="0" dirty="0" err="1">
                <a:effectLst/>
                <a:latin typeface="-apple-system"/>
              </a:rPr>
              <a:t>proximity</a:t>
            </a:r>
            <a:r>
              <a:rPr lang="nl-NL" b="0" i="0" dirty="0">
                <a:effectLst/>
                <a:latin typeface="-apple-system"/>
              </a:rPr>
              <a:t> to </a:t>
            </a:r>
            <a:r>
              <a:rPr lang="nl-NL" b="0" i="0" dirty="0" err="1">
                <a:effectLst/>
                <a:latin typeface="-apple-system"/>
              </a:rPr>
              <a:t>highways</a:t>
            </a:r>
            <a:r>
              <a:rPr lang="nl-NL" b="0" i="0" dirty="0">
                <a:effectLst/>
                <a:latin typeface="-apple-system"/>
              </a:rPr>
              <a:t>? </a:t>
            </a:r>
            <a:r>
              <a:rPr lang="nl-NL" b="1" i="0" dirty="0">
                <a:effectLst/>
                <a:latin typeface="-apple-system"/>
              </a:rPr>
              <a:t>Yes 0.59km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-apple-system"/>
              </a:rPr>
              <a:t>Are </a:t>
            </a:r>
            <a:r>
              <a:rPr lang="nl-NL" b="0" i="0" dirty="0" err="1">
                <a:effectLst/>
                <a:latin typeface="-apple-system"/>
              </a:rPr>
              <a:t>launch</a:t>
            </a:r>
            <a:r>
              <a:rPr lang="nl-NL" b="0" i="0" dirty="0">
                <a:effectLst/>
                <a:latin typeface="-apple-system"/>
              </a:rPr>
              <a:t> sites in close </a:t>
            </a:r>
            <a:r>
              <a:rPr lang="nl-NL" b="0" i="0" dirty="0" err="1">
                <a:effectLst/>
                <a:latin typeface="-apple-system"/>
              </a:rPr>
              <a:t>proximity</a:t>
            </a:r>
            <a:r>
              <a:rPr lang="nl-NL" b="0" i="0" dirty="0">
                <a:effectLst/>
                <a:latin typeface="-apple-system"/>
              </a:rPr>
              <a:t> to </a:t>
            </a:r>
            <a:r>
              <a:rPr lang="nl-NL" b="0" i="0" dirty="0" err="1">
                <a:effectLst/>
                <a:latin typeface="-apple-system"/>
              </a:rPr>
              <a:t>coastline</a:t>
            </a:r>
            <a:r>
              <a:rPr lang="nl-NL" b="0" i="0" dirty="0">
                <a:effectLst/>
                <a:latin typeface="-apple-system"/>
              </a:rPr>
              <a:t>? </a:t>
            </a:r>
            <a:r>
              <a:rPr lang="nl-NL" b="1" i="0" dirty="0">
                <a:effectLst/>
                <a:latin typeface="-apple-system"/>
              </a:rPr>
              <a:t>Yes 0.87km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-apple-system"/>
              </a:rPr>
              <a:t>Are </a:t>
            </a:r>
            <a:r>
              <a:rPr lang="nl-NL" b="0" i="0" dirty="0" err="1">
                <a:effectLst/>
                <a:latin typeface="-apple-system"/>
              </a:rPr>
              <a:t>launch</a:t>
            </a:r>
            <a:r>
              <a:rPr lang="nl-NL" b="0" i="0" dirty="0">
                <a:effectLst/>
                <a:latin typeface="-apple-system"/>
              </a:rPr>
              <a:t> sites in close </a:t>
            </a:r>
            <a:r>
              <a:rPr lang="nl-NL" b="0" i="0" dirty="0" err="1">
                <a:effectLst/>
                <a:latin typeface="-apple-system"/>
              </a:rPr>
              <a:t>proximity</a:t>
            </a:r>
            <a:r>
              <a:rPr lang="nl-NL" b="0" i="0" dirty="0">
                <a:effectLst/>
                <a:latin typeface="-apple-system"/>
              </a:rPr>
              <a:t> to airports? </a:t>
            </a:r>
            <a:r>
              <a:rPr lang="nl-NL" b="1" i="0" dirty="0">
                <a:effectLst/>
                <a:latin typeface="-apple-system"/>
              </a:rPr>
              <a:t>Yes, 12.58km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-apple-system"/>
              </a:rPr>
              <a:t>Do </a:t>
            </a:r>
            <a:r>
              <a:rPr lang="nl-NL" b="0" i="0" dirty="0" err="1">
                <a:effectLst/>
                <a:latin typeface="-apple-system"/>
              </a:rPr>
              <a:t>launch</a:t>
            </a:r>
            <a:r>
              <a:rPr lang="nl-NL" b="0" i="0" dirty="0">
                <a:effectLst/>
                <a:latin typeface="-apple-system"/>
              </a:rPr>
              <a:t> sites keep </a:t>
            </a:r>
            <a:r>
              <a:rPr lang="nl-NL" b="0" i="0" dirty="0" err="1">
                <a:effectLst/>
                <a:latin typeface="-apple-system"/>
              </a:rPr>
              <a:t>certain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distance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away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from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cities</a:t>
            </a:r>
            <a:r>
              <a:rPr lang="nl-NL" b="0" i="0" dirty="0">
                <a:effectLst/>
                <a:latin typeface="-apple-system"/>
              </a:rPr>
              <a:t>? </a:t>
            </a:r>
            <a:r>
              <a:rPr lang="nl-NL" b="1" i="0" dirty="0">
                <a:effectLst/>
                <a:latin typeface="-apple-system"/>
              </a:rPr>
              <a:t>Yes 51.72km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31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55C1-77F3-DAC4-5FF9-2ECFBB8C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008"/>
            <a:ext cx="7729728" cy="1188720"/>
          </a:xfrm>
        </p:spPr>
        <p:txBody>
          <a:bodyPr/>
          <a:lstStyle/>
          <a:p>
            <a:r>
              <a:rPr lang="nl-NL" dirty="0" err="1"/>
              <a:t>Plotly</a:t>
            </a:r>
            <a:r>
              <a:rPr lang="nl-NL" dirty="0"/>
              <a:t>: Total </a:t>
            </a:r>
            <a:r>
              <a:rPr lang="nl-NL" dirty="0" err="1"/>
              <a:t>success</a:t>
            </a:r>
            <a:r>
              <a:rPr lang="nl-NL" dirty="0"/>
              <a:t> of </a:t>
            </a:r>
            <a:r>
              <a:rPr lang="nl-NL" dirty="0" err="1"/>
              <a:t>launches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7A9ACF3-1012-9B17-4BBF-86FDCC1198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3500" y="1786943"/>
            <a:ext cx="10020300" cy="3437518"/>
          </a:xfrm>
        </p:spPr>
      </p:pic>
    </p:spTree>
    <p:extLst>
      <p:ext uri="{BB962C8B-B14F-4D97-AF65-F5344CB8AC3E}">
        <p14:creationId xmlns:p14="http://schemas.microsoft.com/office/powerpoint/2010/main" val="258831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361DA-E402-AAC5-7EFC-60505F6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134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nl-NL" sz="3600" dirty="0" err="1"/>
              <a:t>Plotly</a:t>
            </a:r>
            <a:r>
              <a:rPr lang="nl-NL" sz="3600" dirty="0"/>
              <a:t>: </a:t>
            </a:r>
            <a:r>
              <a:rPr lang="nl-NL" sz="3600" dirty="0" err="1"/>
              <a:t>Highest</a:t>
            </a:r>
            <a:r>
              <a:rPr lang="nl-NL" sz="3600" dirty="0"/>
              <a:t> scoring </a:t>
            </a:r>
            <a:r>
              <a:rPr lang="nl-NL" sz="3600" dirty="0" err="1"/>
              <a:t>launch</a:t>
            </a:r>
            <a:r>
              <a:rPr lang="nl-NL" sz="3600" dirty="0"/>
              <a:t> site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F1FF5FF-9B95-E2FE-D9D8-AF0913B51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1354" y="1825625"/>
            <a:ext cx="10449292" cy="4333875"/>
          </a:xfrm>
        </p:spPr>
      </p:pic>
    </p:spTree>
    <p:extLst>
      <p:ext uri="{BB962C8B-B14F-4D97-AF65-F5344CB8AC3E}">
        <p14:creationId xmlns:p14="http://schemas.microsoft.com/office/powerpoint/2010/main" val="1658635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DCA14-C110-90AA-051D-F9ED255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52651"/>
            <a:ext cx="7729728" cy="1188720"/>
          </a:xfrm>
        </p:spPr>
        <p:txBody>
          <a:bodyPr>
            <a:noAutofit/>
          </a:bodyPr>
          <a:lstStyle/>
          <a:p>
            <a:r>
              <a:rPr lang="nl-NL" sz="2400" dirty="0" err="1"/>
              <a:t>Plotly</a:t>
            </a:r>
            <a:r>
              <a:rPr lang="nl-NL" sz="2400" dirty="0"/>
              <a:t>: </a:t>
            </a:r>
            <a:r>
              <a:rPr lang="nl-NL" sz="2400" dirty="0" err="1"/>
              <a:t>Payload</a:t>
            </a:r>
            <a:r>
              <a:rPr lang="nl-NL" sz="2400" dirty="0"/>
              <a:t> </a:t>
            </a:r>
            <a:r>
              <a:rPr lang="nl-NL" sz="2400" dirty="0" err="1"/>
              <a:t>mass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Launch</a:t>
            </a:r>
            <a:r>
              <a:rPr lang="nl-NL" sz="2400" dirty="0"/>
              <a:t> </a:t>
            </a:r>
            <a:r>
              <a:rPr lang="nl-NL" sz="2400" dirty="0" err="1"/>
              <a:t>Outcome</a:t>
            </a:r>
            <a:r>
              <a:rPr lang="nl-NL" sz="2400" dirty="0"/>
              <a:t> (</a:t>
            </a:r>
            <a:r>
              <a:rPr lang="nl-NL" sz="2400" dirty="0" err="1"/>
              <a:t>all</a:t>
            </a:r>
            <a:r>
              <a:rPr lang="nl-NL" sz="2400" dirty="0"/>
              <a:t> sites)</a:t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6B4AE4-43D0-54D2-7882-9321E255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8" y="2152883"/>
            <a:ext cx="11216123" cy="35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E057E-4462-4D0D-AF87-5B6B879D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148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Predictive</a:t>
            </a:r>
            <a:r>
              <a:rPr lang="nl-NL" dirty="0"/>
              <a:t> analysis: </a:t>
            </a:r>
            <a:br>
              <a:rPr lang="nl-NL" dirty="0"/>
            </a:br>
            <a:r>
              <a:rPr lang="nl-NL" dirty="0"/>
              <a:t>ACCURACY OF PREDICTIONS OF THE MODELS ON TEST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19A13F-8F00-47C0-ADC9-89D88C61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57558" cy="4351338"/>
          </a:xfrm>
        </p:spPr>
        <p:txBody>
          <a:bodyPr/>
          <a:lstStyle/>
          <a:p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on test data are </a:t>
            </a:r>
            <a:r>
              <a:rPr lang="nl-NL" dirty="0" err="1"/>
              <a:t>similar</a:t>
            </a:r>
            <a:r>
              <a:rPr lang="nl-NL" dirty="0"/>
              <a:t> (0.833)</a:t>
            </a:r>
          </a:p>
          <a:p>
            <a:pPr>
              <a:buFont typeface="Wingdings" pitchFamily="2" charset="2"/>
              <a:buChar char="à"/>
            </a:pPr>
            <a:r>
              <a:rPr lang="nl-NL" dirty="0">
                <a:sym typeface="Wingdings" pitchFamily="2" charset="2"/>
              </a:rPr>
              <a:t>But </a:t>
            </a:r>
            <a:r>
              <a:rPr lang="nl-NL" dirty="0" err="1">
                <a:sym typeface="Wingdings" pitchFamily="2" charset="2"/>
              </a:rPr>
              <a:t>problem</a:t>
            </a:r>
            <a:r>
              <a:rPr lang="nl-NL" dirty="0">
                <a:sym typeface="Wingdings" pitchFamily="2" charset="2"/>
              </a:rPr>
              <a:t> is: (!) </a:t>
            </a:r>
            <a:r>
              <a:rPr lang="nl-NL" dirty="0" err="1">
                <a:sym typeface="Wingdings" pitchFamily="2" charset="2"/>
              </a:rPr>
              <a:t>very</a:t>
            </a:r>
            <a:r>
              <a:rPr lang="nl-NL" dirty="0">
                <a:sym typeface="Wingdings" pitchFamily="2" charset="2"/>
              </a:rPr>
              <a:t> small test </a:t>
            </a:r>
            <a:r>
              <a:rPr lang="nl-NL" dirty="0" err="1">
                <a:sym typeface="Wingdings" pitchFamily="2" charset="2"/>
              </a:rPr>
              <a:t>size</a:t>
            </a:r>
            <a:r>
              <a:rPr lang="nl-NL" dirty="0">
                <a:sym typeface="Wingdings" pitchFamily="2" charset="2"/>
              </a:rPr>
              <a:t> (</a:t>
            </a:r>
            <a:r>
              <a:rPr lang="nl-NL" i="1" dirty="0">
                <a:sym typeface="Wingdings" pitchFamily="2" charset="2"/>
              </a:rPr>
              <a:t>n </a:t>
            </a:r>
            <a:r>
              <a:rPr lang="nl-NL" dirty="0">
                <a:sym typeface="Wingdings" pitchFamily="2" charset="2"/>
              </a:rPr>
              <a:t>= 18)</a:t>
            </a:r>
          </a:p>
          <a:p>
            <a:pPr marL="0" indent="0">
              <a:buNone/>
            </a:pPr>
            <a:endParaRPr lang="nl-NL" dirty="0">
              <a:sym typeface="Wingdings" pitchFamily="2" charset="2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1144B-9845-308E-3F18-8CA2D03F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62" y="2001044"/>
            <a:ext cx="441259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ABE80-111F-4800-ECF1-DB9CA51E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PREDICTIVE ANALYSIS: </a:t>
            </a:r>
            <a:br>
              <a:rPr lang="nl-NL" dirty="0"/>
            </a:br>
            <a:r>
              <a:rPr lang="nl-NL" dirty="0" err="1"/>
              <a:t>Confusion</a:t>
            </a:r>
            <a:r>
              <a:rPr lang="nl-NL" dirty="0"/>
              <a:t> matrix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2D82CC-30F0-74F6-049D-54370B1D4E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6391" y="2638425"/>
            <a:ext cx="3741481" cy="3101975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B6D248-58FC-9A8A-D589-8E22F3DA15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Confusion</a:t>
            </a:r>
            <a:r>
              <a:rPr lang="nl-NL" dirty="0"/>
              <a:t> matrix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4575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19" y="1921878"/>
            <a:ext cx="6809509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Total number of successful and failure launches: 101</a:t>
            </a:r>
          </a:p>
          <a:p>
            <a:r>
              <a:rPr lang="en-US" dirty="0"/>
              <a:t>First successful launch: 22-12-2015</a:t>
            </a:r>
          </a:p>
          <a:p>
            <a:r>
              <a:rPr lang="en-US" dirty="0"/>
              <a:t>Success rate is higher the larger the flight amount at a launch site</a:t>
            </a:r>
          </a:p>
          <a:p>
            <a:r>
              <a:rPr lang="en-US" dirty="0"/>
              <a:t>Increasing success rates over the years</a:t>
            </a:r>
          </a:p>
          <a:p>
            <a:r>
              <a:rPr lang="en-US" dirty="0"/>
              <a:t>Orbit types that have highest success rates: </a:t>
            </a:r>
            <a:br>
              <a:rPr lang="en-US" dirty="0"/>
            </a:br>
            <a:r>
              <a:rPr lang="en-US" dirty="0"/>
              <a:t>ES-L1, GEO, HEO and SSO</a:t>
            </a:r>
          </a:p>
          <a:p>
            <a:r>
              <a:rPr lang="en-US" dirty="0"/>
              <a:t>Launch sites are close to railway, highway, </a:t>
            </a:r>
            <a:r>
              <a:rPr lang="en-US" dirty="0" err="1"/>
              <a:t>aiport</a:t>
            </a:r>
            <a:r>
              <a:rPr lang="en-US" dirty="0"/>
              <a:t> and coastline, while further away from cities</a:t>
            </a:r>
          </a:p>
          <a:p>
            <a:r>
              <a:rPr lang="en-US" dirty="0"/>
              <a:t>Launch site KSC LC-39A has most successful launches (76.9%)</a:t>
            </a:r>
          </a:p>
          <a:p>
            <a:r>
              <a:rPr lang="en-US" dirty="0"/>
              <a:t>Most flights have a payload mass of approx. 2000-6000 </a:t>
            </a:r>
          </a:p>
          <a:p>
            <a:r>
              <a:rPr lang="en-US" dirty="0"/>
              <a:t>All developed models deliver the same accuracy in classifying success rates on unseen test data</a:t>
            </a:r>
          </a:p>
          <a:p>
            <a:pPr marL="228600" lvl="1" indent="0">
              <a:buNone/>
            </a:pPr>
            <a:r>
              <a:rPr lang="en-US" dirty="0">
                <a:sym typeface="Wingdings" pitchFamily="2" charset="2"/>
              </a:rPr>
              <a:t> Note:  All preliminary conclusions since the dataset is relatively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We will predict if Falcon 9 first stage will land successfully.  Thereby, we can determine the cost of a launch. An alternative company can use this information to bid against SpaceX for rocket launches.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Research question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What variables and conditions affect the successful landing of a rocket launch?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F10CA-38E3-AEF6-4F36-560FBE4E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501968"/>
            <a:ext cx="7729728" cy="1188720"/>
          </a:xfrm>
        </p:spPr>
        <p:txBody>
          <a:bodyPr/>
          <a:lstStyle/>
          <a:p>
            <a:r>
              <a:rPr lang="nl-NL" dirty="0"/>
              <a:t>Appendix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F59D2B-C7FF-E411-D364-03BDBA3C7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351338"/>
          </a:xfrm>
        </p:spPr>
        <p:txBody>
          <a:bodyPr/>
          <a:lstStyle/>
          <a:p>
            <a:endParaRPr lang="nl-NL" dirty="0"/>
          </a:p>
          <a:p>
            <a:r>
              <a:rPr lang="nl-NL" dirty="0" err="1"/>
              <a:t>Github</a:t>
            </a:r>
            <a:r>
              <a:rPr lang="nl-NL" dirty="0"/>
              <a:t> link to code:</a:t>
            </a:r>
          </a:p>
        </p:txBody>
      </p:sp>
    </p:spTree>
    <p:extLst>
      <p:ext uri="{BB962C8B-B14F-4D97-AF65-F5344CB8AC3E}">
        <p14:creationId xmlns:p14="http://schemas.microsoft.com/office/powerpoint/2010/main" val="281185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9840D-1477-4AF5-B972-DDBF076A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40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Outline</a:t>
            </a:r>
            <a:endParaRPr lang="en-US" sz="2200" dirty="0"/>
          </a:p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 (EDA) with visualization and SQL</a:t>
            </a:r>
          </a:p>
          <a:p>
            <a:r>
              <a:rPr lang="en-US" sz="2200" dirty="0"/>
              <a:t>Interactive visualization in Folium and </a:t>
            </a:r>
            <a:r>
              <a:rPr lang="en-US" sz="2200" dirty="0" err="1"/>
              <a:t>Plotly</a:t>
            </a:r>
            <a:endParaRPr lang="en-US" sz="2200" dirty="0"/>
          </a:p>
          <a:p>
            <a:r>
              <a:rPr lang="en-US" sz="2200" dirty="0"/>
              <a:t>Predictive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3B246-5263-F5BD-CB92-F6396127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Data Collection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804B41-0796-4D29-BD54-DCF60B265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Getting</a:t>
            </a:r>
            <a:r>
              <a:rPr lang="nl-NL" b="1" dirty="0"/>
              <a:t> data </a:t>
            </a:r>
            <a:r>
              <a:rPr lang="nl-NL" b="1" dirty="0" err="1"/>
              <a:t>from</a:t>
            </a:r>
            <a:r>
              <a:rPr lang="nl-NL" b="1" dirty="0"/>
              <a:t> </a:t>
            </a:r>
            <a:r>
              <a:rPr lang="nl-NL" b="1" dirty="0" err="1"/>
              <a:t>SpaceX</a:t>
            </a:r>
            <a:r>
              <a:rPr lang="nl-NL" b="1" dirty="0"/>
              <a:t> Rest API</a:t>
            </a:r>
          </a:p>
          <a:p>
            <a:r>
              <a:rPr lang="nl-NL" dirty="0"/>
              <a:t>GET </a:t>
            </a:r>
            <a:r>
              <a:rPr lang="nl-NL" dirty="0" err="1"/>
              <a:t>request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REST API</a:t>
            </a:r>
          </a:p>
          <a:p>
            <a:r>
              <a:rPr lang="nl-NL" dirty="0" err="1"/>
              <a:t>Receiving</a:t>
            </a:r>
            <a:r>
              <a:rPr lang="nl-NL" dirty="0"/>
              <a:t> data (JSON file)</a:t>
            </a:r>
          </a:p>
          <a:p>
            <a:r>
              <a:rPr lang="nl-NL" dirty="0" err="1"/>
              <a:t>Normalizing</a:t>
            </a:r>
            <a:r>
              <a:rPr lang="nl-NL" dirty="0"/>
              <a:t> data </a:t>
            </a:r>
            <a:r>
              <a:rPr lang="nl-NL" dirty="0" err="1"/>
              <a:t>for</a:t>
            </a:r>
            <a:r>
              <a:rPr lang="nl-NL" dirty="0"/>
              <a:t> a CSV file</a:t>
            </a:r>
          </a:p>
          <a:p>
            <a:r>
              <a:rPr lang="nl-NL" dirty="0"/>
              <a:t>Cleaning data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r>
              <a:rPr lang="nl-NL" dirty="0" err="1"/>
              <a:t>Creating</a:t>
            </a:r>
            <a:r>
              <a:rPr lang="nl-NL" dirty="0"/>
              <a:t> a dataframe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coding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columns</a:t>
            </a:r>
          </a:p>
          <a:p>
            <a:r>
              <a:rPr lang="nl-NL" dirty="0"/>
              <a:t>Export to CSV file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782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E9B75-8EA6-BFC9-33C2-8AC03E95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Data Collection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D816BCA-E909-37FE-ED32-542183664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Web </a:t>
            </a:r>
            <a:r>
              <a:rPr lang="nl-NL" b="1" dirty="0" err="1"/>
              <a:t>scraping</a:t>
            </a:r>
            <a:r>
              <a:rPr lang="nl-NL" b="1" dirty="0"/>
              <a:t> Wikipedia</a:t>
            </a:r>
          </a:p>
          <a:p>
            <a:r>
              <a:rPr lang="nl-NL" dirty="0"/>
              <a:t>GET HTML Response object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Falcon</a:t>
            </a:r>
            <a:r>
              <a:rPr lang="nl-NL" dirty="0"/>
              <a:t> Heavy </a:t>
            </a:r>
            <a:r>
              <a:rPr lang="nl-NL" dirty="0" err="1"/>
              <a:t>Launches</a:t>
            </a:r>
            <a:r>
              <a:rPr lang="nl-NL" dirty="0"/>
              <a:t> Records</a:t>
            </a:r>
          </a:p>
          <a:p>
            <a:r>
              <a:rPr lang="nl-NL" dirty="0" err="1"/>
              <a:t>Creating</a:t>
            </a:r>
            <a:r>
              <a:rPr lang="nl-NL" dirty="0"/>
              <a:t> a ‘</a:t>
            </a:r>
            <a:r>
              <a:rPr lang="nl-NL" dirty="0" err="1"/>
              <a:t>soup</a:t>
            </a:r>
            <a:r>
              <a:rPr lang="nl-NL" dirty="0"/>
              <a:t>’ object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BeautifulSoup</a:t>
            </a:r>
            <a:endParaRPr lang="nl-NL" dirty="0"/>
          </a:p>
          <a:p>
            <a:r>
              <a:rPr lang="nl-NL" dirty="0" err="1"/>
              <a:t>Normalizing</a:t>
            </a:r>
            <a:r>
              <a:rPr lang="nl-NL" dirty="0"/>
              <a:t> data (CSV file) </a:t>
            </a:r>
          </a:p>
          <a:p>
            <a:r>
              <a:rPr lang="nl-NL" dirty="0" err="1"/>
              <a:t>Assigning</a:t>
            </a:r>
            <a:r>
              <a:rPr lang="nl-NL" dirty="0"/>
              <a:t> column header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  <a:p>
            <a:r>
              <a:rPr lang="nl-NL" dirty="0" err="1"/>
              <a:t>Parsing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 in </a:t>
            </a:r>
            <a:r>
              <a:rPr lang="nl-NL" dirty="0" err="1"/>
              <a:t>dictionaries</a:t>
            </a:r>
            <a:endParaRPr lang="nl-NL" dirty="0"/>
          </a:p>
          <a:p>
            <a:r>
              <a:rPr lang="nl-NL" dirty="0" err="1"/>
              <a:t>Creating</a:t>
            </a:r>
            <a:r>
              <a:rPr lang="nl-NL" dirty="0"/>
              <a:t> a </a:t>
            </a:r>
            <a:r>
              <a:rPr lang="nl-NL" dirty="0" err="1"/>
              <a:t>Pandas</a:t>
            </a:r>
            <a:r>
              <a:rPr lang="nl-NL" dirty="0"/>
              <a:t> </a:t>
            </a:r>
            <a:r>
              <a:rPr lang="nl-NL" dirty="0" err="1"/>
              <a:t>DataFrame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dictionary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1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5FCC-F5D9-F41A-851D-77CE4C3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Data </a:t>
            </a:r>
            <a:r>
              <a:rPr lang="nl-NL" dirty="0" err="1"/>
              <a:t>Wrangling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7FF2FB-6CEB-38C1-8683-D739E5ED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nl-NL" b="1" dirty="0"/>
          </a:p>
          <a:p>
            <a:pPr marL="0" lvl="0" indent="0">
              <a:buNone/>
            </a:pPr>
            <a:r>
              <a:rPr lang="nl-NL" b="1" dirty="0"/>
              <a:t>Data </a:t>
            </a:r>
            <a:r>
              <a:rPr lang="nl-NL" b="1" dirty="0" err="1"/>
              <a:t>wrangling</a:t>
            </a:r>
            <a:r>
              <a:rPr lang="nl-NL" b="1" dirty="0"/>
              <a:t> actions</a:t>
            </a:r>
          </a:p>
          <a:p>
            <a:pPr lvl="0"/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Creating</a:t>
            </a:r>
            <a:r>
              <a:rPr lang="nl-NL" dirty="0"/>
              <a:t> classes (0 = failure, 1 = </a:t>
            </a:r>
            <a:r>
              <a:rPr lang="nl-NL" dirty="0" err="1"/>
              <a:t>successful</a:t>
            </a:r>
            <a:r>
              <a:rPr lang="nl-NL" dirty="0"/>
              <a:t>) </a:t>
            </a:r>
            <a:r>
              <a:rPr lang="nl-NL" dirty="0" err="1"/>
              <a:t>based</a:t>
            </a:r>
            <a:r>
              <a:rPr lang="nl-NL" dirty="0"/>
              <a:t> on column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identifies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rockets</a:t>
            </a:r>
            <a:r>
              <a:rPr lang="nl-NL" dirty="0"/>
              <a:t> </a:t>
            </a:r>
            <a:r>
              <a:rPr lang="nl-NL" dirty="0" err="1"/>
              <a:t>landed</a:t>
            </a:r>
            <a:r>
              <a:rPr lang="nl-NL" dirty="0"/>
              <a:t> </a:t>
            </a:r>
            <a:r>
              <a:rPr lang="nl-NL" dirty="0" err="1"/>
              <a:t>successfully</a:t>
            </a:r>
            <a:endParaRPr lang="nl-NL" dirty="0"/>
          </a:p>
          <a:p>
            <a:r>
              <a:rPr lang="nl-NL" dirty="0" err="1"/>
              <a:t>Calculating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rocket</a:t>
            </a:r>
            <a:r>
              <a:rPr lang="nl-NL" dirty="0"/>
              <a:t> </a:t>
            </a:r>
            <a:r>
              <a:rPr lang="nl-NL" dirty="0" err="1"/>
              <a:t>launches</a:t>
            </a:r>
            <a:r>
              <a:rPr lang="nl-NL" dirty="0"/>
              <a:t> on </a:t>
            </a:r>
            <a:r>
              <a:rPr lang="nl-NL" dirty="0" err="1"/>
              <a:t>each</a:t>
            </a:r>
            <a:r>
              <a:rPr lang="nl-NL" dirty="0"/>
              <a:t> site</a:t>
            </a:r>
          </a:p>
          <a:p>
            <a:r>
              <a:rPr lang="nl-NL" dirty="0" err="1"/>
              <a:t>Calculing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occurance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orbit</a:t>
            </a:r>
            <a:endParaRPr lang="nl-NL" dirty="0"/>
          </a:p>
          <a:p>
            <a:r>
              <a:rPr lang="nl-NL" dirty="0"/>
              <a:t>Mission </a:t>
            </a:r>
            <a:r>
              <a:rPr lang="nl-NL" dirty="0" err="1"/>
              <a:t>outcome</a:t>
            </a:r>
            <a:r>
              <a:rPr lang="nl-NL" dirty="0"/>
              <a:t> per </a:t>
            </a:r>
            <a:r>
              <a:rPr lang="nl-NL" dirty="0" err="1"/>
              <a:t>orbit</a:t>
            </a:r>
            <a:r>
              <a:rPr lang="nl-NL" dirty="0"/>
              <a:t> type</a:t>
            </a:r>
          </a:p>
          <a:p>
            <a:r>
              <a:rPr lang="nl-NL" dirty="0"/>
              <a:t>Handling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dataframe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0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65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676D4-97EB-41E9-4C03-B4F4AA94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37"/>
            <a:ext cx="10515600" cy="1512888"/>
          </a:xfrm>
        </p:spPr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: </a:t>
            </a:r>
            <a:r>
              <a:rPr lang="nl-NL" dirty="0" err="1"/>
              <a:t>Exploratory</a:t>
            </a:r>
            <a:r>
              <a:rPr lang="nl-NL" dirty="0"/>
              <a:t> Data Analysis – Data </a:t>
            </a:r>
            <a:r>
              <a:rPr lang="nl-NL" dirty="0" err="1"/>
              <a:t>Visualization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78F299-8FD6-1B62-836D-05279BFE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Different type of </a:t>
            </a:r>
            <a:r>
              <a:rPr lang="nl-NL" b="1" dirty="0" err="1"/>
              <a:t>charts</a:t>
            </a:r>
            <a:endParaRPr lang="nl-NL" b="1" dirty="0"/>
          </a:p>
          <a:p>
            <a:r>
              <a:rPr lang="nl-NL" dirty="0" err="1"/>
              <a:t>Scatter</a:t>
            </a:r>
            <a:r>
              <a:rPr lang="nl-NL" dirty="0"/>
              <a:t> </a:t>
            </a:r>
            <a:r>
              <a:rPr lang="nl-NL" dirty="0" err="1"/>
              <a:t>charts</a:t>
            </a:r>
            <a:endParaRPr lang="nl-NL" dirty="0"/>
          </a:p>
          <a:p>
            <a:pPr lvl="1"/>
            <a:r>
              <a:rPr lang="nl-NL" dirty="0" err="1"/>
              <a:t>Flight_Number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Launch_Site</a:t>
            </a:r>
            <a:endParaRPr lang="nl-NL" dirty="0"/>
          </a:p>
          <a:p>
            <a:pPr lvl="1"/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Launch_Site</a:t>
            </a:r>
            <a:endParaRPr lang="nl-NL" dirty="0"/>
          </a:p>
          <a:p>
            <a:pPr lvl="1"/>
            <a:r>
              <a:rPr lang="nl-NL" dirty="0" err="1"/>
              <a:t>Orbit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Flight_Number</a:t>
            </a:r>
            <a:endParaRPr lang="nl-NL" dirty="0"/>
          </a:p>
          <a:p>
            <a:pPr lvl="1"/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Orbit</a:t>
            </a:r>
            <a:endParaRPr lang="nl-NL" dirty="0"/>
          </a:p>
          <a:p>
            <a:r>
              <a:rPr lang="nl-NL" dirty="0"/>
              <a:t>Bar </a:t>
            </a:r>
            <a:r>
              <a:rPr lang="nl-NL" dirty="0" err="1"/>
              <a:t>chart</a:t>
            </a:r>
            <a:endParaRPr lang="nl-NL" dirty="0"/>
          </a:p>
          <a:p>
            <a:pPr lvl="1"/>
            <a:r>
              <a:rPr lang="nl-NL" dirty="0" err="1"/>
              <a:t>Success_Rate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Orbit</a:t>
            </a:r>
            <a:endParaRPr lang="nl-NL" dirty="0"/>
          </a:p>
          <a:p>
            <a:r>
              <a:rPr lang="nl-NL" dirty="0"/>
              <a:t>Line </a:t>
            </a:r>
            <a:r>
              <a:rPr lang="nl-NL" dirty="0" err="1"/>
              <a:t>chart</a:t>
            </a:r>
            <a:endParaRPr lang="nl-NL" dirty="0"/>
          </a:p>
          <a:p>
            <a:pPr lvl="1"/>
            <a:r>
              <a:rPr lang="nl-NL" dirty="0" err="1"/>
              <a:t>Success_Rate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680957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155be751-a274-42e8-93fb-f39d3b9bccc8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f80a141d-92ca-4d3d-9308-f7e7b1d44ce8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{9A2C6357-9937-5747-B3C1-26BEFF2AE6D4}tf10001120</Template>
  <TotalTime>3282</TotalTime>
  <Words>1569</Words>
  <Application>Microsoft Macintosh PowerPoint</Application>
  <PresentationFormat>Breedbeeld</PresentationFormat>
  <Paragraphs>209</Paragraphs>
  <Slides>41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8" baseType="lpstr">
      <vt:lpstr>-apple-system</vt:lpstr>
      <vt:lpstr>Arial</vt:lpstr>
      <vt:lpstr>Calibri</vt:lpstr>
      <vt:lpstr>Gill Sans MT</vt:lpstr>
      <vt:lpstr>IBM Plex Mono Text</vt:lpstr>
      <vt:lpstr>Wingdings</vt:lpstr>
      <vt:lpstr>Pakket</vt:lpstr>
      <vt:lpstr>SpaceX Falcon 9 first landing prediction</vt:lpstr>
      <vt:lpstr>OUTLINE</vt:lpstr>
      <vt:lpstr>EXECUTIVE SUMMARY</vt:lpstr>
      <vt:lpstr>INTRODUCTION</vt:lpstr>
      <vt:lpstr>METHODOLOGY</vt:lpstr>
      <vt:lpstr>Methodology: Data Collection</vt:lpstr>
      <vt:lpstr>Methodology: Data Collection</vt:lpstr>
      <vt:lpstr>Methodology: Data Wrangling</vt:lpstr>
      <vt:lpstr>Methodology: Exploratory Data Analysis – Data Visualization</vt:lpstr>
      <vt:lpstr>Methodology: Exploratory Data Analysis – SQL Queries</vt:lpstr>
      <vt:lpstr>Methodology: Interactive Visualization - Folium</vt:lpstr>
      <vt:lpstr>Methodology: Interactive Visualization – Plotly Dash</vt:lpstr>
      <vt:lpstr>Methodology: Predictive analysis</vt:lpstr>
      <vt:lpstr>Results</vt:lpstr>
      <vt:lpstr>EDA with visualization: Flight number vs. Launch Site </vt:lpstr>
      <vt:lpstr>EDA with visualization: Payload vs Launch Site</vt:lpstr>
      <vt:lpstr>EDA with visualization: Success rate of each Orbit</vt:lpstr>
      <vt:lpstr>EDA with visualization: Flight number vs Orbit type</vt:lpstr>
      <vt:lpstr>EDA with visualization: Payload vs Orbit type</vt:lpstr>
      <vt:lpstr>EDA with visualization: Yearly launch success rate</vt:lpstr>
      <vt:lpstr>EDA with SQL: Launch site names</vt:lpstr>
      <vt:lpstr>EDA with SQL: 5 launch sites beginning with ‘CCA’</vt:lpstr>
      <vt:lpstr>EDA with SQL: Total payload mass + Average payload mass</vt:lpstr>
      <vt:lpstr>EDA with SQL: Date of first successful landing outcome in ground pad</vt:lpstr>
      <vt:lpstr>EDA with SQL: Names of boosters with success in drone ship and payload_mass between 4000 and 6000</vt:lpstr>
      <vt:lpstr>EDA with SQL:Total number of successful and failure missions</vt:lpstr>
      <vt:lpstr>EDA with SQL: Booster versions which carried maximum payload mass</vt:lpstr>
      <vt:lpstr>EDA with SQL: Month names, failure landing outcomes in drone ship, booster versions, launch site for months in 2015</vt:lpstr>
      <vt:lpstr>EDA with SQL: Count of successful landing_outcomes in desc order between 04-06-2010 and 20-03-2017</vt:lpstr>
      <vt:lpstr>Folium: Launch sites locations</vt:lpstr>
      <vt:lpstr>Folium: launch-outcomes</vt:lpstr>
      <vt:lpstr>Folium: Proximity of launch sites</vt:lpstr>
      <vt:lpstr>Folium: Answer questions</vt:lpstr>
      <vt:lpstr>Plotly: Total success of launches</vt:lpstr>
      <vt:lpstr>Plotly: Highest scoring launch site</vt:lpstr>
      <vt:lpstr>Plotly: Payload mass and Launch Outcome (all sites) </vt:lpstr>
      <vt:lpstr>Predictive analysis:  ACCURACY OF PREDICTIONS OF THE MODELS ON TEST DATA</vt:lpstr>
      <vt:lpstr>PREDICTIVE ANALYSIS:  Confusion matrix</vt:lpstr>
      <vt:lpstr>CONCLUSION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Falko Wielers</cp:lastModifiedBy>
  <cp:revision>49</cp:revision>
  <dcterms:created xsi:type="dcterms:W3CDTF">2020-10-28T18:29:43Z</dcterms:created>
  <dcterms:modified xsi:type="dcterms:W3CDTF">2022-09-27T08:08:00Z</dcterms:modified>
</cp:coreProperties>
</file>