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88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0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69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07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3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6FA9-F7C2-49B9-BA6F-8E27EA49606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FB60F6-654B-4CF6-BD8D-FAA79F80D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6249-816F-4331-F79F-00F6E0A27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899" y="1684817"/>
            <a:ext cx="5589638" cy="69317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Bookman Old Style" panose="02050604050505020204" pitchFamily="18" charset="0"/>
              </a:rPr>
              <a:t>2024 VF CBC COHORT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16FE5-4EB2-0D95-D19E-C16EA48F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62" y="3354247"/>
            <a:ext cx="9277718" cy="10504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ANALYSIS OF AI, MACHINE LEARNING AND DATA SCIENCE PROFESSIONALS SALARY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9893A-146A-9799-13E9-5FEEC80F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" y="192724"/>
            <a:ext cx="4000254" cy="150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891B4-9A05-1D44-47A9-1F27A50BD339}"/>
              </a:ext>
            </a:extLst>
          </p:cNvPr>
          <p:cNvSpPr txBox="1"/>
          <p:nvPr/>
        </p:nvSpPr>
        <p:spPr>
          <a:xfrm>
            <a:off x="5805456" y="4667647"/>
            <a:ext cx="32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 group B</a:t>
            </a:r>
          </a:p>
        </p:txBody>
      </p:sp>
    </p:spTree>
    <p:extLst>
      <p:ext uri="{BB962C8B-B14F-4D97-AF65-F5344CB8AC3E}">
        <p14:creationId xmlns:p14="http://schemas.microsoft.com/office/powerpoint/2010/main" val="106227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FE39-EABC-CA5C-5789-8B2D5BDD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156238"/>
            <a:ext cx="8596668" cy="514322"/>
          </a:xfrm>
        </p:spPr>
        <p:txBody>
          <a:bodyPr>
            <a:normAutofit fontScale="90000"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ANALYSIS ON REMOTE WORK T</a:t>
            </a:r>
            <a:r>
              <a:rPr lang="en-US" dirty="0">
                <a:solidFill>
                  <a:srgbClr val="90C226"/>
                </a:solidFill>
                <a:latin typeface="Trebuchet MS" panose="020B0603020202020204"/>
              </a:rPr>
              <a:t>REND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BC75-096A-5F0B-5A2B-317DDE73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599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1: (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What percentage of AI, ML, and data science professionals are working remotely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rPr>
              <a:t>?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A pie chart </a:t>
            </a: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rPr>
              <a:t> percentage of AI, Machine Learning and Data Science working remotely showed there are more remote data science employees compared to the other job groups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D35E-02C8-0C4E-7FBA-9EF3DC8A0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00" y="2865120"/>
            <a:ext cx="5779429" cy="38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5094-85D5-92AE-ED17-86051637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4" y="426720"/>
            <a:ext cx="8596668" cy="555368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2: (Average salary of remote workers compared to in-office worker salary?)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r>
              <a:rPr lang="en-US" dirty="0"/>
              <a:t>Findings: The analysis showed in-office employees are earning almost the same as remote employees with hybrid employees earning significantly less. There are more remote Data Science employees compared to other job groups.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E53EB1-2832-04A8-8514-CE6230F6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20793"/>
              </p:ext>
            </p:extLst>
          </p:nvPr>
        </p:nvGraphicFramePr>
        <p:xfrm>
          <a:off x="1024082" y="3112121"/>
          <a:ext cx="8128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72197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6201059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Remote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in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906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0 (In-office workers)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$153,181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752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50 (Hybrid workers)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$82,439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8466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100 (Remote Workers)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$145,419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5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371B-6141-AD38-C1E9-A43EFD8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134648"/>
            <a:ext cx="8893386" cy="535912"/>
          </a:xfrm>
        </p:spPr>
        <p:txBody>
          <a:bodyPr>
            <a:normAutofit fontScale="90000"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ANALYSIS ON SKILLS AND CAREER PROGRESSION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DCB6-D537-6602-035B-02B8B251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14" y="670560"/>
            <a:ext cx="9442026" cy="6052792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1: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What are the most in-demand skills in AI, Machine Learning and Data Science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Trebuchet MS" panose="020B0603020202020204" pitchFamily="34" charset="0"/>
              </a:rPr>
              <a:t>Findings</a:t>
            </a: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: The analysis showed that data science professions are more in-demand compared to the other professions. Their average salary is less due to the high number of employees in this job group.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F52ADF-033A-FBE6-E0E9-2605C8409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40233"/>
              </p:ext>
            </p:extLst>
          </p:nvPr>
        </p:nvGraphicFramePr>
        <p:xfrm>
          <a:off x="394688" y="3855720"/>
          <a:ext cx="6165428" cy="239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714">
                  <a:extLst>
                    <a:ext uri="{9D8B030D-6E8A-4147-A177-3AD203B41FA5}">
                      <a16:colId xmlns:a16="http://schemas.microsoft.com/office/drawing/2014/main" val="588886654"/>
                    </a:ext>
                  </a:extLst>
                </a:gridCol>
                <a:gridCol w="3082714">
                  <a:extLst>
                    <a:ext uri="{9D8B030D-6E8A-4147-A177-3AD203B41FA5}">
                      <a16:colId xmlns:a16="http://schemas.microsoft.com/office/drawing/2014/main" val="1750385407"/>
                    </a:ext>
                  </a:extLst>
                </a:gridCol>
              </a:tblGrid>
              <a:tr h="478410">
                <a:tc>
                  <a:txBody>
                    <a:bodyPr/>
                    <a:lstStyle/>
                    <a:p>
                      <a:r>
                        <a:rPr lang="en-US" dirty="0"/>
                        <a:t>Job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43053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99055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9014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0791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3932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DD17F40-E10B-85A6-18F3-E3006DBB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6" y="2734761"/>
            <a:ext cx="5486401" cy="38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B329-3F0F-290E-54C9-6BE9428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4" y="121920"/>
            <a:ext cx="8596668" cy="487680"/>
          </a:xfrm>
        </p:spPr>
        <p:txBody>
          <a:bodyPr>
            <a:normAutofit fontScale="90000"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TIME SERIES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041A-C83A-885E-9E28-7D8DA029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14" y="777240"/>
            <a:ext cx="9137226" cy="5958839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1: (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How have salaries for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AI, Machine Learning and Data Science professionals evolved over the years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A line graph showing the evolution of salaries over the years proving that salaries for professionals in tech have been increasing over the years and more-so between 2021 and 2022 due to the major transition of businesses into the online space following covid period.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DC54-DB76-EABD-976B-37C6BA54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2662447"/>
            <a:ext cx="7750002" cy="4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B002-8C56-32D1-5C00-4853CFC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80"/>
            <a:ext cx="8596668" cy="6537959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2: (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Are there any trends in employment type or remote ratio over time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bar graph showing trend of remote work over years shows the rise of hybrid employment in 2020 and 2021 during the covid years and subsequent decrease after that while in-office work trends increased drastically after 2021.remote workers have decreased after 2022.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068CC-DC0F-5159-667D-24325AFA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7" y="2052038"/>
            <a:ext cx="8596668" cy="46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A9D-B5EC-CC86-63C9-BE21F50BB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60"/>
            <a:ext cx="9015306" cy="637031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graph on trend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/>
              </a:rPr>
              <a:t>employment 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over years shows that full time employment has had a constant higher share in the employment type over the years with only 2020 and 2021 having notable contract, freelance and part-time employee numbers.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66C61-96AF-2463-B374-7D29FE9F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1" y="1377893"/>
            <a:ext cx="8770629" cy="4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DEBE-9DEB-4B29-F55A-661BDC32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14" y="161318"/>
            <a:ext cx="8596668" cy="655320"/>
          </a:xfrm>
        </p:spPr>
        <p:txBody>
          <a:bodyPr/>
          <a:lstStyle/>
          <a:p>
            <a:r>
              <a:rPr lang="en-US" dirty="0">
                <a:solidFill>
                  <a:srgbClr val="90C226"/>
                </a:solidFill>
                <a:latin typeface="Trebuchet MS" panose="020B0603020202020204"/>
              </a:rPr>
              <a:t>CORRELATION AND ADVANCED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C478-682A-8C6E-EA8D-6C6D22BF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926478"/>
            <a:ext cx="9494520" cy="500504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1: 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Is there a correlation between experience level and salary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>
              <a:buClr>
                <a:srgbClr val="90C226"/>
              </a:buClr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2: 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Is there a correlation between experience company’s size and salary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3: 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Is there a correlation between experience company’s location and salary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2C3A63-FF27-4629-D803-01C5D883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81714"/>
              </p:ext>
            </p:extLst>
          </p:nvPr>
        </p:nvGraphicFramePr>
        <p:xfrm>
          <a:off x="825962" y="1483020"/>
          <a:ext cx="87980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8098">
                  <a:extLst>
                    <a:ext uri="{9D8B030D-6E8A-4147-A177-3AD203B41FA5}">
                      <a16:colId xmlns:a16="http://schemas.microsoft.com/office/drawing/2014/main" val="2473912796"/>
                    </a:ext>
                  </a:extLst>
                </a:gridCol>
              </a:tblGrid>
              <a:tr h="802980">
                <a:tc>
                  <a:txBody>
                    <a:bodyPr/>
                    <a:lstStyle/>
                    <a:p>
                      <a:r>
                        <a:rPr lang="en-US" dirty="0"/>
                        <a:t>Correlation between Experience Level and Salary: (0.27) correlation shows a moderate positive correlation meaning higher experience levels tend to be associated with higher salaries.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16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D0BE9D-25FF-D457-B134-FC0DBBAB0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82525"/>
              </p:ext>
            </p:extLst>
          </p:nvPr>
        </p:nvGraphicFramePr>
        <p:xfrm>
          <a:off x="825962" y="2936013"/>
          <a:ext cx="8128000" cy="105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10914900"/>
                    </a:ext>
                  </a:extLst>
                </a:gridCol>
              </a:tblGrid>
              <a:tr h="1051335">
                <a:tc>
                  <a:txBody>
                    <a:bodyPr/>
                    <a:lstStyle/>
                    <a:p>
                      <a:r>
                        <a:rPr lang="en-US" dirty="0"/>
                        <a:t>Correlation between Company Size and Salary: (0.03 )There is a very weak correlation meaning company size has minimal impact on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78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D07EAE-D242-9B94-6C0E-CAA8391D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82468"/>
              </p:ext>
            </p:extLst>
          </p:nvPr>
        </p:nvGraphicFramePr>
        <p:xfrm>
          <a:off x="825962" y="4880185"/>
          <a:ext cx="8128000" cy="105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30935041"/>
                    </a:ext>
                  </a:extLst>
                </a:gridCol>
              </a:tblGrid>
              <a:tr h="1051335">
                <a:tc>
                  <a:txBody>
                    <a:bodyPr/>
                    <a:lstStyle/>
                    <a:p>
                      <a:r>
                        <a:rPr lang="en-US" dirty="0"/>
                        <a:t>Correlation between Company location and Salary: (0.27) This shows that regional differences have moderate impact on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1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5985-F308-EA4C-9D8B-CA05E449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1"/>
            <a:ext cx="8596668" cy="6598920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 4: (</a:t>
            </a:r>
            <a:r>
              <a:rPr lang="en-US" b="1" dirty="0">
                <a:solidFill>
                  <a:srgbClr val="000000"/>
                </a:solidFill>
                <a:latin typeface="Trebuchet MS" panose="020B0603020202020204"/>
              </a:rPr>
              <a:t>What factors influences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salary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?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b="1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The graph shows that experience, job groups and company’s location are some factors that determine salary while company size</a:t>
            </a:r>
            <a:r>
              <a:rPr lang="en-US" dirty="0">
                <a:solidFill>
                  <a:prstClr val="black"/>
                </a:solidFill>
                <a:latin typeface="Trebuchet MS" panose="020B0603020202020204" pitchFamily="34" charset="0"/>
              </a:rPr>
              <a:t> doesn’t necessarily influence  salary.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562CA-1407-4945-ADF3-133A5A29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521202"/>
            <a:ext cx="7863856" cy="49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6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BC41-9142-7E51-0EAB-27E33AE8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54" y="152400"/>
            <a:ext cx="8596668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EC0D-19D0-8896-1736-A768822C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0121"/>
            <a:ext cx="11118426" cy="54254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the analysis we have carried out, it has been observed that: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North America offers the highest salary for both AI, Machine Learning and Data Science professions.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jo group has the highest number of those working remotely, 80% of the remote population are from Data Science.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shows that Data Science job group are most demand skills in the labor market.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salaries over the years shows that there have been high increase over time.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Full-time employment is more practiced than other types of employment and there is more of in-office workers than those working remotely.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xperience , job groups and company’s location are some factors that determine salary while company size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e doesn’t influences salary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93BAA-6648-F49C-270C-8F8035716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0"/>
            <a:ext cx="10302240" cy="670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195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176-72AD-61F2-9F2C-6641342F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32434" cy="791497"/>
          </a:xfrm>
        </p:spPr>
        <p:txBody>
          <a:bodyPr/>
          <a:lstStyle/>
          <a:p>
            <a:r>
              <a:rPr lang="en-US" dirty="0"/>
              <a:t>TEAM B LEADERS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239717-5FAB-25CE-E98A-A64A5F9C1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165207"/>
              </p:ext>
            </p:extLst>
          </p:nvPr>
        </p:nvGraphicFramePr>
        <p:xfrm>
          <a:off x="5796115" y="609600"/>
          <a:ext cx="3732434" cy="5348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34">
                  <a:extLst>
                    <a:ext uri="{9D8B030D-6E8A-4147-A177-3AD203B41FA5}">
                      <a16:colId xmlns:a16="http://schemas.microsoft.com/office/drawing/2014/main" val="2114141624"/>
                    </a:ext>
                  </a:extLst>
                </a:gridCol>
              </a:tblGrid>
              <a:tr h="764107">
                <a:tc>
                  <a:txBody>
                    <a:bodyPr/>
                    <a:lstStyle/>
                    <a:p>
                      <a:r>
                        <a:rPr lang="en-US" sz="2400" dirty="0"/>
                        <a:t>OTHER 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66152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Jane W. Wanjiku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87132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Chibuzor Juliet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86133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Caroline Gatwiri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405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Ejimadu Chioma Juliet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1504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Chisom Nwabugwu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3454"/>
                  </a:ext>
                </a:extLst>
              </a:tr>
              <a:tr h="764107">
                <a:tc>
                  <a:txBody>
                    <a:bodyPr/>
                    <a:lstStyle/>
                    <a:p>
                      <a:r>
                        <a:rPr lang="en-US" sz="2400" b="1" dirty="0"/>
                        <a:t>Ihunanya Vivian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429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215A28-A42E-4EAF-DB9E-3C2D5348EE47}"/>
              </a:ext>
            </a:extLst>
          </p:cNvPr>
          <p:cNvSpPr txBox="1"/>
          <p:nvPr/>
        </p:nvSpPr>
        <p:spPr>
          <a:xfrm>
            <a:off x="500725" y="2164316"/>
            <a:ext cx="4997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Assistant Lead: Chisom Elizabeth Omegor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A89B-8DE2-490C-1A94-71B3320B8B6C}"/>
              </a:ext>
            </a:extLst>
          </p:cNvPr>
          <p:cNvSpPr txBox="1"/>
          <p:nvPr/>
        </p:nvSpPr>
        <p:spPr>
          <a:xfrm>
            <a:off x="500725" y="1551874"/>
            <a:ext cx="499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Lead: Shifa Namata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C44C6-88E0-D581-A0B1-4628E9502174}"/>
              </a:ext>
            </a:extLst>
          </p:cNvPr>
          <p:cNvSpPr txBox="1"/>
          <p:nvPr/>
        </p:nvSpPr>
        <p:spPr>
          <a:xfrm>
            <a:off x="503505" y="4678740"/>
            <a:ext cx="4319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Trebuchet MS" panose="020B0603020202020204"/>
              </a:rPr>
              <a:t>Data stakeholders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Trebuchet MS" panose="020B0603020202020204"/>
              </a:rPr>
              <a:t>Employees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Organizations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Trebuchet MS" panose="020B0603020202020204"/>
              </a:rPr>
              <a:t>Career transitioners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7399-B6B0-771F-74A8-29FB47C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PROBLEM</a:t>
            </a:r>
            <a:r>
              <a:rPr lang="en-US" sz="36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CE6A-9073-3807-1A2B-674CE6DB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587"/>
            <a:ext cx="8596668" cy="495545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Recently, there has been a great transition into the world of technology as a career and some of the challenges that comes with this transition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Lack of knowledge of the average salary for a particular skill for an entry level professional and the impact of experience level on the salaries paid?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Whether location of a company has impact on how much the salary will be?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tech skills are in high demand?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is why and how we came up with the questions that guided the analysis using the dataset provided to draw out insights.</a:t>
            </a:r>
          </a:p>
        </p:txBody>
      </p:sp>
    </p:spTree>
    <p:extLst>
      <p:ext uri="{BB962C8B-B14F-4D97-AF65-F5344CB8AC3E}">
        <p14:creationId xmlns:p14="http://schemas.microsoft.com/office/powerpoint/2010/main" val="42233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87D3-5618-B8A4-6F65-55DE9A1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04" y="333239"/>
            <a:ext cx="7906227" cy="817135"/>
          </a:xfrm>
        </p:spPr>
        <p:txBody>
          <a:bodyPr/>
          <a:lstStyle/>
          <a:p>
            <a:r>
              <a:rPr lang="en-US" sz="3600" b="1" dirty="0">
                <a:latin typeface="+mn-lt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9C3A-6F80-A3CD-9258-A06BE627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05" y="1150374"/>
            <a:ext cx="7643352" cy="166854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 dataset covers different job titles, work year, experience level, employment type, salary, salary in usd, salary currency, employee residence, remote ratio, company’s location and company’s size.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1ADF5-366B-7961-0C87-D29E747BEA5A}"/>
              </a:ext>
            </a:extLst>
          </p:cNvPr>
          <p:cNvSpPr txBox="1"/>
          <p:nvPr/>
        </p:nvSpPr>
        <p:spPr>
          <a:xfrm>
            <a:off x="1162731" y="2818919"/>
            <a:ext cx="65519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 </a:t>
            </a:r>
            <a:r>
              <a:rPr lang="en-US" sz="2200" dirty="0"/>
              <a:t>size of the dataset was 25760 rows by 11 columns, the data type were integer and objects.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5D79E-6370-F55A-1E7C-2125F1F2BE0B}"/>
              </a:ext>
            </a:extLst>
          </p:cNvPr>
          <p:cNvSpPr txBox="1"/>
          <p:nvPr/>
        </p:nvSpPr>
        <p:spPr>
          <a:xfrm>
            <a:off x="1162731" y="4302798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WORKFLOW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AE1150F-C300-B436-0B4C-D005DDDF07E3}"/>
              </a:ext>
            </a:extLst>
          </p:cNvPr>
          <p:cNvSpPr/>
          <p:nvPr/>
        </p:nvSpPr>
        <p:spPr>
          <a:xfrm>
            <a:off x="3624058" y="5543171"/>
            <a:ext cx="728079" cy="53149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B4AB17-1876-149C-2768-8672F6CA4EE5}"/>
              </a:ext>
            </a:extLst>
          </p:cNvPr>
          <p:cNvSpPr/>
          <p:nvPr/>
        </p:nvSpPr>
        <p:spPr>
          <a:xfrm>
            <a:off x="1410336" y="5094166"/>
            <a:ext cx="2199901" cy="1430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Inspection and Cleaning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4A9D5C-4535-0B8E-8203-8A7467ABC9C3}"/>
              </a:ext>
            </a:extLst>
          </p:cNvPr>
          <p:cNvSpPr/>
          <p:nvPr/>
        </p:nvSpPr>
        <p:spPr>
          <a:xfrm>
            <a:off x="4365958" y="5094166"/>
            <a:ext cx="1976284" cy="1430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9796D-DA19-F63A-A1D3-DB253216DAF2}"/>
              </a:ext>
            </a:extLst>
          </p:cNvPr>
          <p:cNvSpPr/>
          <p:nvPr/>
        </p:nvSpPr>
        <p:spPr>
          <a:xfrm>
            <a:off x="7084142" y="5094167"/>
            <a:ext cx="1976284" cy="1430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0F074-E6ED-DE04-1BC9-8981497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83" y="5513236"/>
            <a:ext cx="755970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4CD5-F3B7-ADD6-11EE-285AD736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013"/>
          </a:xfrm>
        </p:spPr>
        <p:txBody>
          <a:bodyPr/>
          <a:lstStyle/>
          <a:p>
            <a:r>
              <a:rPr lang="en-US" sz="3600" b="1" dirty="0">
                <a:latin typeface="Calibri" panose="020F0502020204030204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E58C-9B33-B709-EEEF-B7751CC2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21" y="1253613"/>
            <a:ext cx="8596668" cy="41885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There was no missing values in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11485 duplicated values were dropped. New total value was 14275 rows and 11 columns.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Job titles were mapped into job groups (AI, Machine Learning, Data Science and Others).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Company’s location using the ISO Codes were mapped into: North America, Europe, South America, Asia, Africa, Middle East and Oceania.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A8EA-2DE8-D4EB-D4F3-94EE1ED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" y="105650"/>
            <a:ext cx="9084953" cy="5285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ON SALARY AND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CD84-7974-1278-953B-77318354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88" y="634181"/>
            <a:ext cx="9404992" cy="6223819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b="1" dirty="0">
                <a:solidFill>
                  <a:schemeClr val="tx1"/>
                </a:solidFill>
              </a:rPr>
              <a:t>Question 1: What is the average salary for AI, ML, and data science professionals worldwide, and how does it compare across different job titles and experience levels? </a:t>
            </a:r>
            <a:r>
              <a:rPr lang="en-US" sz="1800" dirty="0">
                <a:solidFill>
                  <a:schemeClr val="tx1"/>
                </a:solidFill>
              </a:rPr>
              <a:t>ML and Data Science has a very unstable salary growth with experience while the salary growth for AI  and others in job groups is more stable.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4BFD5-FD01-85DD-4296-AA8B167B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75753"/>
              </p:ext>
            </p:extLst>
          </p:nvPr>
        </p:nvGraphicFramePr>
        <p:xfrm>
          <a:off x="660493" y="4581888"/>
          <a:ext cx="1087101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118">
                  <a:extLst>
                    <a:ext uri="{9D8B030D-6E8A-4147-A177-3AD203B41FA5}">
                      <a16:colId xmlns:a16="http://schemas.microsoft.com/office/drawing/2014/main" val="684820963"/>
                    </a:ext>
                  </a:extLst>
                </a:gridCol>
                <a:gridCol w="1374014">
                  <a:extLst>
                    <a:ext uri="{9D8B030D-6E8A-4147-A177-3AD203B41FA5}">
                      <a16:colId xmlns:a16="http://schemas.microsoft.com/office/drawing/2014/main" val="3999482329"/>
                    </a:ext>
                  </a:extLst>
                </a:gridCol>
                <a:gridCol w="1832019">
                  <a:extLst>
                    <a:ext uri="{9D8B030D-6E8A-4147-A177-3AD203B41FA5}">
                      <a16:colId xmlns:a16="http://schemas.microsoft.com/office/drawing/2014/main" val="88629624"/>
                    </a:ext>
                  </a:extLst>
                </a:gridCol>
                <a:gridCol w="1902481">
                  <a:extLst>
                    <a:ext uri="{9D8B030D-6E8A-4147-A177-3AD203B41FA5}">
                      <a16:colId xmlns:a16="http://schemas.microsoft.com/office/drawing/2014/main" val="3284468857"/>
                    </a:ext>
                  </a:extLst>
                </a:gridCol>
                <a:gridCol w="1837381">
                  <a:extLst>
                    <a:ext uri="{9D8B030D-6E8A-4147-A177-3AD203B41FA5}">
                      <a16:colId xmlns:a16="http://schemas.microsoft.com/office/drawing/2014/main" val="4158860442"/>
                    </a:ext>
                  </a:extLst>
                </a:gridCol>
              </a:tblGrid>
              <a:tr h="41142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Job Group</a:t>
                      </a:r>
                    </a:p>
                    <a:p>
                      <a:r>
                        <a:rPr lang="en-US" dirty="0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06259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r>
                        <a:rPr lang="en-US" dirty="0"/>
                        <a:t>EN (Entry-level)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$119,819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$110,315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$121,737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71362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r>
                        <a:rPr lang="en-US" dirty="0"/>
                        <a:t>EX (Executive)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$195,580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$195,016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$235,065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$196,800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51299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r>
                        <a:rPr lang="en-US" dirty="0"/>
                        <a:t>MI (Mid-level)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$163,016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$119,360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$161,148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$171,186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55040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r>
                        <a:rPr lang="en-US" dirty="0"/>
                        <a:t>SE (Senior-level)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$192,452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$153,393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$194,097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$189,508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315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A1622E9-431B-9958-928E-00055905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984784"/>
            <a:ext cx="6127436" cy="25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8F03-A078-29FB-E97C-5BDF2D96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"/>
            <a:ext cx="8596668" cy="67360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 2: What is the overall distribution of salaries? </a:t>
            </a:r>
            <a:r>
              <a:rPr lang="en-US" dirty="0">
                <a:solidFill>
                  <a:schemeClr val="tx1"/>
                </a:solidFill>
              </a:rPr>
              <a:t>Most people are earning in the 100,000 – 200,000$ range with few people earning high salaries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Question 3: What are the average, median, and mode of salary in USD?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Question 4: (What is the range (minimum and maximum) of salary irrespective of your field or level of experience?)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A7ED3-A380-68F8-81E5-AB9C34E6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7" y="979170"/>
            <a:ext cx="6800594" cy="244983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32887E-CC04-2E0B-F810-52767A1BB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3522"/>
              </p:ext>
            </p:extLst>
          </p:nvPr>
        </p:nvGraphicFramePr>
        <p:xfrm>
          <a:off x="788767" y="4643681"/>
          <a:ext cx="8074470" cy="195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235">
                  <a:extLst>
                    <a:ext uri="{9D8B030D-6E8A-4147-A177-3AD203B41FA5}">
                      <a16:colId xmlns:a16="http://schemas.microsoft.com/office/drawing/2014/main" val="1483959959"/>
                    </a:ext>
                  </a:extLst>
                </a:gridCol>
                <a:gridCol w="4037235">
                  <a:extLst>
                    <a:ext uri="{9D8B030D-6E8A-4147-A177-3AD203B41FA5}">
                      <a16:colId xmlns:a16="http://schemas.microsoft.com/office/drawing/2014/main" val="2254300181"/>
                    </a:ext>
                  </a:extLst>
                </a:gridCol>
              </a:tblGrid>
              <a:tr h="406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19890"/>
                  </a:ext>
                </a:extLst>
              </a:tr>
              <a:tr h="406557">
                <a:tc>
                  <a:txBody>
                    <a:bodyPr/>
                    <a:lstStyle/>
                    <a:p>
                      <a:r>
                        <a:rPr lang="en-US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$149,539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26648"/>
                  </a:ext>
                </a:extLst>
              </a:tr>
              <a:tr h="406557">
                <a:tc>
                  <a:txBody>
                    <a:bodyPr/>
                    <a:lstStyle/>
                    <a:p>
                      <a:r>
                        <a:rPr lang="en-US" dirty="0"/>
                        <a:t>Median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59338"/>
                  </a:ext>
                </a:extLst>
              </a:tr>
              <a:tr h="311641">
                <a:tc>
                  <a:txBody>
                    <a:bodyPr/>
                    <a:lstStyle/>
                    <a:p>
                      <a:r>
                        <a:rPr lang="en-US" dirty="0"/>
                        <a:t>Mode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257"/>
                  </a:ext>
                </a:extLst>
              </a:tr>
              <a:tr h="311641">
                <a:tc>
                  <a:txBody>
                    <a:bodyPr/>
                    <a:lstStyle/>
                    <a:p>
                      <a:r>
                        <a:rPr lang="en-US" dirty="0"/>
                        <a:t>Salary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$15,000 - $800,000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6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2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4CC0-A805-D9CB-D1A1-0D964F5E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610"/>
            <a:ext cx="9464040" cy="6076389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Question: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regions offer the highest salaries for AI, ML, and data science roles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North America is offering the highest competitive salaries in the tech world while Asia offers the least. The middle East is not hiring some job titles while Africa has a standard salary range across the different job groups. ML is popular in Oceania and AI in the Middle East.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C8166-9CC5-761F-55F0-339256D58353}"/>
              </a:ext>
            </a:extLst>
          </p:cNvPr>
          <p:cNvSpPr txBox="1"/>
          <p:nvPr/>
        </p:nvSpPr>
        <p:spPr>
          <a:xfrm>
            <a:off x="186690" y="0"/>
            <a:ext cx="9277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ANALYSIS ON GEOGRAPHIC LOCATION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F06C2A-D672-A527-6CA1-70DBBE26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30180"/>
              </p:ext>
            </p:extLst>
          </p:nvPr>
        </p:nvGraphicFramePr>
        <p:xfrm>
          <a:off x="609600" y="2766059"/>
          <a:ext cx="10088880" cy="3477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776">
                  <a:extLst>
                    <a:ext uri="{9D8B030D-6E8A-4147-A177-3AD203B41FA5}">
                      <a16:colId xmlns:a16="http://schemas.microsoft.com/office/drawing/2014/main" val="1100264644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2603985414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697973960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516968357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3770041990"/>
                    </a:ext>
                  </a:extLst>
                </a:gridCol>
              </a:tblGrid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Job group/Region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83758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$86,859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$78,131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$84,516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$94,047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34563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$88,780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$48,727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$66,615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$41,809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46960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$94,022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$82,045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$112,322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$107,695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622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$146,712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$95,700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$93,750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9212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$188,114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$145,270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$192,286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$183,994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72006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Oceania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$69,981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$112,243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$177,820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$19,877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3377"/>
                  </a:ext>
                </a:extLst>
              </a:tr>
              <a:tr h="405359">
                <a:tc>
                  <a:txBody>
                    <a:bodyPr/>
                    <a:lstStyle/>
                    <a:p>
                      <a:r>
                        <a:rPr lang="en-US" dirty="0"/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$56,616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$63,154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$77,930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2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997-A058-54C8-396C-2193E2B9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121"/>
            <a:ext cx="8596668" cy="58432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bar chart showing distribution of salaries according to Company’s Region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E6D6E-2127-4E9C-5B34-D960F9AA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2" y="733802"/>
            <a:ext cx="8596668" cy="58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03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1334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Trebuchet MS</vt:lpstr>
      <vt:lpstr>Wingdings</vt:lpstr>
      <vt:lpstr>Wingdings 3</vt:lpstr>
      <vt:lpstr>Facet</vt:lpstr>
      <vt:lpstr>2024 VF CBC COHORT 2</vt:lpstr>
      <vt:lpstr>TEAM B LEADERS</vt:lpstr>
      <vt:lpstr>PROBLEM STATEMENT</vt:lpstr>
      <vt:lpstr>DATASET DESCRIPTION</vt:lpstr>
      <vt:lpstr>DATA CLEANING</vt:lpstr>
      <vt:lpstr>ANALYSIS ON SALARY AND COMPENSATION</vt:lpstr>
      <vt:lpstr>PowerPoint Presentation</vt:lpstr>
      <vt:lpstr>PowerPoint Presentation</vt:lpstr>
      <vt:lpstr>PowerPoint Presentation</vt:lpstr>
      <vt:lpstr>ANALYSIS ON REMOTE WORK TREND </vt:lpstr>
      <vt:lpstr>PowerPoint Presentation</vt:lpstr>
      <vt:lpstr>ANALYSIS ON SKILLS AND CAREER PROGRESSION </vt:lpstr>
      <vt:lpstr>TIME SERIES ANALYSIS</vt:lpstr>
      <vt:lpstr>PowerPoint Presentation</vt:lpstr>
      <vt:lpstr>PowerPoint Presentation</vt:lpstr>
      <vt:lpstr>CORRELATION AND ADVANCED ANALYSIS</vt:lpstr>
      <vt:lpstr>PowerPoint Presentation</vt:lpstr>
      <vt:lpstr>OBSERVATION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Omegor</dc:creator>
  <cp:lastModifiedBy>Jane Wanjiku</cp:lastModifiedBy>
  <cp:revision>17</cp:revision>
  <dcterms:created xsi:type="dcterms:W3CDTF">2024-07-22T09:35:14Z</dcterms:created>
  <dcterms:modified xsi:type="dcterms:W3CDTF">2024-07-23T11:37:24Z</dcterms:modified>
</cp:coreProperties>
</file>