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Lizeth Intro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0b28b6f7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0b28b6f7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048476d9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048476d9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0b28b6f7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0b28b6f7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0b28b6f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0b28b6f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fc09b4ae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fc09b4ae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0b28b6f7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0b28b6f7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fc09b4aea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fc09b4aea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0b28b6f7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0b28b6f7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0b28b6f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0b28b6f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fc09b4ae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fc09b4a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fc09b4aea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fc09b4aea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048476d9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048476d9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fc09b4a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fc09b4a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2.jpg"/><Relationship Id="rId4" Type="http://schemas.openxmlformats.org/officeDocument/2006/relationships/hyperlink" Target="http://127.0.0.1:500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5.jpg"/><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hyperlink" Target="https://help.twitter.com/rules-and-policies/twitter-rules#hateful-conduct" TargetMode="External"/><Relationship Id="rId5" Type="http://schemas.openxmlformats.org/officeDocument/2006/relationships/hyperlink" Target="https://help.twitter.com/en/rules-and-policies/hateful-conduct-polic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3.png"/><Relationship Id="rId5" Type="http://schemas.openxmlformats.org/officeDocument/2006/relationships/hyperlink" Target="https://public.tableau.com/profile/robert.findlat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5.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49750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 Sentiments</a:t>
            </a:r>
            <a:endParaRPr/>
          </a:p>
        </p:txBody>
      </p:sp>
      <p:sp>
        <p:nvSpPr>
          <p:cNvPr id="73" name="Google Shape;73;p13"/>
          <p:cNvSpPr txBox="1"/>
          <p:nvPr>
            <p:ph idx="1" type="subTitle"/>
          </p:nvPr>
        </p:nvSpPr>
        <p:spPr>
          <a:xfrm>
            <a:off x="1999125" y="3437550"/>
            <a:ext cx="67041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Lizeth Orozco, Robert Findlater, Stephanie Tang, Humberto Leon</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22"/>
          <p:cNvSpPr txBox="1"/>
          <p:nvPr>
            <p:ph type="title"/>
          </p:nvPr>
        </p:nvSpPr>
        <p:spPr>
          <a:xfrm>
            <a:off x="256200" y="297350"/>
            <a:ext cx="8631600" cy="10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Comparing Classifiers</a:t>
            </a:r>
            <a:r>
              <a:rPr lang="en">
                <a:solidFill>
                  <a:srgbClr val="EFEFEF"/>
                </a:solidFill>
              </a:rPr>
              <a:t>🥴</a:t>
            </a:r>
            <a:endParaRPr>
              <a:solidFill>
                <a:srgbClr val="EFEFEF"/>
              </a:solidFill>
            </a:endParaRPr>
          </a:p>
          <a:p>
            <a:pPr indent="0" lvl="0" marL="457200" rtl="0" algn="l">
              <a:lnSpc>
                <a:spcPct val="115000"/>
              </a:lnSpc>
              <a:spcBef>
                <a:spcPts val="0"/>
              </a:spcBef>
              <a:spcAft>
                <a:spcPts val="0"/>
              </a:spcAft>
              <a:buNone/>
            </a:pPr>
            <a:r>
              <a:t/>
            </a:r>
            <a:endParaRPr b="0" sz="1700">
              <a:solidFill>
                <a:srgbClr val="000000"/>
              </a:solidFill>
              <a:latin typeface="Lato"/>
              <a:ea typeface="Lato"/>
              <a:cs typeface="Lato"/>
              <a:sym typeface="Lato"/>
            </a:endParaRPr>
          </a:p>
          <a:p>
            <a:pPr indent="0" lvl="0" marL="0" rtl="0" algn="l">
              <a:spcBef>
                <a:spcPts val="1600"/>
              </a:spcBef>
              <a:spcAft>
                <a:spcPts val="0"/>
              </a:spcAft>
              <a:buNone/>
            </a:pPr>
            <a:r>
              <a:t/>
            </a:r>
            <a:endParaRPr>
              <a:solidFill>
                <a:srgbClr val="FFFFFF"/>
              </a:solidFill>
            </a:endParaRPr>
          </a:p>
        </p:txBody>
      </p:sp>
      <p:pic>
        <p:nvPicPr>
          <p:cNvPr id="133" name="Google Shape;133;p22" title="Chart"/>
          <p:cNvPicPr preferRelativeResize="0"/>
          <p:nvPr/>
        </p:nvPicPr>
        <p:blipFill>
          <a:blip r:embed="rId4">
            <a:alphaModFix/>
          </a:blip>
          <a:stretch>
            <a:fillRect/>
          </a:stretch>
        </p:blipFill>
        <p:spPr>
          <a:xfrm>
            <a:off x="645750" y="1135575"/>
            <a:ext cx="7255199" cy="3875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3"/>
          <p:cNvSpPr/>
          <p:nvPr/>
        </p:nvSpPr>
        <p:spPr>
          <a:xfrm>
            <a:off x="284300" y="1374875"/>
            <a:ext cx="8631600" cy="33084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rPr>
              <a:t> Original dataset labels were </a:t>
            </a:r>
            <a:endParaRPr sz="2500">
              <a:solidFill>
                <a:srgbClr val="FFFFFF"/>
              </a:solidFill>
            </a:endParaRPr>
          </a:p>
          <a:p>
            <a:pPr indent="0" lvl="0" marL="0" rtl="0" algn="ctr">
              <a:spcBef>
                <a:spcPts val="0"/>
              </a:spcBef>
              <a:spcAft>
                <a:spcPts val="0"/>
              </a:spcAft>
              <a:buNone/>
            </a:pPr>
            <a:r>
              <a:rPr lang="en" sz="2500">
                <a:solidFill>
                  <a:srgbClr val="FFFFFF"/>
                </a:solidFill>
              </a:rPr>
              <a:t>93% positive</a:t>
            </a:r>
            <a:r>
              <a:rPr lang="en" sz="2500">
                <a:solidFill>
                  <a:srgbClr val="FFFFFF"/>
                </a:solidFill>
              </a:rPr>
              <a:t>😇</a:t>
            </a:r>
            <a:r>
              <a:rPr lang="en" sz="2500">
                <a:solidFill>
                  <a:srgbClr val="FFFFFF"/>
                </a:solidFill>
              </a:rPr>
              <a:t> and  7% negative </a:t>
            </a:r>
            <a:r>
              <a:rPr lang="en" sz="2500">
                <a:solidFill>
                  <a:srgbClr val="FFFFFF"/>
                </a:solidFill>
              </a:rPr>
              <a:t>😈</a:t>
            </a:r>
            <a:r>
              <a:rPr lang="en" sz="2500">
                <a:solidFill>
                  <a:srgbClr val="FFFFFF"/>
                </a:solidFill>
              </a:rPr>
              <a:t>!</a:t>
            </a:r>
            <a:endParaRPr sz="2500">
              <a:solidFill>
                <a:srgbClr val="FFFFFF"/>
              </a:solidFill>
            </a:endParaRPr>
          </a:p>
          <a:p>
            <a:pPr indent="0" lvl="0" marL="0" rtl="0" algn="ctr">
              <a:spcBef>
                <a:spcPts val="0"/>
              </a:spcBef>
              <a:spcAft>
                <a:spcPts val="0"/>
              </a:spcAft>
              <a:buNone/>
            </a:pPr>
            <a:r>
              <a:t/>
            </a:r>
            <a:endParaRPr sz="2500">
              <a:solidFill>
                <a:srgbClr val="FFFFFF"/>
              </a:solidFill>
            </a:endParaRPr>
          </a:p>
          <a:p>
            <a:pPr indent="0" lvl="0" marL="0" rtl="0" algn="ctr">
              <a:spcBef>
                <a:spcPts val="0"/>
              </a:spcBef>
              <a:spcAft>
                <a:spcPts val="0"/>
              </a:spcAft>
              <a:buNone/>
            </a:pPr>
            <a:r>
              <a:rPr i="1" lang="en" sz="2700">
                <a:solidFill>
                  <a:srgbClr val="FFFFFF"/>
                </a:solidFill>
              </a:rPr>
              <a:t>Imbalanced (Biased) Dataset</a:t>
            </a:r>
            <a:endParaRPr i="1" sz="2700">
              <a:solidFill>
                <a:srgbClr val="FFFFFF"/>
              </a:solidFill>
            </a:endParaRPr>
          </a:p>
          <a:p>
            <a:pPr indent="0" lvl="0" marL="0" rtl="0" algn="ctr">
              <a:spcBef>
                <a:spcPts val="0"/>
              </a:spcBef>
              <a:spcAft>
                <a:spcPts val="0"/>
              </a:spcAft>
              <a:buNone/>
            </a:pPr>
            <a:r>
              <a:rPr lang="en" sz="2500">
                <a:solidFill>
                  <a:srgbClr val="FFFFFF"/>
                </a:solidFill>
              </a:rPr>
              <a:t>To balance try: tree family classifiers, resampling, and penalizing classifier.</a:t>
            </a:r>
            <a:endParaRPr sz="2500">
              <a:solidFill>
                <a:srgbClr val="FFFFFF"/>
              </a:solidFill>
            </a:endParaRPr>
          </a:p>
          <a:p>
            <a:pPr indent="0" lvl="0" marL="0" rtl="0" algn="l">
              <a:spcBef>
                <a:spcPts val="0"/>
              </a:spcBef>
              <a:spcAft>
                <a:spcPts val="0"/>
              </a:spcAft>
              <a:buNone/>
            </a:pPr>
            <a:r>
              <a:rPr lang="en"/>
              <a:t> </a:t>
            </a:r>
            <a:endParaRPr/>
          </a:p>
        </p:txBody>
      </p:sp>
      <p:sp>
        <p:nvSpPr>
          <p:cNvPr id="139" name="Google Shape;139;p23"/>
          <p:cNvSpPr txBox="1"/>
          <p:nvPr>
            <p:ph type="title"/>
          </p:nvPr>
        </p:nvSpPr>
        <p:spPr>
          <a:xfrm>
            <a:off x="256200" y="428375"/>
            <a:ext cx="8631600" cy="9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rPr>
              <a:t>Going Back to the Source!!!👁</a:t>
            </a:r>
            <a:endParaRPr sz="3800">
              <a:solidFill>
                <a:srgbClr val="FFFFFF"/>
              </a:solidFill>
            </a:endParaRPr>
          </a:p>
          <a:p>
            <a:pPr indent="0" lvl="0" marL="0" rtl="0" algn="l">
              <a:lnSpc>
                <a:spcPct val="115000"/>
              </a:lnSpc>
              <a:spcBef>
                <a:spcPts val="0"/>
              </a:spcBef>
              <a:spcAft>
                <a:spcPts val="0"/>
              </a:spcAft>
              <a:buNone/>
            </a:pPr>
            <a:r>
              <a:t/>
            </a:r>
            <a:endParaRPr b="0" sz="1200">
              <a:solidFill>
                <a:srgbClr val="000000"/>
              </a:solidFill>
              <a:latin typeface="Lato"/>
              <a:ea typeface="Lato"/>
              <a:cs typeface="Lato"/>
              <a:sym typeface="Lato"/>
            </a:endParaRPr>
          </a:p>
          <a:p>
            <a:pPr indent="0" lvl="0" marL="0" rtl="0" algn="l">
              <a:spcBef>
                <a:spcPts val="1600"/>
              </a:spcBef>
              <a:spcAft>
                <a:spcPts val="0"/>
              </a:spcAft>
              <a:buNone/>
            </a:pPr>
            <a:r>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4"/>
          <p:cNvSpPr/>
          <p:nvPr/>
        </p:nvSpPr>
        <p:spPr>
          <a:xfrm>
            <a:off x="284300" y="1374875"/>
            <a:ext cx="8631600" cy="33084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ph type="title"/>
          </p:nvPr>
        </p:nvSpPr>
        <p:spPr>
          <a:xfrm>
            <a:off x="256200" y="428375"/>
            <a:ext cx="8631600" cy="9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rPr>
              <a:t>To balance or not to balance?</a:t>
            </a:r>
            <a:endParaRPr sz="3800">
              <a:solidFill>
                <a:srgbClr val="FFFFFF"/>
              </a:solidFill>
            </a:endParaRPr>
          </a:p>
          <a:p>
            <a:pPr indent="0" lvl="0" marL="0" rtl="0" algn="l">
              <a:lnSpc>
                <a:spcPct val="115000"/>
              </a:lnSpc>
              <a:spcBef>
                <a:spcPts val="0"/>
              </a:spcBef>
              <a:spcAft>
                <a:spcPts val="0"/>
              </a:spcAft>
              <a:buNone/>
            </a:pPr>
            <a:r>
              <a:t/>
            </a:r>
            <a:endParaRPr b="0" sz="1200">
              <a:solidFill>
                <a:srgbClr val="000000"/>
              </a:solidFill>
              <a:latin typeface="Lato"/>
              <a:ea typeface="Lato"/>
              <a:cs typeface="Lato"/>
              <a:sym typeface="Lato"/>
            </a:endParaRPr>
          </a:p>
          <a:p>
            <a:pPr indent="0" lvl="0" marL="0" rtl="0" algn="l">
              <a:spcBef>
                <a:spcPts val="1600"/>
              </a:spcBef>
              <a:spcAft>
                <a:spcPts val="0"/>
              </a:spcAft>
              <a:buNone/>
            </a:pPr>
            <a:r>
              <a:t/>
            </a:r>
            <a:endParaRPr>
              <a:solidFill>
                <a:srgbClr val="FFFFFF"/>
              </a:solidFill>
            </a:endParaRPr>
          </a:p>
        </p:txBody>
      </p:sp>
      <p:pic>
        <p:nvPicPr>
          <p:cNvPr id="146" name="Google Shape;146;p24"/>
          <p:cNvPicPr preferRelativeResize="0"/>
          <p:nvPr/>
        </p:nvPicPr>
        <p:blipFill>
          <a:blip r:embed="rId4">
            <a:alphaModFix/>
          </a:blip>
          <a:stretch>
            <a:fillRect/>
          </a:stretch>
        </p:blipFill>
        <p:spPr>
          <a:xfrm>
            <a:off x="4640800" y="2441100"/>
            <a:ext cx="4129424" cy="1761125"/>
          </a:xfrm>
          <a:prstGeom prst="rect">
            <a:avLst/>
          </a:prstGeom>
          <a:noFill/>
          <a:ln>
            <a:noFill/>
          </a:ln>
        </p:spPr>
      </p:pic>
      <p:sp>
        <p:nvSpPr>
          <p:cNvPr id="147" name="Google Shape;147;p24"/>
          <p:cNvSpPr txBox="1"/>
          <p:nvPr/>
        </p:nvSpPr>
        <p:spPr>
          <a:xfrm>
            <a:off x="4721075" y="1755463"/>
            <a:ext cx="4080900" cy="4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solidFill>
                  <a:schemeClr val="lt1"/>
                </a:solidFill>
                <a:latin typeface="Lato"/>
                <a:ea typeface="Lato"/>
                <a:cs typeface="Lato"/>
                <a:sym typeface="Lato"/>
              </a:rPr>
              <a:t>Balanced Gaussian Naive Bayes:</a:t>
            </a:r>
            <a:endParaRPr>
              <a:latin typeface="Lato"/>
              <a:ea typeface="Lato"/>
              <a:cs typeface="Lato"/>
              <a:sym typeface="Lato"/>
            </a:endParaRPr>
          </a:p>
        </p:txBody>
      </p:sp>
      <p:pic>
        <p:nvPicPr>
          <p:cNvPr id="148" name="Google Shape;148;p24"/>
          <p:cNvPicPr preferRelativeResize="0"/>
          <p:nvPr/>
        </p:nvPicPr>
        <p:blipFill>
          <a:blip r:embed="rId5">
            <a:alphaModFix/>
          </a:blip>
          <a:stretch>
            <a:fillRect/>
          </a:stretch>
        </p:blipFill>
        <p:spPr>
          <a:xfrm>
            <a:off x="342850" y="2441100"/>
            <a:ext cx="3992725" cy="1761125"/>
          </a:xfrm>
          <a:prstGeom prst="rect">
            <a:avLst/>
          </a:prstGeom>
          <a:noFill/>
          <a:ln>
            <a:noFill/>
          </a:ln>
        </p:spPr>
      </p:pic>
      <p:sp>
        <p:nvSpPr>
          <p:cNvPr id="149" name="Google Shape;149;p24"/>
          <p:cNvSpPr txBox="1"/>
          <p:nvPr/>
        </p:nvSpPr>
        <p:spPr>
          <a:xfrm>
            <a:off x="342851" y="1755475"/>
            <a:ext cx="3859200" cy="4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b="1" lang="en" sz="1700">
                <a:solidFill>
                  <a:schemeClr val="lt1"/>
                </a:solidFill>
                <a:latin typeface="Lato"/>
                <a:ea typeface="Lato"/>
                <a:cs typeface="Lato"/>
                <a:sym typeface="Lato"/>
              </a:rPr>
              <a:t>Non-Balanced Gaussian Naive Bayes:</a:t>
            </a:r>
            <a:endParaRPr>
              <a:latin typeface="Lato"/>
              <a:ea typeface="Lato"/>
              <a:cs typeface="Lato"/>
              <a:sym typeface="Lato"/>
            </a:endParaRPr>
          </a:p>
        </p:txBody>
      </p:sp>
      <p:sp>
        <p:nvSpPr>
          <p:cNvPr id="150" name="Google Shape;150;p24"/>
          <p:cNvSpPr/>
          <p:nvPr/>
        </p:nvSpPr>
        <p:spPr>
          <a:xfrm>
            <a:off x="2975025" y="3315400"/>
            <a:ext cx="515100" cy="17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7355425" y="3315400"/>
            <a:ext cx="480000" cy="17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24"/>
          <p:cNvPicPr preferRelativeResize="0"/>
          <p:nvPr/>
        </p:nvPicPr>
        <p:blipFill>
          <a:blip r:embed="rId6">
            <a:alphaModFix/>
          </a:blip>
          <a:stretch>
            <a:fillRect/>
          </a:stretch>
        </p:blipFill>
        <p:spPr>
          <a:xfrm>
            <a:off x="7316925" y="255700"/>
            <a:ext cx="1324875" cy="1035575"/>
          </a:xfrm>
          <a:prstGeom prst="rect">
            <a:avLst/>
          </a:prstGeom>
          <a:noFill/>
          <a:ln>
            <a:noFill/>
          </a:ln>
        </p:spPr>
      </p:pic>
      <p:sp>
        <p:nvSpPr>
          <p:cNvPr id="153" name="Google Shape;153;p24"/>
          <p:cNvSpPr/>
          <p:nvPr/>
        </p:nvSpPr>
        <p:spPr>
          <a:xfrm>
            <a:off x="3574475" y="3117550"/>
            <a:ext cx="824400" cy="573600"/>
          </a:xfrm>
          <a:prstGeom prst="lef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7945825" y="3117550"/>
            <a:ext cx="824400" cy="573600"/>
          </a:xfrm>
          <a:prstGeom prst="lef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25"/>
          <p:cNvSpPr txBox="1"/>
          <p:nvPr>
            <p:ph type="title"/>
          </p:nvPr>
        </p:nvSpPr>
        <p:spPr>
          <a:xfrm>
            <a:off x="256200" y="297350"/>
            <a:ext cx="8631600" cy="10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Resample that! 🤯</a:t>
            </a:r>
            <a:endParaRPr>
              <a:solidFill>
                <a:srgbClr val="EFEFEF"/>
              </a:solidFill>
            </a:endParaRPr>
          </a:p>
          <a:p>
            <a:pPr indent="0" lvl="0" marL="457200" rtl="0" algn="l">
              <a:lnSpc>
                <a:spcPct val="115000"/>
              </a:lnSpc>
              <a:spcBef>
                <a:spcPts val="0"/>
              </a:spcBef>
              <a:spcAft>
                <a:spcPts val="0"/>
              </a:spcAft>
              <a:buNone/>
            </a:pPr>
            <a:r>
              <a:t/>
            </a:r>
            <a:endParaRPr b="0" sz="1700">
              <a:solidFill>
                <a:srgbClr val="000000"/>
              </a:solidFill>
              <a:latin typeface="Lato"/>
              <a:ea typeface="Lato"/>
              <a:cs typeface="Lato"/>
              <a:sym typeface="Lato"/>
            </a:endParaRPr>
          </a:p>
          <a:p>
            <a:pPr indent="0" lvl="0" marL="0" rtl="0" algn="l">
              <a:spcBef>
                <a:spcPts val="1600"/>
              </a:spcBef>
              <a:spcAft>
                <a:spcPts val="0"/>
              </a:spcAft>
              <a:buNone/>
            </a:pPr>
            <a:r>
              <a:t/>
            </a:r>
            <a:endParaRPr>
              <a:solidFill>
                <a:srgbClr val="FFFFFF"/>
              </a:solidFill>
            </a:endParaRPr>
          </a:p>
        </p:txBody>
      </p:sp>
      <p:pic>
        <p:nvPicPr>
          <p:cNvPr id="160" name="Google Shape;160;p25" title="Chart"/>
          <p:cNvPicPr preferRelativeResize="0"/>
          <p:nvPr/>
        </p:nvPicPr>
        <p:blipFill>
          <a:blip r:embed="rId4">
            <a:alphaModFix/>
          </a:blip>
          <a:stretch>
            <a:fillRect/>
          </a:stretch>
        </p:blipFill>
        <p:spPr>
          <a:xfrm>
            <a:off x="737100" y="1117300"/>
            <a:ext cx="7393075" cy="39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pic>
        <p:nvPicPr>
          <p:cNvPr id="165" name="Google Shape;165;p26"/>
          <p:cNvPicPr preferRelativeResize="0"/>
          <p:nvPr/>
        </p:nvPicPr>
        <p:blipFill>
          <a:blip r:embed="rId4">
            <a:alphaModFix/>
          </a:blip>
          <a:stretch>
            <a:fillRect/>
          </a:stretch>
        </p:blipFill>
        <p:spPr>
          <a:xfrm>
            <a:off x="383975" y="223950"/>
            <a:ext cx="8248676" cy="4836025"/>
          </a:xfrm>
          <a:prstGeom prst="rect">
            <a:avLst/>
          </a:prstGeom>
          <a:noFill/>
          <a:ln>
            <a:noFill/>
          </a:ln>
        </p:spPr>
      </p:pic>
      <p:sp>
        <p:nvSpPr>
          <p:cNvPr id="166" name="Google Shape;166;p26"/>
          <p:cNvSpPr txBox="1"/>
          <p:nvPr/>
        </p:nvSpPr>
        <p:spPr>
          <a:xfrm>
            <a:off x="1425025" y="507175"/>
            <a:ext cx="5901300" cy="768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u="sng">
                <a:solidFill>
                  <a:schemeClr val="lt2"/>
                </a:solidFill>
                <a:latin typeface="Raleway"/>
                <a:ea typeface="Raleway"/>
                <a:cs typeface="Raleway"/>
                <a:sym typeface="Raleway"/>
              </a:rPr>
              <a:t>Chosen Flow is Running</a:t>
            </a:r>
            <a:r>
              <a:rPr b="1" lang="en" sz="3000" u="sng">
                <a:solidFill>
                  <a:schemeClr val="lt2"/>
                </a:solidFill>
                <a:latin typeface="Raleway"/>
                <a:ea typeface="Raleway"/>
                <a:cs typeface="Raleway"/>
                <a:sym typeface="Raleway"/>
              </a:rPr>
              <a:t> !</a:t>
            </a:r>
            <a:r>
              <a:rPr b="1" lang="en" sz="3000" u="sng">
                <a:solidFill>
                  <a:schemeClr val="lt2"/>
                </a:solidFill>
                <a:latin typeface="Raleway"/>
                <a:ea typeface="Raleway"/>
                <a:cs typeface="Raleway"/>
                <a:sym typeface="Raleway"/>
              </a:rPr>
              <a:t>🎛✈️</a:t>
            </a:r>
            <a:endParaRPr b="1" sz="3000" u="sng">
              <a:solidFill>
                <a:schemeClr val="lt2"/>
              </a:solidFill>
              <a:latin typeface="Raleway"/>
              <a:ea typeface="Raleway"/>
              <a:cs typeface="Raleway"/>
              <a:sym typeface="Raleway"/>
            </a:endParaRPr>
          </a:p>
        </p:txBody>
      </p:sp>
      <p:sp>
        <p:nvSpPr>
          <p:cNvPr id="167" name="Google Shape;167;p26"/>
          <p:cNvSpPr txBox="1"/>
          <p:nvPr>
            <p:ph idx="4294967295" type="body"/>
          </p:nvPr>
        </p:nvSpPr>
        <p:spPr>
          <a:xfrm>
            <a:off x="1287400" y="1201500"/>
            <a:ext cx="6541200" cy="3325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rgbClr val="0B5394"/>
              </a:buClr>
              <a:buSzPts val="1900"/>
              <a:buFont typeface="Raleway"/>
              <a:buChar char="➔"/>
            </a:pPr>
            <a:r>
              <a:rPr b="1" i="1" lang="en" sz="1900">
                <a:solidFill>
                  <a:srgbClr val="0B5394"/>
                </a:solidFill>
                <a:latin typeface="Raleway"/>
                <a:ea typeface="Raleway"/>
                <a:cs typeface="Raleway"/>
                <a:sym typeface="Raleway"/>
              </a:rPr>
              <a:t>User Input</a:t>
            </a:r>
            <a:r>
              <a:rPr b="1" lang="en" sz="1900">
                <a:solidFill>
                  <a:srgbClr val="0B5394"/>
                </a:solidFill>
                <a:latin typeface="Raleway"/>
                <a:ea typeface="Raleway"/>
                <a:cs typeface="Raleway"/>
                <a:sym typeface="Raleway"/>
              </a:rPr>
              <a:t>:</a:t>
            </a:r>
            <a:endParaRPr b="1">
              <a:solidFill>
                <a:srgbClr val="0B5394"/>
              </a:solidFill>
              <a:latin typeface="Raleway"/>
              <a:ea typeface="Raleway"/>
              <a:cs typeface="Raleway"/>
              <a:sym typeface="Raleway"/>
            </a:endParaRPr>
          </a:p>
          <a:p>
            <a:pPr indent="0" lvl="0" marL="0" rtl="0" algn="l">
              <a:lnSpc>
                <a:spcPct val="100000"/>
              </a:lnSpc>
              <a:spcBef>
                <a:spcPts val="1000"/>
              </a:spcBef>
              <a:spcAft>
                <a:spcPts val="0"/>
              </a:spcAft>
              <a:buNone/>
            </a:pPr>
            <a:r>
              <a:t/>
            </a:r>
            <a:endParaRPr b="1" sz="1900">
              <a:solidFill>
                <a:srgbClr val="0B5394"/>
              </a:solidFill>
              <a:latin typeface="Raleway"/>
              <a:ea typeface="Raleway"/>
              <a:cs typeface="Raleway"/>
              <a:sym typeface="Raleway"/>
            </a:endParaRPr>
          </a:p>
          <a:p>
            <a:pPr indent="-349250" lvl="0" marL="457200" rtl="0" algn="l">
              <a:lnSpc>
                <a:spcPct val="100000"/>
              </a:lnSpc>
              <a:spcBef>
                <a:spcPts val="1000"/>
              </a:spcBef>
              <a:spcAft>
                <a:spcPts val="0"/>
              </a:spcAft>
              <a:buClr>
                <a:srgbClr val="0B5394"/>
              </a:buClr>
              <a:buSzPts val="1900"/>
              <a:buFont typeface="Raleway"/>
              <a:buChar char="➔"/>
            </a:pPr>
            <a:r>
              <a:rPr b="1" i="1" lang="en" sz="1900">
                <a:solidFill>
                  <a:srgbClr val="0B5394"/>
                </a:solidFill>
                <a:latin typeface="Raleway"/>
                <a:ea typeface="Raleway"/>
                <a:cs typeface="Raleway"/>
                <a:sym typeface="Raleway"/>
              </a:rPr>
              <a:t>Cleaning</a:t>
            </a:r>
            <a:r>
              <a:rPr b="1" lang="en" sz="1900">
                <a:solidFill>
                  <a:srgbClr val="0B5394"/>
                </a:solidFill>
                <a:latin typeface="Raleway"/>
                <a:ea typeface="Raleway"/>
                <a:cs typeface="Raleway"/>
                <a:sym typeface="Raleway"/>
              </a:rPr>
              <a:t>:</a:t>
            </a:r>
            <a:endParaRPr b="1">
              <a:solidFill>
                <a:srgbClr val="0B5394"/>
              </a:solidFill>
              <a:latin typeface="Raleway"/>
              <a:ea typeface="Raleway"/>
              <a:cs typeface="Raleway"/>
              <a:sym typeface="Raleway"/>
            </a:endParaRPr>
          </a:p>
          <a:p>
            <a:pPr indent="0" lvl="0" marL="914400" rtl="0" algn="l">
              <a:lnSpc>
                <a:spcPct val="100000"/>
              </a:lnSpc>
              <a:spcBef>
                <a:spcPts val="1000"/>
              </a:spcBef>
              <a:spcAft>
                <a:spcPts val="0"/>
              </a:spcAft>
              <a:buNone/>
            </a:pPr>
            <a:r>
              <a:t/>
            </a:r>
            <a:endParaRPr b="1" sz="1900">
              <a:solidFill>
                <a:srgbClr val="0B5394"/>
              </a:solidFill>
              <a:latin typeface="Raleway"/>
              <a:ea typeface="Raleway"/>
              <a:cs typeface="Raleway"/>
              <a:sym typeface="Raleway"/>
            </a:endParaRPr>
          </a:p>
          <a:p>
            <a:pPr indent="-349250" lvl="0" marL="457200" rtl="0" algn="l">
              <a:lnSpc>
                <a:spcPct val="100000"/>
              </a:lnSpc>
              <a:spcBef>
                <a:spcPts val="1000"/>
              </a:spcBef>
              <a:spcAft>
                <a:spcPts val="0"/>
              </a:spcAft>
              <a:buClr>
                <a:srgbClr val="0B5394"/>
              </a:buClr>
              <a:buSzPts val="1900"/>
              <a:buFont typeface="Raleway"/>
              <a:buChar char="➔"/>
            </a:pPr>
            <a:r>
              <a:rPr b="1" i="1" lang="en" sz="1900">
                <a:solidFill>
                  <a:srgbClr val="0B5394"/>
                </a:solidFill>
                <a:latin typeface="Raleway"/>
                <a:ea typeface="Raleway"/>
                <a:cs typeface="Raleway"/>
                <a:sym typeface="Raleway"/>
              </a:rPr>
              <a:t>Vectorizing (CountVectorizer)</a:t>
            </a:r>
            <a:r>
              <a:rPr b="1" lang="en" sz="1900">
                <a:solidFill>
                  <a:srgbClr val="0B5394"/>
                </a:solidFill>
                <a:latin typeface="Raleway"/>
                <a:ea typeface="Raleway"/>
                <a:cs typeface="Raleway"/>
                <a:sym typeface="Raleway"/>
              </a:rPr>
              <a:t>:</a:t>
            </a:r>
            <a:endParaRPr b="1" sz="1900">
              <a:solidFill>
                <a:srgbClr val="0B5394"/>
              </a:solidFill>
              <a:latin typeface="Raleway"/>
              <a:ea typeface="Raleway"/>
              <a:cs typeface="Raleway"/>
              <a:sym typeface="Raleway"/>
            </a:endParaRPr>
          </a:p>
          <a:p>
            <a:pPr indent="0" lvl="0" marL="914400" rtl="0" algn="l">
              <a:lnSpc>
                <a:spcPct val="100000"/>
              </a:lnSpc>
              <a:spcBef>
                <a:spcPts val="1000"/>
              </a:spcBef>
              <a:spcAft>
                <a:spcPts val="0"/>
              </a:spcAft>
              <a:buNone/>
            </a:pPr>
            <a:r>
              <a:t/>
            </a:r>
            <a:endParaRPr b="1" sz="1900">
              <a:solidFill>
                <a:srgbClr val="0B5394"/>
              </a:solidFill>
              <a:latin typeface="Raleway"/>
              <a:ea typeface="Raleway"/>
              <a:cs typeface="Raleway"/>
              <a:sym typeface="Raleway"/>
            </a:endParaRPr>
          </a:p>
          <a:p>
            <a:pPr indent="-349250" lvl="0" marL="457200" rtl="0" algn="l">
              <a:lnSpc>
                <a:spcPct val="100000"/>
              </a:lnSpc>
              <a:spcBef>
                <a:spcPts val="1000"/>
              </a:spcBef>
              <a:spcAft>
                <a:spcPts val="0"/>
              </a:spcAft>
              <a:buClr>
                <a:srgbClr val="0B5394"/>
              </a:buClr>
              <a:buSzPts val="1900"/>
              <a:buFont typeface="Raleway"/>
              <a:buChar char="➔"/>
            </a:pPr>
            <a:r>
              <a:rPr b="1" i="1" lang="en" sz="1900">
                <a:solidFill>
                  <a:srgbClr val="0B5394"/>
                </a:solidFill>
                <a:latin typeface="Raleway"/>
                <a:ea typeface="Raleway"/>
                <a:cs typeface="Raleway"/>
                <a:sym typeface="Raleway"/>
              </a:rPr>
              <a:t>Classifying (Gaussian Naive Bayes)</a:t>
            </a:r>
            <a:r>
              <a:rPr b="1" lang="en" sz="1900">
                <a:solidFill>
                  <a:srgbClr val="0B5394"/>
                </a:solidFill>
                <a:latin typeface="Raleway"/>
                <a:ea typeface="Raleway"/>
                <a:cs typeface="Raleway"/>
                <a:sym typeface="Raleway"/>
              </a:rPr>
              <a:t>:</a:t>
            </a:r>
            <a:endParaRPr b="1" sz="1900">
              <a:solidFill>
                <a:srgbClr val="0B5394"/>
              </a:solidFill>
              <a:latin typeface="Raleway"/>
              <a:ea typeface="Raleway"/>
              <a:cs typeface="Raleway"/>
              <a:sym typeface="Raleway"/>
            </a:endParaRPr>
          </a:p>
          <a:p>
            <a:pPr indent="0" lvl="0" marL="0" rtl="0" algn="l">
              <a:lnSpc>
                <a:spcPct val="100000"/>
              </a:lnSpc>
              <a:spcBef>
                <a:spcPts val="1000"/>
              </a:spcBef>
              <a:spcAft>
                <a:spcPts val="1000"/>
              </a:spcAft>
              <a:buNone/>
            </a:pPr>
            <a:br>
              <a:rPr lang="en" sz="1700">
                <a:latin typeface="Raleway"/>
                <a:ea typeface="Raleway"/>
                <a:cs typeface="Raleway"/>
                <a:sym typeface="Raleway"/>
              </a:rPr>
            </a:br>
            <a:endParaRPr sz="1500">
              <a:solidFill>
                <a:schemeClr val="dk2"/>
              </a:solidFill>
              <a:latin typeface="Raleway"/>
              <a:ea typeface="Raleway"/>
              <a:cs typeface="Raleway"/>
              <a:sym typeface="Raleway"/>
            </a:endParaRPr>
          </a:p>
        </p:txBody>
      </p:sp>
      <p:sp>
        <p:nvSpPr>
          <p:cNvPr id="168" name="Google Shape;168;p26"/>
          <p:cNvSpPr/>
          <p:nvPr/>
        </p:nvSpPr>
        <p:spPr>
          <a:xfrm>
            <a:off x="1425025" y="1591050"/>
            <a:ext cx="6294000" cy="583800"/>
          </a:xfrm>
          <a:prstGeom prst="rect">
            <a:avLst/>
          </a:prstGeom>
          <a:solidFill>
            <a:srgbClr val="4A86E8"/>
          </a:solidFill>
          <a:ln cap="flat" cmpd="sng" w="95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1000"/>
              </a:spcAft>
              <a:buNone/>
            </a:pPr>
            <a:r>
              <a:rPr b="1" lang="en" sz="1900">
                <a:solidFill>
                  <a:srgbClr val="FFFFFF"/>
                </a:solidFill>
                <a:latin typeface="Raleway"/>
                <a:ea typeface="Raleway"/>
                <a:cs typeface="Raleway"/>
                <a:sym typeface="Raleway"/>
              </a:rPr>
              <a:t>@WSJ Bullies try to intimidate people they see as weak or vulnerable. Here’s how to respond.</a:t>
            </a:r>
            <a:endParaRPr>
              <a:solidFill>
                <a:srgbClr val="FFFFFF"/>
              </a:solidFill>
            </a:endParaRPr>
          </a:p>
        </p:txBody>
      </p:sp>
      <p:sp>
        <p:nvSpPr>
          <p:cNvPr id="169" name="Google Shape;169;p26"/>
          <p:cNvSpPr/>
          <p:nvPr/>
        </p:nvSpPr>
        <p:spPr>
          <a:xfrm>
            <a:off x="1425025" y="2507750"/>
            <a:ext cx="6294000" cy="420000"/>
          </a:xfrm>
          <a:prstGeom prst="rect">
            <a:avLst/>
          </a:prstGeom>
          <a:solidFill>
            <a:srgbClr val="4A86E8"/>
          </a:solidFill>
          <a:ln cap="flat" cmpd="sng" w="95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000"/>
              </a:spcAft>
              <a:buNone/>
            </a:pPr>
            <a:r>
              <a:rPr b="1" lang="en" sz="1900">
                <a:solidFill>
                  <a:srgbClr val="FFFFFF"/>
                </a:solidFill>
                <a:latin typeface="Raleway"/>
                <a:ea typeface="Raleway"/>
                <a:cs typeface="Raleway"/>
                <a:sym typeface="Raleway"/>
              </a:rPr>
              <a:t>wsj bulli tri intimid peopl see weak vulner respond</a:t>
            </a:r>
            <a:endParaRPr>
              <a:solidFill>
                <a:srgbClr val="FFFFFF"/>
              </a:solidFill>
            </a:endParaRPr>
          </a:p>
        </p:txBody>
      </p:sp>
      <p:sp>
        <p:nvSpPr>
          <p:cNvPr id="170" name="Google Shape;170;p26"/>
          <p:cNvSpPr/>
          <p:nvPr/>
        </p:nvSpPr>
        <p:spPr>
          <a:xfrm>
            <a:off x="1425025" y="3345950"/>
            <a:ext cx="6294000" cy="420000"/>
          </a:xfrm>
          <a:prstGeom prst="rect">
            <a:avLst/>
          </a:prstGeom>
          <a:solidFill>
            <a:srgbClr val="4A86E8"/>
          </a:solidFill>
          <a:ln cap="flat" cmpd="sng" w="95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000"/>
              </a:spcAft>
              <a:buNone/>
            </a:pPr>
            <a:r>
              <a:rPr b="1" lang="en" sz="1900">
                <a:solidFill>
                  <a:srgbClr val="FFFFFF"/>
                </a:solidFill>
                <a:latin typeface="Raleway"/>
                <a:ea typeface="Raleway"/>
                <a:cs typeface="Raleway"/>
                <a:sym typeface="Raleway"/>
              </a:rPr>
              <a:t>[[ 0 0 0 … 1 … 0 0 0]]</a:t>
            </a:r>
            <a:endParaRPr>
              <a:solidFill>
                <a:srgbClr val="FFFFFF"/>
              </a:solidFill>
            </a:endParaRPr>
          </a:p>
        </p:txBody>
      </p:sp>
      <p:sp>
        <p:nvSpPr>
          <p:cNvPr id="171" name="Google Shape;171;p26"/>
          <p:cNvSpPr/>
          <p:nvPr/>
        </p:nvSpPr>
        <p:spPr>
          <a:xfrm>
            <a:off x="1425025" y="4107950"/>
            <a:ext cx="6294000" cy="420000"/>
          </a:xfrm>
          <a:prstGeom prst="rect">
            <a:avLst/>
          </a:prstGeom>
          <a:solidFill>
            <a:srgbClr val="4A86E8"/>
          </a:solidFill>
          <a:ln cap="flat" cmpd="sng" w="95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000"/>
              </a:spcAft>
              <a:buNone/>
            </a:pPr>
            <a:r>
              <a:rPr b="1" lang="en" sz="1900">
                <a:solidFill>
                  <a:srgbClr val="FFFFFF"/>
                </a:solidFill>
                <a:latin typeface="Raleway"/>
                <a:ea typeface="Raleway"/>
                <a:cs typeface="Raleway"/>
                <a:sym typeface="Raleway"/>
              </a:rPr>
              <a:t>[ 1 ]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27"/>
          <p:cNvSpPr txBox="1"/>
          <p:nvPr>
            <p:ph type="title"/>
          </p:nvPr>
        </p:nvSpPr>
        <p:spPr>
          <a:xfrm>
            <a:off x="283100" y="712150"/>
            <a:ext cx="86316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Results</a:t>
            </a:r>
            <a:endParaRPr>
              <a:solidFill>
                <a:srgbClr val="FFFFFF"/>
              </a:solidFill>
            </a:endParaRPr>
          </a:p>
        </p:txBody>
      </p:sp>
      <p:sp>
        <p:nvSpPr>
          <p:cNvPr id="177" name="Google Shape;177;p27"/>
          <p:cNvSpPr txBox="1"/>
          <p:nvPr>
            <p:ph type="title"/>
          </p:nvPr>
        </p:nvSpPr>
        <p:spPr>
          <a:xfrm>
            <a:off x="538250" y="1659750"/>
            <a:ext cx="8040000" cy="2995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FFFFFF"/>
              </a:buClr>
              <a:buSzPts val="2200"/>
              <a:buFont typeface="Lato"/>
              <a:buChar char="●"/>
            </a:pPr>
            <a:r>
              <a:rPr b="0" lang="en" sz="1600" u="sng">
                <a:solidFill>
                  <a:srgbClr val="FFFFFF"/>
                </a:solidFill>
                <a:latin typeface="Arial"/>
                <a:ea typeface="Arial"/>
                <a:cs typeface="Arial"/>
                <a:sym typeface="Arial"/>
                <a:hlinkClick r:id="rId4"/>
              </a:rPr>
              <a:t>Hate Speech Predictor</a:t>
            </a:r>
            <a:endParaRPr sz="2200">
              <a:solidFill>
                <a:srgbClr val="FFFFFF"/>
              </a:solidFill>
              <a:latin typeface="Lato"/>
              <a:ea typeface="Lato"/>
              <a:cs typeface="Lato"/>
              <a:sym typeface="Lato"/>
            </a:endParaRPr>
          </a:p>
          <a:p>
            <a:pPr indent="0" lvl="0" marL="0" rtl="0" algn="l">
              <a:lnSpc>
                <a:spcPct val="115000"/>
              </a:lnSpc>
              <a:spcBef>
                <a:spcPts val="1600"/>
              </a:spcBef>
              <a:spcAft>
                <a:spcPts val="0"/>
              </a:spcAft>
              <a:buNone/>
            </a:pPr>
            <a:r>
              <a:t/>
            </a:r>
            <a:endParaRPr sz="1700">
              <a:solidFill>
                <a:srgbClr val="FFFFFF"/>
              </a:solidFill>
              <a:latin typeface="Lato"/>
              <a:ea typeface="Lato"/>
              <a:cs typeface="Lato"/>
              <a:sym typeface="Lato"/>
            </a:endParaRPr>
          </a:p>
          <a:p>
            <a:pPr indent="-336550" lvl="0" marL="457200" rtl="0" algn="l">
              <a:lnSpc>
                <a:spcPct val="115000"/>
              </a:lnSpc>
              <a:spcBef>
                <a:spcPts val="1600"/>
              </a:spcBef>
              <a:spcAft>
                <a:spcPts val="0"/>
              </a:spcAft>
              <a:buSzPts val="1700"/>
              <a:buFont typeface="Lato"/>
              <a:buChar char="●"/>
            </a:pPr>
            <a:r>
              <a:rPr lang="en" sz="1700">
                <a:latin typeface="Lato"/>
                <a:ea typeface="Lato"/>
                <a:cs typeface="Lato"/>
                <a:sym typeface="Lato"/>
              </a:rPr>
              <a:t>How can this be used?</a:t>
            </a:r>
            <a:endParaRPr sz="1700">
              <a:latin typeface="Lato"/>
              <a:ea typeface="Lato"/>
              <a:cs typeface="Lato"/>
              <a:sym typeface="Lato"/>
            </a:endParaRPr>
          </a:p>
          <a:p>
            <a:pPr indent="-336550" lvl="1" marL="914400" rtl="0" algn="l">
              <a:lnSpc>
                <a:spcPct val="115000"/>
              </a:lnSpc>
              <a:spcBef>
                <a:spcPts val="0"/>
              </a:spcBef>
              <a:spcAft>
                <a:spcPts val="0"/>
              </a:spcAft>
              <a:buSzPts val="1700"/>
              <a:buFont typeface="Lato"/>
              <a:buChar char="○"/>
            </a:pPr>
            <a:r>
              <a:rPr lang="en" sz="1700">
                <a:latin typeface="Lato"/>
                <a:ea typeface="Lato"/>
                <a:cs typeface="Lato"/>
                <a:sym typeface="Lato"/>
              </a:rPr>
              <a:t>Test your tweet before sending it out. </a:t>
            </a:r>
            <a:endParaRPr sz="1700">
              <a:latin typeface="Lato"/>
              <a:ea typeface="Lato"/>
              <a:cs typeface="Lato"/>
              <a:sym typeface="Lato"/>
            </a:endParaRPr>
          </a:p>
          <a:p>
            <a:pPr indent="-336550" lvl="1" marL="914400" rtl="0" algn="l">
              <a:lnSpc>
                <a:spcPct val="115000"/>
              </a:lnSpc>
              <a:spcBef>
                <a:spcPts val="0"/>
              </a:spcBef>
              <a:spcAft>
                <a:spcPts val="0"/>
              </a:spcAft>
              <a:buSzPts val="1700"/>
              <a:buFont typeface="Lato"/>
              <a:buChar char="○"/>
            </a:pPr>
            <a:r>
              <a:rPr lang="en" sz="1700">
                <a:latin typeface="Lato"/>
                <a:ea typeface="Lato"/>
                <a:cs typeface="Lato"/>
                <a:sym typeface="Lato"/>
              </a:rPr>
              <a:t>Politicians, celebrities, etc. </a:t>
            </a:r>
            <a:endParaRPr sz="17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8"/>
          <p:cNvSpPr txBox="1"/>
          <p:nvPr>
            <p:ph type="title"/>
          </p:nvPr>
        </p:nvSpPr>
        <p:spPr>
          <a:xfrm>
            <a:off x="265500" y="359075"/>
            <a:ext cx="4045200" cy="44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3F3F3"/>
                </a:solidFill>
              </a:rPr>
              <a:t>Twitter Data Limitations:</a:t>
            </a:r>
            <a:endParaRPr sz="2400">
              <a:solidFill>
                <a:srgbClr val="F3F3F3"/>
              </a:solidFill>
            </a:endParaRPr>
          </a:p>
          <a:p>
            <a:pPr indent="0" lvl="0" marL="0" rtl="0" algn="l">
              <a:spcBef>
                <a:spcPts val="0"/>
              </a:spcBef>
              <a:spcAft>
                <a:spcPts val="0"/>
              </a:spcAft>
              <a:buNone/>
            </a:pPr>
            <a:r>
              <a:t/>
            </a:r>
            <a:endParaRPr sz="2400">
              <a:solidFill>
                <a:srgbClr val="F3F3F3"/>
              </a:solidFill>
            </a:endParaRPr>
          </a:p>
          <a:p>
            <a:pPr indent="-381000" lvl="0" marL="457200" rtl="0" algn="l">
              <a:spcBef>
                <a:spcPts val="0"/>
              </a:spcBef>
              <a:spcAft>
                <a:spcPts val="0"/>
              </a:spcAft>
              <a:buClr>
                <a:srgbClr val="F3F3F3"/>
              </a:buClr>
              <a:buSzPts val="2400"/>
              <a:buChar char="●"/>
            </a:pPr>
            <a:r>
              <a:rPr b="0" lang="en" sz="2400">
                <a:solidFill>
                  <a:srgbClr val="F3F3F3"/>
                </a:solidFill>
              </a:rPr>
              <a:t>Twitter supports 33 languages </a:t>
            </a:r>
            <a:endParaRPr b="0" sz="2400">
              <a:solidFill>
                <a:srgbClr val="F3F3F3"/>
              </a:solidFill>
            </a:endParaRPr>
          </a:p>
          <a:p>
            <a:pPr indent="0" lvl="0" marL="457200" rtl="0" algn="l">
              <a:spcBef>
                <a:spcPts val="0"/>
              </a:spcBef>
              <a:spcAft>
                <a:spcPts val="0"/>
              </a:spcAft>
              <a:buNone/>
            </a:pPr>
            <a:r>
              <a:t/>
            </a:r>
            <a:endParaRPr b="0" sz="2400">
              <a:solidFill>
                <a:srgbClr val="F3F3F3"/>
              </a:solidFill>
            </a:endParaRPr>
          </a:p>
          <a:p>
            <a:pPr indent="-381000" lvl="0" marL="457200" rtl="0" algn="l">
              <a:spcBef>
                <a:spcPts val="0"/>
              </a:spcBef>
              <a:spcAft>
                <a:spcPts val="0"/>
              </a:spcAft>
              <a:buClr>
                <a:srgbClr val="F3F3F3"/>
              </a:buClr>
              <a:buSzPts val="2400"/>
              <a:buChar char="●"/>
            </a:pPr>
            <a:r>
              <a:rPr b="0" lang="en" sz="2400">
                <a:solidFill>
                  <a:srgbClr val="F3F3F3"/>
                </a:solidFill>
              </a:rPr>
              <a:t>The universal language is emoji’s ?</a:t>
            </a:r>
            <a:endParaRPr b="0" sz="2400">
              <a:solidFill>
                <a:srgbClr val="F3F3F3"/>
              </a:solidFill>
            </a:endParaRPr>
          </a:p>
          <a:p>
            <a:pPr indent="0" lvl="0" marL="0" rtl="0" algn="l">
              <a:spcBef>
                <a:spcPts val="0"/>
              </a:spcBef>
              <a:spcAft>
                <a:spcPts val="0"/>
              </a:spcAft>
              <a:buNone/>
            </a:pPr>
            <a:r>
              <a:t/>
            </a:r>
            <a:endParaRPr b="0" sz="2400">
              <a:solidFill>
                <a:schemeClr val="dk2"/>
              </a:solidFill>
            </a:endParaRPr>
          </a:p>
        </p:txBody>
      </p:sp>
      <p:pic>
        <p:nvPicPr>
          <p:cNvPr id="183" name="Google Shape;183;p28"/>
          <p:cNvPicPr preferRelativeResize="0"/>
          <p:nvPr/>
        </p:nvPicPr>
        <p:blipFill rotWithShape="1">
          <a:blip r:embed="rId4">
            <a:alphaModFix/>
          </a:blip>
          <a:srcRect b="0" l="0" r="39660" t="0"/>
          <a:stretch/>
        </p:blipFill>
        <p:spPr>
          <a:xfrm>
            <a:off x="4488725" y="0"/>
            <a:ext cx="4655273"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9"/>
          <p:cNvSpPr txBox="1"/>
          <p:nvPr>
            <p:ph type="title"/>
          </p:nvPr>
        </p:nvSpPr>
        <p:spPr>
          <a:xfrm>
            <a:off x="283100" y="712150"/>
            <a:ext cx="8622300" cy="806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2400"/>
              <a:t>Natural language processing (NLP) analysis with Tweets</a:t>
            </a:r>
            <a:endParaRPr sz="2400"/>
          </a:p>
        </p:txBody>
      </p:sp>
      <p:sp>
        <p:nvSpPr>
          <p:cNvPr id="189" name="Google Shape;189;p29"/>
          <p:cNvSpPr txBox="1"/>
          <p:nvPr/>
        </p:nvSpPr>
        <p:spPr>
          <a:xfrm>
            <a:off x="630600" y="1634850"/>
            <a:ext cx="7872900" cy="2928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Lato"/>
              <a:buChar char="●"/>
            </a:pPr>
            <a:r>
              <a:rPr b="1" lang="en" sz="1700">
                <a:solidFill>
                  <a:srgbClr val="FFFFFF"/>
                </a:solidFill>
                <a:latin typeface="Lato"/>
                <a:ea typeface="Lato"/>
                <a:cs typeface="Lato"/>
                <a:sym typeface="Lato"/>
              </a:rPr>
              <a:t>Sentiment is subjective from person to person</a:t>
            </a:r>
            <a:endParaRPr b="1" sz="1700">
              <a:solidFill>
                <a:srgbClr val="FFFFFF"/>
              </a:solidFill>
              <a:latin typeface="Lato"/>
              <a:ea typeface="Lato"/>
              <a:cs typeface="Lato"/>
              <a:sym typeface="Lato"/>
            </a:endParaRPr>
          </a:p>
          <a:p>
            <a:pPr indent="-336550" lvl="0" marL="457200" rtl="0" algn="l">
              <a:lnSpc>
                <a:spcPct val="115000"/>
              </a:lnSpc>
              <a:spcBef>
                <a:spcPts val="0"/>
              </a:spcBef>
              <a:spcAft>
                <a:spcPts val="0"/>
              </a:spcAft>
              <a:buClr>
                <a:srgbClr val="FFFFFF"/>
              </a:buClr>
              <a:buSzPts val="1700"/>
              <a:buFont typeface="Lato"/>
              <a:buChar char="●"/>
            </a:pPr>
            <a:r>
              <a:rPr b="1" lang="en" sz="1700">
                <a:solidFill>
                  <a:srgbClr val="FFFFFF"/>
                </a:solidFill>
                <a:latin typeface="Lato"/>
                <a:ea typeface="Lato"/>
                <a:cs typeface="Lato"/>
                <a:sym typeface="Lato"/>
              </a:rPr>
              <a:t>Sarcasm and irony: Context matters</a:t>
            </a:r>
            <a:endParaRPr b="1" sz="1700">
              <a:solidFill>
                <a:srgbClr val="FFFFFF"/>
              </a:solidFill>
              <a:latin typeface="Lato"/>
              <a:ea typeface="Lato"/>
              <a:cs typeface="Lato"/>
              <a:sym typeface="Lato"/>
            </a:endParaRPr>
          </a:p>
          <a:p>
            <a:pPr indent="-336550" lvl="0" marL="457200" rtl="0" algn="l">
              <a:lnSpc>
                <a:spcPct val="115000"/>
              </a:lnSpc>
              <a:spcBef>
                <a:spcPts val="0"/>
              </a:spcBef>
              <a:spcAft>
                <a:spcPts val="0"/>
              </a:spcAft>
              <a:buClr>
                <a:srgbClr val="FFFFFF"/>
              </a:buClr>
              <a:buSzPts val="1700"/>
              <a:buFont typeface="Lato"/>
              <a:buChar char="●"/>
            </a:pPr>
            <a:r>
              <a:rPr b="1" lang="en" sz="1700">
                <a:solidFill>
                  <a:srgbClr val="FFFFFF"/>
                </a:solidFill>
                <a:latin typeface="Lato"/>
                <a:ea typeface="Lato"/>
                <a:cs typeface="Lato"/>
                <a:sym typeface="Lato"/>
              </a:rPr>
              <a:t>Misspelled words</a:t>
            </a:r>
            <a:endParaRPr b="1" sz="1700">
              <a:solidFill>
                <a:srgbClr val="FFFFFF"/>
              </a:solidFill>
              <a:latin typeface="Lato"/>
              <a:ea typeface="Lato"/>
              <a:cs typeface="Lato"/>
              <a:sym typeface="Lato"/>
            </a:endParaRPr>
          </a:p>
          <a:p>
            <a:pPr indent="-336550" lvl="0" marL="457200" rtl="0" algn="l">
              <a:lnSpc>
                <a:spcPct val="115000"/>
              </a:lnSpc>
              <a:spcBef>
                <a:spcPts val="0"/>
              </a:spcBef>
              <a:spcAft>
                <a:spcPts val="0"/>
              </a:spcAft>
              <a:buClr>
                <a:srgbClr val="FFFFFF"/>
              </a:buClr>
              <a:buSzPts val="1700"/>
              <a:buFont typeface="Lato"/>
              <a:buChar char="●"/>
            </a:pPr>
            <a:r>
              <a:rPr b="1" lang="en" sz="1700">
                <a:solidFill>
                  <a:schemeClr val="lt1"/>
                </a:solidFill>
                <a:latin typeface="Lato"/>
                <a:ea typeface="Lato"/>
                <a:cs typeface="Lato"/>
                <a:sym typeface="Lato"/>
              </a:rPr>
              <a:t>Tweet character limit</a:t>
            </a:r>
            <a:endParaRPr b="1" sz="1700">
              <a:solidFill>
                <a:srgbClr val="FFFFFF"/>
              </a:solidFill>
              <a:latin typeface="Lato"/>
              <a:ea typeface="Lato"/>
              <a:cs typeface="Lato"/>
              <a:sym typeface="Lato"/>
            </a:endParaRPr>
          </a:p>
          <a:p>
            <a:pPr indent="-336550" lvl="0" marL="457200" rtl="0" algn="l">
              <a:lnSpc>
                <a:spcPct val="115000"/>
              </a:lnSpc>
              <a:spcBef>
                <a:spcPts val="0"/>
              </a:spcBef>
              <a:spcAft>
                <a:spcPts val="0"/>
              </a:spcAft>
              <a:buClr>
                <a:srgbClr val="FFFFFF"/>
              </a:buClr>
              <a:buSzPts val="1700"/>
              <a:buFont typeface="Lato"/>
              <a:buChar char="●"/>
            </a:pPr>
            <a:r>
              <a:rPr b="1" lang="en" sz="1700">
                <a:solidFill>
                  <a:srgbClr val="FFFFFF"/>
                </a:solidFill>
                <a:latin typeface="Lato"/>
                <a:ea typeface="Lato"/>
                <a:cs typeface="Lato"/>
                <a:sym typeface="Lato"/>
              </a:rPr>
              <a:t>Double </a:t>
            </a:r>
            <a:r>
              <a:rPr b="1" lang="en" sz="1700">
                <a:solidFill>
                  <a:srgbClr val="FFFFFF"/>
                </a:solidFill>
                <a:latin typeface="Lato"/>
                <a:ea typeface="Lato"/>
                <a:cs typeface="Lato"/>
                <a:sym typeface="Lato"/>
              </a:rPr>
              <a:t>entendre</a:t>
            </a:r>
            <a:endParaRPr b="1" sz="1700">
              <a:solidFill>
                <a:srgbClr val="FFFFFF"/>
              </a:solidFill>
              <a:latin typeface="Lato"/>
              <a:ea typeface="Lato"/>
              <a:cs typeface="Lato"/>
              <a:sym typeface="Lato"/>
            </a:endParaRPr>
          </a:p>
          <a:p>
            <a:pPr indent="-336550" lvl="0" marL="457200" rtl="0" algn="l">
              <a:lnSpc>
                <a:spcPct val="115000"/>
              </a:lnSpc>
              <a:spcBef>
                <a:spcPts val="0"/>
              </a:spcBef>
              <a:spcAft>
                <a:spcPts val="0"/>
              </a:spcAft>
              <a:buClr>
                <a:srgbClr val="FFFFFF"/>
              </a:buClr>
              <a:buSzPts val="1700"/>
              <a:buFont typeface="Lato"/>
              <a:buChar char="●"/>
            </a:pPr>
            <a:r>
              <a:rPr b="1" lang="en" sz="1700">
                <a:solidFill>
                  <a:srgbClr val="FFFFFF"/>
                </a:solidFill>
                <a:latin typeface="Lato"/>
                <a:ea typeface="Lato"/>
                <a:cs typeface="Lato"/>
                <a:sym typeface="Lato"/>
              </a:rPr>
              <a:t>Same word can mean different things in different languages</a:t>
            </a:r>
            <a:endParaRPr b="1" sz="1700">
              <a:solidFill>
                <a:srgbClr val="FFFFFF"/>
              </a:solidFill>
              <a:latin typeface="Lato"/>
              <a:ea typeface="Lato"/>
              <a:cs typeface="Lato"/>
              <a:sym typeface="Lato"/>
            </a:endParaRPr>
          </a:p>
          <a:p>
            <a:pPr indent="-336550" lvl="0" marL="457200" rtl="0" algn="l">
              <a:lnSpc>
                <a:spcPct val="115000"/>
              </a:lnSpc>
              <a:spcBef>
                <a:spcPts val="0"/>
              </a:spcBef>
              <a:spcAft>
                <a:spcPts val="0"/>
              </a:spcAft>
              <a:buClr>
                <a:srgbClr val="FFFFFF"/>
              </a:buClr>
              <a:buSzPts val="1700"/>
              <a:buFont typeface="Lato"/>
              <a:buChar char="●"/>
            </a:pPr>
            <a:r>
              <a:rPr b="1" lang="en" sz="1700">
                <a:solidFill>
                  <a:srgbClr val="FFFFFF"/>
                </a:solidFill>
                <a:latin typeface="Lato"/>
                <a:ea typeface="Lato"/>
                <a:cs typeface="Lato"/>
                <a:sym typeface="Lato"/>
              </a:rPr>
              <a:t>Symbols, @users, #, etc. </a:t>
            </a:r>
            <a:endParaRPr b="1" sz="1700">
              <a:solidFill>
                <a:srgbClr val="FFFFFF"/>
              </a:solidFill>
              <a:latin typeface="Lato"/>
              <a:ea typeface="Lato"/>
              <a:cs typeface="Lato"/>
              <a:sym typeface="Lato"/>
            </a:endParaRPr>
          </a:p>
          <a:p>
            <a:pPr indent="0" lvl="0" marL="0" rtl="0" algn="l">
              <a:lnSpc>
                <a:spcPct val="115000"/>
              </a:lnSpc>
              <a:spcBef>
                <a:spcPts val="1600"/>
              </a:spcBef>
              <a:spcAft>
                <a:spcPts val="0"/>
              </a:spcAft>
              <a:buNone/>
            </a:pPr>
            <a:r>
              <a:t/>
            </a:r>
            <a:endParaRPr b="1" sz="1700">
              <a:solidFill>
                <a:srgbClr val="FFFFFF"/>
              </a:solidFill>
              <a:latin typeface="Lato"/>
              <a:ea typeface="Lato"/>
              <a:cs typeface="Lato"/>
              <a:sym typeface="Lato"/>
            </a:endParaRPr>
          </a:p>
          <a:p>
            <a:pPr indent="0" lvl="0" marL="0" rtl="0" algn="l">
              <a:lnSpc>
                <a:spcPct val="115000"/>
              </a:lnSpc>
              <a:spcBef>
                <a:spcPts val="1600"/>
              </a:spcBef>
              <a:spcAft>
                <a:spcPts val="0"/>
              </a:spcAft>
              <a:buNone/>
            </a:pPr>
            <a:r>
              <a:t/>
            </a:r>
            <a:endParaRPr b="1" sz="1700">
              <a:solidFill>
                <a:srgbClr val="FFFFFF"/>
              </a:solidFill>
              <a:latin typeface="Lato"/>
              <a:ea typeface="Lato"/>
              <a:cs typeface="Lato"/>
              <a:sym typeface="Lato"/>
            </a:endParaRPr>
          </a:p>
          <a:p>
            <a:pPr indent="0" lvl="0" marL="0" rtl="0" algn="l">
              <a:lnSpc>
                <a:spcPct val="115000"/>
              </a:lnSpc>
              <a:spcBef>
                <a:spcPts val="1600"/>
              </a:spcBef>
              <a:spcAft>
                <a:spcPts val="0"/>
              </a:spcAft>
              <a:buNone/>
            </a:pPr>
            <a:r>
              <a:t/>
            </a:r>
            <a:endParaRPr b="1" sz="1700">
              <a:solidFill>
                <a:srgbClr val="FFFFFF"/>
              </a:solidFill>
              <a:latin typeface="Lato"/>
              <a:ea typeface="Lato"/>
              <a:cs typeface="Lato"/>
              <a:sym typeface="Lato"/>
            </a:endParaRPr>
          </a:p>
          <a:p>
            <a:pPr indent="0" lvl="0" marL="914400" rtl="0" algn="l">
              <a:lnSpc>
                <a:spcPct val="115000"/>
              </a:lnSpc>
              <a:spcBef>
                <a:spcPts val="1600"/>
              </a:spcBef>
              <a:spcAft>
                <a:spcPts val="1600"/>
              </a:spcAft>
              <a:buNone/>
            </a:pPr>
            <a:r>
              <a:t/>
            </a:r>
            <a:endParaRPr>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30"/>
          <p:cNvSpPr txBox="1"/>
          <p:nvPr/>
        </p:nvSpPr>
        <p:spPr>
          <a:xfrm>
            <a:off x="989175" y="730025"/>
            <a:ext cx="68163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4800">
                <a:solidFill>
                  <a:schemeClr val="lt1"/>
                </a:solidFill>
                <a:latin typeface="Raleway"/>
                <a:ea typeface="Raleway"/>
                <a:cs typeface="Raleway"/>
                <a:sym typeface="Raleway"/>
              </a:rPr>
              <a:t>Lessons Learned🤓❤️</a:t>
            </a:r>
            <a:endParaRPr>
              <a:latin typeface="Lato"/>
              <a:ea typeface="Lato"/>
              <a:cs typeface="Lato"/>
              <a:sym typeface="Lato"/>
            </a:endParaRPr>
          </a:p>
        </p:txBody>
      </p:sp>
      <p:sp>
        <p:nvSpPr>
          <p:cNvPr id="195" name="Google Shape;195;p30"/>
          <p:cNvSpPr/>
          <p:nvPr/>
        </p:nvSpPr>
        <p:spPr>
          <a:xfrm>
            <a:off x="609050" y="1813025"/>
            <a:ext cx="8153400" cy="29229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758900" y="1908275"/>
            <a:ext cx="7524600" cy="2691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Words matter! 😍</a:t>
            </a:r>
            <a:endParaRPr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Review your data! </a:t>
            </a:r>
            <a:endParaRPr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Classifier, easy to choose 💔 but parameters not!</a:t>
            </a:r>
            <a:endParaRPr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Sklearn documentation is super helpful.</a:t>
            </a:r>
            <a:endParaRPr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Use of emoji’s is a hot topic in NLP! We cleaned it out but this could make a big impact when cleaning data🤔👍🏻😇👽🤯👽.</a:t>
            </a:r>
            <a:endParaRPr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Jupyter Notebook and VS Code was the most efficient  for us. </a:t>
            </a:r>
            <a:endParaRPr sz="1500">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31"/>
          <p:cNvSpPr txBox="1"/>
          <p:nvPr/>
        </p:nvSpPr>
        <p:spPr>
          <a:xfrm>
            <a:off x="1047200" y="911325"/>
            <a:ext cx="3657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4800">
                <a:solidFill>
                  <a:schemeClr val="lt1"/>
                </a:solidFill>
                <a:latin typeface="Raleway"/>
                <a:ea typeface="Raleway"/>
                <a:cs typeface="Raleway"/>
                <a:sym typeface="Raleway"/>
              </a:rPr>
              <a:t>Thank you!</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405200"/>
            <a:ext cx="7622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3F3F3"/>
                </a:solidFill>
              </a:rPr>
              <a:t>Objective: Use Natural Language Processing (NLP) to predict hate speech in a tweet.</a:t>
            </a:r>
            <a:endParaRPr sz="2400">
              <a:solidFill>
                <a:srgbClr val="F3F3F3"/>
              </a:solidFill>
            </a:endParaRPr>
          </a:p>
        </p:txBody>
      </p:sp>
      <p:sp>
        <p:nvSpPr>
          <p:cNvPr id="79" name="Google Shape;79;p14"/>
          <p:cNvSpPr txBox="1"/>
          <p:nvPr>
            <p:ph idx="4294967295" type="title"/>
          </p:nvPr>
        </p:nvSpPr>
        <p:spPr>
          <a:xfrm>
            <a:off x="848250" y="2024750"/>
            <a:ext cx="6576600" cy="2729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2400"/>
              </a:spcBef>
              <a:spcAft>
                <a:spcPts val="0"/>
              </a:spcAft>
              <a:buClr>
                <a:srgbClr val="000000"/>
              </a:buClr>
              <a:buSzPts val="1800"/>
              <a:buFont typeface="Lato"/>
              <a:buChar char="●"/>
            </a:pPr>
            <a:r>
              <a:rPr lang="en" sz="2300">
                <a:solidFill>
                  <a:srgbClr val="000000"/>
                </a:solidFill>
                <a:latin typeface="Arial"/>
                <a:ea typeface="Arial"/>
                <a:cs typeface="Arial"/>
                <a:sym typeface="Arial"/>
              </a:rPr>
              <a:t>Twitter Hateful conduct policy</a:t>
            </a:r>
            <a:endParaRPr sz="2300">
              <a:solidFill>
                <a:srgbClr val="000000"/>
              </a:solidFill>
              <a:latin typeface="Arial"/>
              <a:ea typeface="Arial"/>
              <a:cs typeface="Arial"/>
              <a:sym typeface="Arial"/>
            </a:endParaRPr>
          </a:p>
          <a:p>
            <a:pPr indent="0" lvl="0" marL="457200" rtl="0" algn="l">
              <a:lnSpc>
                <a:spcPct val="115000"/>
              </a:lnSpc>
              <a:spcBef>
                <a:spcPts val="600"/>
              </a:spcBef>
              <a:spcAft>
                <a:spcPts val="0"/>
              </a:spcAft>
              <a:buNone/>
            </a:pPr>
            <a:r>
              <a:rPr b="0" lang="en" sz="1200">
                <a:solidFill>
                  <a:srgbClr val="FFFFFF"/>
                </a:solidFill>
                <a:latin typeface="Arial"/>
                <a:ea typeface="Arial"/>
                <a:cs typeface="Arial"/>
                <a:sym typeface="Arial"/>
              </a:rPr>
              <a:t> </a:t>
            </a:r>
            <a:r>
              <a:rPr lang="en" sz="1200">
                <a:solidFill>
                  <a:srgbClr val="000000"/>
                </a:solidFill>
                <a:uFill>
                  <a:noFill/>
                </a:uFill>
                <a:latin typeface="Arial"/>
                <a:ea typeface="Arial"/>
                <a:cs typeface="Arial"/>
                <a:sym typeface="Arial"/>
                <a:hlinkClick r:id="rId4"/>
              </a:rPr>
              <a:t>Hateful conduct:</a:t>
            </a:r>
            <a:r>
              <a:rPr b="0" lang="en" sz="1200">
                <a:solidFill>
                  <a:srgbClr val="FFFFFF"/>
                </a:solidFill>
                <a:latin typeface="Arial"/>
                <a:ea typeface="Arial"/>
                <a:cs typeface="Arial"/>
                <a:sym typeface="Arial"/>
              </a:rPr>
              <a:t> You may not promote violence against or directly attack or threaten other people on the basis of race, ethnicity, national origin, caste, sexual orientation, gender, gender identity, religious affiliation, age, disability, or serious disease. We also do not allow accounts whose primary purpose is inciting harm towards others on the basis of these categories.</a:t>
            </a:r>
            <a:endParaRPr b="0" sz="1200">
              <a:solidFill>
                <a:srgbClr val="FFFFFF"/>
              </a:solidFill>
              <a:latin typeface="Arial"/>
              <a:ea typeface="Arial"/>
              <a:cs typeface="Arial"/>
              <a:sym typeface="Arial"/>
            </a:endParaRPr>
          </a:p>
          <a:p>
            <a:pPr indent="0" lvl="0" marL="457200" rtl="0" algn="l">
              <a:lnSpc>
                <a:spcPct val="115000"/>
              </a:lnSpc>
              <a:spcBef>
                <a:spcPts val="900"/>
              </a:spcBef>
              <a:spcAft>
                <a:spcPts val="0"/>
              </a:spcAft>
              <a:buNone/>
            </a:pPr>
            <a:r>
              <a:rPr b="0" lang="en" sz="1200" u="sng">
                <a:solidFill>
                  <a:srgbClr val="FFFFFF"/>
                </a:solidFill>
                <a:latin typeface="Arial"/>
                <a:ea typeface="Arial"/>
                <a:cs typeface="Arial"/>
                <a:sym typeface="Arial"/>
                <a:hlinkClick r:id="rId5"/>
              </a:rPr>
              <a:t>Twitter Hateful Conduct Policy</a:t>
            </a:r>
            <a:endParaRPr b="0" sz="1200">
              <a:solidFill>
                <a:srgbClr val="FFFFFF"/>
              </a:solidFill>
              <a:latin typeface="Arial"/>
              <a:ea typeface="Arial"/>
              <a:cs typeface="Arial"/>
              <a:sym typeface="Arial"/>
            </a:endParaRPr>
          </a:p>
          <a:p>
            <a:pPr indent="0" lvl="0" marL="457200" rtl="0" algn="l">
              <a:lnSpc>
                <a:spcPct val="115000"/>
              </a:lnSpc>
              <a:spcBef>
                <a:spcPts val="900"/>
              </a:spcBef>
              <a:spcAft>
                <a:spcPts val="1600"/>
              </a:spcAft>
              <a:buNone/>
            </a:pPr>
            <a:r>
              <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29425" y="379800"/>
            <a:ext cx="7622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3F3F3"/>
                </a:solidFill>
              </a:rPr>
              <a:t>Data Insights and Cleaning </a:t>
            </a:r>
            <a:endParaRPr sz="2400">
              <a:solidFill>
                <a:srgbClr val="F3F3F3"/>
              </a:solidFill>
            </a:endParaRPr>
          </a:p>
        </p:txBody>
      </p:sp>
      <p:sp>
        <p:nvSpPr>
          <p:cNvPr id="85" name="Google Shape;85;p15"/>
          <p:cNvSpPr txBox="1"/>
          <p:nvPr>
            <p:ph idx="4294967295" type="title"/>
          </p:nvPr>
        </p:nvSpPr>
        <p:spPr>
          <a:xfrm>
            <a:off x="632975" y="1408125"/>
            <a:ext cx="7622100" cy="2729700"/>
          </a:xfrm>
          <a:prstGeom prst="rect">
            <a:avLst/>
          </a:prstGeom>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rgbClr val="FFFFFF"/>
              </a:buClr>
              <a:buSzPts val="2300"/>
              <a:buFont typeface="Arial"/>
              <a:buChar char="●"/>
            </a:pPr>
            <a:r>
              <a:rPr lang="en" sz="2300">
                <a:solidFill>
                  <a:srgbClr val="FFFFFF"/>
                </a:solidFill>
                <a:latin typeface="Arial"/>
                <a:ea typeface="Arial"/>
                <a:cs typeface="Arial"/>
                <a:sym typeface="Arial"/>
              </a:rPr>
              <a:t>Original dataset of 31K plus tweets, labeled 0 (positive), and 1 (negative) considered hate speech.</a:t>
            </a:r>
            <a:endParaRPr sz="2300">
              <a:solidFill>
                <a:srgbClr val="FFFFFF"/>
              </a:solidFill>
              <a:latin typeface="Arial"/>
              <a:ea typeface="Arial"/>
              <a:cs typeface="Arial"/>
              <a:sym typeface="Arial"/>
            </a:endParaRPr>
          </a:p>
          <a:p>
            <a:pPr indent="-374650" lvl="0" marL="457200" rtl="0" algn="l">
              <a:lnSpc>
                <a:spcPct val="115000"/>
              </a:lnSpc>
              <a:spcBef>
                <a:spcPts val="0"/>
              </a:spcBef>
              <a:spcAft>
                <a:spcPts val="0"/>
              </a:spcAft>
              <a:buClr>
                <a:srgbClr val="FFFFFF"/>
              </a:buClr>
              <a:buSzPts val="2300"/>
              <a:buFont typeface="Arial"/>
              <a:buChar char="●"/>
            </a:pPr>
            <a:r>
              <a:rPr lang="en" sz="2300">
                <a:solidFill>
                  <a:srgbClr val="FFFFFF"/>
                </a:solidFill>
                <a:latin typeface="Arial"/>
                <a:ea typeface="Arial"/>
                <a:cs typeface="Arial"/>
                <a:sym typeface="Arial"/>
              </a:rPr>
              <a:t>Cleaning! Drop.duplicates </a:t>
            </a:r>
            <a:r>
              <a:rPr i="1" lang="en" sz="2300">
                <a:solidFill>
                  <a:srgbClr val="FFFFFF"/>
                </a:solidFill>
                <a:latin typeface="Arial"/>
                <a:ea typeface="Arial"/>
                <a:cs typeface="Arial"/>
                <a:sym typeface="Arial"/>
              </a:rPr>
              <a:t>et al</a:t>
            </a:r>
            <a:r>
              <a:rPr lang="en" sz="2300">
                <a:solidFill>
                  <a:srgbClr val="FFFFFF"/>
                </a:solidFill>
                <a:latin typeface="Arial"/>
                <a:ea typeface="Arial"/>
                <a:cs typeface="Arial"/>
                <a:sym typeface="Arial"/>
              </a:rPr>
              <a:t> combo</a:t>
            </a:r>
            <a:endParaRPr sz="2300">
              <a:solidFill>
                <a:srgbClr val="FFFFFF"/>
              </a:solidFill>
              <a:latin typeface="Arial"/>
              <a:ea typeface="Arial"/>
              <a:cs typeface="Arial"/>
              <a:sym typeface="Arial"/>
            </a:endParaRPr>
          </a:p>
          <a:p>
            <a:pPr indent="-374650" lvl="1" marL="1371600" rtl="0" algn="l">
              <a:lnSpc>
                <a:spcPct val="115000"/>
              </a:lnSpc>
              <a:spcBef>
                <a:spcPts val="0"/>
              </a:spcBef>
              <a:spcAft>
                <a:spcPts val="0"/>
              </a:spcAft>
              <a:buClr>
                <a:srgbClr val="FFFFFF"/>
              </a:buClr>
              <a:buSzPts val="2300"/>
              <a:buFont typeface="Arial"/>
              <a:buChar char="○"/>
            </a:pPr>
            <a:r>
              <a:rPr lang="en" sz="2300">
                <a:solidFill>
                  <a:srgbClr val="FFFFFF"/>
                </a:solidFill>
                <a:latin typeface="Arial"/>
                <a:ea typeface="Arial"/>
                <a:cs typeface="Arial"/>
                <a:sym typeface="Arial"/>
              </a:rPr>
              <a:t>Also RegEx ;) (Bye to capitals, numbers, </a:t>
            </a:r>
            <a:r>
              <a:rPr i="1" lang="en" sz="2300">
                <a:solidFill>
                  <a:srgbClr val="FFFFFF"/>
                </a:solidFill>
                <a:latin typeface="Arial"/>
                <a:ea typeface="Arial"/>
                <a:cs typeface="Arial"/>
                <a:sym typeface="Arial"/>
              </a:rPr>
              <a:t>et al</a:t>
            </a:r>
            <a:r>
              <a:rPr lang="en" sz="2300">
                <a:solidFill>
                  <a:srgbClr val="FFFFFF"/>
                </a:solidFill>
                <a:latin typeface="Arial"/>
                <a:ea typeface="Arial"/>
                <a:cs typeface="Arial"/>
                <a:sym typeface="Arial"/>
              </a:rPr>
              <a:t>)</a:t>
            </a:r>
            <a:endParaRPr sz="2300">
              <a:solidFill>
                <a:srgbClr val="FFFFFF"/>
              </a:solidFill>
              <a:latin typeface="Arial"/>
              <a:ea typeface="Arial"/>
              <a:cs typeface="Arial"/>
              <a:sym typeface="Arial"/>
            </a:endParaRPr>
          </a:p>
          <a:p>
            <a:pPr indent="-374650" lvl="1" marL="1371600" rtl="0" algn="l">
              <a:lnSpc>
                <a:spcPct val="115000"/>
              </a:lnSpc>
              <a:spcBef>
                <a:spcPts val="0"/>
              </a:spcBef>
              <a:spcAft>
                <a:spcPts val="0"/>
              </a:spcAft>
              <a:buClr>
                <a:srgbClr val="FFFFFF"/>
              </a:buClr>
              <a:buSzPts val="2300"/>
              <a:buFont typeface="Arial"/>
              <a:buChar char="○"/>
            </a:pPr>
            <a:r>
              <a:rPr lang="en" sz="2300">
                <a:solidFill>
                  <a:srgbClr val="FFFFFF"/>
                </a:solidFill>
                <a:latin typeface="Arial"/>
                <a:ea typeface="Arial"/>
                <a:cs typeface="Arial"/>
                <a:sym typeface="Arial"/>
              </a:rPr>
              <a:t>Nltk, PorterStemmer, </a:t>
            </a:r>
            <a:r>
              <a:rPr lang="en" sz="2300">
                <a:solidFill>
                  <a:srgbClr val="FFFFFF"/>
                </a:solidFill>
                <a:latin typeface="Arial"/>
                <a:ea typeface="Arial"/>
                <a:cs typeface="Arial"/>
                <a:sym typeface="Arial"/>
              </a:rPr>
              <a:t>stopwords(english with a supplement)</a:t>
            </a:r>
            <a:endParaRPr sz="2300">
              <a:solidFill>
                <a:srgbClr val="FFFFFF"/>
              </a:solidFill>
              <a:latin typeface="Arial"/>
              <a:ea typeface="Arial"/>
              <a:cs typeface="Arial"/>
              <a:sym typeface="Arial"/>
            </a:endParaRPr>
          </a:p>
          <a:p>
            <a:pPr indent="0" lvl="0" marL="0" rtl="0" algn="l">
              <a:lnSpc>
                <a:spcPct val="115000"/>
              </a:lnSpc>
              <a:spcBef>
                <a:spcPts val="900"/>
              </a:spcBef>
              <a:spcAft>
                <a:spcPts val="0"/>
              </a:spcAft>
              <a:buNone/>
            </a:pPr>
            <a:r>
              <a:rPr lang="en" sz="2300">
                <a:solidFill>
                  <a:srgbClr val="FFFFFF"/>
                </a:solidFill>
                <a:latin typeface="Arial"/>
                <a:ea typeface="Arial"/>
                <a:cs typeface="Arial"/>
                <a:sym typeface="Arial"/>
              </a:rPr>
              <a:t>	</a:t>
            </a:r>
            <a:endParaRPr sz="2300">
              <a:solidFill>
                <a:srgbClr val="FFFFFF"/>
              </a:solidFill>
              <a:latin typeface="Arial"/>
              <a:ea typeface="Arial"/>
              <a:cs typeface="Arial"/>
              <a:sym typeface="Arial"/>
            </a:endParaRPr>
          </a:p>
          <a:p>
            <a:pPr indent="0" lvl="0" marL="457200" rtl="0" algn="l">
              <a:lnSpc>
                <a:spcPct val="115000"/>
              </a:lnSpc>
              <a:spcBef>
                <a:spcPts val="900"/>
              </a:spcBef>
              <a:spcAft>
                <a:spcPts val="0"/>
              </a:spcAft>
              <a:buNone/>
            </a:pPr>
            <a:r>
              <a:t/>
            </a:r>
            <a:endParaRPr sz="2300">
              <a:solidFill>
                <a:srgbClr val="000000"/>
              </a:solidFill>
              <a:latin typeface="Arial"/>
              <a:ea typeface="Arial"/>
              <a:cs typeface="Arial"/>
              <a:sym typeface="Arial"/>
            </a:endParaRPr>
          </a:p>
          <a:p>
            <a:pPr indent="0" lvl="0" marL="457200" rtl="0" algn="l">
              <a:lnSpc>
                <a:spcPct val="115000"/>
              </a:lnSpc>
              <a:spcBef>
                <a:spcPts val="900"/>
              </a:spcBef>
              <a:spcAft>
                <a:spcPts val="1600"/>
              </a:spcAft>
              <a:buNone/>
            </a:pPr>
            <a:r>
              <a:t/>
            </a:r>
            <a:endParaRPr b="0"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449025" y="413475"/>
            <a:ext cx="8631600" cy="59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FEFEF"/>
                </a:solidFill>
              </a:rPr>
              <a:t> Words!!! Word Cloud*</a:t>
            </a:r>
            <a:endParaRPr>
              <a:solidFill>
                <a:srgbClr val="EFEFEF"/>
              </a:solidFill>
            </a:endParaRPr>
          </a:p>
        </p:txBody>
      </p:sp>
      <p:pic>
        <p:nvPicPr>
          <p:cNvPr id="91" name="Google Shape;91;p16"/>
          <p:cNvPicPr preferRelativeResize="0"/>
          <p:nvPr/>
        </p:nvPicPr>
        <p:blipFill>
          <a:blip r:embed="rId4">
            <a:alphaModFix/>
          </a:blip>
          <a:stretch>
            <a:fillRect/>
          </a:stretch>
        </p:blipFill>
        <p:spPr>
          <a:xfrm>
            <a:off x="764200" y="1147325"/>
            <a:ext cx="7615600" cy="3565326"/>
          </a:xfrm>
          <a:prstGeom prst="rect">
            <a:avLst/>
          </a:prstGeom>
          <a:noFill/>
          <a:ln>
            <a:noFill/>
          </a:ln>
        </p:spPr>
      </p:pic>
      <p:sp>
        <p:nvSpPr>
          <p:cNvPr id="92" name="Google Shape;92;p16"/>
          <p:cNvSpPr txBox="1"/>
          <p:nvPr/>
        </p:nvSpPr>
        <p:spPr>
          <a:xfrm>
            <a:off x="1451925" y="4712650"/>
            <a:ext cx="4778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EFEFE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pic>
        <p:nvPicPr>
          <p:cNvPr id="97" name="Google Shape;97;p17"/>
          <p:cNvPicPr preferRelativeResize="0"/>
          <p:nvPr/>
        </p:nvPicPr>
        <p:blipFill rotWithShape="1">
          <a:blip r:embed="rId4">
            <a:alphaModFix/>
          </a:blip>
          <a:srcRect b="1642" l="-1689" r="1689" t="0"/>
          <a:stretch/>
        </p:blipFill>
        <p:spPr>
          <a:xfrm>
            <a:off x="225975" y="2123170"/>
            <a:ext cx="8692052" cy="2359625"/>
          </a:xfrm>
          <a:prstGeom prst="rect">
            <a:avLst/>
          </a:prstGeom>
          <a:noFill/>
          <a:ln>
            <a:noFill/>
          </a:ln>
        </p:spPr>
      </p:pic>
      <p:sp>
        <p:nvSpPr>
          <p:cNvPr id="98" name="Google Shape;98;p17"/>
          <p:cNvSpPr txBox="1"/>
          <p:nvPr/>
        </p:nvSpPr>
        <p:spPr>
          <a:xfrm>
            <a:off x="3049375" y="4526500"/>
            <a:ext cx="3132000" cy="50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9D9D9"/>
                </a:solidFill>
                <a:latin typeface="Lato"/>
                <a:ea typeface="Lato"/>
                <a:cs typeface="Lato"/>
                <a:sym typeface="Lato"/>
              </a:rPr>
              <a:t>AMP = “Ain’t My Problem”?</a:t>
            </a:r>
            <a:endParaRPr>
              <a:solidFill>
                <a:srgbClr val="D9D9D9"/>
              </a:solidFill>
              <a:latin typeface="Lato"/>
              <a:ea typeface="Lato"/>
              <a:cs typeface="Lato"/>
              <a:sym typeface="Lato"/>
            </a:endParaRPr>
          </a:p>
        </p:txBody>
      </p:sp>
      <p:sp>
        <p:nvSpPr>
          <p:cNvPr id="99" name="Google Shape;99;p17"/>
          <p:cNvSpPr txBox="1"/>
          <p:nvPr/>
        </p:nvSpPr>
        <p:spPr>
          <a:xfrm>
            <a:off x="338650" y="4526500"/>
            <a:ext cx="73359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FFFF"/>
                </a:solidFill>
                <a:latin typeface="Lato"/>
                <a:ea typeface="Lato"/>
                <a:cs typeface="Lato"/>
                <a:sym typeface="Lato"/>
                <a:hlinkClick r:id="rId5"/>
              </a:rPr>
              <a:t>Link to Tableau App</a:t>
            </a:r>
            <a:endParaRPr>
              <a:solidFill>
                <a:srgbClr val="00FFFF"/>
              </a:solidFill>
              <a:latin typeface="Lato"/>
              <a:ea typeface="Lato"/>
              <a:cs typeface="Lato"/>
              <a:sym typeface="Lato"/>
            </a:endParaRPr>
          </a:p>
        </p:txBody>
      </p:sp>
      <p:sp>
        <p:nvSpPr>
          <p:cNvPr id="100" name="Google Shape;100;p17"/>
          <p:cNvSpPr txBox="1"/>
          <p:nvPr>
            <p:ph type="title"/>
          </p:nvPr>
        </p:nvSpPr>
        <p:spPr>
          <a:xfrm>
            <a:off x="449025" y="413475"/>
            <a:ext cx="8631600" cy="59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FEFEF"/>
                </a:solidFill>
              </a:rPr>
              <a:t> Words!!! The Popular Ones</a:t>
            </a:r>
            <a:endParaRPr>
              <a:solidFill>
                <a:srgbClr val="EFEFEF"/>
              </a:solidFill>
            </a:endParaRPr>
          </a:p>
          <a:p>
            <a:pPr indent="0" lvl="0" marL="0" rtl="0" algn="ctr">
              <a:spcBef>
                <a:spcPts val="0"/>
              </a:spcBef>
              <a:spcAft>
                <a:spcPts val="0"/>
              </a:spcAft>
              <a:buNone/>
            </a:pPr>
            <a:r>
              <a:rPr lang="en">
                <a:solidFill>
                  <a:srgbClr val="EFEFEF"/>
                </a:solidFill>
              </a:rPr>
              <a:t>( PP They/Them)</a:t>
            </a:r>
            <a:endParaRPr>
              <a:solidFill>
                <a:srgbClr val="EFEFE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3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pic>
        <p:nvPicPr>
          <p:cNvPr id="105" name="Google Shape;105;p18"/>
          <p:cNvPicPr preferRelativeResize="0"/>
          <p:nvPr/>
        </p:nvPicPr>
        <p:blipFill>
          <a:blip r:embed="rId4">
            <a:alphaModFix/>
          </a:blip>
          <a:stretch>
            <a:fillRect/>
          </a:stretch>
        </p:blipFill>
        <p:spPr>
          <a:xfrm>
            <a:off x="327275" y="2571750"/>
            <a:ext cx="8489451" cy="2343049"/>
          </a:xfrm>
          <a:prstGeom prst="rect">
            <a:avLst/>
          </a:prstGeom>
          <a:noFill/>
          <a:ln>
            <a:noFill/>
          </a:ln>
        </p:spPr>
      </p:pic>
      <p:pic>
        <p:nvPicPr>
          <p:cNvPr id="106" name="Google Shape;106;p18"/>
          <p:cNvPicPr preferRelativeResize="0"/>
          <p:nvPr/>
        </p:nvPicPr>
        <p:blipFill>
          <a:blip r:embed="rId5">
            <a:alphaModFix/>
          </a:blip>
          <a:stretch>
            <a:fillRect/>
          </a:stretch>
        </p:blipFill>
        <p:spPr>
          <a:xfrm>
            <a:off x="327323" y="159050"/>
            <a:ext cx="8489402" cy="234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pic>
        <p:nvPicPr>
          <p:cNvPr id="111" name="Google Shape;111;p19"/>
          <p:cNvPicPr preferRelativeResize="0"/>
          <p:nvPr/>
        </p:nvPicPr>
        <p:blipFill>
          <a:blip r:embed="rId4">
            <a:alphaModFix/>
          </a:blip>
          <a:stretch>
            <a:fillRect/>
          </a:stretch>
        </p:blipFill>
        <p:spPr>
          <a:xfrm>
            <a:off x="2414850" y="560400"/>
            <a:ext cx="3903450" cy="4420376"/>
          </a:xfrm>
          <a:prstGeom prst="rect">
            <a:avLst/>
          </a:prstGeom>
          <a:noFill/>
          <a:ln>
            <a:noFill/>
          </a:ln>
        </p:spPr>
      </p:pic>
      <p:sp>
        <p:nvSpPr>
          <p:cNvPr id="112" name="Google Shape;112;p19"/>
          <p:cNvSpPr txBox="1"/>
          <p:nvPr/>
        </p:nvSpPr>
        <p:spPr>
          <a:xfrm>
            <a:off x="2715125" y="7207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u="sng">
                <a:solidFill>
                  <a:schemeClr val="lt2"/>
                </a:solidFill>
                <a:latin typeface="Raleway"/>
                <a:ea typeface="Raleway"/>
                <a:cs typeface="Raleway"/>
                <a:sym typeface="Raleway"/>
              </a:rPr>
              <a:t>The Plan🔮🧿💡💁🏻</a:t>
            </a:r>
            <a:endParaRPr b="1" sz="3000" u="sng">
              <a:solidFill>
                <a:schemeClr val="lt2"/>
              </a:solidFill>
              <a:latin typeface="Raleway"/>
              <a:ea typeface="Raleway"/>
              <a:cs typeface="Raleway"/>
              <a:sym typeface="Raleway"/>
            </a:endParaRPr>
          </a:p>
        </p:txBody>
      </p:sp>
      <p:sp>
        <p:nvSpPr>
          <p:cNvPr id="113" name="Google Shape;113;p19"/>
          <p:cNvSpPr txBox="1"/>
          <p:nvPr>
            <p:ph idx="4294967295" type="body"/>
          </p:nvPr>
        </p:nvSpPr>
        <p:spPr>
          <a:xfrm>
            <a:off x="2715125" y="1427255"/>
            <a:ext cx="3432900" cy="33279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B5394"/>
              </a:buClr>
              <a:buSzPts val="1400"/>
              <a:buFont typeface="Raleway"/>
              <a:buChar char="➔"/>
            </a:pPr>
            <a:r>
              <a:rPr b="1" lang="en" sz="1400">
                <a:solidFill>
                  <a:srgbClr val="0B5394"/>
                </a:solidFill>
                <a:latin typeface="Raleway"/>
                <a:ea typeface="Raleway"/>
                <a:cs typeface="Raleway"/>
                <a:sym typeface="Raleway"/>
              </a:rPr>
              <a:t>Choose a classifier</a:t>
            </a:r>
            <a:endParaRPr sz="1400">
              <a:latin typeface="Raleway"/>
              <a:ea typeface="Raleway"/>
              <a:cs typeface="Raleway"/>
              <a:sym typeface="Raleway"/>
            </a:endParaRPr>
          </a:p>
          <a:p>
            <a:pPr indent="0" lvl="0" marL="457200" rtl="0" algn="l">
              <a:lnSpc>
                <a:spcPct val="100000"/>
              </a:lnSpc>
              <a:spcBef>
                <a:spcPts val="1000"/>
              </a:spcBef>
              <a:spcAft>
                <a:spcPts val="0"/>
              </a:spcAft>
              <a:buNone/>
            </a:pPr>
            <a:r>
              <a:t/>
            </a:r>
            <a:endParaRPr sz="1400">
              <a:latin typeface="Raleway"/>
              <a:ea typeface="Raleway"/>
              <a:cs typeface="Raleway"/>
              <a:sym typeface="Raleway"/>
            </a:endParaRPr>
          </a:p>
          <a:p>
            <a:pPr indent="-317500" lvl="0" marL="457200" rtl="0" algn="l">
              <a:lnSpc>
                <a:spcPct val="100000"/>
              </a:lnSpc>
              <a:spcBef>
                <a:spcPts val="1000"/>
              </a:spcBef>
              <a:spcAft>
                <a:spcPts val="0"/>
              </a:spcAft>
              <a:buClr>
                <a:srgbClr val="0B5394"/>
              </a:buClr>
              <a:buSzPts val="1400"/>
              <a:buFont typeface="Raleway"/>
              <a:buChar char="➔"/>
            </a:pPr>
            <a:r>
              <a:rPr b="1" lang="en" sz="1400">
                <a:solidFill>
                  <a:srgbClr val="0B5394"/>
                </a:solidFill>
                <a:latin typeface="Raleway"/>
                <a:ea typeface="Raleway"/>
                <a:cs typeface="Raleway"/>
                <a:sym typeface="Raleway"/>
              </a:rPr>
              <a:t>Compare scores</a:t>
            </a:r>
            <a:endParaRPr b="1" sz="1400">
              <a:solidFill>
                <a:srgbClr val="0B5394"/>
              </a:solidFill>
              <a:latin typeface="Raleway"/>
              <a:ea typeface="Raleway"/>
              <a:cs typeface="Raleway"/>
              <a:sym typeface="Raleway"/>
            </a:endParaRPr>
          </a:p>
          <a:p>
            <a:pPr indent="0" lvl="0" marL="457200" rtl="0" algn="l">
              <a:lnSpc>
                <a:spcPct val="100000"/>
              </a:lnSpc>
              <a:spcBef>
                <a:spcPts val="1000"/>
              </a:spcBef>
              <a:spcAft>
                <a:spcPts val="0"/>
              </a:spcAft>
              <a:buNone/>
            </a:pPr>
            <a:r>
              <a:t/>
            </a:r>
            <a:endParaRPr b="1" sz="1400">
              <a:solidFill>
                <a:srgbClr val="0B5394"/>
              </a:solidFill>
              <a:latin typeface="Raleway"/>
              <a:ea typeface="Raleway"/>
              <a:cs typeface="Raleway"/>
              <a:sym typeface="Raleway"/>
            </a:endParaRPr>
          </a:p>
          <a:p>
            <a:pPr indent="-317500" lvl="0" marL="457200" rtl="0" algn="l">
              <a:lnSpc>
                <a:spcPct val="100000"/>
              </a:lnSpc>
              <a:spcBef>
                <a:spcPts val="1000"/>
              </a:spcBef>
              <a:spcAft>
                <a:spcPts val="0"/>
              </a:spcAft>
              <a:buClr>
                <a:srgbClr val="0B5394"/>
              </a:buClr>
              <a:buSzPts val="1400"/>
              <a:buFont typeface="Raleway"/>
              <a:buChar char="➔"/>
            </a:pPr>
            <a:r>
              <a:rPr b="1" lang="en" sz="1400">
                <a:solidFill>
                  <a:srgbClr val="0B5394"/>
                </a:solidFill>
                <a:latin typeface="Raleway"/>
                <a:ea typeface="Raleway"/>
                <a:cs typeface="Raleway"/>
                <a:sym typeface="Raleway"/>
              </a:rPr>
              <a:t>Use Model to input into Flask app</a:t>
            </a:r>
            <a:endParaRPr b="1" sz="1400">
              <a:solidFill>
                <a:srgbClr val="0B5394"/>
              </a:solidFill>
              <a:latin typeface="Raleway"/>
              <a:ea typeface="Raleway"/>
              <a:cs typeface="Raleway"/>
              <a:sym typeface="Raleway"/>
            </a:endParaRPr>
          </a:p>
          <a:p>
            <a:pPr indent="0" lvl="0" marL="457200" rtl="0" algn="l">
              <a:lnSpc>
                <a:spcPct val="100000"/>
              </a:lnSpc>
              <a:spcBef>
                <a:spcPts val="1000"/>
              </a:spcBef>
              <a:spcAft>
                <a:spcPts val="0"/>
              </a:spcAft>
              <a:buNone/>
            </a:pPr>
            <a:r>
              <a:t/>
            </a:r>
            <a:endParaRPr b="1" sz="1400">
              <a:solidFill>
                <a:srgbClr val="0B5394"/>
              </a:solidFill>
              <a:latin typeface="Raleway"/>
              <a:ea typeface="Raleway"/>
              <a:cs typeface="Raleway"/>
              <a:sym typeface="Raleway"/>
            </a:endParaRPr>
          </a:p>
          <a:p>
            <a:pPr indent="-317500" lvl="0" marL="457200" rtl="0" algn="l">
              <a:lnSpc>
                <a:spcPct val="100000"/>
              </a:lnSpc>
              <a:spcBef>
                <a:spcPts val="1000"/>
              </a:spcBef>
              <a:spcAft>
                <a:spcPts val="0"/>
              </a:spcAft>
              <a:buClr>
                <a:srgbClr val="0B5394"/>
              </a:buClr>
              <a:buSzPts val="1400"/>
              <a:buFont typeface="Raleway"/>
              <a:buChar char="➔"/>
            </a:pPr>
            <a:r>
              <a:rPr b="1" lang="en" sz="1400">
                <a:solidFill>
                  <a:srgbClr val="0B5394"/>
                </a:solidFill>
                <a:latin typeface="Raleway"/>
                <a:ea typeface="Raleway"/>
                <a:cs typeface="Raleway"/>
                <a:sym typeface="Raleway"/>
              </a:rPr>
              <a:t>Enter tweet and obtain Positive or Negative result (0 or 1 respectively)</a:t>
            </a: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0"/>
          <p:cNvSpPr txBox="1"/>
          <p:nvPr>
            <p:ph type="title"/>
          </p:nvPr>
        </p:nvSpPr>
        <p:spPr>
          <a:xfrm>
            <a:off x="256200" y="313950"/>
            <a:ext cx="8631600" cy="13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Choosing Classifiers⚙️</a:t>
            </a:r>
            <a:endParaRPr>
              <a:solidFill>
                <a:srgbClr val="FFFFFF"/>
              </a:solidFill>
            </a:endParaRPr>
          </a:p>
          <a:p>
            <a:pPr indent="0" lvl="0" marL="457200" rtl="0" algn="l">
              <a:lnSpc>
                <a:spcPct val="115000"/>
              </a:lnSpc>
              <a:spcBef>
                <a:spcPts val="0"/>
              </a:spcBef>
              <a:spcAft>
                <a:spcPts val="0"/>
              </a:spcAft>
              <a:buNone/>
            </a:pPr>
            <a:r>
              <a:t/>
            </a:r>
            <a:endParaRPr b="0" sz="1700">
              <a:solidFill>
                <a:srgbClr val="000000"/>
              </a:solidFill>
              <a:latin typeface="Lato"/>
              <a:ea typeface="Lato"/>
              <a:cs typeface="Lato"/>
              <a:sym typeface="Lato"/>
            </a:endParaRPr>
          </a:p>
          <a:p>
            <a:pPr indent="0" lvl="0" marL="0" rtl="0" algn="l">
              <a:spcBef>
                <a:spcPts val="1600"/>
              </a:spcBef>
              <a:spcAft>
                <a:spcPts val="0"/>
              </a:spcAft>
              <a:buNone/>
            </a:pPr>
            <a:r>
              <a:t/>
            </a:r>
            <a:endParaRPr>
              <a:solidFill>
                <a:srgbClr val="FFFFFF"/>
              </a:solidFill>
            </a:endParaRPr>
          </a:p>
        </p:txBody>
      </p:sp>
      <p:sp>
        <p:nvSpPr>
          <p:cNvPr id="119" name="Google Shape;119;p20"/>
          <p:cNvSpPr txBox="1"/>
          <p:nvPr>
            <p:ph type="title"/>
          </p:nvPr>
        </p:nvSpPr>
        <p:spPr>
          <a:xfrm>
            <a:off x="306725" y="1583550"/>
            <a:ext cx="3684600" cy="29952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rgbClr val="FFFFFF"/>
              </a:buClr>
              <a:buSzPts val="2100"/>
              <a:buFont typeface="Lato"/>
              <a:buChar char="●"/>
            </a:pPr>
            <a:r>
              <a:rPr lang="en" sz="2000">
                <a:solidFill>
                  <a:srgbClr val="FFFFFF"/>
                </a:solidFill>
                <a:latin typeface="Lato"/>
                <a:ea typeface="Lato"/>
                <a:cs typeface="Lato"/>
                <a:sym typeface="Lato"/>
              </a:rPr>
              <a:t>Classifiers⭕️❌</a:t>
            </a:r>
            <a:endParaRPr sz="2000">
              <a:solidFill>
                <a:srgbClr val="FFFFFF"/>
              </a:solidFill>
              <a:latin typeface="Lato"/>
              <a:ea typeface="Lato"/>
              <a:cs typeface="Lato"/>
              <a:sym typeface="Lato"/>
            </a:endParaRPr>
          </a:p>
          <a:p>
            <a:pPr indent="-355600" lvl="1" marL="914400" rtl="0" algn="l">
              <a:lnSpc>
                <a:spcPct val="115000"/>
              </a:lnSpc>
              <a:spcBef>
                <a:spcPts val="0"/>
              </a:spcBef>
              <a:spcAft>
                <a:spcPts val="0"/>
              </a:spcAft>
              <a:buClr>
                <a:srgbClr val="FFFFFF"/>
              </a:buClr>
              <a:buSzPts val="2000"/>
              <a:buFont typeface="Lato"/>
              <a:buChar char="○"/>
            </a:pPr>
            <a:r>
              <a:rPr lang="en" sz="2000">
                <a:solidFill>
                  <a:srgbClr val="FFFFFF"/>
                </a:solidFill>
                <a:latin typeface="Lato"/>
                <a:ea typeface="Lato"/>
                <a:cs typeface="Lato"/>
                <a:sym typeface="Lato"/>
              </a:rPr>
              <a:t>Random Forest</a:t>
            </a:r>
            <a:endParaRPr sz="2000">
              <a:solidFill>
                <a:srgbClr val="FFFFFF"/>
              </a:solidFill>
              <a:latin typeface="Lato"/>
              <a:ea typeface="Lato"/>
              <a:cs typeface="Lato"/>
              <a:sym typeface="Lato"/>
            </a:endParaRPr>
          </a:p>
          <a:p>
            <a:pPr indent="-355600" lvl="1" marL="914400" rtl="0" algn="l">
              <a:lnSpc>
                <a:spcPct val="115000"/>
              </a:lnSpc>
              <a:spcBef>
                <a:spcPts val="0"/>
              </a:spcBef>
              <a:spcAft>
                <a:spcPts val="0"/>
              </a:spcAft>
              <a:buClr>
                <a:srgbClr val="FFFFFF"/>
              </a:buClr>
              <a:buSzPts val="2000"/>
              <a:buFont typeface="Lato"/>
              <a:buChar char="○"/>
            </a:pPr>
            <a:r>
              <a:rPr lang="en" sz="2000">
                <a:solidFill>
                  <a:srgbClr val="FFFFFF"/>
                </a:solidFill>
                <a:latin typeface="Lato"/>
                <a:ea typeface="Lato"/>
                <a:cs typeface="Lato"/>
                <a:sym typeface="Lato"/>
              </a:rPr>
              <a:t>SVM</a:t>
            </a:r>
            <a:endParaRPr sz="2000">
              <a:solidFill>
                <a:srgbClr val="FFFFFF"/>
              </a:solidFill>
              <a:latin typeface="Lato"/>
              <a:ea typeface="Lato"/>
              <a:cs typeface="Lato"/>
              <a:sym typeface="Lato"/>
            </a:endParaRPr>
          </a:p>
          <a:p>
            <a:pPr indent="-355600" lvl="1" marL="914400" rtl="0" algn="l">
              <a:lnSpc>
                <a:spcPct val="115000"/>
              </a:lnSpc>
              <a:spcBef>
                <a:spcPts val="0"/>
              </a:spcBef>
              <a:spcAft>
                <a:spcPts val="0"/>
              </a:spcAft>
              <a:buSzPts val="2000"/>
              <a:buFont typeface="Lato"/>
              <a:buChar char="○"/>
            </a:pPr>
            <a:r>
              <a:rPr lang="en" sz="2000">
                <a:latin typeface="Lato"/>
                <a:ea typeface="Lato"/>
                <a:cs typeface="Lato"/>
                <a:sym typeface="Lato"/>
              </a:rPr>
              <a:t>Gaussian Naive Bayes</a:t>
            </a:r>
            <a:endParaRPr sz="2000">
              <a:latin typeface="Lato"/>
              <a:ea typeface="Lato"/>
              <a:cs typeface="Lato"/>
              <a:sym typeface="Lato"/>
            </a:endParaRPr>
          </a:p>
        </p:txBody>
      </p:sp>
      <p:sp>
        <p:nvSpPr>
          <p:cNvPr id="120" name="Google Shape;120;p20"/>
          <p:cNvSpPr txBox="1"/>
          <p:nvPr/>
        </p:nvSpPr>
        <p:spPr>
          <a:xfrm>
            <a:off x="4533825" y="1583550"/>
            <a:ext cx="4217700" cy="29286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rgbClr val="FFFFFF"/>
              </a:buClr>
              <a:buSzPts val="2100"/>
              <a:buFont typeface="Lato"/>
              <a:buChar char="●"/>
            </a:pPr>
            <a:r>
              <a:rPr b="1" lang="en" sz="2000">
                <a:solidFill>
                  <a:srgbClr val="FFFFFF"/>
                </a:solidFill>
                <a:latin typeface="Lato"/>
                <a:ea typeface="Lato"/>
                <a:cs typeface="Lato"/>
                <a:sym typeface="Lato"/>
              </a:rPr>
              <a:t>Feature Extractors</a:t>
            </a:r>
            <a:endParaRPr b="1" sz="2000">
              <a:solidFill>
                <a:srgbClr val="FFFFFF"/>
              </a:solidFill>
              <a:latin typeface="Lato"/>
              <a:ea typeface="Lato"/>
              <a:cs typeface="Lato"/>
              <a:sym typeface="Lato"/>
            </a:endParaRPr>
          </a:p>
          <a:p>
            <a:pPr indent="-361950" lvl="1" marL="914400" rtl="0" algn="l">
              <a:lnSpc>
                <a:spcPct val="115000"/>
              </a:lnSpc>
              <a:spcBef>
                <a:spcPts val="0"/>
              </a:spcBef>
              <a:spcAft>
                <a:spcPts val="0"/>
              </a:spcAft>
              <a:buClr>
                <a:srgbClr val="FFFFFF"/>
              </a:buClr>
              <a:buSzPts val="2100"/>
              <a:buFont typeface="Lato"/>
              <a:buChar char="○"/>
            </a:pPr>
            <a:r>
              <a:rPr b="1" lang="en" sz="2000">
                <a:solidFill>
                  <a:srgbClr val="FFFFFF"/>
                </a:solidFill>
                <a:latin typeface="Lato"/>
                <a:ea typeface="Lato"/>
                <a:cs typeface="Lato"/>
                <a:sym typeface="Lato"/>
              </a:rPr>
              <a:t>Bag of Words  (BOW) 🛍</a:t>
            </a:r>
            <a:endParaRPr b="1" sz="2000">
              <a:solidFill>
                <a:srgbClr val="FFFFFF"/>
              </a:solidFill>
              <a:latin typeface="Lato"/>
              <a:ea typeface="Lato"/>
              <a:cs typeface="Lato"/>
              <a:sym typeface="Lato"/>
            </a:endParaRPr>
          </a:p>
          <a:p>
            <a:pPr indent="-361950" lvl="1" marL="914400" rtl="0" algn="l">
              <a:lnSpc>
                <a:spcPct val="115000"/>
              </a:lnSpc>
              <a:spcBef>
                <a:spcPts val="0"/>
              </a:spcBef>
              <a:spcAft>
                <a:spcPts val="0"/>
              </a:spcAft>
              <a:buClr>
                <a:srgbClr val="FFFFFF"/>
              </a:buClr>
              <a:buSzPts val="2100"/>
              <a:buFont typeface="Lato"/>
              <a:buChar char="○"/>
            </a:pPr>
            <a:r>
              <a:rPr b="1" lang="en" sz="2000">
                <a:solidFill>
                  <a:srgbClr val="FFFFFF"/>
                </a:solidFill>
                <a:latin typeface="Lato"/>
                <a:ea typeface="Lato"/>
                <a:cs typeface="Lato"/>
                <a:sym typeface="Lato"/>
              </a:rPr>
              <a:t>Tf-Idf♎⚖️</a:t>
            </a:r>
            <a:endParaRPr b="1" sz="2000">
              <a:solidFill>
                <a:srgbClr val="FFFFFF"/>
              </a:solidFill>
              <a:latin typeface="Lato"/>
              <a:ea typeface="Lato"/>
              <a:cs typeface="Lato"/>
              <a:sym typeface="Lato"/>
            </a:endParaRPr>
          </a:p>
          <a:p>
            <a:pPr indent="0" lvl="0" marL="914400" rtl="0" algn="l">
              <a:lnSpc>
                <a:spcPct val="115000"/>
              </a:lnSpc>
              <a:spcBef>
                <a:spcPts val="1600"/>
              </a:spcBef>
              <a:spcAft>
                <a:spcPts val="1600"/>
              </a:spcAft>
              <a:buNone/>
            </a:pPr>
            <a:r>
              <a:t/>
            </a: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21"/>
          <p:cNvSpPr txBox="1"/>
          <p:nvPr>
            <p:ph type="title"/>
          </p:nvPr>
        </p:nvSpPr>
        <p:spPr>
          <a:xfrm>
            <a:off x="256200" y="297350"/>
            <a:ext cx="8631600" cy="10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Choosing Metrics 📏📐📈📉</a:t>
            </a:r>
            <a:endParaRPr>
              <a:solidFill>
                <a:srgbClr val="EFEFEF"/>
              </a:solidFill>
            </a:endParaRPr>
          </a:p>
          <a:p>
            <a:pPr indent="0" lvl="0" marL="457200" rtl="0" algn="l">
              <a:lnSpc>
                <a:spcPct val="115000"/>
              </a:lnSpc>
              <a:spcBef>
                <a:spcPts val="0"/>
              </a:spcBef>
              <a:spcAft>
                <a:spcPts val="0"/>
              </a:spcAft>
              <a:buNone/>
            </a:pPr>
            <a:r>
              <a:t/>
            </a:r>
            <a:endParaRPr b="0" sz="1700">
              <a:solidFill>
                <a:srgbClr val="000000"/>
              </a:solidFill>
              <a:latin typeface="Lato"/>
              <a:ea typeface="Lato"/>
              <a:cs typeface="Lato"/>
              <a:sym typeface="Lato"/>
            </a:endParaRPr>
          </a:p>
          <a:p>
            <a:pPr indent="0" lvl="0" marL="0" rtl="0" algn="l">
              <a:spcBef>
                <a:spcPts val="1600"/>
              </a:spcBef>
              <a:spcAft>
                <a:spcPts val="0"/>
              </a:spcAft>
              <a:buNone/>
            </a:pPr>
            <a:r>
              <a:t/>
            </a:r>
            <a:endParaRPr>
              <a:solidFill>
                <a:srgbClr val="FFFFFF"/>
              </a:solidFill>
            </a:endParaRPr>
          </a:p>
        </p:txBody>
      </p:sp>
      <p:pic>
        <p:nvPicPr>
          <p:cNvPr id="126" name="Google Shape;126;p21"/>
          <p:cNvPicPr preferRelativeResize="0"/>
          <p:nvPr/>
        </p:nvPicPr>
        <p:blipFill>
          <a:blip r:embed="rId4">
            <a:alphaModFix/>
          </a:blip>
          <a:stretch>
            <a:fillRect/>
          </a:stretch>
        </p:blipFill>
        <p:spPr>
          <a:xfrm>
            <a:off x="1010275" y="1569200"/>
            <a:ext cx="6831325" cy="3013200"/>
          </a:xfrm>
          <a:prstGeom prst="rect">
            <a:avLst/>
          </a:prstGeom>
          <a:noFill/>
          <a:ln>
            <a:noFill/>
          </a:ln>
        </p:spPr>
      </p:pic>
      <p:sp>
        <p:nvSpPr>
          <p:cNvPr id="127" name="Google Shape;127;p21"/>
          <p:cNvSpPr/>
          <p:nvPr/>
        </p:nvSpPr>
        <p:spPr>
          <a:xfrm>
            <a:off x="6217925" y="2925825"/>
            <a:ext cx="824400" cy="573600"/>
          </a:xfrm>
          <a:prstGeom prst="lef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