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ink/ink1.xml" ContentType="application/inkml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606" r:id="rId2"/>
    <p:sldId id="1182" r:id="rId3"/>
    <p:sldId id="1339" r:id="rId4"/>
    <p:sldId id="1341" r:id="rId5"/>
    <p:sldId id="1188" r:id="rId6"/>
    <p:sldId id="1195" r:id="rId7"/>
    <p:sldId id="1499" r:id="rId8"/>
    <p:sldId id="1500" r:id="rId9"/>
    <p:sldId id="1423" r:id="rId10"/>
    <p:sldId id="1508" r:id="rId11"/>
    <p:sldId id="1509" r:id="rId12"/>
    <p:sldId id="1510" r:id="rId13"/>
    <p:sldId id="1204" r:id="rId14"/>
    <p:sldId id="1205" r:id="rId15"/>
    <p:sldId id="1425" r:id="rId16"/>
    <p:sldId id="1206" r:id="rId17"/>
    <p:sldId id="1207" r:id="rId18"/>
    <p:sldId id="1208" r:id="rId19"/>
    <p:sldId id="1209" r:id="rId20"/>
    <p:sldId id="1210" r:id="rId21"/>
    <p:sldId id="1473" r:id="rId22"/>
    <p:sldId id="1474" r:id="rId23"/>
    <p:sldId id="1475" r:id="rId24"/>
    <p:sldId id="1476" r:id="rId25"/>
    <p:sldId id="1477" r:id="rId26"/>
    <p:sldId id="1478" r:id="rId27"/>
    <p:sldId id="1211" r:id="rId28"/>
    <p:sldId id="1503" r:id="rId29"/>
    <p:sldId id="1505" r:id="rId30"/>
    <p:sldId id="1480" r:id="rId31"/>
    <p:sldId id="1486" r:id="rId32"/>
    <p:sldId id="1487" r:id="rId33"/>
    <p:sldId id="1507" r:id="rId34"/>
    <p:sldId id="1488" r:id="rId35"/>
    <p:sldId id="1489" r:id="rId36"/>
    <p:sldId id="1482" r:id="rId37"/>
    <p:sldId id="1483" r:id="rId38"/>
    <p:sldId id="1484" r:id="rId39"/>
    <p:sldId id="1485" r:id="rId40"/>
    <p:sldId id="1490" r:id="rId41"/>
    <p:sldId id="1491" r:id="rId42"/>
    <p:sldId id="1492" r:id="rId43"/>
    <p:sldId id="1493" r:id="rId44"/>
    <p:sldId id="1494" r:id="rId45"/>
    <p:sldId id="149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3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8192" units="cm"/>
          <inkml:channel name="Y" type="integer" max="8192" units="cm"/>
          <inkml:channel name="T" type="integer" max="2.14748E9" units="dev"/>
        </inkml:traceFormat>
        <inkml:channelProperties>
          <inkml:channelProperty channel="X" name="resolution" value="264.25806" units="1/cm"/>
          <inkml:channelProperty channel="Y" name="resolution" value="455.11111" units="1/cm"/>
          <inkml:channelProperty channel="T" name="resolution" value="1" units="1/dev"/>
        </inkml:channelProperties>
      </inkml:inkSource>
      <inkml:timestamp xml:id="ts0" timeString="2019-10-23T05:07:31.59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15247 7100 0,'8'37'47,"9"21"-32,-9 26 1,9 18 0,-13 0-1,0 22 16,4 15-15,4-16 0,-7 77-1,-5 0 1,0 0 0,-9 10-1,9 20 1,0 9-1,0-6 1,-12-52 0,8 17-1,4-21 1,-13-22 0,5-41-1,0-9 1,0-58 15,12-6 0</inkml:trace>
  <inkml:trace contextRef="#ctx0" brushRef="#br0" timeOffset="1476.845">15247 7072 0,'103'18'31,"25"-13"0,42-5-15,37 0 0,-50 0-1,91 12 1,-21-5-1,38 4 1,-54-6 0,57 9-1,-49-7 17,17-3 14,-62-4-46,12 0 0,-21 0 16,-16 0 0,-46 0-1,-37 10 1,-12 13 15,-21 12-15,-4 49-1,-16 11 1,7 10 0,-11 8-1,-9 41 1,0 16 0,0 6 15,-13 6-16,17 34 17,-4 3-32,0 13 31,9-27-15,19 27-16,-11-32 15,12 12 1,-8-45-1,-9-15 1,-4-18 0,-24-31 15,-1-22-31,-20-18 16,-4-3-1,-63-29 1,-16-6-1,-33-11 17,-24-18-17,-75-15 1,16 5 0,-16 2-1,-25 1 1,-54-1-1,104 10 1,12-3 0,20-2-1,30-4 1,62-1 0,28-7-1,13 3 32,17-7-31</inkml:trace>
  <inkml:trace contextRef="#ctx0" brushRef="#br0" timeOffset="2420.264">19993 7155 0,'-33'100'47,"20"0"-31,5 21-1,-13 58 1,-3 19 0,-5 39 15,12-21-31,-3 38 15,7 30 17,-8-15 15,13-8-47,-12-1 0,11-2 15,-20-34 1,21-45-1,-4-23 1,3-22 0,1-92-1,21 26 32</inkml:trace>
  <inkml:trace contextRef="#ctx0" brushRef="#br0" timeOffset="3804.943">20059 7132 0,'70'-42'31,"71"0"-15,53 26-1,21 9 1,95 7 0,-4 16-1,-128-4 1,45-10 0,-24 5-1,45-2 1,-34 2-1,-15-2 17,-42-1-17,-13 8 1,-70-7 0,-16-3-1,54 16 1,-42 6-1,-25 18 1,38 106 15,-63-36-15,-7 0 0,-5 27 15,12-4-16,5 33 1,24 15 0,-7-1-1,-5 20 1,-4-14 0,16 15-1,-37-31 1,-4 16-1,-4 3 1,-20-22 0,-9-29-1,-50 16 1,-20-24 15,-8-18-31,-13-16 31,-46-3-15,-11-16 0,-26 0-1,13-30 1,-54 5 0,21-19-1,-9-17 1,13-1-1,-25-10 1,8-1 0,-3-15-1,24-7 1,12-5 0,30 7-1,61 5 32,79 2 0,0-21-31</inkml:trace>
  <inkml:trace contextRef="#ctx0" brushRef="#br0" timeOffset="4640.275">15346 7388 0,'0'0'47,"33"5"-47,29-5 16,66 16-1,-4 0 1,38 0 0,11-4-1,42-12 16,120 14-31,-58-2 16,-70-10 15,78-2-15,-29 9 0,-28-9-1,20 0 1,-50-7 15,1 5-15,-67 2-1,-78 0-15,-29 0 32</inkml:trace>
  <inkml:trace contextRef="#ctx0" brushRef="#br0" timeOffset="5534.643">15421 7918 0,'0'0'46,"45"0"-14,58 0-17,-8 0 1,1 0 0,15 0-1,17 0 1,29 0-1,9 0 1,12 0 0,57 0-1,112 0 1,-156 12 0,131 9 15,-115-10-31,-9 8 15,34 2 17,-79-5-17,29-9 1,-112-7 15,-62 0-31</inkml:trace>
  <inkml:trace contextRef="#ctx0" brushRef="#br0" timeOffset="6169.474">15437 8699 0,'157'-27'47,"-8"-8"-16,25 14-31,57 0 16,1 2 15,49 1-15,87 8 0,-133 8-1,84 2 1,-104 0-1,12 0 1,-24 0 0,-9 0-1,-41 14 17,-75-9-32,-20-1 15,-49-4 1</inkml:trace>
  <inkml:trace contextRef="#ctx0" brushRef="#br0" timeOffset="6793.444">15388 9165 0,'107'-3'47,"9"-8"-32,20-3 1,71-5 0,136-9-1,-124 17 1,137 6 15,78 3-31,-194 18 16,8 2-1,-17-1 1,21 13 15,-29-2-15,-49-7 0,-83-14-1,-62-10-15</inkml:trace>
  <inkml:trace contextRef="#ctx0" brushRef="#br0" timeOffset="7391.971">15280 9820 0,'83'-4'32,"53"-22"-17,83-11 16,120-17-31,-132 40 16,165-6 15,-161 15-15,190 30 0,29 10-1,-203-7 1,-16-7-1,-8-5 1,36 10 0,-48-7-1,-80-15 1,-86-4 0</inkml:trace>
  <inkml:trace contextRef="#ctx0" brushRef="#br0" timeOffset="25109.757">15053 7258 0,'0'0'47,"-9"-40"-32,-11 22 1,-42 25 15,12 25-15,9 31-1,8-10 1,29 8 0,-1 16-1,-3-8 1,8 45 31,-12-16-47,-17-19 31,8-5-15,-8-29-1,9 31 16,32 3-15,25 10 0,4-8-1,1 15 1,-17 8 0,-21 15-1,-4 13 1,-13-8-1,5 15 1,-13-20 0,13-1 15,-8-32-15,-5 7-1,4-28 1,9-13-1,-8 15 1,-9 28 15,17-50-15,12-6 0,8 66 15,0-68-16,17 19 1,4 7 15,1-10-15,32 28 0,0-15-1,41 8 1,-12-2-1,9 5 1,-26-24 0,-49-62-1</inkml:trace>
  <inkml:trace contextRef="#ctx0" brushRef="#br0" timeOffset="31594.187">19042 5946 0,'0'0'47,"-50"100"-32,1-18-15,16 18 16,-13 34 0,1-8-1,-9 2 17,17-30-17,8-8 32,33-125-31</inkml:trace>
  <inkml:trace contextRef="#ctx0" brushRef="#br0" timeOffset="32232.643">18918 5923 0,'0'0'47,"25"25"-32,12 73 1,-20 4 0,3 29-1,13-15 1,0-7 0,-12-37-1,12-4 1,-33-68 46,29 44-46,4-65-16,9-46 16,-1-54-1,17-12 1,-9 1-1,-7 25 1,-5 2 0,21 12-1,-54 56 1,41-45 15,-32 50 16</inkml:trace>
  <inkml:trace contextRef="#ctx0" brushRef="#br0" timeOffset="34092.954">14482 8365 0,'-54'-21'31,"-16"-12"-16,12 40 1,-53-7 15,69 30-31,-16 12 32,29 93 14,125-23-30,-1-22 15,-33-22-15,-21-22 0,-4 3-1,0 51 16,-37-44-15,-37-23 0,-12-17-1,-9-12 1,-79-11 15,88 3-15,49 4 31,-46-7-16,46 7 16,-25-5-32,17-13 1</inkml:trace>
  <inkml:trace contextRef="#ctx0" brushRef="#br0" timeOffset="36513.782">19952 7593 0,'0'0'47,"53"44"-15,26-5-17,41-8 1,12-11-1,42-8 1,12 0 0,16 6 15,9 3-15,-4-5-1,8 1 1,-4 4-1,12-10 1,-16 1 0,-9 11-1,-8-2 1,-8-2 0,-41-1-1,-30-11 1,-20 3 15,-37 4-31,4 4 16,-42 10 31</inkml:trace>
  <inkml:trace contextRef="#ctx0" brushRef="#br0" timeOffset="37114.793">20043 8146 0,'136'0'47,"25"0"-32,17 0 1,99-2 0,132 11-1,-231-2 1,211 19-1,-34 1 1,-78 8 15,-83-2-31,34 9 32,12-5-17,-46-7 1,-95-14-1,-29-6 1,-16-10 0</inkml:trace>
  <inkml:trace contextRef="#ctx0" brushRef="#br0" timeOffset="37746.34">19902 8960 0,'41'0'31,"54"-5"-15,46-2 15,177-16-16,-45 14 1,8 6 0,29 13-1,211 13 1,-149 12 0,-128-12-1,0 12 1,87 7-1,-137-10 1,-33-1 0,-107-17-1</inkml:trace>
  <inkml:trace contextRef="#ctx0" brushRef="#br0" timeOffset="38421.078">19993 9602 0,'50'-5'47,"57"-4"-32,-4 9 1,42 0 0,53 0 15,100-14-15,-8 7-1,-34 0 1,54 7-1,37 0 1,-91 5 0,46 15-1,-70 8 1,-21 0 0,-75-9-1,-103-17 1</inkml:trace>
  <inkml:trace contextRef="#ctx0" brushRef="#br0" timeOffset="39188.434">19662 10076 0,'0'0'47,"62"2"-47,25-4 15,33 2 1,58-7 0,-1-4-1,88-8 17,91-7-1,-100 24-31,132 2 15,-148 7 1,186 23 0,-227-4-1,168 11 1,-156-23 0,-16 9-1,-30-2 1,-153-21-1</inkml:trace>
  <inkml:trace contextRef="#ctx0" brushRef="#br0" timeOffset="40497.575">17198 11125 0,'0'0'47,"0"0"15,-12-35-46,24 98 0,-24 21-1,-9 20 1,1 8 0,-14 6-1,5-6 1,13-28 15,24-52-15</inkml:trace>
  <inkml:trace contextRef="#ctx0" brushRef="#br0" timeOffset="40989.001">17256 11185 0,'17'89'31,"12"-1"0,8 24-31,-4 13 16,4-22 15,-20-38-15,16-7 15,16-35-15,13-39-1,17-66 1,-1-13 0,-7-5-1,-5-2 1,-37 51 15,4 13 0,25 1 1</inkml:trace>
  <inkml:trace contextRef="#ctx0" brushRef="#br0" timeOffset="41447.194">18116 11823 0,'0'0'47,"0"0"0,8 27 0,-20-96-16,33 22 16,3 29 0,26 13-1</inkml:trace>
  <inkml:trace contextRef="#ctx0" brushRef="#br0" timeOffset="41856.89">18571 11604 0,'-42'42'47,"-40"9"-47,-22 21 16,1 14-1,8-7 17,33-9-17,25-35 1,4-5 15,4-104-15</inkml:trace>
  <inkml:trace contextRef="#ctx0" brushRef="#br0" timeOffset="42129.124">18017 11571 0,'0'0'62,"16"38"-62,13 34 16,29 56 0,0-1-1,12 8 1,5-4-1,-5-34 1,-4-20 0,-16-31-1,-21-50 1</inkml:trace>
  <inkml:trace contextRef="#ctx0" brushRef="#br0" timeOffset="42780.98">19348 11660 0,'-33'-19'31,"-46"10"-15,-53 27-1,20 20 1,1 31 15,111 29-15,74-5-1,79 2 1,-16-20 0,-30 16-1,-41-38 17,-57 12-17,-43-14 1,-56 40-1,-18-38 1,-16-22 0,25-31-1,8-14 17,45-12-17,46 26 32,-20-23-31,20 23 31,41-79-47,-37 77 15</inkml:trace>
  <inkml:trace contextRef="#ctx0" brushRef="#br0" timeOffset="43219.828">17736 11883 0,'0'0'63,"49"-33"-63,63 26 15,28 21 1,22 5 0,-1 11-1,-8-4 1,-79-15 15,-3-24-31,-67 13 16</inkml:trace>
  <inkml:trace contextRef="#ctx0" brushRef="#br0" timeOffset="56721.713">6247 4676 0,'107'5'47,"-16"-12"-31,5 2 0,-14-20-1,22-15 1,-5-8 15,17-20-31,-30 1 16,1-19-1,-29 0 1,-17-5 15,-28 9-15,-26 17-1,-11-25 1,11 27 0,-16 7-1,-45-16 1,-9 30 0,-37 40-1,9 11 1,-5 19-1,21 16 1,-21 21 0,29 12-1,0 11 17,38 1-17,-1 13 1,29 0-1,17-41 1,29 48 0,21-9-1,32-23 1,13-12 0,75-14-1,7-18 1,1-8-1,45-8 1,12-13 0,-12-11-1,9 3 1,-21-6 15,3-15-15,-15-8-1,-9-6 1,-17-3 0,-8-9-1,-36 6 1,-26-24 0,-46 27 15,-19-40-31,-34-6 15,-38-7 1,-65 6 0,-46 20-1,-29-8 1,-20 12 0,-129-7-1,83 44 16,-95 0-15,58 49 0,-74 25 15,136 24-31,-87 58 16,173-28 15,1 26-31,33 25 31,66-37-31</inkml:trace>
  <inkml:trace contextRef="#ctx0" brushRef="#br0" timeOffset="57955.879">12142 7021 0,'141'0'31,"20"-14"-16,116-10 1,8 3 0,174-16 15,-79 19-31,1 11 16,28 4-1,0 10 16,-3 0-15,-22 16 0,9 12-1,-67 0 1,-156-7 0,32 0-1,38 14 1,-83-14-1,-148-26 1</inkml:trace>
  <inkml:trace contextRef="#ctx0" brushRef="#br0" timeOffset="58942.164">16967 10830 0,'0'114'47,"0"-26"-31,0 28 15,12-16-31,-16-7 15,4-14 1,-8-21 0,4-23-1,8 0 1,-17 21 46,13-56-15,-8 60-15,4-125 14</inkml:trace>
  <inkml:trace contextRef="#ctx0" brushRef="#br0" timeOffset="59508.53">17339 10718 0,'0'0'47,"-13"39"-32,1 52 1,0 5 0,-9 17-1,17-3 17,-21 13-32,-4 5 15,8 2 1,13 0-1,-4-37 1,12-25 0,-9-43 15</inkml:trace>
  <inkml:trace contextRef="#ctx0" brushRef="#br0" timeOffset="60570.921">17182 11874 0,'-42'-35'47,"-57"-12"-31,-4 15 15,-42 22-31,9 24 16,20 38 15,25-1-16,17 25 1,12 22 0,28 2-1,39 30 1,24-16 0,8-9-1,29-26 1,58-26-1,21-15 1,45-20 15,21-18-15,-50-14-16,-12-23 16,-25-16 15,-29-17-16,-17-5 1,-49-22 0,-12-3-1,-25 4 1,-26 3 0,-44 17-1,-13 1 1,-33 22-1,8 11 1,21 16 0,25 15-1,-5 11 17,-3 32-1,57-6-16</inkml:trace>
  <inkml:trace contextRef="#ctx0" brushRef="#br0" timeOffset="61389.165">16619 12171 0,'83'-11'31,"33"13"-15,45 5 15,-16-5-15,-9 3-1,-82 9 1,-4 0 15,-133-14 1</inkml:trace>
  <inkml:trace contextRef="#ctx0" brushRef="#br0" timeOffset="61623.107">16719 12311 0,'0'0'63,"53"70"-63,80-66 15,49-4 16,4 7-15,-4 0 0,-25-7-1,-66-18-15</inkml:trace>
  <inkml:trace contextRef="#ctx0" brushRef="#br0" timeOffset="62546.842">20993 10953 0,'0'0'47,"0"0"15,25-30-30,-17 99-17,-49 38 1,12 14 0,8 2-1,-12 3 1,29-14-1,-21 23 1,5-15 15,-1-6-31,13-11 16,-9-33 0,21 20 15,-4-43 0,0-47 16,0 42-31</inkml:trace>
  <inkml:trace contextRef="#ctx0" brushRef="#br0" timeOffset="63115.047">21217 11018 0,'0'58'32,"8"58"-17,-8-2 1,0 23-1,0 24 1,0 2 0,-8 0-1,8-24 1,0-2 0,0-32 30,-13-61-30,9-32 0,-21-40-1</inkml:trace>
  <inkml:trace contextRef="#ctx0" brushRef="#br0" timeOffset="63596.977">20555 11743 0,'0'0'62,"8"42"-62,25 40 0,13 32 31,-17-7-15,-4-3 0,-5-36-1,5-12 1,21-12 0,40-12-1,14-29 1,44-31-1,-57-5 1,17-37 15,-5 10-31,-50 23 16,-7 9 0,-1-2 30,-16 11-14</inkml:trace>
  <inkml:trace contextRef="#ctx0" brushRef="#br0" timeOffset="64409.407">21448 12632 0,'-29'-16'32,"-16"-45"-1,-30-6-16,-12-5 1,-28 6 0,-5 6-1,-25 25 1,9 21 0,16 28-1,29 30 1,8 14-1,38 40 1,12 14 0,12 16-1,38 11 17,49-13-17,37 13 1,33-20-1,38-5 1,-38-49 0,46-35 15,-41-25-15,-5-35-1,-32-3-15,11-25 16,-36-38 15,-13 6-31,-29-10 16,-49-16-1,-25 6 1,-46-11 0,-8 35 15,-66-16-16,21 51 1,7 21 0,39 30-1,7 48 17,58-20-17</inkml:trace>
  <inkml:trace contextRef="#ctx0" brushRef="#br0" timeOffset="64780.115">20506 12683 0,'33'-26'47,"45"22"-32,50 25 1,25 16 0,21 16-1,-29-2 1,-17 12 15,-99-53 0</inkml:trace>
  <inkml:trace contextRef="#ctx0" brushRef="#br0" timeOffset="65042.734">21084 12874 0,'-41'0'16,"-79"21"0,120-21 31,-83 23-32,17 5 1,265 16 15,-42-2-15,-33 2-1,4 7 17,-49-23-32,-51-26 31</inkml:trace>
  <inkml:trace contextRef="#ctx0" brushRef="#br0" timeOffset="81118.033">13209 8979 0,'-66'158'32,"16"-40"-17,25 33 1,17-13 0,16-20-1,87-6 32,17-117-31,-9-65-1,-57 19-15</inkml:trace>
  <inkml:trace contextRef="#ctx0" brushRef="#br0" timeOffset="81539.46">13622 9467 0,'0'0'47,"-49"32"-31,-18 20-1,22-11 1,4 52 31,41-41-32,41-29-15,75-70 32,-54 19-17,33-67 1,-54 35 15,-12 13-31,-45-13 16,-75 18-1,41 21 1,-33 23 0,34 5-1,-22 19 17,167-1-17</inkml:trace>
  <inkml:trace contextRef="#ctx0" brushRef="#br0" timeOffset="82263.995">14069 9499 0,'0'0'47,"29"17"-16,-83-55-15,-62 57 0,13 7-1,16 27 1,46 22 0,57 20-1,42-7 16,66-25-15,-8-54 0,-42-30-1,13-37 17,-75 7-1,-12 19 0,-33 25-15,-20 48-1,20 59 17,20 3-32,5 18 31,8 4-31,-12-27 31,-17-14-15,-4-5-1,-58 18 17,-42-34-1,38-56-16,0-51 1,0-28 0,37-30-1,66 2 17</inkml:trace>
  <inkml:trace contextRef="#ctx0" brushRef="#br0" timeOffset="82651.317">14350 10188 0,'45'60'47,"-24"-4"-32,-17 4 1,-66-8 0,8-29-1,21-21 32,-20 3-31,243-12 31,-120 7-32,13-12 1,-9-46 0,-53-2-16</inkml:trace>
  <inkml:trace contextRef="#ctx0" brushRef="#br0" timeOffset="83043.237">14738 9890 0,'0'0'47,"-66"5"-47,-16 60 47,49-5-32,41 24 1,58 11 0,54-4-1,-25-14 1,-45-31-1,-17 17 1,-100 18 15,-172-134-15,15-31 0,109 19-1</inkml:trace>
  <inkml:trace contextRef="#ctx0" brushRef="#br0" timeOffset="102193.55">16404 7230 0,'0'0'47,"0"0"0,0 0 16,58-14-63,-41 42 31,12 44 0,-33-7-15,4-9 46,0-56-15,0 51-31</inkml:trace>
  <inkml:trace contextRef="#ctx0" brushRef="#br0" timeOffset="103256.019">15784 7272 0,'25'4'47,"37"1"-32,25 2 1,-21-5 15,17-2-15,-46 0 15,-53-28 16,16 28 15,-46 12-46,1 14 15,28 8 0,0 34-15,22-22 31</inkml:trace>
  <inkml:trace contextRef="#ctx0" brushRef="#br0" timeOffset="104259.643">17380 7276 0,'0'0'63,"0"0"-16,17 61-47,-9-10 46,8-9-14,-16-42 30,9 46-46,-9-46 31,0 61-32,16-29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E8643-6C45-47C5-BA09-FD08BE924252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FFA75-47F6-43BF-9F2F-E982295FB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5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968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256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2465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6474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8697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8657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1707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345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8735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62082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12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771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495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5643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177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647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920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507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569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1026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29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52630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70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8156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3356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0226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2651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93688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1418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4381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3218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4612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39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635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80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3450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41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41018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42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0049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43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5515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44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24438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45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89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94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5815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189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4266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BB267-847A-4B67-8BCA-5C183344C485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26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0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5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8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0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5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15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80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6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A18C1-4AFB-43BE-BD04-A43CBEA2D8E1}" type="datetimeFigureOut">
              <a:rPr lang="en-US" smtClean="0"/>
              <a:t>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344F5-EE82-4638-93EC-9B20580B4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huangkejie@z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计算机组成与系统结构</a:t>
            </a:r>
            <a:br>
              <a:rPr lang="en-US" altLang="zh-CN" dirty="0"/>
            </a:br>
            <a:r>
              <a:rPr lang="en-US" altLang="zh-CN" dirty="0"/>
              <a:t>Computer Organization &amp; System Architecture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850724"/>
            <a:ext cx="5598309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Huang Kejie (</a:t>
            </a:r>
            <a:r>
              <a:rPr lang="zh-CN" altLang="en-US" dirty="0"/>
              <a:t>黄科杰</a:t>
            </a:r>
            <a:r>
              <a:rPr lang="en-US" altLang="zh-CN" dirty="0"/>
              <a:t>) </a:t>
            </a:r>
            <a:r>
              <a:rPr lang="zh-CN" altLang="en-US" dirty="0"/>
              <a:t>百人计划研究员</a:t>
            </a:r>
            <a:endParaRPr lang="en-US" altLang="zh-CN" dirty="0"/>
          </a:p>
          <a:p>
            <a:r>
              <a:rPr lang="en-US" altLang="zh-CN" dirty="0"/>
              <a:t>Office: </a:t>
            </a:r>
            <a:r>
              <a:rPr lang="zh-CN" altLang="en-US" dirty="0"/>
              <a:t>玉泉校区老生仪楼</a:t>
            </a:r>
            <a:r>
              <a:rPr lang="en-US" altLang="zh-CN" dirty="0"/>
              <a:t>304</a:t>
            </a:r>
          </a:p>
          <a:p>
            <a:r>
              <a:rPr lang="en-US" dirty="0"/>
              <a:t>Email address: </a:t>
            </a:r>
            <a:r>
              <a:rPr lang="en-US" dirty="0">
                <a:hlinkClick r:id="rId2"/>
              </a:rPr>
              <a:t>huangkejie@zju.edu.cn</a:t>
            </a:r>
            <a:endParaRPr lang="en-US" dirty="0"/>
          </a:p>
          <a:p>
            <a:r>
              <a:rPr lang="en-US" dirty="0"/>
              <a:t>HP: 17706443800</a:t>
            </a:r>
          </a:p>
          <a:p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958" y="3646876"/>
            <a:ext cx="2002242" cy="200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58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Cache Terminology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hit</a:t>
            </a:r>
            <a:r>
              <a:rPr lang="en-US" altLang="en-US" sz="2400" dirty="0">
                <a:latin typeface="Arial" panose="020B0604020202020204" pitchFamily="34" charset="0"/>
              </a:rPr>
              <a:t>: data appears in some block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hit rate</a:t>
            </a:r>
            <a:r>
              <a:rPr lang="en-US" altLang="en-US" sz="2000" dirty="0">
                <a:latin typeface="Arial" panose="020B0604020202020204" pitchFamily="34" charset="0"/>
              </a:rPr>
              <a:t>: the fraction of accesses found in the level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hit time</a:t>
            </a:r>
            <a:r>
              <a:rPr lang="en-US" altLang="en-US" sz="2000" dirty="0">
                <a:latin typeface="Arial" panose="020B0604020202020204" pitchFamily="34" charset="0"/>
              </a:rPr>
              <a:t>: time to access the level (consists of RAM access time + time to determine hit)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miss</a:t>
            </a:r>
            <a:r>
              <a:rPr lang="en-US" altLang="en-US" sz="2400" dirty="0">
                <a:latin typeface="Arial" panose="020B0604020202020204" pitchFamily="34" charset="0"/>
              </a:rPr>
              <a:t>: data needs to be retrieved from a block in the lower level (e.g., block Y)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miss rate  </a:t>
            </a:r>
            <a:r>
              <a:rPr lang="en-US" altLang="en-US" sz="2000" dirty="0">
                <a:latin typeface="Arial" panose="020B0604020202020204" pitchFamily="34" charset="0"/>
              </a:rPr>
              <a:t>= 1 - (hit rate)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miss penalty</a:t>
            </a:r>
            <a:r>
              <a:rPr lang="en-US" altLang="en-US" sz="2000" dirty="0">
                <a:latin typeface="Arial" panose="020B0604020202020204" pitchFamily="34" charset="0"/>
              </a:rPr>
              <a:t>: time to replace a block in the upper level + time to deliver the  block to the processor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hit time &lt;&lt; miss penalty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Abbreviation: “$” = cache (a Berkeley innovation!)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36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7679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Average Memory Access Time (AMAT)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Average Memory Access Time (AMAT) is the average time to access memory considering both hits and misses in the cache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	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	AMAT =  Time for a hit  +  Miss rate × Miss penalty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miss penalty: time to fetch a block from lower memory level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access time: function of latency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transfer time: function of bandwidth b/w levels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transfer one “cache line/block” at a time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transfer at the size of the memory-bus width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1736384" y="3595003"/>
            <a:ext cx="5559471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95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Important Equation!</a:t>
            </a:r>
          </a:p>
        </p:txBody>
      </p:sp>
    </p:spTree>
    <p:extLst>
      <p:ext uri="{BB962C8B-B14F-4D97-AF65-F5344CB8AC3E}">
        <p14:creationId xmlns:p14="http://schemas.microsoft.com/office/powerpoint/2010/main" val="4170547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Peer Instruction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4598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	AMAT =  Time for a hit  +  Miss rate × Miss penalty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Given a 200 </a:t>
            </a:r>
            <a:r>
              <a:rPr lang="en-US" altLang="en-US" sz="2400" dirty="0" err="1">
                <a:latin typeface="Arial" panose="020B0604020202020204" pitchFamily="34" charset="0"/>
              </a:rPr>
              <a:t>psec</a:t>
            </a:r>
            <a:r>
              <a:rPr lang="en-US" altLang="en-US" sz="2400" dirty="0">
                <a:latin typeface="Arial" panose="020B0604020202020204" pitchFamily="34" charset="0"/>
              </a:rPr>
              <a:t> clock, a miss penalty of 50 clock cycles, a miss rate of 0.02 misses per instruction and a cache hit time of 1 clock cycle, what is AMAT?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≤200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psec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400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psec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600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psec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n>
                  <a:solidFill>
                    <a:schemeClr val="tx1"/>
                  </a:solidFill>
                </a:ln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800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psec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0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7675" y="65782"/>
            <a:ext cx="70389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Processor Address Fields Used by Cache Controller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Block Offset: </a:t>
            </a:r>
            <a:r>
              <a:rPr lang="en-US" altLang="en-US" sz="2400" dirty="0">
                <a:latin typeface="Arial" panose="020B0604020202020204" pitchFamily="34" charset="0"/>
              </a:rPr>
              <a:t>Byte address within block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Set Index: </a:t>
            </a:r>
            <a:r>
              <a:rPr lang="en-US" altLang="en-US" sz="2400" dirty="0">
                <a:latin typeface="Arial" panose="020B0604020202020204" pitchFamily="34" charset="0"/>
              </a:rPr>
              <a:t>Selects which set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Tag:</a:t>
            </a:r>
            <a:r>
              <a:rPr lang="en-US" altLang="en-US" sz="2400" dirty="0">
                <a:latin typeface="Arial" panose="020B0604020202020204" pitchFamily="34" charset="0"/>
              </a:rPr>
              <a:t> Remaining portion of processor address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Size of Index = log</a:t>
            </a:r>
            <a:r>
              <a:rPr lang="en-US" altLang="en-US" sz="2400" baseline="-25000" dirty="0">
                <a:latin typeface="Arial" panose="020B0604020202020204" pitchFamily="34" charset="0"/>
              </a:rPr>
              <a:t>2</a:t>
            </a:r>
            <a:r>
              <a:rPr lang="en-US" altLang="en-US" sz="2400" dirty="0">
                <a:latin typeface="Arial" panose="020B0604020202020204" pitchFamily="34" charset="0"/>
              </a:rPr>
              <a:t>(number of sets)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Size of Tag = Address size – Size of Index 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			             – log</a:t>
            </a:r>
            <a:r>
              <a:rPr lang="en-US" altLang="en-US" sz="2400" baseline="-25000" dirty="0">
                <a:latin typeface="Arial" panose="020B0604020202020204" pitchFamily="34" charset="0"/>
              </a:rPr>
              <a:t>2</a:t>
            </a:r>
            <a:r>
              <a:rPr lang="en-US" altLang="en-US" sz="2400" dirty="0">
                <a:latin typeface="Arial" panose="020B0604020202020204" pitchFamily="34" charset="0"/>
              </a:rPr>
              <a:t>(number of bytes/block)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6" name="Group 19"/>
          <p:cNvGrpSpPr/>
          <p:nvPr/>
        </p:nvGrpSpPr>
        <p:grpSpPr>
          <a:xfrm>
            <a:off x="1746250" y="3417946"/>
            <a:ext cx="5300858" cy="552922"/>
            <a:chOff x="838200" y="3657599"/>
            <a:chExt cx="7067810" cy="73722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38200" y="3657600"/>
              <a:ext cx="7067810" cy="7372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5940425" y="3657599"/>
              <a:ext cx="0" cy="7229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426512" y="3657599"/>
              <a:ext cx="0" cy="7229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5950920" y="3763628"/>
              <a:ext cx="1955090" cy="492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Block offset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520218" y="3773894"/>
              <a:ext cx="1545723" cy="492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Set Index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528336" y="3781184"/>
              <a:ext cx="742169" cy="492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Tag</a:t>
              </a:r>
            </a:p>
          </p:txBody>
        </p:sp>
      </p:grpSp>
      <p:cxnSp>
        <p:nvCxnSpPr>
          <p:cNvPr id="13" name="Straight Arrow Connector 17"/>
          <p:cNvCxnSpPr/>
          <p:nvPr/>
        </p:nvCxnSpPr>
        <p:spPr>
          <a:xfrm>
            <a:off x="1746250" y="3360796"/>
            <a:ext cx="5314950" cy="1191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8"/>
          <p:cNvSpPr txBox="1"/>
          <p:nvPr/>
        </p:nvSpPr>
        <p:spPr>
          <a:xfrm>
            <a:off x="3069740" y="3061352"/>
            <a:ext cx="3531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Processor Address (32-bits total)</a:t>
            </a:r>
          </a:p>
        </p:txBody>
      </p:sp>
    </p:spTree>
    <p:extLst>
      <p:ext uri="{BB962C8B-B14F-4D97-AF65-F5344CB8AC3E}">
        <p14:creationId xmlns:p14="http://schemas.microsoft.com/office/powerpoint/2010/main" val="130068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What Limits Number of Sets?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For a given total number of blocks, we save comparators if have more than two sets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Limit: As Many Sets as Cache Blocks =&gt; only one block per set – only needs one comparator! 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Called “Direct-Mapped” Design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6" name="Group 16"/>
          <p:cNvGrpSpPr/>
          <p:nvPr/>
        </p:nvGrpSpPr>
        <p:grpSpPr>
          <a:xfrm>
            <a:off x="2000250" y="4686301"/>
            <a:ext cx="5300858" cy="552922"/>
            <a:chOff x="838200" y="3657599"/>
            <a:chExt cx="7067810" cy="73722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38200" y="3657600"/>
              <a:ext cx="7067810" cy="7372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>
                <a:latin typeface="Calibri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5940425" y="3657599"/>
              <a:ext cx="0" cy="7229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10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796354" y="3657599"/>
              <a:ext cx="0" cy="7229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100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5950920" y="3763628"/>
              <a:ext cx="1805081" cy="492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 charset="0"/>
                </a:rPr>
                <a:t>Block offset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4923805" y="3766915"/>
              <a:ext cx="929827" cy="492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 charset="0"/>
                </a:rPr>
                <a:t>Index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528336" y="3781184"/>
              <a:ext cx="664627" cy="4924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alibri" charset="0"/>
                </a:rPr>
                <a:t>Tag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1025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Direct-Mapped Cache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2"/>
          <p:cNvSpPr>
            <a:spLocks noChangeShapeType="1"/>
          </p:cNvSpPr>
          <p:nvPr/>
        </p:nvSpPr>
        <p:spPr bwMode="auto">
          <a:xfrm>
            <a:off x="2438400" y="5105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4" name="Rectangle 3" descr="Large confetti"/>
          <p:cNvSpPr>
            <a:spLocks noChangeArrowheads="1"/>
          </p:cNvSpPr>
          <p:nvPr/>
        </p:nvSpPr>
        <p:spPr bwMode="auto">
          <a:xfrm>
            <a:off x="1758950" y="3511550"/>
            <a:ext cx="4864100" cy="368300"/>
          </a:xfrm>
          <a:prstGeom prst="rect">
            <a:avLst/>
          </a:prstGeom>
          <a:pattFill prst="lgConfetti">
            <a:fgClr>
              <a:schemeClr val="hlink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765300" y="2755900"/>
            <a:ext cx="4851400" cy="149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1752600" y="3124200"/>
            <a:ext cx="487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1752600" y="3505200"/>
            <a:ext cx="487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1752600" y="3886200"/>
            <a:ext cx="487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2971800" y="259080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3886200" y="27432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2057400" y="2590800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2041525" y="2392363"/>
            <a:ext cx="67048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  Tag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4098925" y="2392363"/>
            <a:ext cx="129202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Data Block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1584325" y="2392363"/>
            <a:ext cx="45525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  V</a:t>
            </a:r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4800600" y="27432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5715000" y="27432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27" name="Rectangle 17"/>
          <p:cNvSpPr>
            <a:spLocks noChangeArrowheads="1"/>
          </p:cNvSpPr>
          <p:nvPr/>
        </p:nvSpPr>
        <p:spPr bwMode="auto">
          <a:xfrm>
            <a:off x="1079500" y="1308100"/>
            <a:ext cx="4318000" cy="508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grpSp>
        <p:nvGrpSpPr>
          <p:cNvPr id="28" name="Group 18"/>
          <p:cNvGrpSpPr>
            <a:grpSpLocks/>
          </p:cNvGrpSpPr>
          <p:nvPr/>
        </p:nvGrpSpPr>
        <p:grpSpPr bwMode="auto">
          <a:xfrm>
            <a:off x="1827213" y="5419725"/>
            <a:ext cx="325437" cy="473075"/>
            <a:chOff x="1151" y="3414"/>
            <a:chExt cx="205" cy="298"/>
          </a:xfrm>
        </p:grpSpPr>
        <p:sp>
          <p:nvSpPr>
            <p:cNvPr id="29" name="Line 19"/>
            <p:cNvSpPr>
              <a:spLocks noChangeShapeType="1"/>
            </p:cNvSpPr>
            <p:nvPr/>
          </p:nvSpPr>
          <p:spPr bwMode="auto">
            <a:xfrm>
              <a:off x="1354" y="3414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30" name="Line 20"/>
            <p:cNvSpPr>
              <a:spLocks noChangeShapeType="1"/>
            </p:cNvSpPr>
            <p:nvPr/>
          </p:nvSpPr>
          <p:spPr bwMode="auto">
            <a:xfrm>
              <a:off x="1152" y="3414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 flipH="1">
              <a:off x="1153" y="3416"/>
              <a:ext cx="2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32" name="Arc 22"/>
            <p:cNvSpPr>
              <a:spLocks/>
            </p:cNvSpPr>
            <p:nvPr/>
          </p:nvSpPr>
          <p:spPr bwMode="auto">
            <a:xfrm>
              <a:off x="1249" y="3617"/>
              <a:ext cx="107" cy="94"/>
            </a:xfrm>
            <a:custGeom>
              <a:avLst/>
              <a:gdLst>
                <a:gd name="G0" fmla="+- 205 0 0"/>
                <a:gd name="G1" fmla="+- 0 0 0"/>
                <a:gd name="G2" fmla="+- 21600 0 0"/>
                <a:gd name="T0" fmla="*/ 21805 w 21805"/>
                <a:gd name="T1" fmla="*/ 0 h 21600"/>
                <a:gd name="T2" fmla="*/ 0 w 21805"/>
                <a:gd name="T3" fmla="*/ 21599 h 21600"/>
                <a:gd name="T4" fmla="*/ 205 w 2180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05" h="21600" fill="none" extrusionOk="0">
                  <a:moveTo>
                    <a:pt x="21805" y="0"/>
                  </a:moveTo>
                  <a:cubicBezTo>
                    <a:pt x="21805" y="11929"/>
                    <a:pt x="12134" y="21600"/>
                    <a:pt x="205" y="21600"/>
                  </a:cubicBezTo>
                  <a:cubicBezTo>
                    <a:pt x="136" y="21599"/>
                    <a:pt x="68" y="21599"/>
                    <a:pt x="-1" y="21599"/>
                  </a:cubicBezTo>
                </a:path>
                <a:path w="21805" h="21600" stroke="0" extrusionOk="0">
                  <a:moveTo>
                    <a:pt x="21805" y="0"/>
                  </a:moveTo>
                  <a:cubicBezTo>
                    <a:pt x="21805" y="11929"/>
                    <a:pt x="12134" y="21600"/>
                    <a:pt x="205" y="21600"/>
                  </a:cubicBezTo>
                  <a:cubicBezTo>
                    <a:pt x="136" y="21599"/>
                    <a:pt x="68" y="21599"/>
                    <a:pt x="-1" y="21599"/>
                  </a:cubicBezTo>
                  <a:lnTo>
                    <a:pt x="205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33" name="Arc 23"/>
            <p:cNvSpPr>
              <a:spLocks/>
            </p:cNvSpPr>
            <p:nvPr/>
          </p:nvSpPr>
          <p:spPr bwMode="auto">
            <a:xfrm>
              <a:off x="1151" y="3618"/>
              <a:ext cx="106" cy="94"/>
            </a:xfrm>
            <a:custGeom>
              <a:avLst/>
              <a:gdLst>
                <a:gd name="G0" fmla="+- 21600 0 0"/>
                <a:gd name="G1" fmla="+- 0 0 0"/>
                <a:gd name="G2" fmla="+- 21600 0 0"/>
                <a:gd name="T0" fmla="*/ 21395 w 21600"/>
                <a:gd name="T1" fmla="*/ 21599 h 21599"/>
                <a:gd name="T2" fmla="*/ 0 w 21600"/>
                <a:gd name="T3" fmla="*/ 0 h 21599"/>
                <a:gd name="T4" fmla="*/ 21600 w 21600"/>
                <a:gd name="T5" fmla="*/ 0 h 21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599" fill="none" extrusionOk="0">
                  <a:moveTo>
                    <a:pt x="21394" y="21599"/>
                  </a:moveTo>
                  <a:cubicBezTo>
                    <a:pt x="9546" y="21486"/>
                    <a:pt x="-1" y="11849"/>
                    <a:pt x="-1" y="-1"/>
                  </a:cubicBezTo>
                </a:path>
                <a:path w="21600" h="21599" stroke="0" extrusionOk="0">
                  <a:moveTo>
                    <a:pt x="21394" y="21599"/>
                  </a:moveTo>
                  <a:cubicBezTo>
                    <a:pt x="9546" y="21486"/>
                    <a:pt x="-1" y="11849"/>
                    <a:pt x="-1" y="-1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34" name="AutoShape 24"/>
          <p:cNvSpPr>
            <a:spLocks noChangeArrowheads="1"/>
          </p:cNvSpPr>
          <p:nvPr/>
        </p:nvSpPr>
        <p:spPr bwMode="auto">
          <a:xfrm rot="-10800000" flipH="1" flipV="1">
            <a:off x="4279900" y="5576888"/>
            <a:ext cx="1117600" cy="277812"/>
          </a:xfrm>
          <a:custGeom>
            <a:avLst/>
            <a:gdLst>
              <a:gd name="G0" fmla="+- 5399 0 0"/>
              <a:gd name="G1" fmla="+- 21600 0 5399"/>
              <a:gd name="G2" fmla="*/ 5399 1 2"/>
              <a:gd name="G3" fmla="+- 21600 0 G2"/>
              <a:gd name="G4" fmla="+/ 5399 21600 2"/>
              <a:gd name="G5" fmla="+/ G1 0 2"/>
              <a:gd name="G6" fmla="*/ 21600 21600 5399"/>
              <a:gd name="G7" fmla="*/ G6 1 2"/>
              <a:gd name="G8" fmla="+- 21600 0 G7"/>
              <a:gd name="G9" fmla="*/ 21600 1 2"/>
              <a:gd name="G10" fmla="+- 5399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35" name="Oval 25"/>
          <p:cNvSpPr>
            <a:spLocks noChangeArrowheads="1"/>
          </p:cNvSpPr>
          <p:nvPr/>
        </p:nvSpPr>
        <p:spPr bwMode="auto">
          <a:xfrm>
            <a:off x="2173288" y="4660900"/>
            <a:ext cx="508000" cy="50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36" name="Rectangle 26"/>
          <p:cNvSpPr>
            <a:spLocks noChangeArrowheads="1"/>
          </p:cNvSpPr>
          <p:nvPr/>
        </p:nvSpPr>
        <p:spPr bwMode="auto">
          <a:xfrm>
            <a:off x="2206625" y="4716463"/>
            <a:ext cx="37167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 =</a:t>
            </a:r>
          </a:p>
        </p:txBody>
      </p:sp>
      <p:sp>
        <p:nvSpPr>
          <p:cNvPr id="37" name="Rectangle 27"/>
          <p:cNvSpPr>
            <a:spLocks noChangeArrowheads="1"/>
          </p:cNvSpPr>
          <p:nvPr/>
        </p:nvSpPr>
        <p:spPr bwMode="auto">
          <a:xfrm>
            <a:off x="4632325" y="1293813"/>
            <a:ext cx="692597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Block</a:t>
            </a:r>
          </a:p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Offset</a:t>
            </a:r>
          </a:p>
        </p:txBody>
      </p:sp>
      <p:sp>
        <p:nvSpPr>
          <p:cNvPr id="38" name="Line 28"/>
          <p:cNvSpPr>
            <a:spLocks noChangeShapeType="1"/>
          </p:cNvSpPr>
          <p:nvPr/>
        </p:nvSpPr>
        <p:spPr bwMode="auto">
          <a:xfrm>
            <a:off x="4648200" y="1295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39" name="Line 29"/>
          <p:cNvSpPr>
            <a:spLocks noChangeShapeType="1"/>
          </p:cNvSpPr>
          <p:nvPr/>
        </p:nvSpPr>
        <p:spPr bwMode="auto">
          <a:xfrm>
            <a:off x="2514600" y="1295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40" name="Rectangle 30"/>
          <p:cNvSpPr>
            <a:spLocks noChangeArrowheads="1"/>
          </p:cNvSpPr>
          <p:nvPr/>
        </p:nvSpPr>
        <p:spPr bwMode="auto">
          <a:xfrm>
            <a:off x="1355725" y="1338263"/>
            <a:ext cx="67048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  Tag</a:t>
            </a:r>
          </a:p>
        </p:txBody>
      </p:sp>
      <p:sp>
        <p:nvSpPr>
          <p:cNvPr id="41" name="Rectangle 31"/>
          <p:cNvSpPr>
            <a:spLocks noChangeArrowheads="1"/>
          </p:cNvSpPr>
          <p:nvPr/>
        </p:nvSpPr>
        <p:spPr bwMode="auto">
          <a:xfrm>
            <a:off x="3057525" y="1338263"/>
            <a:ext cx="75877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Index</a:t>
            </a:r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>
            <a:off x="1905000" y="3733800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43" name="Line 33"/>
          <p:cNvSpPr>
            <a:spLocks noChangeShapeType="1"/>
          </p:cNvSpPr>
          <p:nvPr/>
        </p:nvSpPr>
        <p:spPr bwMode="auto">
          <a:xfrm>
            <a:off x="2438400" y="37338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44" name="Line 34"/>
          <p:cNvSpPr>
            <a:spLocks noChangeShapeType="1"/>
          </p:cNvSpPr>
          <p:nvPr/>
        </p:nvSpPr>
        <p:spPr bwMode="auto">
          <a:xfrm>
            <a:off x="1981200" y="58674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45" name="Line 35"/>
          <p:cNvSpPr>
            <a:spLocks noChangeShapeType="1"/>
          </p:cNvSpPr>
          <p:nvPr/>
        </p:nvSpPr>
        <p:spPr bwMode="auto">
          <a:xfrm flipH="1">
            <a:off x="1447800" y="60198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46" name="Line 36"/>
          <p:cNvSpPr>
            <a:spLocks noChangeShapeType="1"/>
          </p:cNvSpPr>
          <p:nvPr/>
        </p:nvSpPr>
        <p:spPr bwMode="auto">
          <a:xfrm flipH="1">
            <a:off x="2057400" y="5257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47" name="Line 37"/>
          <p:cNvSpPr>
            <a:spLocks noChangeShapeType="1"/>
          </p:cNvSpPr>
          <p:nvPr/>
        </p:nvSpPr>
        <p:spPr bwMode="auto">
          <a:xfrm>
            <a:off x="2057400" y="52578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48" name="Line 38"/>
          <p:cNvSpPr>
            <a:spLocks noChangeShapeType="1"/>
          </p:cNvSpPr>
          <p:nvPr/>
        </p:nvSpPr>
        <p:spPr bwMode="auto">
          <a:xfrm>
            <a:off x="3440113" y="37338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49" name="Line 39"/>
          <p:cNvSpPr>
            <a:spLocks noChangeShapeType="1"/>
          </p:cNvSpPr>
          <p:nvPr/>
        </p:nvSpPr>
        <p:spPr bwMode="auto">
          <a:xfrm flipH="1">
            <a:off x="3429000" y="51054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50" name="Line 40"/>
          <p:cNvSpPr>
            <a:spLocks noChangeShapeType="1"/>
          </p:cNvSpPr>
          <p:nvPr/>
        </p:nvSpPr>
        <p:spPr bwMode="auto">
          <a:xfrm>
            <a:off x="4343400" y="5105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51" name="Line 41"/>
          <p:cNvSpPr>
            <a:spLocks noChangeShapeType="1"/>
          </p:cNvSpPr>
          <p:nvPr/>
        </p:nvSpPr>
        <p:spPr bwMode="auto">
          <a:xfrm>
            <a:off x="4327525" y="37338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52" name="Line 42"/>
          <p:cNvSpPr>
            <a:spLocks noChangeShapeType="1"/>
          </p:cNvSpPr>
          <p:nvPr/>
        </p:nvSpPr>
        <p:spPr bwMode="auto">
          <a:xfrm flipH="1">
            <a:off x="4343400" y="4876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4648200" y="48768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54" name="Line 44"/>
          <p:cNvSpPr>
            <a:spLocks noChangeShapeType="1"/>
          </p:cNvSpPr>
          <p:nvPr/>
        </p:nvSpPr>
        <p:spPr bwMode="auto">
          <a:xfrm>
            <a:off x="5029200" y="48768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55" name="Line 45"/>
          <p:cNvSpPr>
            <a:spLocks noChangeShapeType="1"/>
          </p:cNvSpPr>
          <p:nvPr/>
        </p:nvSpPr>
        <p:spPr bwMode="auto">
          <a:xfrm>
            <a:off x="5334000" y="5105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56" name="Line 46"/>
          <p:cNvSpPr>
            <a:spLocks noChangeShapeType="1"/>
          </p:cNvSpPr>
          <p:nvPr/>
        </p:nvSpPr>
        <p:spPr bwMode="auto">
          <a:xfrm flipH="1">
            <a:off x="5029200" y="4876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57" name="Line 47"/>
          <p:cNvSpPr>
            <a:spLocks noChangeShapeType="1"/>
          </p:cNvSpPr>
          <p:nvPr/>
        </p:nvSpPr>
        <p:spPr bwMode="auto">
          <a:xfrm flipH="1">
            <a:off x="5334000" y="51054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58" name="Line 48"/>
          <p:cNvSpPr>
            <a:spLocks noChangeShapeType="1"/>
          </p:cNvSpPr>
          <p:nvPr/>
        </p:nvSpPr>
        <p:spPr bwMode="auto">
          <a:xfrm>
            <a:off x="5357813" y="37338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59" name="Line 49"/>
          <p:cNvSpPr>
            <a:spLocks noChangeShapeType="1"/>
          </p:cNvSpPr>
          <p:nvPr/>
        </p:nvSpPr>
        <p:spPr bwMode="auto">
          <a:xfrm>
            <a:off x="6178550" y="3733800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60" name="Line 50"/>
          <p:cNvSpPr>
            <a:spLocks noChangeShapeType="1"/>
          </p:cNvSpPr>
          <p:nvPr/>
        </p:nvSpPr>
        <p:spPr bwMode="auto">
          <a:xfrm>
            <a:off x="4876800" y="5867400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61" name="Line 51"/>
          <p:cNvSpPr>
            <a:spLocks noChangeShapeType="1"/>
          </p:cNvSpPr>
          <p:nvPr/>
        </p:nvSpPr>
        <p:spPr bwMode="auto">
          <a:xfrm flipH="1">
            <a:off x="4876800" y="60960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62" name="Line 52"/>
          <p:cNvSpPr>
            <a:spLocks noChangeShapeType="1"/>
          </p:cNvSpPr>
          <p:nvPr/>
        </p:nvSpPr>
        <p:spPr bwMode="auto">
          <a:xfrm>
            <a:off x="3581400" y="1828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63" name="Line 53"/>
          <p:cNvSpPr>
            <a:spLocks noChangeShapeType="1"/>
          </p:cNvSpPr>
          <p:nvPr/>
        </p:nvSpPr>
        <p:spPr bwMode="auto">
          <a:xfrm flipH="1">
            <a:off x="1524000" y="21336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64" name="Line 54"/>
          <p:cNvSpPr>
            <a:spLocks noChangeShapeType="1"/>
          </p:cNvSpPr>
          <p:nvPr/>
        </p:nvSpPr>
        <p:spPr bwMode="auto">
          <a:xfrm>
            <a:off x="1752600" y="1828800"/>
            <a:ext cx="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65" name="Line 55"/>
          <p:cNvSpPr>
            <a:spLocks noChangeShapeType="1"/>
          </p:cNvSpPr>
          <p:nvPr/>
        </p:nvSpPr>
        <p:spPr bwMode="auto">
          <a:xfrm>
            <a:off x="1524000" y="21336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66" name="Line 56"/>
          <p:cNvSpPr>
            <a:spLocks noChangeShapeType="1"/>
          </p:cNvSpPr>
          <p:nvPr/>
        </p:nvSpPr>
        <p:spPr bwMode="auto">
          <a:xfrm flipH="1">
            <a:off x="1524000" y="36576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67" name="Line 57"/>
          <p:cNvSpPr>
            <a:spLocks noChangeShapeType="1"/>
          </p:cNvSpPr>
          <p:nvPr/>
        </p:nvSpPr>
        <p:spPr bwMode="auto">
          <a:xfrm flipH="1">
            <a:off x="1066800" y="1981200"/>
            <a:ext cx="68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68" name="Line 58"/>
          <p:cNvSpPr>
            <a:spLocks noChangeShapeType="1"/>
          </p:cNvSpPr>
          <p:nvPr/>
        </p:nvSpPr>
        <p:spPr bwMode="auto">
          <a:xfrm>
            <a:off x="1066800" y="19812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69" name="Line 59"/>
          <p:cNvSpPr>
            <a:spLocks noChangeShapeType="1"/>
          </p:cNvSpPr>
          <p:nvPr/>
        </p:nvSpPr>
        <p:spPr bwMode="auto">
          <a:xfrm flipH="1">
            <a:off x="1066800" y="48768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70" name="Line 60"/>
          <p:cNvSpPr>
            <a:spLocks noChangeShapeType="1"/>
          </p:cNvSpPr>
          <p:nvPr/>
        </p:nvSpPr>
        <p:spPr bwMode="auto">
          <a:xfrm flipH="1">
            <a:off x="1752600" y="48768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71" name="Oval 61"/>
          <p:cNvSpPr>
            <a:spLocks noChangeArrowheads="1"/>
          </p:cNvSpPr>
          <p:nvPr/>
        </p:nvSpPr>
        <p:spPr bwMode="auto">
          <a:xfrm>
            <a:off x="1874838" y="367030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72" name="Oval 62"/>
          <p:cNvSpPr>
            <a:spLocks noChangeArrowheads="1"/>
          </p:cNvSpPr>
          <p:nvPr/>
        </p:nvSpPr>
        <p:spPr bwMode="auto">
          <a:xfrm>
            <a:off x="2403475" y="367030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73" name="Oval 63"/>
          <p:cNvSpPr>
            <a:spLocks noChangeArrowheads="1"/>
          </p:cNvSpPr>
          <p:nvPr/>
        </p:nvSpPr>
        <p:spPr bwMode="auto">
          <a:xfrm>
            <a:off x="3408363" y="367030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74" name="Oval 64"/>
          <p:cNvSpPr>
            <a:spLocks noChangeArrowheads="1"/>
          </p:cNvSpPr>
          <p:nvPr/>
        </p:nvSpPr>
        <p:spPr bwMode="auto">
          <a:xfrm>
            <a:off x="4295775" y="367030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75" name="Oval 65"/>
          <p:cNvSpPr>
            <a:spLocks noChangeArrowheads="1"/>
          </p:cNvSpPr>
          <p:nvPr/>
        </p:nvSpPr>
        <p:spPr bwMode="auto">
          <a:xfrm>
            <a:off x="5326063" y="367030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76" name="Oval 66"/>
          <p:cNvSpPr>
            <a:spLocks noChangeArrowheads="1"/>
          </p:cNvSpPr>
          <p:nvPr/>
        </p:nvSpPr>
        <p:spPr bwMode="auto">
          <a:xfrm>
            <a:off x="6146800" y="3670300"/>
            <a:ext cx="63500" cy="63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77" name="Line 67"/>
          <p:cNvSpPr>
            <a:spLocks noChangeShapeType="1"/>
          </p:cNvSpPr>
          <p:nvPr/>
        </p:nvSpPr>
        <p:spPr bwMode="auto">
          <a:xfrm>
            <a:off x="1905000" y="4953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78" name="Line 68"/>
          <p:cNvSpPr>
            <a:spLocks noChangeShapeType="1"/>
          </p:cNvSpPr>
          <p:nvPr/>
        </p:nvSpPr>
        <p:spPr bwMode="auto">
          <a:xfrm>
            <a:off x="5029200" y="18288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79" name="Line 69"/>
          <p:cNvSpPr>
            <a:spLocks noChangeShapeType="1"/>
          </p:cNvSpPr>
          <p:nvPr/>
        </p:nvSpPr>
        <p:spPr bwMode="auto">
          <a:xfrm flipH="1">
            <a:off x="5029200" y="21336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80" name="Line 70"/>
          <p:cNvSpPr>
            <a:spLocks noChangeShapeType="1"/>
          </p:cNvSpPr>
          <p:nvPr/>
        </p:nvSpPr>
        <p:spPr bwMode="auto">
          <a:xfrm>
            <a:off x="7620000" y="21336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81" name="Line 71"/>
          <p:cNvSpPr>
            <a:spLocks noChangeShapeType="1"/>
          </p:cNvSpPr>
          <p:nvPr/>
        </p:nvSpPr>
        <p:spPr bwMode="auto">
          <a:xfrm flipH="1">
            <a:off x="5257800" y="5715000"/>
            <a:ext cx="2362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82" name="Line 72"/>
          <p:cNvSpPr>
            <a:spLocks noChangeShapeType="1"/>
          </p:cNvSpPr>
          <p:nvPr/>
        </p:nvSpPr>
        <p:spPr bwMode="auto">
          <a:xfrm flipH="1">
            <a:off x="1143000" y="1905000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83" name="Line 73"/>
          <p:cNvSpPr>
            <a:spLocks noChangeShapeType="1"/>
          </p:cNvSpPr>
          <p:nvPr/>
        </p:nvSpPr>
        <p:spPr bwMode="auto">
          <a:xfrm flipH="1">
            <a:off x="3200400" y="2057400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84" name="Line 74"/>
          <p:cNvSpPr>
            <a:spLocks noChangeShapeType="1"/>
          </p:cNvSpPr>
          <p:nvPr/>
        </p:nvSpPr>
        <p:spPr bwMode="auto">
          <a:xfrm flipH="1">
            <a:off x="5715000" y="2057400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85" name="Line 75"/>
          <p:cNvSpPr>
            <a:spLocks noChangeShapeType="1"/>
          </p:cNvSpPr>
          <p:nvPr/>
        </p:nvSpPr>
        <p:spPr bwMode="auto">
          <a:xfrm flipH="1">
            <a:off x="2362200" y="4343400"/>
            <a:ext cx="152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86" name="Rectangle 76"/>
          <p:cNvSpPr>
            <a:spLocks noChangeArrowheads="1"/>
          </p:cNvSpPr>
          <p:nvPr/>
        </p:nvSpPr>
        <p:spPr bwMode="auto">
          <a:xfrm>
            <a:off x="1050925" y="2011363"/>
            <a:ext cx="32984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 t</a:t>
            </a:r>
          </a:p>
        </p:txBody>
      </p:sp>
      <p:sp>
        <p:nvSpPr>
          <p:cNvPr id="87" name="Rectangle 77"/>
          <p:cNvSpPr>
            <a:spLocks noChangeArrowheads="1"/>
          </p:cNvSpPr>
          <p:nvPr/>
        </p:nvSpPr>
        <p:spPr bwMode="auto">
          <a:xfrm>
            <a:off x="3108325" y="2163763"/>
            <a:ext cx="365485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 k</a:t>
            </a:r>
          </a:p>
        </p:txBody>
      </p:sp>
      <p:sp>
        <p:nvSpPr>
          <p:cNvPr id="88" name="Rectangle 78"/>
          <p:cNvSpPr>
            <a:spLocks noChangeArrowheads="1"/>
          </p:cNvSpPr>
          <p:nvPr/>
        </p:nvSpPr>
        <p:spPr bwMode="auto">
          <a:xfrm>
            <a:off x="5622925" y="2163763"/>
            <a:ext cx="37868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 b</a:t>
            </a:r>
          </a:p>
        </p:txBody>
      </p:sp>
      <p:sp>
        <p:nvSpPr>
          <p:cNvPr id="89" name="Rectangle 79"/>
          <p:cNvSpPr>
            <a:spLocks noChangeArrowheads="1"/>
          </p:cNvSpPr>
          <p:nvPr/>
        </p:nvSpPr>
        <p:spPr bwMode="auto">
          <a:xfrm>
            <a:off x="2498725" y="4297363"/>
            <a:ext cx="32984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 t</a:t>
            </a:r>
          </a:p>
        </p:txBody>
      </p:sp>
      <p:sp>
        <p:nvSpPr>
          <p:cNvPr id="90" name="Rectangle 80"/>
          <p:cNvSpPr>
            <a:spLocks noChangeArrowheads="1"/>
          </p:cNvSpPr>
          <p:nvPr/>
        </p:nvSpPr>
        <p:spPr bwMode="auto">
          <a:xfrm>
            <a:off x="898525" y="5821363"/>
            <a:ext cx="54502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HIT</a:t>
            </a:r>
          </a:p>
        </p:txBody>
      </p:sp>
      <p:sp>
        <p:nvSpPr>
          <p:cNvPr id="91" name="Rectangle 81"/>
          <p:cNvSpPr>
            <a:spLocks noChangeArrowheads="1"/>
          </p:cNvSpPr>
          <p:nvPr/>
        </p:nvSpPr>
        <p:spPr bwMode="auto">
          <a:xfrm>
            <a:off x="5851525" y="5897563"/>
            <a:ext cx="2130717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Data Word or Byte</a:t>
            </a:r>
          </a:p>
        </p:txBody>
      </p:sp>
      <p:sp>
        <p:nvSpPr>
          <p:cNvPr id="92" name="Line 82"/>
          <p:cNvSpPr>
            <a:spLocks noChangeShapeType="1"/>
          </p:cNvSpPr>
          <p:nvPr/>
        </p:nvSpPr>
        <p:spPr bwMode="auto">
          <a:xfrm>
            <a:off x="6781800" y="27432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93" name="Rectangle 83"/>
          <p:cNvSpPr>
            <a:spLocks noChangeArrowheads="1"/>
          </p:cNvSpPr>
          <p:nvPr/>
        </p:nvSpPr>
        <p:spPr bwMode="auto">
          <a:xfrm>
            <a:off x="6765925" y="3306763"/>
            <a:ext cx="666348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  2</a:t>
            </a:r>
            <a:r>
              <a:rPr lang="en-US" sz="2000" baseline="30000">
                <a:solidFill>
                  <a:srgbClr val="000000"/>
                </a:solidFill>
                <a:latin typeface="Calibri"/>
                <a:cs typeface="Calibri"/>
              </a:rPr>
              <a:t>k</a:t>
            </a:r>
          </a:p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lines</a:t>
            </a:r>
          </a:p>
        </p:txBody>
      </p:sp>
    </p:spTree>
    <p:extLst>
      <p:ext uri="{BB962C8B-B14F-4D97-AF65-F5344CB8AC3E}">
        <p14:creationId xmlns:p14="http://schemas.microsoft.com/office/powerpoint/2010/main" val="140588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7675" y="62408"/>
            <a:ext cx="70389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Direct Mapped Cache Example: 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Mapping a 6-bit Memory Address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0" y="2844323"/>
            <a:ext cx="8270239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In example, block size is 4 bytes/1 word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2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Memory and cache blocks always the same size, unit of transfer between memory and cache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2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# Memory blocks &gt;&gt; # Cache blocks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16 Memory blocks = 16 words = 64 bytes =&gt; 6 bits to address all bytes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4 Cache blocks, 4 bytes (1 word) per block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4 Memory blocks map to each cache block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2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Memory block to cache block, aka index: middle two bits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2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Which memory block is in a given cache block, aka tag: top two bits</a:t>
            </a:r>
          </a:p>
        </p:txBody>
      </p:sp>
      <p:sp>
        <p:nvSpPr>
          <p:cNvPr id="13" name="Rectangle 6"/>
          <p:cNvSpPr/>
          <p:nvPr/>
        </p:nvSpPr>
        <p:spPr>
          <a:xfrm>
            <a:off x="2241550" y="1571994"/>
            <a:ext cx="4676775" cy="60007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23"/>
          <p:cNvGrpSpPr/>
          <p:nvPr/>
        </p:nvGrpSpPr>
        <p:grpSpPr>
          <a:xfrm>
            <a:off x="2241551" y="1267194"/>
            <a:ext cx="4737130" cy="348079"/>
            <a:chOff x="1447800" y="1473200"/>
            <a:chExt cx="6316172" cy="464105"/>
          </a:xfrm>
        </p:grpSpPr>
        <p:sp>
          <p:nvSpPr>
            <p:cNvPr id="15" name="TextBox 9"/>
            <p:cNvSpPr txBox="1"/>
            <p:nvPr/>
          </p:nvSpPr>
          <p:spPr>
            <a:xfrm>
              <a:off x="7365999" y="1473200"/>
              <a:ext cx="397973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6" name="TextBox 10"/>
            <p:cNvSpPr txBox="1"/>
            <p:nvPr/>
          </p:nvSpPr>
          <p:spPr>
            <a:xfrm>
              <a:off x="1447800" y="1485900"/>
              <a:ext cx="397973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</p:grpSp>
      <p:grpSp>
        <p:nvGrpSpPr>
          <p:cNvPr id="17" name="Group 20"/>
          <p:cNvGrpSpPr/>
          <p:nvPr/>
        </p:nvGrpSpPr>
        <p:grpSpPr>
          <a:xfrm>
            <a:off x="5403258" y="1267194"/>
            <a:ext cx="1789775" cy="1281530"/>
            <a:chOff x="5663406" y="1473200"/>
            <a:chExt cx="2386365" cy="1708706"/>
          </a:xfrm>
        </p:grpSpPr>
        <p:cxnSp>
          <p:nvCxnSpPr>
            <p:cNvPr id="18" name="Straight Connector 8"/>
            <p:cNvCxnSpPr/>
            <p:nvPr/>
          </p:nvCxnSpPr>
          <p:spPr>
            <a:xfrm rot="5400000">
              <a:off x="5264150" y="2279650"/>
              <a:ext cx="8001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1"/>
            <p:cNvSpPr txBox="1"/>
            <p:nvPr/>
          </p:nvSpPr>
          <p:spPr>
            <a:xfrm>
              <a:off x="5676901" y="1473200"/>
              <a:ext cx="397973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" name="TextBox 17"/>
            <p:cNvSpPr txBox="1"/>
            <p:nvPr/>
          </p:nvSpPr>
          <p:spPr>
            <a:xfrm>
              <a:off x="5676901" y="2730501"/>
              <a:ext cx="2372870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Byte Within Block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5812531" y="2035412"/>
              <a:ext cx="1932580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Byte Offset</a:t>
              </a:r>
              <a:endParaRPr lang="en-US" sz="2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60205" y="1267194"/>
            <a:ext cx="1584951" cy="1291055"/>
            <a:chOff x="3606006" y="1473200"/>
            <a:chExt cx="2113268" cy="1721406"/>
          </a:xfrm>
        </p:grpSpPr>
        <p:sp>
          <p:nvSpPr>
            <p:cNvPr id="23" name="TextBox 12"/>
            <p:cNvSpPr txBox="1"/>
            <p:nvPr/>
          </p:nvSpPr>
          <p:spPr>
            <a:xfrm>
              <a:off x="5321301" y="1473200"/>
              <a:ext cx="397973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24" name="Straight Connector 13"/>
            <p:cNvCxnSpPr/>
            <p:nvPr/>
          </p:nvCxnSpPr>
          <p:spPr>
            <a:xfrm rot="5400000">
              <a:off x="3206750" y="2292350"/>
              <a:ext cx="8001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14"/>
            <p:cNvSpPr txBox="1"/>
            <p:nvPr/>
          </p:nvSpPr>
          <p:spPr>
            <a:xfrm>
              <a:off x="3619499" y="1473200"/>
              <a:ext cx="397973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6" name="TextBox 18"/>
            <p:cNvSpPr txBox="1"/>
            <p:nvPr/>
          </p:nvSpPr>
          <p:spPr>
            <a:xfrm>
              <a:off x="3666574" y="2743201"/>
              <a:ext cx="1977464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Block Within $</a:t>
              </a:r>
            </a:p>
          </p:txBody>
        </p:sp>
      </p:grpSp>
      <p:grpSp>
        <p:nvGrpSpPr>
          <p:cNvPr id="27" name="Group 22"/>
          <p:cNvGrpSpPr/>
          <p:nvPr/>
        </p:nvGrpSpPr>
        <p:grpSpPr>
          <a:xfrm>
            <a:off x="1841501" y="1267193"/>
            <a:ext cx="2060605" cy="1565850"/>
            <a:chOff x="914400" y="1473200"/>
            <a:chExt cx="2747473" cy="2087799"/>
          </a:xfrm>
        </p:grpSpPr>
        <p:sp>
          <p:nvSpPr>
            <p:cNvPr id="28" name="TextBox 15"/>
            <p:cNvSpPr txBox="1"/>
            <p:nvPr/>
          </p:nvSpPr>
          <p:spPr>
            <a:xfrm>
              <a:off x="3263900" y="1473200"/>
              <a:ext cx="397973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914400" y="2781300"/>
              <a:ext cx="2650806" cy="779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Block Within</a:t>
              </a:r>
              <a:b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$ Block</a:t>
              </a:r>
            </a:p>
          </p:txBody>
        </p:sp>
      </p:grpSp>
      <p:sp>
        <p:nvSpPr>
          <p:cNvPr id="30" name="TextBox 3"/>
          <p:cNvSpPr txBox="1"/>
          <p:nvPr/>
        </p:nvSpPr>
        <p:spPr>
          <a:xfrm>
            <a:off x="2755900" y="1636183"/>
            <a:ext cx="68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</a:p>
        </p:txBody>
      </p:sp>
      <p:sp>
        <p:nvSpPr>
          <p:cNvPr id="31" name="TextBox 4"/>
          <p:cNvSpPr txBox="1"/>
          <p:nvPr/>
        </p:nvSpPr>
        <p:spPr>
          <a:xfrm>
            <a:off x="4298950" y="1636183"/>
            <a:ext cx="938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353044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One More Detail: Valid Bit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When start a new program, cache does not have valid information for this program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Need an indicator whether this tag entry is valid for this program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Add a “valid bit” to the cache tag entry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0 =&gt; cache miss, even if by chance, address = tag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1 =&gt; cache hit, if processor address = tag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13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3513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Cache Organization: Simple First Example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2800350" y="2781293"/>
            <a:ext cx="742950" cy="914400"/>
            <a:chOff x="1344" y="1056"/>
            <a:chExt cx="624" cy="768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343400" y="2324093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343400" y="2095493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343400" y="2552693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343400" y="1866893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343400" y="1866893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086350" y="1866893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 flipV="1">
            <a:off x="4343400" y="5067293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 flipV="1">
            <a:off x="4343400" y="5295893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 flipV="1">
            <a:off x="4343400" y="4838693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 flipV="1">
            <a:off x="5086350" y="4610093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645444" y="2751527"/>
            <a:ext cx="38343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1657350" y="3009892"/>
            <a:ext cx="38343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657350" y="3238492"/>
            <a:ext cx="383438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657350" y="3467092"/>
            <a:ext cx="37010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409702" y="2184391"/>
            <a:ext cx="79861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4232276" y="1460068"/>
            <a:ext cx="149752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5886451" y="3441694"/>
            <a:ext cx="3105150" cy="2062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Q: Where in the cache is 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block?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next 2 low-order memory address bits – the index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determine which cache block (i.e., modulo the number of blocks in the cache)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>
            <a:off x="4343400" y="2781293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4343400" y="3009893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4343400" y="3238493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4343400" y="3467093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4343400" y="3695693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4343400" y="3924293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>
            <a:off x="4343400" y="4610093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>
            <a:off x="4343400" y="4152893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4343400" y="4381493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343150" y="2781293"/>
            <a:ext cx="457200" cy="914400"/>
            <a:chOff x="1344" y="1056"/>
            <a:chExt cx="624" cy="768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2343151" y="2438392"/>
            <a:ext cx="472565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2914651" y="2438392"/>
            <a:ext cx="562975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44" name="Rectangle 43" descr="5%"/>
          <p:cNvSpPr>
            <a:spLocks noChangeArrowheads="1"/>
          </p:cNvSpPr>
          <p:nvPr/>
        </p:nvSpPr>
        <p:spPr bwMode="auto">
          <a:xfrm>
            <a:off x="4343400" y="1866893"/>
            <a:ext cx="742950" cy="228600"/>
          </a:xfrm>
          <a:prstGeom prst="rect">
            <a:avLst/>
          </a:prstGeom>
          <a:pattFill prst="pct5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 descr="5%"/>
          <p:cNvSpPr>
            <a:spLocks noChangeArrowheads="1"/>
          </p:cNvSpPr>
          <p:nvPr/>
        </p:nvSpPr>
        <p:spPr bwMode="auto">
          <a:xfrm>
            <a:off x="2800350" y="2781293"/>
            <a:ext cx="742950" cy="228600"/>
          </a:xfrm>
          <a:prstGeom prst="rect">
            <a:avLst/>
          </a:prstGeom>
          <a:pattFill prst="pct5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 descr="5%"/>
          <p:cNvSpPr>
            <a:spLocks noChangeArrowheads="1"/>
          </p:cNvSpPr>
          <p:nvPr/>
        </p:nvSpPr>
        <p:spPr bwMode="auto">
          <a:xfrm>
            <a:off x="4343400" y="2781293"/>
            <a:ext cx="742950" cy="228600"/>
          </a:xfrm>
          <a:prstGeom prst="rect">
            <a:avLst/>
          </a:prstGeom>
          <a:pattFill prst="pct5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 descr="5%"/>
          <p:cNvSpPr>
            <a:spLocks noChangeArrowheads="1"/>
          </p:cNvSpPr>
          <p:nvPr/>
        </p:nvSpPr>
        <p:spPr bwMode="auto">
          <a:xfrm>
            <a:off x="4343400" y="3695693"/>
            <a:ext cx="742950" cy="228600"/>
          </a:xfrm>
          <a:prstGeom prst="rect">
            <a:avLst/>
          </a:prstGeom>
          <a:pattFill prst="pct5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 descr="5%"/>
          <p:cNvSpPr>
            <a:spLocks noChangeArrowheads="1"/>
          </p:cNvSpPr>
          <p:nvPr/>
        </p:nvSpPr>
        <p:spPr bwMode="auto">
          <a:xfrm>
            <a:off x="4343400" y="4610093"/>
            <a:ext cx="742950" cy="228600"/>
          </a:xfrm>
          <a:prstGeom prst="rect">
            <a:avLst/>
          </a:prstGeom>
          <a:pattFill prst="pct5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 descr="5%"/>
          <p:cNvSpPr>
            <a:spLocks noChangeArrowheads="1"/>
          </p:cNvSpPr>
          <p:nvPr/>
        </p:nvSpPr>
        <p:spPr bwMode="auto">
          <a:xfrm>
            <a:off x="4343400" y="5295893"/>
            <a:ext cx="742950" cy="2286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 descr="5%"/>
          <p:cNvSpPr>
            <a:spLocks noChangeArrowheads="1"/>
          </p:cNvSpPr>
          <p:nvPr/>
        </p:nvSpPr>
        <p:spPr bwMode="auto">
          <a:xfrm>
            <a:off x="4343400" y="4381493"/>
            <a:ext cx="742950" cy="2286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 descr="5%"/>
          <p:cNvSpPr>
            <a:spLocks noChangeArrowheads="1"/>
          </p:cNvSpPr>
          <p:nvPr/>
        </p:nvSpPr>
        <p:spPr bwMode="auto">
          <a:xfrm>
            <a:off x="4343400" y="3467093"/>
            <a:ext cx="742950" cy="2286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tangle 51" descr="5%"/>
          <p:cNvSpPr>
            <a:spLocks noChangeArrowheads="1"/>
          </p:cNvSpPr>
          <p:nvPr/>
        </p:nvSpPr>
        <p:spPr bwMode="auto">
          <a:xfrm>
            <a:off x="4343400" y="2552693"/>
            <a:ext cx="742950" cy="2286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 52" descr="5%"/>
          <p:cNvSpPr>
            <a:spLocks noChangeArrowheads="1"/>
          </p:cNvSpPr>
          <p:nvPr/>
        </p:nvSpPr>
        <p:spPr bwMode="auto">
          <a:xfrm>
            <a:off x="2800350" y="3467093"/>
            <a:ext cx="742950" cy="2286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 descr="5%"/>
          <p:cNvSpPr>
            <a:spLocks noChangeArrowheads="1"/>
          </p:cNvSpPr>
          <p:nvPr/>
        </p:nvSpPr>
        <p:spPr bwMode="auto">
          <a:xfrm>
            <a:off x="4343400" y="2095493"/>
            <a:ext cx="742950" cy="228600"/>
          </a:xfrm>
          <a:prstGeom prst="rect">
            <a:avLst/>
          </a:prstGeom>
          <a:pattFill prst="pct5">
            <a:fgClr>
              <a:schemeClr val="accent2"/>
            </a:fgClr>
            <a:bgClr>
              <a:srgbClr val="FFFFFF"/>
            </a:bgClr>
          </a:patt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54" descr="5%"/>
          <p:cNvSpPr>
            <a:spLocks noChangeArrowheads="1"/>
          </p:cNvSpPr>
          <p:nvPr/>
        </p:nvSpPr>
        <p:spPr bwMode="auto">
          <a:xfrm>
            <a:off x="2800350" y="3009893"/>
            <a:ext cx="742950" cy="228600"/>
          </a:xfrm>
          <a:prstGeom prst="rect">
            <a:avLst/>
          </a:prstGeom>
          <a:pattFill prst="pct5">
            <a:fgClr>
              <a:schemeClr val="accent2"/>
            </a:fgClr>
            <a:bgClr>
              <a:srgbClr val="FFFFFF"/>
            </a:bgClr>
          </a:patt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 descr="5%"/>
          <p:cNvSpPr>
            <a:spLocks noChangeArrowheads="1"/>
          </p:cNvSpPr>
          <p:nvPr/>
        </p:nvSpPr>
        <p:spPr bwMode="auto">
          <a:xfrm>
            <a:off x="4343400" y="3009893"/>
            <a:ext cx="742950" cy="228600"/>
          </a:xfrm>
          <a:prstGeom prst="rect">
            <a:avLst/>
          </a:prstGeom>
          <a:pattFill prst="pct5">
            <a:fgClr>
              <a:schemeClr val="accent2"/>
            </a:fgClr>
            <a:bgClr>
              <a:srgbClr val="FFFFFF"/>
            </a:bgClr>
          </a:patt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 descr="5%"/>
          <p:cNvSpPr>
            <a:spLocks noChangeArrowheads="1"/>
          </p:cNvSpPr>
          <p:nvPr/>
        </p:nvSpPr>
        <p:spPr bwMode="auto">
          <a:xfrm>
            <a:off x="4343400" y="3924293"/>
            <a:ext cx="742950" cy="228600"/>
          </a:xfrm>
          <a:prstGeom prst="rect">
            <a:avLst/>
          </a:prstGeom>
          <a:pattFill prst="pct5">
            <a:fgClr>
              <a:schemeClr val="accent2"/>
            </a:fgClr>
            <a:bgClr>
              <a:srgbClr val="FFFFFF"/>
            </a:bgClr>
          </a:patt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 descr="5%"/>
          <p:cNvSpPr>
            <a:spLocks noChangeArrowheads="1"/>
          </p:cNvSpPr>
          <p:nvPr/>
        </p:nvSpPr>
        <p:spPr bwMode="auto">
          <a:xfrm>
            <a:off x="4343400" y="4838693"/>
            <a:ext cx="742950" cy="228600"/>
          </a:xfrm>
          <a:prstGeom prst="rect">
            <a:avLst/>
          </a:prstGeom>
          <a:pattFill prst="pct5">
            <a:fgClr>
              <a:schemeClr val="accent2"/>
            </a:fgClr>
            <a:bgClr>
              <a:srgbClr val="FFFFFF"/>
            </a:bgClr>
          </a:pattFill>
          <a:ln w="127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angle 58" descr="5%"/>
          <p:cNvSpPr>
            <a:spLocks noChangeArrowheads="1"/>
          </p:cNvSpPr>
          <p:nvPr/>
        </p:nvSpPr>
        <p:spPr bwMode="auto">
          <a:xfrm>
            <a:off x="4343400" y="5067293"/>
            <a:ext cx="742950" cy="228600"/>
          </a:xfrm>
          <a:prstGeom prst="rect">
            <a:avLst/>
          </a:prstGeom>
          <a:pattFill prst="pct5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 descr="5%"/>
          <p:cNvSpPr>
            <a:spLocks noChangeArrowheads="1"/>
          </p:cNvSpPr>
          <p:nvPr/>
        </p:nvSpPr>
        <p:spPr bwMode="auto">
          <a:xfrm>
            <a:off x="4343400" y="4152893"/>
            <a:ext cx="742950" cy="228600"/>
          </a:xfrm>
          <a:prstGeom prst="rect">
            <a:avLst/>
          </a:prstGeom>
          <a:pattFill prst="pct5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 descr="5%"/>
          <p:cNvSpPr>
            <a:spLocks noChangeArrowheads="1"/>
          </p:cNvSpPr>
          <p:nvPr/>
        </p:nvSpPr>
        <p:spPr bwMode="auto">
          <a:xfrm>
            <a:off x="4343400" y="3238493"/>
            <a:ext cx="742950" cy="228600"/>
          </a:xfrm>
          <a:prstGeom prst="rect">
            <a:avLst/>
          </a:prstGeom>
          <a:pattFill prst="pct5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 descr="5%"/>
          <p:cNvSpPr>
            <a:spLocks noChangeArrowheads="1"/>
          </p:cNvSpPr>
          <p:nvPr/>
        </p:nvSpPr>
        <p:spPr bwMode="auto">
          <a:xfrm>
            <a:off x="4343400" y="2324093"/>
            <a:ext cx="742950" cy="228600"/>
          </a:xfrm>
          <a:prstGeom prst="rect">
            <a:avLst/>
          </a:prstGeom>
          <a:pattFill prst="pct5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 descr="5%"/>
          <p:cNvSpPr>
            <a:spLocks noChangeArrowheads="1"/>
          </p:cNvSpPr>
          <p:nvPr/>
        </p:nvSpPr>
        <p:spPr bwMode="auto">
          <a:xfrm>
            <a:off x="2800350" y="3238493"/>
            <a:ext cx="742950" cy="228600"/>
          </a:xfrm>
          <a:prstGeom prst="rect">
            <a:avLst/>
          </a:prstGeom>
          <a:pattFill prst="pct5">
            <a:fgClr>
              <a:schemeClr val="folHlink"/>
            </a:fgClr>
            <a:bgClr>
              <a:srgbClr val="FFFFFF"/>
            </a:bgClr>
          </a:pattFill>
          <a:ln w="127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 Box 63"/>
          <p:cNvSpPr txBox="1">
            <a:spLocks noChangeArrowheads="1"/>
          </p:cNvSpPr>
          <p:nvPr/>
        </p:nvSpPr>
        <p:spPr bwMode="auto">
          <a:xfrm>
            <a:off x="361950" y="3954058"/>
            <a:ext cx="3263900" cy="13234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Q: Is the memory block in cache?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Compare the cache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the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2 memory address bits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tell if the memory block is in the cache (provided valid bit is set)</a:t>
            </a:r>
          </a:p>
        </p:txBody>
      </p:sp>
      <p:grpSp>
        <p:nvGrpSpPr>
          <p:cNvPr id="65" name="Group 64"/>
          <p:cNvGrpSpPr>
            <a:grpSpLocks/>
          </p:cNvGrpSpPr>
          <p:nvPr/>
        </p:nvGrpSpPr>
        <p:grpSpPr bwMode="auto">
          <a:xfrm>
            <a:off x="2057400" y="2781293"/>
            <a:ext cx="285750" cy="914400"/>
            <a:chOff x="1344" y="1056"/>
            <a:chExt cx="624" cy="768"/>
          </a:xfrm>
        </p:grpSpPr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Line 67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Line 68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1885951" y="2438392"/>
            <a:ext cx="570477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</a:p>
        </p:txBody>
      </p: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3543300" y="1981193"/>
            <a:ext cx="800100" cy="1600200"/>
            <a:chOff x="2016" y="624"/>
            <a:chExt cx="672" cy="1344"/>
          </a:xfrm>
        </p:grpSpPr>
        <p:sp>
          <p:nvSpPr>
            <p:cNvPr id="72" name="Line 71"/>
            <p:cNvSpPr>
              <a:spLocks noChangeShapeType="1"/>
            </p:cNvSpPr>
            <p:nvPr/>
          </p:nvSpPr>
          <p:spPr bwMode="auto">
            <a:xfrm flipH="1">
              <a:off x="2016" y="624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 flipH="1">
              <a:off x="2016" y="816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 flipH="1">
              <a:off x="2016" y="1008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Line 74"/>
            <p:cNvSpPr>
              <a:spLocks noChangeShapeType="1"/>
            </p:cNvSpPr>
            <p:nvPr/>
          </p:nvSpPr>
          <p:spPr bwMode="auto">
            <a:xfrm flipH="1">
              <a:off x="2016" y="1200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3543300" y="2895593"/>
            <a:ext cx="800100" cy="685800"/>
            <a:chOff x="2016" y="1392"/>
            <a:chExt cx="672" cy="576"/>
          </a:xfrm>
        </p:grpSpPr>
        <p:sp>
          <p:nvSpPr>
            <p:cNvPr id="77" name="Line 76"/>
            <p:cNvSpPr>
              <a:spLocks noChangeShapeType="1"/>
            </p:cNvSpPr>
            <p:nvPr/>
          </p:nvSpPr>
          <p:spPr bwMode="auto">
            <a:xfrm flipH="1">
              <a:off x="2016" y="139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 flipH="1">
              <a:off x="2016" y="1584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Line 78"/>
            <p:cNvSpPr>
              <a:spLocks noChangeShapeType="1"/>
            </p:cNvSpPr>
            <p:nvPr/>
          </p:nvSpPr>
          <p:spPr bwMode="auto">
            <a:xfrm flipH="1">
              <a:off x="2016" y="177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Line 79"/>
            <p:cNvSpPr>
              <a:spLocks noChangeShapeType="1"/>
            </p:cNvSpPr>
            <p:nvPr/>
          </p:nvSpPr>
          <p:spPr bwMode="auto">
            <a:xfrm flipH="1">
              <a:off x="2016" y="1968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3543300" y="2952743"/>
            <a:ext cx="800100" cy="1600200"/>
            <a:chOff x="2016" y="1392"/>
            <a:chExt cx="672" cy="1344"/>
          </a:xfrm>
        </p:grpSpPr>
        <p:sp>
          <p:nvSpPr>
            <p:cNvPr id="82" name="Line 81"/>
            <p:cNvSpPr>
              <a:spLocks noChangeShapeType="1"/>
            </p:cNvSpPr>
            <p:nvPr/>
          </p:nvSpPr>
          <p:spPr bwMode="auto">
            <a:xfrm flipH="1" flipV="1">
              <a:off x="2016" y="1392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 flipH="1" flipV="1">
              <a:off x="2016" y="1584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Line 83"/>
            <p:cNvSpPr>
              <a:spLocks noChangeShapeType="1"/>
            </p:cNvSpPr>
            <p:nvPr/>
          </p:nvSpPr>
          <p:spPr bwMode="auto">
            <a:xfrm flipH="1" flipV="1">
              <a:off x="2016" y="1776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Line 84"/>
            <p:cNvSpPr>
              <a:spLocks noChangeShapeType="1"/>
            </p:cNvSpPr>
            <p:nvPr/>
          </p:nvSpPr>
          <p:spPr bwMode="auto">
            <a:xfrm flipH="1" flipV="1">
              <a:off x="2016" y="1968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oup 93"/>
          <p:cNvGrpSpPr>
            <a:grpSpLocks/>
          </p:cNvGrpSpPr>
          <p:nvPr/>
        </p:nvGrpSpPr>
        <p:grpSpPr bwMode="auto">
          <a:xfrm>
            <a:off x="3543300" y="2895593"/>
            <a:ext cx="800100" cy="2514600"/>
            <a:chOff x="2016" y="2112"/>
            <a:chExt cx="672" cy="2112"/>
          </a:xfrm>
        </p:grpSpPr>
        <p:sp>
          <p:nvSpPr>
            <p:cNvPr id="87" name="Line 87"/>
            <p:cNvSpPr>
              <a:spLocks noChangeShapeType="1"/>
            </p:cNvSpPr>
            <p:nvPr/>
          </p:nvSpPr>
          <p:spPr bwMode="auto">
            <a:xfrm>
              <a:off x="2016" y="2112"/>
              <a:ext cx="672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Line 88"/>
            <p:cNvSpPr>
              <a:spLocks noChangeShapeType="1"/>
            </p:cNvSpPr>
            <p:nvPr/>
          </p:nvSpPr>
          <p:spPr bwMode="auto">
            <a:xfrm>
              <a:off x="2016" y="2304"/>
              <a:ext cx="672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Line 89"/>
            <p:cNvSpPr>
              <a:spLocks noChangeShapeType="1"/>
            </p:cNvSpPr>
            <p:nvPr/>
          </p:nvSpPr>
          <p:spPr bwMode="auto">
            <a:xfrm>
              <a:off x="2016" y="2496"/>
              <a:ext cx="672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Line 90"/>
            <p:cNvSpPr>
              <a:spLocks noChangeShapeType="1"/>
            </p:cNvSpPr>
            <p:nvPr/>
          </p:nvSpPr>
          <p:spPr bwMode="auto">
            <a:xfrm>
              <a:off x="2016" y="2688"/>
              <a:ext cx="672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1" name="Text Box 91"/>
          <p:cNvSpPr txBox="1">
            <a:spLocks noChangeArrowheads="1"/>
          </p:cNvSpPr>
          <p:nvPr/>
        </p:nvSpPr>
        <p:spPr bwMode="auto">
          <a:xfrm>
            <a:off x="5029199" y="1866893"/>
            <a:ext cx="960967" cy="38841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00xx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01xx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11xx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00xx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01xx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11xx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00xx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01xx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11xx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00xx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01xx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11xx</a:t>
            </a:r>
          </a:p>
        </p:txBody>
      </p:sp>
      <p:sp>
        <p:nvSpPr>
          <p:cNvPr id="92" name="Text Box 92"/>
          <p:cNvSpPr txBox="1">
            <a:spLocks noChangeArrowheads="1"/>
          </p:cNvSpPr>
          <p:nvPr/>
        </p:nvSpPr>
        <p:spPr bwMode="auto">
          <a:xfrm>
            <a:off x="5888562" y="2038344"/>
            <a:ext cx="2914650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One word blocks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Two low order bits (xx) define the byte in the block (32b words)</a:t>
            </a:r>
          </a:p>
        </p:txBody>
      </p:sp>
      <p:sp>
        <p:nvSpPr>
          <p:cNvPr id="93" name="Text Box 95"/>
          <p:cNvSpPr txBox="1">
            <a:spLocks noChangeArrowheads="1"/>
          </p:cNvSpPr>
          <p:nvPr/>
        </p:nvSpPr>
        <p:spPr bwMode="auto">
          <a:xfrm>
            <a:off x="1428750" y="2438392"/>
            <a:ext cx="62228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94" name="Rectangle 95"/>
          <p:cNvSpPr>
            <a:spLocks noChangeArrowheads="1"/>
          </p:cNvSpPr>
          <p:nvPr/>
        </p:nvSpPr>
        <p:spPr bwMode="auto">
          <a:xfrm>
            <a:off x="2406651" y="3270251"/>
            <a:ext cx="336549" cy="17144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5108576" y="5203819"/>
            <a:ext cx="225424" cy="20955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4"/>
          <p:cNvSpPr>
            <a:spLocks noChangeArrowheads="1"/>
          </p:cNvSpPr>
          <p:nvPr/>
        </p:nvSpPr>
        <p:spPr bwMode="auto">
          <a:xfrm>
            <a:off x="5108576" y="4267194"/>
            <a:ext cx="225424" cy="20955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5"/>
          <p:cNvSpPr>
            <a:spLocks noChangeArrowheads="1"/>
          </p:cNvSpPr>
          <p:nvPr/>
        </p:nvSpPr>
        <p:spPr bwMode="auto">
          <a:xfrm>
            <a:off x="5102226" y="3330574"/>
            <a:ext cx="225424" cy="20955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6"/>
          <p:cNvSpPr>
            <a:spLocks noChangeArrowheads="1"/>
          </p:cNvSpPr>
          <p:nvPr/>
        </p:nvSpPr>
        <p:spPr bwMode="auto">
          <a:xfrm>
            <a:off x="5102226" y="2400299"/>
            <a:ext cx="225424" cy="20955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26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utoUpdateAnimBg="0"/>
      <p:bldP spid="64" grpId="0" autoUpdateAnimBg="0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Direct-Mapped Cache Example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One word blocks, cache size = 1K words (or 4KB)</a:t>
            </a:r>
            <a:br>
              <a:rPr lang="en-US" altLang="en-US" sz="2400" dirty="0">
                <a:latin typeface="Arial" panose="020B0604020202020204" pitchFamily="34" charset="0"/>
              </a:rPr>
            </a:b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2620695" y="2417760"/>
            <a:ext cx="2345533" cy="2556272"/>
            <a:chOff x="1056" y="1183"/>
            <a:chExt cx="1970" cy="2147"/>
          </a:xfrm>
        </p:grpSpPr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2430" y="3165"/>
              <a:ext cx="249" cy="165"/>
            </a:xfrm>
            <a:custGeom>
              <a:avLst/>
              <a:gdLst/>
              <a:ahLst/>
              <a:cxnLst>
                <a:cxn ang="0">
                  <a:pos x="125" y="162"/>
                </a:cxn>
                <a:cxn ang="0">
                  <a:pos x="145" y="162"/>
                </a:cxn>
                <a:cxn ang="0">
                  <a:pos x="165" y="160"/>
                </a:cxn>
                <a:cxn ang="0">
                  <a:pos x="182" y="154"/>
                </a:cxn>
                <a:cxn ang="0">
                  <a:pos x="199" y="147"/>
                </a:cxn>
                <a:cxn ang="0">
                  <a:pos x="216" y="140"/>
                </a:cxn>
                <a:cxn ang="0">
                  <a:pos x="226" y="130"/>
                </a:cxn>
                <a:cxn ang="0">
                  <a:pos x="236" y="121"/>
                </a:cxn>
                <a:cxn ang="0">
                  <a:pos x="246" y="108"/>
                </a:cxn>
                <a:cxn ang="0">
                  <a:pos x="249" y="94"/>
                </a:cxn>
                <a:cxn ang="0">
                  <a:pos x="249" y="81"/>
                </a:cxn>
                <a:cxn ang="0">
                  <a:pos x="249" y="68"/>
                </a:cxn>
                <a:cxn ang="0">
                  <a:pos x="246" y="57"/>
                </a:cxn>
                <a:cxn ang="0">
                  <a:pos x="236" y="44"/>
                </a:cxn>
                <a:cxn ang="0">
                  <a:pos x="226" y="35"/>
                </a:cxn>
                <a:cxn ang="0">
                  <a:pos x="216" y="24"/>
                </a:cxn>
                <a:cxn ang="0">
                  <a:pos x="199" y="15"/>
                </a:cxn>
                <a:cxn ang="0">
                  <a:pos x="182" y="9"/>
                </a:cxn>
                <a:cxn ang="0">
                  <a:pos x="165" y="4"/>
                </a:cxn>
                <a:cxn ang="0">
                  <a:pos x="145" y="2"/>
                </a:cxn>
                <a:cxn ang="0">
                  <a:pos x="125" y="0"/>
                </a:cxn>
                <a:cxn ang="0">
                  <a:pos x="105" y="2"/>
                </a:cxn>
                <a:cxn ang="0">
                  <a:pos x="88" y="4"/>
                </a:cxn>
                <a:cxn ang="0">
                  <a:pos x="68" y="9"/>
                </a:cxn>
                <a:cxn ang="0">
                  <a:pos x="51" y="15"/>
                </a:cxn>
                <a:cxn ang="0">
                  <a:pos x="37" y="24"/>
                </a:cxn>
                <a:cxn ang="0">
                  <a:pos x="24" y="35"/>
                </a:cxn>
                <a:cxn ang="0">
                  <a:pos x="14" y="44"/>
                </a:cxn>
                <a:cxn ang="0">
                  <a:pos x="7" y="57"/>
                </a:cxn>
                <a:cxn ang="0">
                  <a:pos x="4" y="68"/>
                </a:cxn>
                <a:cxn ang="0">
                  <a:pos x="0" y="81"/>
                </a:cxn>
                <a:cxn ang="0">
                  <a:pos x="4" y="94"/>
                </a:cxn>
                <a:cxn ang="0">
                  <a:pos x="7" y="108"/>
                </a:cxn>
                <a:cxn ang="0">
                  <a:pos x="14" y="121"/>
                </a:cxn>
                <a:cxn ang="0">
                  <a:pos x="24" y="130"/>
                </a:cxn>
                <a:cxn ang="0">
                  <a:pos x="37" y="140"/>
                </a:cxn>
                <a:cxn ang="0">
                  <a:pos x="51" y="147"/>
                </a:cxn>
                <a:cxn ang="0">
                  <a:pos x="68" y="154"/>
                </a:cxn>
                <a:cxn ang="0">
                  <a:pos x="88" y="160"/>
                </a:cxn>
                <a:cxn ang="0">
                  <a:pos x="105" y="162"/>
                </a:cxn>
                <a:cxn ang="0">
                  <a:pos x="125" y="165"/>
                </a:cxn>
                <a:cxn ang="0">
                  <a:pos x="125" y="165"/>
                </a:cxn>
              </a:cxnLst>
              <a:rect l="0" t="0" r="r" b="b"/>
              <a:pathLst>
                <a:path w="249" h="165">
                  <a:moveTo>
                    <a:pt x="125" y="162"/>
                  </a:moveTo>
                  <a:lnTo>
                    <a:pt x="145" y="162"/>
                  </a:lnTo>
                  <a:lnTo>
                    <a:pt x="165" y="160"/>
                  </a:lnTo>
                  <a:lnTo>
                    <a:pt x="182" y="154"/>
                  </a:lnTo>
                  <a:lnTo>
                    <a:pt x="199" y="147"/>
                  </a:lnTo>
                  <a:lnTo>
                    <a:pt x="216" y="140"/>
                  </a:lnTo>
                  <a:lnTo>
                    <a:pt x="226" y="130"/>
                  </a:lnTo>
                  <a:lnTo>
                    <a:pt x="236" y="121"/>
                  </a:lnTo>
                  <a:lnTo>
                    <a:pt x="246" y="108"/>
                  </a:lnTo>
                  <a:lnTo>
                    <a:pt x="249" y="94"/>
                  </a:lnTo>
                  <a:lnTo>
                    <a:pt x="249" y="81"/>
                  </a:lnTo>
                  <a:lnTo>
                    <a:pt x="249" y="68"/>
                  </a:lnTo>
                  <a:lnTo>
                    <a:pt x="246" y="57"/>
                  </a:lnTo>
                  <a:lnTo>
                    <a:pt x="236" y="44"/>
                  </a:lnTo>
                  <a:lnTo>
                    <a:pt x="226" y="35"/>
                  </a:lnTo>
                  <a:lnTo>
                    <a:pt x="216" y="24"/>
                  </a:lnTo>
                  <a:lnTo>
                    <a:pt x="199" y="15"/>
                  </a:lnTo>
                  <a:lnTo>
                    <a:pt x="182" y="9"/>
                  </a:lnTo>
                  <a:lnTo>
                    <a:pt x="165" y="4"/>
                  </a:lnTo>
                  <a:lnTo>
                    <a:pt x="145" y="2"/>
                  </a:lnTo>
                  <a:lnTo>
                    <a:pt x="125" y="0"/>
                  </a:lnTo>
                  <a:lnTo>
                    <a:pt x="105" y="2"/>
                  </a:lnTo>
                  <a:lnTo>
                    <a:pt x="88" y="4"/>
                  </a:lnTo>
                  <a:lnTo>
                    <a:pt x="68" y="9"/>
                  </a:lnTo>
                  <a:lnTo>
                    <a:pt x="51" y="15"/>
                  </a:lnTo>
                  <a:lnTo>
                    <a:pt x="37" y="24"/>
                  </a:lnTo>
                  <a:lnTo>
                    <a:pt x="24" y="35"/>
                  </a:lnTo>
                  <a:lnTo>
                    <a:pt x="14" y="44"/>
                  </a:lnTo>
                  <a:lnTo>
                    <a:pt x="7" y="57"/>
                  </a:lnTo>
                  <a:lnTo>
                    <a:pt x="4" y="68"/>
                  </a:lnTo>
                  <a:lnTo>
                    <a:pt x="0" y="81"/>
                  </a:lnTo>
                  <a:lnTo>
                    <a:pt x="4" y="94"/>
                  </a:lnTo>
                  <a:lnTo>
                    <a:pt x="7" y="108"/>
                  </a:lnTo>
                  <a:lnTo>
                    <a:pt x="14" y="121"/>
                  </a:lnTo>
                  <a:lnTo>
                    <a:pt x="24" y="130"/>
                  </a:lnTo>
                  <a:lnTo>
                    <a:pt x="37" y="140"/>
                  </a:lnTo>
                  <a:lnTo>
                    <a:pt x="51" y="147"/>
                  </a:lnTo>
                  <a:lnTo>
                    <a:pt x="68" y="154"/>
                  </a:lnTo>
                  <a:lnTo>
                    <a:pt x="88" y="160"/>
                  </a:lnTo>
                  <a:lnTo>
                    <a:pt x="105" y="162"/>
                  </a:lnTo>
                  <a:lnTo>
                    <a:pt x="125" y="165"/>
                  </a:lnTo>
                  <a:lnTo>
                    <a:pt x="125" y="16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3"/>
            <p:cNvSpPr>
              <a:spLocks noEditPoints="1"/>
            </p:cNvSpPr>
            <p:nvPr/>
          </p:nvSpPr>
          <p:spPr bwMode="auto">
            <a:xfrm>
              <a:off x="2518" y="3237"/>
              <a:ext cx="74" cy="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" y="0"/>
                </a:cxn>
                <a:cxn ang="0">
                  <a:pos x="74" y="7"/>
                </a:cxn>
                <a:cxn ang="0">
                  <a:pos x="3" y="7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8"/>
                </a:cxn>
                <a:cxn ang="0">
                  <a:pos x="74" y="18"/>
                </a:cxn>
                <a:cxn ang="0">
                  <a:pos x="74" y="25"/>
                </a:cxn>
                <a:cxn ang="0">
                  <a:pos x="3" y="25"/>
                </a:cxn>
                <a:cxn ang="0">
                  <a:pos x="3" y="18"/>
                </a:cxn>
                <a:cxn ang="0">
                  <a:pos x="3" y="18"/>
                </a:cxn>
              </a:cxnLst>
              <a:rect l="0" t="0" r="r" b="b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" name="Group 14"/>
            <p:cNvGrpSpPr>
              <a:grpSpLocks/>
            </p:cNvGrpSpPr>
            <p:nvPr/>
          </p:nvGrpSpPr>
          <p:grpSpPr bwMode="auto">
            <a:xfrm>
              <a:off x="1056" y="1183"/>
              <a:ext cx="1970" cy="2070"/>
              <a:chOff x="1056" y="1183"/>
              <a:chExt cx="1970" cy="2070"/>
            </a:xfrm>
          </p:grpSpPr>
          <p:sp>
            <p:nvSpPr>
              <p:cNvPr id="10" name="Text Box 15"/>
              <p:cNvSpPr txBox="1">
                <a:spLocks noChangeArrowheads="1"/>
              </p:cNvSpPr>
              <p:nvPr/>
            </p:nvSpPr>
            <p:spPr bwMode="auto">
              <a:xfrm>
                <a:off x="2704" y="1200"/>
                <a:ext cx="322" cy="25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20</a:t>
                </a:r>
              </a:p>
            </p:txBody>
          </p:sp>
          <p:grpSp>
            <p:nvGrpSpPr>
              <p:cNvPr id="11" name="Group 16"/>
              <p:cNvGrpSpPr>
                <a:grpSpLocks/>
              </p:cNvGrpSpPr>
              <p:nvPr/>
            </p:nvGrpSpPr>
            <p:grpSpPr bwMode="auto">
              <a:xfrm>
                <a:off x="1056" y="1183"/>
                <a:ext cx="1681" cy="2070"/>
                <a:chOff x="1056" y="1183"/>
                <a:chExt cx="1681" cy="2070"/>
              </a:xfrm>
            </p:grpSpPr>
            <p:sp>
              <p:nvSpPr>
                <p:cNvPr id="12" name="Line 17"/>
                <p:cNvSpPr>
                  <a:spLocks noChangeShapeType="1"/>
                </p:cNvSpPr>
                <p:nvPr/>
              </p:nvSpPr>
              <p:spPr bwMode="auto">
                <a:xfrm>
                  <a:off x="2592" y="1296"/>
                  <a:ext cx="145" cy="5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Freeform 18"/>
                <p:cNvSpPr>
                  <a:spLocks/>
                </p:cNvSpPr>
                <p:nvPr/>
              </p:nvSpPr>
              <p:spPr bwMode="auto">
                <a:xfrm>
                  <a:off x="1056" y="1200"/>
                  <a:ext cx="1620" cy="2053"/>
                </a:xfrm>
                <a:custGeom>
                  <a:avLst/>
                  <a:gdLst/>
                  <a:ahLst/>
                  <a:cxnLst>
                    <a:cxn ang="0">
                      <a:pos x="1540" y="0"/>
                    </a:cxn>
                    <a:cxn ang="0">
                      <a:pos x="1544" y="220"/>
                    </a:cxn>
                    <a:cxn ang="0">
                      <a:pos x="0" y="220"/>
                    </a:cxn>
                    <a:cxn ang="0">
                      <a:pos x="0" y="2040"/>
                    </a:cxn>
                    <a:cxn ang="0">
                      <a:pos x="1328" y="2040"/>
                    </a:cxn>
                  </a:cxnLst>
                  <a:rect l="0" t="0" r="r" b="b"/>
                  <a:pathLst>
                    <a:path w="1544" h="2040">
                      <a:moveTo>
                        <a:pt x="1540" y="0"/>
                      </a:moveTo>
                      <a:lnTo>
                        <a:pt x="1544" y="220"/>
                      </a:lnTo>
                      <a:lnTo>
                        <a:pt x="0" y="220"/>
                      </a:lnTo>
                      <a:lnTo>
                        <a:pt x="0" y="2040"/>
                      </a:lnTo>
                      <a:lnTo>
                        <a:pt x="1328" y="2040"/>
                      </a:lnTo>
                    </a:path>
                  </a:pathLst>
                </a:custGeom>
                <a:noFill/>
                <a:ln w="38100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632" y="1183"/>
                  <a:ext cx="397" cy="25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400">
                      <a:latin typeface="Arial" panose="020B0604020202020204" pitchFamily="34" charset="0"/>
                      <a:cs typeface="Arial" panose="020B0604020202020204" pitchFamily="34" charset="0"/>
                    </a:rPr>
                    <a:t>Tag</a:t>
                  </a:r>
                </a:p>
              </p:txBody>
            </p:sp>
          </p:grpSp>
        </p:grpSp>
      </p:grpSp>
      <p:grpSp>
        <p:nvGrpSpPr>
          <p:cNvPr id="15" name="Group 20"/>
          <p:cNvGrpSpPr>
            <a:grpSpLocks/>
          </p:cNvGrpSpPr>
          <p:nvPr/>
        </p:nvGrpSpPr>
        <p:grpSpPr bwMode="auto">
          <a:xfrm>
            <a:off x="2883824" y="2437999"/>
            <a:ext cx="2890837" cy="1365647"/>
            <a:chOff x="1277" y="1200"/>
            <a:chExt cx="2428" cy="1147"/>
          </a:xfrm>
        </p:grpSpPr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3282" y="1291"/>
              <a:ext cx="148" cy="5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22"/>
            <p:cNvSpPr>
              <a:spLocks/>
            </p:cNvSpPr>
            <p:nvPr/>
          </p:nvSpPr>
          <p:spPr bwMode="auto">
            <a:xfrm>
              <a:off x="1277" y="1206"/>
              <a:ext cx="2053" cy="1141"/>
            </a:xfrm>
            <a:custGeom>
              <a:avLst/>
              <a:gdLst/>
              <a:ahLst/>
              <a:cxnLst>
                <a:cxn ang="0">
                  <a:pos x="1974" y="0"/>
                </a:cxn>
                <a:cxn ang="0">
                  <a:pos x="1974" y="358"/>
                </a:cxn>
                <a:cxn ang="0">
                  <a:pos x="0" y="358"/>
                </a:cxn>
                <a:cxn ang="0">
                  <a:pos x="0" y="1110"/>
                </a:cxn>
                <a:cxn ang="0">
                  <a:pos x="884" y="1110"/>
                </a:cxn>
              </a:cxnLst>
              <a:rect l="0" t="0" r="r" b="b"/>
              <a:pathLst>
                <a:path w="1974" h="1110">
                  <a:moveTo>
                    <a:pt x="1974" y="0"/>
                  </a:moveTo>
                  <a:lnTo>
                    <a:pt x="1974" y="358"/>
                  </a:lnTo>
                  <a:lnTo>
                    <a:pt x="0" y="358"/>
                  </a:lnTo>
                  <a:lnTo>
                    <a:pt x="0" y="1110"/>
                  </a:lnTo>
                  <a:lnTo>
                    <a:pt x="884" y="111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3383" y="1200"/>
              <a:ext cx="322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2754" y="1370"/>
              <a:ext cx="523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Index</a:t>
              </a:r>
            </a:p>
          </p:txBody>
        </p:sp>
      </p:grpSp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3327926" y="2946396"/>
            <a:ext cx="3200400" cy="1787129"/>
            <a:chOff x="1650" y="1627"/>
            <a:chExt cx="2688" cy="1501"/>
          </a:xfrm>
        </p:grpSpPr>
        <p:sp>
          <p:nvSpPr>
            <p:cNvPr id="21" name="Freeform 26"/>
            <p:cNvSpPr>
              <a:spLocks/>
            </p:cNvSpPr>
            <p:nvPr/>
          </p:nvSpPr>
          <p:spPr bwMode="auto">
            <a:xfrm>
              <a:off x="2208" y="1824"/>
              <a:ext cx="2130" cy="1103"/>
            </a:xfrm>
            <a:custGeom>
              <a:avLst/>
              <a:gdLst/>
              <a:ahLst/>
              <a:cxnLst>
                <a:cxn ang="0">
                  <a:pos x="1608" y="1101"/>
                </a:cxn>
                <a:cxn ang="0">
                  <a:pos x="1608" y="0"/>
                </a:cxn>
                <a:cxn ang="0">
                  <a:pos x="0" y="0"/>
                </a:cxn>
                <a:cxn ang="0">
                  <a:pos x="0" y="1103"/>
                </a:cxn>
                <a:cxn ang="0">
                  <a:pos x="1608" y="1103"/>
                </a:cxn>
                <a:cxn ang="0">
                  <a:pos x="1608" y="1103"/>
                </a:cxn>
              </a:cxnLst>
              <a:rect l="0" t="0" r="r" b="b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7"/>
            <p:cNvSpPr>
              <a:spLocks/>
            </p:cNvSpPr>
            <p:nvPr/>
          </p:nvSpPr>
          <p:spPr bwMode="auto">
            <a:xfrm>
              <a:off x="2208" y="2263"/>
              <a:ext cx="2130" cy="110"/>
            </a:xfrm>
            <a:custGeom>
              <a:avLst/>
              <a:gdLst/>
              <a:ahLst/>
              <a:cxnLst>
                <a:cxn ang="0">
                  <a:pos x="1608" y="110"/>
                </a:cxn>
                <a:cxn ang="0">
                  <a:pos x="1608" y="0"/>
                </a:cxn>
                <a:cxn ang="0">
                  <a:pos x="0" y="0"/>
                </a:cxn>
                <a:cxn ang="0">
                  <a:pos x="0" y="110"/>
                </a:cxn>
                <a:cxn ang="0">
                  <a:pos x="1608" y="110"/>
                </a:cxn>
                <a:cxn ang="0">
                  <a:pos x="1608" y="110"/>
                </a:cxn>
              </a:cxnLst>
              <a:rect l="0" t="0" r="r" b="b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  <a:lnTo>
                    <a:pt x="1608" y="11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28"/>
            <p:cNvSpPr>
              <a:spLocks/>
            </p:cNvSpPr>
            <p:nvPr/>
          </p:nvSpPr>
          <p:spPr bwMode="auto">
            <a:xfrm>
              <a:off x="2208" y="2263"/>
              <a:ext cx="2130" cy="110"/>
            </a:xfrm>
            <a:custGeom>
              <a:avLst/>
              <a:gdLst/>
              <a:ahLst/>
              <a:cxnLst>
                <a:cxn ang="0">
                  <a:pos x="1608" y="110"/>
                </a:cxn>
                <a:cxn ang="0">
                  <a:pos x="1608" y="0"/>
                </a:cxn>
                <a:cxn ang="0">
                  <a:pos x="0" y="0"/>
                </a:cxn>
                <a:cxn ang="0">
                  <a:pos x="0" y="110"/>
                </a:cxn>
                <a:cxn ang="0">
                  <a:pos x="1608" y="110"/>
                </a:cxn>
                <a:cxn ang="0">
                  <a:pos x="1608" y="110"/>
                </a:cxn>
              </a:cxnLst>
              <a:rect l="0" t="0" r="r" b="b"/>
              <a:pathLst>
                <a:path w="1608" h="110">
                  <a:moveTo>
                    <a:pt x="1608" y="110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"/>
                  </a:lnTo>
                  <a:lnTo>
                    <a:pt x="1608" y="110"/>
                  </a:lnTo>
                  <a:lnTo>
                    <a:pt x="1608" y="11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 flipH="1">
              <a:off x="2208" y="1920"/>
              <a:ext cx="2130" cy="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 flipH="1">
              <a:off x="2208" y="2044"/>
              <a:ext cx="2130" cy="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 flipH="1">
              <a:off x="2208" y="2154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 flipH="1">
              <a:off x="2208" y="237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 flipH="1">
              <a:off x="2208" y="248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H="1">
              <a:off x="2208" y="259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H="1">
              <a:off x="2208" y="270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 flipH="1">
              <a:off x="2208" y="2813"/>
              <a:ext cx="2130" cy="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2299" y="1830"/>
              <a:ext cx="5" cy="11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3186" y="1819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 Box 39"/>
            <p:cNvSpPr txBox="1">
              <a:spLocks noChangeArrowheads="1"/>
            </p:cNvSpPr>
            <p:nvPr/>
          </p:nvSpPr>
          <p:spPr bwMode="auto">
            <a:xfrm>
              <a:off x="3522" y="1627"/>
              <a:ext cx="406" cy="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35" name="Text Box 40"/>
            <p:cNvSpPr txBox="1">
              <a:spLocks noChangeArrowheads="1"/>
            </p:cNvSpPr>
            <p:nvPr/>
          </p:nvSpPr>
          <p:spPr bwMode="auto">
            <a:xfrm>
              <a:off x="1650" y="1627"/>
              <a:ext cx="509" cy="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  Index</a:t>
              </a:r>
            </a:p>
          </p:txBody>
        </p:sp>
        <p:sp>
          <p:nvSpPr>
            <p:cNvPr id="36" name="Text Box 41"/>
            <p:cNvSpPr txBox="1">
              <a:spLocks noChangeArrowheads="1"/>
            </p:cNvSpPr>
            <p:nvPr/>
          </p:nvSpPr>
          <p:spPr bwMode="auto">
            <a:xfrm>
              <a:off x="2466" y="1627"/>
              <a:ext cx="360" cy="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>
                  <a:latin typeface="Arial" panose="020B0604020202020204" pitchFamily="34" charset="0"/>
                  <a:cs typeface="Arial" panose="020B0604020202020204" pitchFamily="34" charset="0"/>
                </a:rPr>
                <a:t>Tag</a:t>
              </a:r>
            </a:p>
          </p:txBody>
        </p:sp>
        <p:sp>
          <p:nvSpPr>
            <p:cNvPr id="37" name="Text Box 42"/>
            <p:cNvSpPr txBox="1">
              <a:spLocks noChangeArrowheads="1"/>
            </p:cNvSpPr>
            <p:nvPr/>
          </p:nvSpPr>
          <p:spPr bwMode="auto">
            <a:xfrm>
              <a:off x="2034" y="1627"/>
              <a:ext cx="420" cy="2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1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</a:t>
              </a:r>
            </a:p>
          </p:txBody>
        </p:sp>
        <p:sp>
          <p:nvSpPr>
            <p:cNvPr id="38" name="Text Box 43"/>
            <p:cNvSpPr txBox="1">
              <a:spLocks noChangeArrowheads="1"/>
            </p:cNvSpPr>
            <p:nvPr/>
          </p:nvSpPr>
          <p:spPr bwMode="auto">
            <a:xfrm>
              <a:off x="1682" y="1771"/>
              <a:ext cx="392" cy="13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algn="r">
                <a:lnSpc>
                  <a:spcPct val="110000"/>
                </a:lnSpc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algn="r">
                <a:lnSpc>
                  <a:spcPct val="110000"/>
                </a:lnSpc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1021</a:t>
              </a:r>
            </a:p>
            <a:p>
              <a:pPr algn="r">
                <a:lnSpc>
                  <a:spcPct val="110000"/>
                </a:lnSpc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1022</a:t>
              </a:r>
            </a:p>
            <a:p>
              <a:pPr algn="r">
                <a:lnSpc>
                  <a:spcPct val="110000"/>
                </a:lnSpc>
              </a:pP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1023</a:t>
              </a:r>
            </a:p>
          </p:txBody>
        </p:sp>
      </p:grpSp>
      <p:grpSp>
        <p:nvGrpSpPr>
          <p:cNvPr id="39" name="Group 44"/>
          <p:cNvGrpSpPr>
            <a:grpSpLocks/>
          </p:cNvGrpSpPr>
          <p:nvPr/>
        </p:nvGrpSpPr>
        <p:grpSpPr bwMode="auto">
          <a:xfrm>
            <a:off x="3830370" y="1917697"/>
            <a:ext cx="2925366" cy="532210"/>
            <a:chOff x="2072" y="763"/>
            <a:chExt cx="2457" cy="447"/>
          </a:xfrm>
        </p:grpSpPr>
        <p:sp>
          <p:nvSpPr>
            <p:cNvPr id="40" name="Line 45"/>
            <p:cNvSpPr>
              <a:spLocks noChangeShapeType="1"/>
            </p:cNvSpPr>
            <p:nvPr/>
          </p:nvSpPr>
          <p:spPr bwMode="auto">
            <a:xfrm flipV="1">
              <a:off x="3026" y="1061"/>
              <a:ext cx="3" cy="14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Line 46"/>
            <p:cNvSpPr>
              <a:spLocks noChangeShapeType="1"/>
            </p:cNvSpPr>
            <p:nvPr/>
          </p:nvSpPr>
          <p:spPr bwMode="auto">
            <a:xfrm flipV="1">
              <a:off x="3570" y="1051"/>
              <a:ext cx="1" cy="14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47"/>
            <p:cNvSpPr>
              <a:spLocks/>
            </p:cNvSpPr>
            <p:nvPr/>
          </p:nvSpPr>
          <p:spPr bwMode="auto">
            <a:xfrm>
              <a:off x="2158" y="1059"/>
              <a:ext cx="1570" cy="151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3" y="0"/>
                </a:cxn>
                <a:cxn ang="0">
                  <a:pos x="1570" y="0"/>
                </a:cxn>
                <a:cxn ang="0">
                  <a:pos x="1570" y="151"/>
                </a:cxn>
                <a:cxn ang="0">
                  <a:pos x="3" y="151"/>
                </a:cxn>
                <a:cxn ang="0">
                  <a:pos x="3" y="151"/>
                </a:cxn>
              </a:cxnLst>
              <a:rect l="0" t="0" r="r" b="b"/>
              <a:pathLst>
                <a:path w="1570" h="151">
                  <a:moveTo>
                    <a:pt x="0" y="149"/>
                  </a:moveTo>
                  <a:lnTo>
                    <a:pt x="3" y="0"/>
                  </a:lnTo>
                  <a:lnTo>
                    <a:pt x="1570" y="0"/>
                  </a:lnTo>
                  <a:lnTo>
                    <a:pt x="1570" y="151"/>
                  </a:lnTo>
                  <a:lnTo>
                    <a:pt x="3" y="151"/>
                  </a:lnTo>
                  <a:lnTo>
                    <a:pt x="3" y="15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 Box 48"/>
            <p:cNvSpPr txBox="1">
              <a:spLocks noChangeArrowheads="1"/>
            </p:cNvSpPr>
            <p:nvPr/>
          </p:nvSpPr>
          <p:spPr bwMode="auto">
            <a:xfrm>
              <a:off x="2072" y="896"/>
              <a:ext cx="1834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31 30   . . .    13 12  11   . . .  2  1  0</a:t>
              </a:r>
            </a:p>
          </p:txBody>
        </p:sp>
        <p:sp>
          <p:nvSpPr>
            <p:cNvPr id="44" name="Text Box 49"/>
            <p:cNvSpPr txBox="1">
              <a:spLocks noChangeArrowheads="1"/>
            </p:cNvSpPr>
            <p:nvPr/>
          </p:nvSpPr>
          <p:spPr bwMode="auto">
            <a:xfrm>
              <a:off x="3810" y="763"/>
              <a:ext cx="719" cy="43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Byte offset</a:t>
              </a:r>
            </a:p>
          </p:txBody>
        </p:sp>
        <p:sp>
          <p:nvSpPr>
            <p:cNvPr id="45" name="Line 50"/>
            <p:cNvSpPr>
              <a:spLocks noChangeShapeType="1"/>
            </p:cNvSpPr>
            <p:nvPr/>
          </p:nvSpPr>
          <p:spPr bwMode="auto">
            <a:xfrm flipH="1">
              <a:off x="3666" y="955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6" name="Rectangle 51"/>
          <p:cNvSpPr>
            <a:spLocks noChangeArrowheads="1"/>
          </p:cNvSpPr>
          <p:nvPr/>
        </p:nvSpPr>
        <p:spPr bwMode="auto">
          <a:xfrm>
            <a:off x="1937276" y="5565430"/>
            <a:ext cx="60579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7866" tIns="33338" rIns="67866" bIns="33338"/>
          <a:lstStyle/>
          <a:p>
            <a:pPr marL="257175" indent="-257175" algn="ctr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What kind of locality are we taking advantage of?</a:t>
            </a:r>
          </a:p>
        </p:txBody>
      </p:sp>
      <p:grpSp>
        <p:nvGrpSpPr>
          <p:cNvPr id="47" name="Group 52"/>
          <p:cNvGrpSpPr>
            <a:grpSpLocks/>
          </p:cNvGrpSpPr>
          <p:nvPr/>
        </p:nvGrpSpPr>
        <p:grpSpPr bwMode="auto">
          <a:xfrm>
            <a:off x="4278043" y="3752450"/>
            <a:ext cx="541735" cy="1051322"/>
            <a:chOff x="2477" y="2299"/>
            <a:chExt cx="455" cy="883"/>
          </a:xfrm>
        </p:grpSpPr>
        <p:sp>
          <p:nvSpPr>
            <p:cNvPr id="48" name="Line 53"/>
            <p:cNvSpPr>
              <a:spLocks noChangeShapeType="1"/>
            </p:cNvSpPr>
            <p:nvPr/>
          </p:nvSpPr>
          <p:spPr bwMode="auto">
            <a:xfrm>
              <a:off x="2477" y="2976"/>
              <a:ext cx="196" cy="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Line 54"/>
            <p:cNvSpPr>
              <a:spLocks noChangeShapeType="1"/>
            </p:cNvSpPr>
            <p:nvPr/>
          </p:nvSpPr>
          <p:spPr bwMode="auto">
            <a:xfrm>
              <a:off x="2562" y="2299"/>
              <a:ext cx="0" cy="86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 type="triangle" w="med" len="med"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 Box 55"/>
            <p:cNvSpPr txBox="1">
              <a:spLocks noChangeArrowheads="1"/>
            </p:cNvSpPr>
            <p:nvPr/>
          </p:nvSpPr>
          <p:spPr bwMode="auto">
            <a:xfrm>
              <a:off x="2610" y="2923"/>
              <a:ext cx="322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</a:p>
          </p:txBody>
        </p:sp>
      </p:grpSp>
      <p:grpSp>
        <p:nvGrpSpPr>
          <p:cNvPr id="51" name="Group 56"/>
          <p:cNvGrpSpPr>
            <a:grpSpLocks/>
          </p:cNvGrpSpPr>
          <p:nvPr/>
        </p:nvGrpSpPr>
        <p:grpSpPr bwMode="auto">
          <a:xfrm>
            <a:off x="5671081" y="2468957"/>
            <a:ext cx="1649017" cy="2328862"/>
            <a:chOff x="3618" y="1226"/>
            <a:chExt cx="1385" cy="1956"/>
          </a:xfrm>
        </p:grpSpPr>
        <p:sp>
          <p:nvSpPr>
            <p:cNvPr id="52" name="Freeform 57"/>
            <p:cNvSpPr>
              <a:spLocks/>
            </p:cNvSpPr>
            <p:nvPr/>
          </p:nvSpPr>
          <p:spPr bwMode="auto">
            <a:xfrm>
              <a:off x="3714" y="1404"/>
              <a:ext cx="996" cy="1739"/>
            </a:xfrm>
            <a:custGeom>
              <a:avLst/>
              <a:gdLst/>
              <a:ahLst/>
              <a:cxnLst>
                <a:cxn ang="0">
                  <a:pos x="0" y="919"/>
                </a:cxn>
                <a:cxn ang="0">
                  <a:pos x="3" y="1739"/>
                </a:cxn>
                <a:cxn ang="0">
                  <a:pos x="1432" y="1739"/>
                </a:cxn>
                <a:cxn ang="0">
                  <a:pos x="1432" y="0"/>
                </a:cxn>
              </a:cxnLst>
              <a:rect l="0" t="0" r="r" b="b"/>
              <a:pathLst>
                <a:path w="1432" h="1739">
                  <a:moveTo>
                    <a:pt x="0" y="919"/>
                  </a:moveTo>
                  <a:lnTo>
                    <a:pt x="3" y="1739"/>
                  </a:lnTo>
                  <a:lnTo>
                    <a:pt x="1432" y="1739"/>
                  </a:lnTo>
                  <a:lnTo>
                    <a:pt x="1432" y="0"/>
                  </a:lnTo>
                </a:path>
              </a:pathLst>
            </a:custGeom>
            <a:noFill/>
            <a:ln w="42926">
              <a:solidFill>
                <a:srgbClr val="000000"/>
              </a:solidFill>
              <a:prstDash val="solid"/>
              <a:round/>
              <a:headEnd type="oval" w="sm" len="sm"/>
              <a:tailEnd type="triangle" w="med" len="med"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Line 58"/>
            <p:cNvSpPr>
              <a:spLocks noChangeShapeType="1"/>
            </p:cNvSpPr>
            <p:nvPr/>
          </p:nvSpPr>
          <p:spPr bwMode="auto">
            <a:xfrm>
              <a:off x="3618" y="3019"/>
              <a:ext cx="192" cy="5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 Box 59"/>
            <p:cNvSpPr txBox="1">
              <a:spLocks noChangeArrowheads="1"/>
            </p:cNvSpPr>
            <p:nvPr/>
          </p:nvSpPr>
          <p:spPr bwMode="auto">
            <a:xfrm>
              <a:off x="4530" y="1226"/>
              <a:ext cx="473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55" name="Text Box 60"/>
            <p:cNvSpPr txBox="1">
              <a:spLocks noChangeArrowheads="1"/>
            </p:cNvSpPr>
            <p:nvPr/>
          </p:nvSpPr>
          <p:spPr bwMode="auto">
            <a:xfrm>
              <a:off x="3762" y="2923"/>
              <a:ext cx="322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32</a:t>
              </a:r>
            </a:p>
          </p:txBody>
        </p:sp>
      </p:grpSp>
      <p:grpSp>
        <p:nvGrpSpPr>
          <p:cNvPr id="56" name="Group 5"/>
          <p:cNvGrpSpPr>
            <a:grpSpLocks/>
          </p:cNvGrpSpPr>
          <p:nvPr/>
        </p:nvGrpSpPr>
        <p:grpSpPr bwMode="auto">
          <a:xfrm>
            <a:off x="2220646" y="2495149"/>
            <a:ext cx="2184797" cy="2928938"/>
            <a:chOff x="720" y="1248"/>
            <a:chExt cx="1835" cy="2460"/>
          </a:xfrm>
        </p:grpSpPr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2222" y="3468"/>
              <a:ext cx="222" cy="172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3" y="114"/>
                </a:cxn>
                <a:cxn ang="0">
                  <a:pos x="7" y="125"/>
                </a:cxn>
                <a:cxn ang="0">
                  <a:pos x="13" y="134"/>
                </a:cxn>
                <a:cxn ang="0">
                  <a:pos x="23" y="143"/>
                </a:cxn>
                <a:cxn ang="0">
                  <a:pos x="33" y="152"/>
                </a:cxn>
                <a:cxn ang="0">
                  <a:pos x="47" y="158"/>
                </a:cxn>
                <a:cxn ang="0">
                  <a:pos x="60" y="165"/>
                </a:cxn>
                <a:cxn ang="0">
                  <a:pos x="77" y="169"/>
                </a:cxn>
                <a:cxn ang="0">
                  <a:pos x="94" y="172"/>
                </a:cxn>
                <a:cxn ang="0">
                  <a:pos x="111" y="172"/>
                </a:cxn>
                <a:cxn ang="0">
                  <a:pos x="131" y="172"/>
                </a:cxn>
                <a:cxn ang="0">
                  <a:pos x="148" y="169"/>
                </a:cxn>
                <a:cxn ang="0">
                  <a:pos x="161" y="165"/>
                </a:cxn>
                <a:cxn ang="0">
                  <a:pos x="178" y="158"/>
                </a:cxn>
                <a:cxn ang="0">
                  <a:pos x="188" y="152"/>
                </a:cxn>
                <a:cxn ang="0">
                  <a:pos x="202" y="143"/>
                </a:cxn>
                <a:cxn ang="0">
                  <a:pos x="208" y="134"/>
                </a:cxn>
                <a:cxn ang="0">
                  <a:pos x="215" y="125"/>
                </a:cxn>
                <a:cxn ang="0">
                  <a:pos x="222" y="114"/>
                </a:cxn>
                <a:cxn ang="0">
                  <a:pos x="222" y="104"/>
                </a:cxn>
                <a:cxn ang="0">
                  <a:pos x="222" y="0"/>
                </a:cxn>
                <a:cxn ang="0">
                  <a:pos x="3" y="0"/>
                </a:cxn>
                <a:cxn ang="0">
                  <a:pos x="3" y="104"/>
                </a:cxn>
                <a:cxn ang="0">
                  <a:pos x="3" y="104"/>
                </a:cxn>
              </a:cxnLst>
              <a:rect l="0" t="0" r="r" b="b"/>
              <a:pathLst>
                <a:path w="222" h="172">
                  <a:moveTo>
                    <a:pt x="0" y="101"/>
                  </a:moveTo>
                  <a:lnTo>
                    <a:pt x="3" y="114"/>
                  </a:lnTo>
                  <a:lnTo>
                    <a:pt x="7" y="125"/>
                  </a:lnTo>
                  <a:lnTo>
                    <a:pt x="13" y="134"/>
                  </a:lnTo>
                  <a:lnTo>
                    <a:pt x="23" y="143"/>
                  </a:lnTo>
                  <a:lnTo>
                    <a:pt x="33" y="152"/>
                  </a:lnTo>
                  <a:lnTo>
                    <a:pt x="47" y="158"/>
                  </a:lnTo>
                  <a:lnTo>
                    <a:pt x="60" y="165"/>
                  </a:lnTo>
                  <a:lnTo>
                    <a:pt x="77" y="169"/>
                  </a:lnTo>
                  <a:lnTo>
                    <a:pt x="94" y="172"/>
                  </a:lnTo>
                  <a:lnTo>
                    <a:pt x="111" y="172"/>
                  </a:lnTo>
                  <a:lnTo>
                    <a:pt x="131" y="172"/>
                  </a:lnTo>
                  <a:lnTo>
                    <a:pt x="148" y="169"/>
                  </a:lnTo>
                  <a:lnTo>
                    <a:pt x="161" y="165"/>
                  </a:lnTo>
                  <a:lnTo>
                    <a:pt x="178" y="158"/>
                  </a:lnTo>
                  <a:lnTo>
                    <a:pt x="188" y="152"/>
                  </a:lnTo>
                  <a:lnTo>
                    <a:pt x="202" y="143"/>
                  </a:lnTo>
                  <a:lnTo>
                    <a:pt x="208" y="134"/>
                  </a:lnTo>
                  <a:lnTo>
                    <a:pt x="215" y="125"/>
                  </a:lnTo>
                  <a:lnTo>
                    <a:pt x="222" y="114"/>
                  </a:lnTo>
                  <a:lnTo>
                    <a:pt x="222" y="104"/>
                  </a:lnTo>
                  <a:lnTo>
                    <a:pt x="222" y="0"/>
                  </a:lnTo>
                  <a:lnTo>
                    <a:pt x="3" y="0"/>
                  </a:lnTo>
                  <a:lnTo>
                    <a:pt x="3" y="104"/>
                  </a:lnTo>
                  <a:lnTo>
                    <a:pt x="3" y="10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Line 7"/>
            <p:cNvSpPr>
              <a:spLocks noChangeShapeType="1"/>
            </p:cNvSpPr>
            <p:nvPr/>
          </p:nvSpPr>
          <p:spPr bwMode="auto">
            <a:xfrm>
              <a:off x="2252" y="2316"/>
              <a:ext cx="7" cy="1150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 8"/>
            <p:cNvSpPr>
              <a:spLocks/>
            </p:cNvSpPr>
            <p:nvPr/>
          </p:nvSpPr>
          <p:spPr bwMode="auto">
            <a:xfrm>
              <a:off x="2303" y="3330"/>
              <a:ext cx="252" cy="136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52" y="68"/>
                </a:cxn>
                <a:cxn ang="0">
                  <a:pos x="0" y="68"/>
                </a:cxn>
                <a:cxn ang="0">
                  <a:pos x="0" y="136"/>
                </a:cxn>
              </a:cxnLst>
              <a:rect l="0" t="0" r="r" b="b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857" y="1410"/>
              <a:ext cx="1476" cy="2298"/>
            </a:xfrm>
            <a:custGeom>
              <a:avLst/>
              <a:gdLst/>
              <a:ahLst/>
              <a:cxnLst>
                <a:cxn ang="0">
                  <a:pos x="1476" y="2230"/>
                </a:cxn>
                <a:cxn ang="0">
                  <a:pos x="1476" y="2298"/>
                </a:cxn>
                <a:cxn ang="0">
                  <a:pos x="0" y="2298"/>
                </a:cxn>
                <a:cxn ang="0">
                  <a:pos x="0" y="0"/>
                </a:cxn>
              </a:cxnLst>
              <a:rect l="0" t="0" r="r" b="b"/>
              <a:pathLst>
                <a:path w="1476" h="2298">
                  <a:moveTo>
                    <a:pt x="1476" y="2230"/>
                  </a:moveTo>
                  <a:lnTo>
                    <a:pt x="1476" y="2298"/>
                  </a:lnTo>
                  <a:lnTo>
                    <a:pt x="0" y="2298"/>
                  </a:lnTo>
                  <a:lnTo>
                    <a:pt x="0" y="0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Text Box 10"/>
            <p:cNvSpPr txBox="1">
              <a:spLocks noChangeArrowheads="1"/>
            </p:cNvSpPr>
            <p:nvPr/>
          </p:nvSpPr>
          <p:spPr bwMode="auto">
            <a:xfrm>
              <a:off x="720" y="1248"/>
              <a:ext cx="340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Hit</a:t>
              </a:r>
            </a:p>
          </p:txBody>
        </p:sp>
      </p:grpSp>
      <p:sp>
        <p:nvSpPr>
          <p:cNvPr id="62" name="Rectangle 51"/>
          <p:cNvSpPr>
            <a:spLocks noChangeArrowheads="1"/>
          </p:cNvSpPr>
          <p:nvPr/>
        </p:nvSpPr>
        <p:spPr bwMode="auto">
          <a:xfrm>
            <a:off x="313727" y="2523671"/>
            <a:ext cx="2167415" cy="13558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7866" tIns="33338" rIns="67866" bIns="33338"/>
          <a:lstStyle/>
          <a:p>
            <a:pPr marL="257175" indent="-257175" algn="ctr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	   Valid bit ensures something useful in cache for this index</a:t>
            </a:r>
          </a:p>
        </p:txBody>
      </p:sp>
      <p:sp>
        <p:nvSpPr>
          <p:cNvPr id="63" name="Rectangle 51"/>
          <p:cNvSpPr>
            <a:spLocks noChangeArrowheads="1"/>
          </p:cNvSpPr>
          <p:nvPr/>
        </p:nvSpPr>
        <p:spPr bwMode="auto">
          <a:xfrm>
            <a:off x="233382" y="4238072"/>
            <a:ext cx="2109768" cy="15340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7866" tIns="33338" rIns="67866" bIns="33338"/>
          <a:lstStyle/>
          <a:p>
            <a:pPr marL="257175" indent="-257175" algn="ctr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   Compare </a:t>
            </a:r>
            <a:b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Tag with upper part of Address to see if a Hit</a:t>
            </a:r>
          </a:p>
        </p:txBody>
      </p:sp>
      <p:sp>
        <p:nvSpPr>
          <p:cNvPr id="64" name="Rectangle 51"/>
          <p:cNvSpPr>
            <a:spLocks noChangeArrowheads="1"/>
          </p:cNvSpPr>
          <p:nvPr/>
        </p:nvSpPr>
        <p:spPr bwMode="auto">
          <a:xfrm>
            <a:off x="6771087" y="2752269"/>
            <a:ext cx="2005624" cy="19193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7866" tIns="33338" rIns="67866" bIns="33338"/>
          <a:lstStyle/>
          <a:p>
            <a:pPr marL="257175" indent="-257175" algn="ctr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     Read data from cache instead of memory if a Hit</a:t>
            </a:r>
          </a:p>
        </p:txBody>
      </p:sp>
      <p:grpSp>
        <p:nvGrpSpPr>
          <p:cNvPr id="65" name="Group 72"/>
          <p:cNvGrpSpPr/>
          <p:nvPr/>
        </p:nvGrpSpPr>
        <p:grpSpPr>
          <a:xfrm>
            <a:off x="4519852" y="4895690"/>
            <a:ext cx="1797358" cy="400110"/>
            <a:chOff x="4502469" y="5384586"/>
            <a:chExt cx="2396477" cy="533480"/>
          </a:xfrm>
        </p:grpSpPr>
        <p:sp>
          <p:nvSpPr>
            <p:cNvPr id="66" name="TextBox 67"/>
            <p:cNvSpPr txBox="1"/>
            <p:nvPr/>
          </p:nvSpPr>
          <p:spPr>
            <a:xfrm>
              <a:off x="4848813" y="5384586"/>
              <a:ext cx="2050133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Comparator</a:t>
              </a:r>
            </a:p>
          </p:txBody>
        </p:sp>
        <p:cxnSp>
          <p:nvCxnSpPr>
            <p:cNvPr id="67" name="Straight Arrow Connector 69"/>
            <p:cNvCxnSpPr>
              <a:stCxn id="66" idx="1"/>
            </p:cNvCxnSpPr>
            <p:nvPr/>
          </p:nvCxnSpPr>
          <p:spPr>
            <a:xfrm flipH="1" flipV="1">
              <a:off x="4502469" y="5426573"/>
              <a:ext cx="346344" cy="224753"/>
            </a:xfrm>
            <a:prstGeom prst="straightConnector1">
              <a:avLst/>
            </a:prstGeom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04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  <p:bldP spid="62" grpId="0" autoUpdateAnimBg="0"/>
      <p:bldP spid="63" grpId="0" autoUpdateAnimBg="0"/>
      <p:bldP spid="6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Components of a Computer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268"/>
          <p:cNvGrpSpPr/>
          <p:nvPr/>
        </p:nvGrpSpPr>
        <p:grpSpPr>
          <a:xfrm>
            <a:off x="1496898" y="2114550"/>
            <a:ext cx="2286000" cy="2971800"/>
            <a:chOff x="609600" y="1676400"/>
            <a:chExt cx="3048000" cy="3962400"/>
          </a:xfrm>
        </p:grpSpPr>
        <p:sp>
          <p:nvSpPr>
            <p:cNvPr id="7" name="Rectangle 10"/>
            <p:cNvSpPr/>
            <p:nvPr/>
          </p:nvSpPr>
          <p:spPr>
            <a:xfrm>
              <a:off x="609600" y="1676400"/>
              <a:ext cx="3048000" cy="396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Processor</a:t>
              </a:r>
            </a:p>
          </p:txBody>
        </p:sp>
        <p:sp>
          <p:nvSpPr>
            <p:cNvPr id="8" name="Rectangle 8"/>
            <p:cNvSpPr/>
            <p:nvPr/>
          </p:nvSpPr>
          <p:spPr>
            <a:xfrm>
              <a:off x="838200" y="2286000"/>
              <a:ext cx="2590800" cy="5334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9" name="Rectangle 9"/>
            <p:cNvSpPr/>
            <p:nvPr/>
          </p:nvSpPr>
          <p:spPr>
            <a:xfrm>
              <a:off x="838200" y="3048000"/>
              <a:ext cx="2590800" cy="2362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Datapath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27"/>
            <p:cNvCxnSpPr/>
            <p:nvPr/>
          </p:nvCxnSpPr>
          <p:spPr>
            <a:xfrm rot="5400000">
              <a:off x="1409700" y="2933700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28"/>
            <p:cNvCxnSpPr/>
            <p:nvPr/>
          </p:nvCxnSpPr>
          <p:spPr>
            <a:xfrm rot="16200000" flipV="1">
              <a:off x="2553494" y="2932906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69"/>
          <p:cNvGrpSpPr/>
          <p:nvPr/>
        </p:nvGrpSpPr>
        <p:grpSpPr>
          <a:xfrm>
            <a:off x="1614455" y="3486150"/>
            <a:ext cx="1997663" cy="1371600"/>
            <a:chOff x="766341" y="3505200"/>
            <a:chExt cx="2663549" cy="1828800"/>
          </a:xfrm>
        </p:grpSpPr>
        <p:sp>
          <p:nvSpPr>
            <p:cNvPr id="13" name="Rectangle 11"/>
            <p:cNvSpPr/>
            <p:nvPr/>
          </p:nvSpPr>
          <p:spPr>
            <a:xfrm>
              <a:off x="914400" y="3505200"/>
              <a:ext cx="2362200" cy="2286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grpSp>
          <p:nvGrpSpPr>
            <p:cNvPr id="14" name="Group 25"/>
            <p:cNvGrpSpPr/>
            <p:nvPr/>
          </p:nvGrpSpPr>
          <p:grpSpPr>
            <a:xfrm>
              <a:off x="914399" y="3886200"/>
              <a:ext cx="2362202" cy="685880"/>
              <a:chOff x="1600199" y="3962400"/>
              <a:chExt cx="1600201" cy="685880"/>
            </a:xfrm>
            <a:solidFill>
              <a:srgbClr val="9BBB59"/>
            </a:solidFill>
          </p:grpSpPr>
          <p:sp>
            <p:nvSpPr>
              <p:cNvPr id="18" name="Rectangle 12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3"/>
              <p:cNvSpPr/>
              <p:nvPr/>
            </p:nvSpPr>
            <p:spPr>
              <a:xfrm>
                <a:off x="1600200" y="4038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14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15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effectLst>
                    <a:glow rad="101600">
                      <a:schemeClr val="bg1">
                        <a:alpha val="75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1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17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18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19"/>
              <p:cNvSpPr/>
              <p:nvPr/>
            </p:nvSpPr>
            <p:spPr>
              <a:xfrm>
                <a:off x="1600199" y="4495800"/>
                <a:ext cx="1600199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20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Box 21"/>
              <p:cNvSpPr txBox="1"/>
              <p:nvPr/>
            </p:nvSpPr>
            <p:spPr>
              <a:xfrm>
                <a:off x="1785271" y="4114800"/>
                <a:ext cx="1150781" cy="53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effectLst>
                      <a:glow rad="254000">
                        <a:schemeClr val="bg1">
                          <a:alpha val="75000"/>
                        </a:schemeClr>
                      </a:glo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Registers</a:t>
                </a:r>
              </a:p>
            </p:txBody>
          </p:sp>
        </p:grpSp>
        <p:grpSp>
          <p:nvGrpSpPr>
            <p:cNvPr id="15" name="Group 24"/>
            <p:cNvGrpSpPr/>
            <p:nvPr/>
          </p:nvGrpSpPr>
          <p:grpSpPr>
            <a:xfrm>
              <a:off x="766341" y="4622554"/>
              <a:ext cx="2663549" cy="711446"/>
              <a:chOff x="4423941" y="3327154"/>
              <a:chExt cx="2663549" cy="711446"/>
            </a:xfrm>
          </p:grpSpPr>
          <p:sp>
            <p:nvSpPr>
              <p:cNvPr id="16" name="Trapezoid 22"/>
              <p:cNvSpPr/>
              <p:nvPr/>
            </p:nvSpPr>
            <p:spPr>
              <a:xfrm flipV="1">
                <a:off x="4572000" y="3429000"/>
                <a:ext cx="2362200" cy="609600"/>
              </a:xfrm>
              <a:prstGeom prst="trapezoid">
                <a:avLst>
                  <a:gd name="adj" fmla="val 25000"/>
                </a:avLst>
              </a:prstGeom>
              <a:solidFill>
                <a:srgbClr val="C0504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23"/>
              <p:cNvSpPr txBox="1"/>
              <p:nvPr/>
            </p:nvSpPr>
            <p:spPr>
              <a:xfrm>
                <a:off x="4423941" y="3327154"/>
                <a:ext cx="2663549" cy="69762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400" dirty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Arithmetic &amp; Logic Unit</a:t>
                </a:r>
              </a:p>
              <a:p>
                <a:pPr algn="ctr"/>
                <a:r>
                  <a:rPr lang="en-US" sz="1400" dirty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(ALU)</a:t>
                </a:r>
              </a:p>
            </p:txBody>
          </p:sp>
        </p:grpSp>
      </p:grpSp>
      <p:sp>
        <p:nvSpPr>
          <p:cNvPr id="28" name="Rectangle 29"/>
          <p:cNvSpPr/>
          <p:nvPr/>
        </p:nvSpPr>
        <p:spPr>
          <a:xfrm>
            <a:off x="4743450" y="2000250"/>
            <a:ext cx="1428750" cy="3086100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grpSp>
        <p:nvGrpSpPr>
          <p:cNvPr id="29" name="Group 272"/>
          <p:cNvGrpSpPr/>
          <p:nvPr/>
        </p:nvGrpSpPr>
        <p:grpSpPr>
          <a:xfrm>
            <a:off x="6172200" y="2114550"/>
            <a:ext cx="1143000" cy="571500"/>
            <a:chOff x="6705600" y="1676400"/>
            <a:chExt cx="1524000" cy="762000"/>
          </a:xfrm>
        </p:grpSpPr>
        <p:sp>
          <p:nvSpPr>
            <p:cNvPr id="30" name="Rectangle 50"/>
            <p:cNvSpPr/>
            <p:nvPr/>
          </p:nvSpPr>
          <p:spPr>
            <a:xfrm>
              <a:off x="7315200" y="16764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</p:txBody>
        </p:sp>
        <p:cxnSp>
          <p:nvCxnSpPr>
            <p:cNvPr id="31" name="Straight Arrow Connector 51"/>
            <p:cNvCxnSpPr/>
            <p:nvPr/>
          </p:nvCxnSpPr>
          <p:spPr>
            <a:xfrm rot="10800000">
              <a:off x="6705600" y="19812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273"/>
          <p:cNvGrpSpPr/>
          <p:nvPr/>
        </p:nvGrpSpPr>
        <p:grpSpPr>
          <a:xfrm>
            <a:off x="6172200" y="4457700"/>
            <a:ext cx="1219518" cy="571500"/>
            <a:chOff x="6705600" y="4800600"/>
            <a:chExt cx="1626024" cy="762000"/>
          </a:xfrm>
        </p:grpSpPr>
        <p:sp>
          <p:nvSpPr>
            <p:cNvPr id="33" name="Rectangle 54"/>
            <p:cNvSpPr/>
            <p:nvPr/>
          </p:nvSpPr>
          <p:spPr>
            <a:xfrm>
              <a:off x="7315199" y="4800600"/>
              <a:ext cx="1016425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</a:p>
          </p:txBody>
        </p:sp>
        <p:cxnSp>
          <p:nvCxnSpPr>
            <p:cNvPr id="34" name="Straight Arrow Connector 58"/>
            <p:cNvCxnSpPr/>
            <p:nvPr/>
          </p:nvCxnSpPr>
          <p:spPr>
            <a:xfrm rot="10800000" flipH="1">
              <a:off x="6705600" y="5181600"/>
              <a:ext cx="609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270"/>
          <p:cNvGrpSpPr/>
          <p:nvPr/>
        </p:nvGrpSpPr>
        <p:grpSpPr>
          <a:xfrm>
            <a:off x="4857750" y="2343150"/>
            <a:ext cx="1143000" cy="2571750"/>
            <a:chOff x="4953000" y="1981200"/>
            <a:chExt cx="1524000" cy="3429000"/>
          </a:xfrm>
        </p:grpSpPr>
        <p:grpSp>
          <p:nvGrpSpPr>
            <p:cNvPr id="36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8" name="Rectangle 6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9" name="Rectangle 6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0" name="Rectangle 6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Rectangle 6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Rectangle 6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Rectangle 6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Rectangle 7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Rectangle 7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" name="Rectangle 7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9" name="Rectangle 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0" name="Rectangle 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Rectangle 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Rectangle 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3" name="Rectangle 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" name="Rectangle 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" name="Rectangle 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Rectangle 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Rectangle 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0" name="Rectangle 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Rectangle 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Rectangle 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3" name="Rectangle 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4" name="Rectangle 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Rectangle 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Rectangle 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Rectangle 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Rectangle 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01" name="Rectangle 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2" name="Rectangle 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3" name="Rectangle 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" name="Rectangle 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" name="Rectangle 1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Rectangle 1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7" name="Rectangle 1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" name="Rectangle 1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Rectangle 1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92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6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7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9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83" name="Rectangle 1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Rectangle 1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Rectangle 1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Rectangle 1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Rectangle 1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" name="Rectangle 1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" name="Rectangle 1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" name="Rectangle 1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Rectangle 1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4" name="Rectangle 1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" name="Rectangle 1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Rectangle 1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Rectangle 1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Rectangle 1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Rectangle 1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Rectangle 1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Rectangle 1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" name="Rectangle 1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65" name="Rectangle 1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Rectangle 1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7" name="Rectangle 1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Rectangle 1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9" name="Rectangle 1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Rectangle 1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Rectangle 1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Rectangle 1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Rectangle 1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156" name="Rectangle 1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Rectangle 1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Rectangle 1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tangle 1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Rectangle 1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Rectangle 1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Rectangle 1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Rectangle 1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tangle 1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47" name="Rectangle 1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Rectangle 1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Rectangle 1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Rectangle 1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Rectangle 1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Rectangle 1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Rectangle 1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Rectangle 1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Rectangle 1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8" name="Rectangle 16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6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Rectangle 16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Rectangle 16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Rectangle 17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Rectangle 17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Rectangle 17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Rectangle 17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Rectangle 17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9" name="Rectangle 1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Rectangle 1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angle 1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ectangle 1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Rectangle 1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Rectangle 1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0" name="Rectangle 1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Rectangle 1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tangle 1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Rectangle 1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Rectangle 1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Rectangle 1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Rectangle 1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Rectangle 1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Rectangle 1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9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11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0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02" name="Rectangle 2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2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ectangle 2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Rectangle 2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ectangle 2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Rectangle 2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ectangle 2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Rectangle 2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 2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93" name="Rectangle 2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ectangle 2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angle 2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ectangle 2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Rectangle 2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2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Rectangle 2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2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 2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4" name="Rectangle 2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2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ectangle 2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2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2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 2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angle 2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angle 2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ectangle 2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75" name="Rectangle 2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2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 2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2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 2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 2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2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tangle 2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Rectangle 2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4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66" name="Rectangle 2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Rectangle 2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ectangle 2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Rectangle 2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2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2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2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2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2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5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57" name="Rectangle 2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Rectangle 2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Rectangle 2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ectangle 2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ectangle 2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ectangle 2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Rectangle 2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Rectangle 2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Rectangle 2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6" name="TextBox 73"/>
            <p:cNvSpPr txBox="1"/>
            <p:nvPr/>
          </p:nvSpPr>
          <p:spPr>
            <a:xfrm>
              <a:off x="5181600" y="3352800"/>
              <a:ext cx="119380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Bytes</a:t>
              </a:r>
            </a:p>
          </p:txBody>
        </p:sp>
      </p:grpSp>
      <p:grpSp>
        <p:nvGrpSpPr>
          <p:cNvPr id="237" name="Group 279"/>
          <p:cNvGrpSpPr/>
          <p:nvPr/>
        </p:nvGrpSpPr>
        <p:grpSpPr>
          <a:xfrm>
            <a:off x="2882808" y="2251998"/>
            <a:ext cx="2776722" cy="3497177"/>
            <a:chOff x="2319743" y="1859664"/>
            <a:chExt cx="3702294" cy="4662902"/>
          </a:xfrm>
        </p:grpSpPr>
        <p:grpSp>
          <p:nvGrpSpPr>
            <p:cNvPr id="238" name="Group 271"/>
            <p:cNvGrpSpPr/>
            <p:nvPr/>
          </p:nvGrpSpPr>
          <p:grpSpPr>
            <a:xfrm>
              <a:off x="3291262" y="1859664"/>
              <a:ext cx="1591120" cy="3506354"/>
              <a:chOff x="3291262" y="1859664"/>
              <a:chExt cx="1591120" cy="3506354"/>
            </a:xfrm>
          </p:grpSpPr>
          <p:cxnSp>
            <p:nvCxnSpPr>
              <p:cNvPr id="242" name="Straight Arrow Connector 30"/>
              <p:cNvCxnSpPr>
                <a:stCxn id="8" idx="3"/>
              </p:cNvCxnSpPr>
              <p:nvPr/>
            </p:nvCxnSpPr>
            <p:spPr>
              <a:xfrm>
                <a:off x="3291262" y="2552700"/>
                <a:ext cx="1509335" cy="8387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35"/>
              <p:cNvCxnSpPr>
                <a:endCxn id="28" idx="1"/>
              </p:cNvCxnSpPr>
              <p:nvPr/>
            </p:nvCxnSpPr>
            <p:spPr>
              <a:xfrm>
                <a:off x="3291262" y="3581400"/>
                <a:ext cx="1509335" cy="0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36"/>
              <p:cNvCxnSpPr/>
              <p:nvPr/>
            </p:nvCxnSpPr>
            <p:spPr>
              <a:xfrm>
                <a:off x="3302671" y="4531617"/>
                <a:ext cx="1497929" cy="5240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37"/>
              <p:cNvCxnSpPr/>
              <p:nvPr/>
            </p:nvCxnSpPr>
            <p:spPr>
              <a:xfrm flipH="1" flipV="1">
                <a:off x="3302671" y="4722910"/>
                <a:ext cx="1497931" cy="4667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38"/>
              <p:cNvSpPr txBox="1"/>
              <p:nvPr/>
            </p:nvSpPr>
            <p:spPr>
              <a:xfrm>
                <a:off x="3445750" y="1859664"/>
                <a:ext cx="1436632" cy="6976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Enable?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Read/Write</a:t>
                </a:r>
              </a:p>
            </p:txBody>
          </p:sp>
          <p:sp>
            <p:nvSpPr>
              <p:cNvPr id="247" name="TextBox 43"/>
              <p:cNvSpPr txBox="1"/>
              <p:nvPr/>
            </p:nvSpPr>
            <p:spPr>
              <a:xfrm>
                <a:off x="3511160" y="3250408"/>
                <a:ext cx="112252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Address</a:t>
                </a:r>
              </a:p>
            </p:txBody>
          </p:sp>
          <p:sp>
            <p:nvSpPr>
              <p:cNvPr id="248" name="TextBox 44"/>
              <p:cNvSpPr txBox="1"/>
              <p:nvPr/>
            </p:nvSpPr>
            <p:spPr>
              <a:xfrm>
                <a:off x="3657599" y="3924300"/>
                <a:ext cx="1026580" cy="697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Write Data</a:t>
                </a:r>
              </a:p>
            </p:txBody>
          </p:sp>
          <p:sp>
            <p:nvSpPr>
              <p:cNvPr id="249" name="TextBox 45"/>
              <p:cNvSpPr txBox="1"/>
              <p:nvPr/>
            </p:nvSpPr>
            <p:spPr>
              <a:xfrm>
                <a:off x="3657600" y="4668391"/>
                <a:ext cx="838201" cy="697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ReadData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9" name="Group 278"/>
            <p:cNvGrpSpPr/>
            <p:nvPr/>
          </p:nvGrpSpPr>
          <p:grpSpPr>
            <a:xfrm>
              <a:off x="2319743" y="5662085"/>
              <a:ext cx="3702294" cy="860481"/>
              <a:chOff x="2395943" y="5738285"/>
              <a:chExt cx="3702294" cy="860481"/>
            </a:xfrm>
          </p:grpSpPr>
          <p:sp>
            <p:nvSpPr>
              <p:cNvPr id="240" name="Left Brace 275"/>
              <p:cNvSpPr/>
              <p:nvPr/>
            </p:nvSpPr>
            <p:spPr>
              <a:xfrm rot="16200000">
                <a:off x="4041579" y="5284066"/>
                <a:ext cx="381000" cy="1289438"/>
              </a:xfrm>
              <a:prstGeom prst="leftBrac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1" name="TextBox 276"/>
              <p:cNvSpPr txBox="1"/>
              <p:nvPr/>
            </p:nvSpPr>
            <p:spPr>
              <a:xfrm>
                <a:off x="2395943" y="6147361"/>
                <a:ext cx="3702294" cy="451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Processor-Memory Interface</a:t>
                </a:r>
              </a:p>
            </p:txBody>
          </p:sp>
        </p:grpSp>
      </p:grpSp>
      <p:grpSp>
        <p:nvGrpSpPr>
          <p:cNvPr id="250" name="Group 284"/>
          <p:cNvGrpSpPr/>
          <p:nvPr/>
        </p:nvGrpSpPr>
        <p:grpSpPr>
          <a:xfrm>
            <a:off x="5715000" y="5147312"/>
            <a:ext cx="2231701" cy="602615"/>
            <a:chOff x="6096000" y="5791200"/>
            <a:chExt cx="2975601" cy="803486"/>
          </a:xfrm>
        </p:grpSpPr>
        <p:sp>
          <p:nvSpPr>
            <p:cNvPr id="251" name="Left Brace 282"/>
            <p:cNvSpPr/>
            <p:nvPr/>
          </p:nvSpPr>
          <p:spPr>
            <a:xfrm rot="16200000">
              <a:off x="6934200" y="5410200"/>
              <a:ext cx="381000" cy="1143000"/>
            </a:xfrm>
            <a:prstGeom prst="lef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TextBox 283"/>
            <p:cNvSpPr txBox="1"/>
            <p:nvPr/>
          </p:nvSpPr>
          <p:spPr>
            <a:xfrm>
              <a:off x="6096000" y="6143281"/>
              <a:ext cx="2975601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I/O-Memory Interfaces</a:t>
              </a:r>
            </a:p>
          </p:txBody>
        </p:sp>
      </p:grpSp>
      <p:sp>
        <p:nvSpPr>
          <p:cNvPr id="253" name="Rectangle 3"/>
          <p:cNvSpPr/>
          <p:nvPr/>
        </p:nvSpPr>
        <p:spPr>
          <a:xfrm>
            <a:off x="4867191" y="2808489"/>
            <a:ext cx="1137763" cy="56883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</p:txBody>
      </p:sp>
      <p:sp>
        <p:nvSpPr>
          <p:cNvPr id="254" name="Rectangle 287"/>
          <p:cNvSpPr/>
          <p:nvPr/>
        </p:nvSpPr>
        <p:spPr>
          <a:xfrm>
            <a:off x="4849193" y="4172906"/>
            <a:ext cx="1137763" cy="56883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626447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7576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Multiword-Block Direct-Mapped Cache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Four  words/block, cache size = 1K words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6" name="Group 18"/>
          <p:cNvGrpSpPr/>
          <p:nvPr/>
        </p:nvGrpSpPr>
        <p:grpSpPr>
          <a:xfrm>
            <a:off x="1515551" y="2462973"/>
            <a:ext cx="2377736" cy="2568179"/>
            <a:chOff x="2286000" y="1998130"/>
            <a:chExt cx="3170315" cy="3424238"/>
          </a:xfrm>
        </p:grpSpPr>
        <p:grpSp>
          <p:nvGrpSpPr>
            <p:cNvPr id="7" name="Group 17"/>
            <p:cNvGrpSpPr/>
            <p:nvPr/>
          </p:nvGrpSpPr>
          <p:grpSpPr>
            <a:xfrm>
              <a:off x="2286000" y="1998130"/>
              <a:ext cx="3170315" cy="3424238"/>
              <a:chOff x="2286000" y="1998130"/>
              <a:chExt cx="3170315" cy="3424238"/>
            </a:xfrm>
          </p:grpSpPr>
          <p:grpSp>
            <p:nvGrpSpPr>
              <p:cNvPr id="9" name="Group 16"/>
              <p:cNvGrpSpPr/>
              <p:nvPr/>
            </p:nvGrpSpPr>
            <p:grpSpPr>
              <a:xfrm>
                <a:off x="2286000" y="1998130"/>
                <a:ext cx="3170315" cy="3276600"/>
                <a:chOff x="2286000" y="1998130"/>
                <a:chExt cx="3170315" cy="3276600"/>
              </a:xfrm>
            </p:grpSpPr>
            <p:sp>
              <p:nvSpPr>
                <p:cNvPr id="11" name="Line 52"/>
                <p:cNvSpPr>
                  <a:spLocks noChangeShapeType="1"/>
                </p:cNvSpPr>
                <p:nvPr/>
              </p:nvSpPr>
              <p:spPr bwMode="auto">
                <a:xfrm>
                  <a:off x="4953001" y="1998130"/>
                  <a:ext cx="0" cy="3810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 sz="14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2" name="Group 15"/>
                <p:cNvGrpSpPr/>
                <p:nvPr/>
              </p:nvGrpSpPr>
              <p:grpSpPr>
                <a:xfrm>
                  <a:off x="2286000" y="2047343"/>
                  <a:ext cx="3170315" cy="3227387"/>
                  <a:chOff x="2286000" y="2047343"/>
                  <a:chExt cx="3170315" cy="3227387"/>
                </a:xfrm>
              </p:grpSpPr>
              <p:sp>
                <p:nvSpPr>
                  <p:cNvPr id="13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4800601" y="2150530"/>
                    <a:ext cx="230188" cy="87313"/>
                  </a:xfrm>
                  <a:prstGeom prst="line">
                    <a:avLst/>
                  </a:prstGeom>
                  <a:noFill/>
                  <a:ln w="206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45064" y="2066392"/>
                    <a:ext cx="511251" cy="41036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20</a:t>
                    </a:r>
                  </a:p>
                </p:txBody>
              </p:sp>
              <p:sp>
                <p:nvSpPr>
                  <p:cNvPr id="15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9001" y="2047343"/>
                    <a:ext cx="630087" cy="410369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Tag</a:t>
                    </a:r>
                  </a:p>
                </p:txBody>
              </p:sp>
              <p:sp>
                <p:nvSpPr>
                  <p:cNvPr id="16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286000" y="2379130"/>
                    <a:ext cx="2667001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7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2286000" y="2379130"/>
                    <a:ext cx="0" cy="28956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8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2286000" y="5274730"/>
                    <a:ext cx="114300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 sz="14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10" name="Freeform 56"/>
              <p:cNvSpPr>
                <a:spLocks/>
              </p:cNvSpPr>
              <p:nvPr/>
            </p:nvSpPr>
            <p:spPr bwMode="auto">
              <a:xfrm>
                <a:off x="3400426" y="5160430"/>
                <a:ext cx="395288" cy="261938"/>
              </a:xfrm>
              <a:custGeom>
                <a:avLst/>
                <a:gdLst/>
                <a:ahLst/>
                <a:cxnLst>
                  <a:cxn ang="0">
                    <a:pos x="125" y="162"/>
                  </a:cxn>
                  <a:cxn ang="0">
                    <a:pos x="145" y="162"/>
                  </a:cxn>
                  <a:cxn ang="0">
                    <a:pos x="165" y="160"/>
                  </a:cxn>
                  <a:cxn ang="0">
                    <a:pos x="182" y="154"/>
                  </a:cxn>
                  <a:cxn ang="0">
                    <a:pos x="199" y="147"/>
                  </a:cxn>
                  <a:cxn ang="0">
                    <a:pos x="216" y="140"/>
                  </a:cxn>
                  <a:cxn ang="0">
                    <a:pos x="226" y="130"/>
                  </a:cxn>
                  <a:cxn ang="0">
                    <a:pos x="236" y="121"/>
                  </a:cxn>
                  <a:cxn ang="0">
                    <a:pos x="246" y="108"/>
                  </a:cxn>
                  <a:cxn ang="0">
                    <a:pos x="249" y="94"/>
                  </a:cxn>
                  <a:cxn ang="0">
                    <a:pos x="249" y="81"/>
                  </a:cxn>
                  <a:cxn ang="0">
                    <a:pos x="249" y="68"/>
                  </a:cxn>
                  <a:cxn ang="0">
                    <a:pos x="246" y="57"/>
                  </a:cxn>
                  <a:cxn ang="0">
                    <a:pos x="236" y="44"/>
                  </a:cxn>
                  <a:cxn ang="0">
                    <a:pos x="226" y="35"/>
                  </a:cxn>
                  <a:cxn ang="0">
                    <a:pos x="216" y="24"/>
                  </a:cxn>
                  <a:cxn ang="0">
                    <a:pos x="199" y="15"/>
                  </a:cxn>
                  <a:cxn ang="0">
                    <a:pos x="182" y="9"/>
                  </a:cxn>
                  <a:cxn ang="0">
                    <a:pos x="165" y="4"/>
                  </a:cxn>
                  <a:cxn ang="0">
                    <a:pos x="145" y="2"/>
                  </a:cxn>
                  <a:cxn ang="0">
                    <a:pos x="125" y="0"/>
                  </a:cxn>
                  <a:cxn ang="0">
                    <a:pos x="105" y="2"/>
                  </a:cxn>
                  <a:cxn ang="0">
                    <a:pos x="88" y="4"/>
                  </a:cxn>
                  <a:cxn ang="0">
                    <a:pos x="68" y="9"/>
                  </a:cxn>
                  <a:cxn ang="0">
                    <a:pos x="51" y="15"/>
                  </a:cxn>
                  <a:cxn ang="0">
                    <a:pos x="37" y="24"/>
                  </a:cxn>
                  <a:cxn ang="0">
                    <a:pos x="24" y="35"/>
                  </a:cxn>
                  <a:cxn ang="0">
                    <a:pos x="14" y="44"/>
                  </a:cxn>
                  <a:cxn ang="0">
                    <a:pos x="7" y="57"/>
                  </a:cxn>
                  <a:cxn ang="0">
                    <a:pos x="4" y="68"/>
                  </a:cxn>
                  <a:cxn ang="0">
                    <a:pos x="0" y="81"/>
                  </a:cxn>
                  <a:cxn ang="0">
                    <a:pos x="4" y="94"/>
                  </a:cxn>
                  <a:cxn ang="0">
                    <a:pos x="7" y="108"/>
                  </a:cxn>
                  <a:cxn ang="0">
                    <a:pos x="14" y="121"/>
                  </a:cxn>
                  <a:cxn ang="0">
                    <a:pos x="24" y="130"/>
                  </a:cxn>
                  <a:cxn ang="0">
                    <a:pos x="37" y="140"/>
                  </a:cxn>
                  <a:cxn ang="0">
                    <a:pos x="51" y="147"/>
                  </a:cxn>
                  <a:cxn ang="0">
                    <a:pos x="68" y="154"/>
                  </a:cxn>
                  <a:cxn ang="0">
                    <a:pos x="88" y="160"/>
                  </a:cxn>
                  <a:cxn ang="0">
                    <a:pos x="105" y="162"/>
                  </a:cxn>
                  <a:cxn ang="0">
                    <a:pos x="125" y="165"/>
                  </a:cxn>
                  <a:cxn ang="0">
                    <a:pos x="125" y="165"/>
                  </a:cxn>
                </a:cxnLst>
                <a:rect l="0" t="0" r="r" b="b"/>
                <a:pathLst>
                  <a:path w="249" h="165">
                    <a:moveTo>
                      <a:pt x="125" y="162"/>
                    </a:moveTo>
                    <a:lnTo>
                      <a:pt x="145" y="162"/>
                    </a:lnTo>
                    <a:lnTo>
                      <a:pt x="165" y="160"/>
                    </a:lnTo>
                    <a:lnTo>
                      <a:pt x="182" y="154"/>
                    </a:lnTo>
                    <a:lnTo>
                      <a:pt x="199" y="147"/>
                    </a:lnTo>
                    <a:lnTo>
                      <a:pt x="216" y="140"/>
                    </a:lnTo>
                    <a:lnTo>
                      <a:pt x="226" y="130"/>
                    </a:lnTo>
                    <a:lnTo>
                      <a:pt x="236" y="121"/>
                    </a:lnTo>
                    <a:lnTo>
                      <a:pt x="246" y="108"/>
                    </a:lnTo>
                    <a:lnTo>
                      <a:pt x="249" y="94"/>
                    </a:lnTo>
                    <a:lnTo>
                      <a:pt x="249" y="81"/>
                    </a:lnTo>
                    <a:lnTo>
                      <a:pt x="249" y="68"/>
                    </a:lnTo>
                    <a:lnTo>
                      <a:pt x="246" y="57"/>
                    </a:lnTo>
                    <a:lnTo>
                      <a:pt x="236" y="44"/>
                    </a:lnTo>
                    <a:lnTo>
                      <a:pt x="226" y="35"/>
                    </a:lnTo>
                    <a:lnTo>
                      <a:pt x="216" y="24"/>
                    </a:lnTo>
                    <a:lnTo>
                      <a:pt x="199" y="15"/>
                    </a:lnTo>
                    <a:lnTo>
                      <a:pt x="182" y="9"/>
                    </a:lnTo>
                    <a:lnTo>
                      <a:pt x="165" y="4"/>
                    </a:lnTo>
                    <a:lnTo>
                      <a:pt x="145" y="2"/>
                    </a:lnTo>
                    <a:lnTo>
                      <a:pt x="125" y="0"/>
                    </a:lnTo>
                    <a:lnTo>
                      <a:pt x="105" y="2"/>
                    </a:lnTo>
                    <a:lnTo>
                      <a:pt x="88" y="4"/>
                    </a:lnTo>
                    <a:lnTo>
                      <a:pt x="68" y="9"/>
                    </a:lnTo>
                    <a:lnTo>
                      <a:pt x="51" y="15"/>
                    </a:lnTo>
                    <a:lnTo>
                      <a:pt x="37" y="24"/>
                    </a:lnTo>
                    <a:lnTo>
                      <a:pt x="24" y="35"/>
                    </a:lnTo>
                    <a:lnTo>
                      <a:pt x="14" y="44"/>
                    </a:lnTo>
                    <a:lnTo>
                      <a:pt x="7" y="57"/>
                    </a:lnTo>
                    <a:lnTo>
                      <a:pt x="4" y="68"/>
                    </a:lnTo>
                    <a:lnTo>
                      <a:pt x="0" y="81"/>
                    </a:lnTo>
                    <a:lnTo>
                      <a:pt x="4" y="94"/>
                    </a:lnTo>
                    <a:lnTo>
                      <a:pt x="7" y="108"/>
                    </a:lnTo>
                    <a:lnTo>
                      <a:pt x="14" y="121"/>
                    </a:lnTo>
                    <a:lnTo>
                      <a:pt x="24" y="130"/>
                    </a:lnTo>
                    <a:lnTo>
                      <a:pt x="37" y="140"/>
                    </a:lnTo>
                    <a:lnTo>
                      <a:pt x="51" y="147"/>
                    </a:lnTo>
                    <a:lnTo>
                      <a:pt x="68" y="154"/>
                    </a:lnTo>
                    <a:lnTo>
                      <a:pt x="88" y="160"/>
                    </a:lnTo>
                    <a:lnTo>
                      <a:pt x="105" y="162"/>
                    </a:lnTo>
                    <a:lnTo>
                      <a:pt x="125" y="165"/>
                    </a:lnTo>
                    <a:lnTo>
                      <a:pt x="125" y="165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Freeform 57"/>
            <p:cNvSpPr>
              <a:spLocks noEditPoints="1"/>
            </p:cNvSpPr>
            <p:nvPr/>
          </p:nvSpPr>
          <p:spPr bwMode="auto">
            <a:xfrm>
              <a:off x="3540126" y="5274730"/>
              <a:ext cx="117475" cy="396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4" y="0"/>
                </a:cxn>
                <a:cxn ang="0">
                  <a:pos x="74" y="7"/>
                </a:cxn>
                <a:cxn ang="0">
                  <a:pos x="3" y="7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0" y="0"/>
                </a:cxn>
                <a:cxn ang="0">
                  <a:pos x="3" y="18"/>
                </a:cxn>
                <a:cxn ang="0">
                  <a:pos x="74" y="18"/>
                </a:cxn>
                <a:cxn ang="0">
                  <a:pos x="74" y="25"/>
                </a:cxn>
                <a:cxn ang="0">
                  <a:pos x="3" y="25"/>
                </a:cxn>
                <a:cxn ang="0">
                  <a:pos x="3" y="18"/>
                </a:cxn>
                <a:cxn ang="0">
                  <a:pos x="3" y="18"/>
                </a:cxn>
              </a:cxnLst>
              <a:rect l="0" t="0" r="r" b="b"/>
              <a:pathLst>
                <a:path w="74" h="25">
                  <a:moveTo>
                    <a:pt x="0" y="0"/>
                  </a:moveTo>
                  <a:lnTo>
                    <a:pt x="74" y="0"/>
                  </a:lnTo>
                  <a:lnTo>
                    <a:pt x="74" y="7"/>
                  </a:lnTo>
                  <a:lnTo>
                    <a:pt x="3" y="7"/>
                  </a:lnTo>
                  <a:lnTo>
                    <a:pt x="3" y="0"/>
                  </a:lnTo>
                  <a:lnTo>
                    <a:pt x="3" y="0"/>
                  </a:lnTo>
                  <a:lnTo>
                    <a:pt x="0" y="0"/>
                  </a:lnTo>
                  <a:close/>
                  <a:moveTo>
                    <a:pt x="3" y="18"/>
                  </a:moveTo>
                  <a:lnTo>
                    <a:pt x="74" y="18"/>
                  </a:lnTo>
                  <a:lnTo>
                    <a:pt x="74" y="25"/>
                  </a:lnTo>
                  <a:lnTo>
                    <a:pt x="3" y="25"/>
                  </a:lnTo>
                  <a:lnTo>
                    <a:pt x="3" y="18"/>
                  </a:lnTo>
                  <a:lnTo>
                    <a:pt x="3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4"/>
          <p:cNvGrpSpPr/>
          <p:nvPr/>
        </p:nvGrpSpPr>
        <p:grpSpPr>
          <a:xfrm>
            <a:off x="1629851" y="2462975"/>
            <a:ext cx="2880806" cy="1371600"/>
            <a:chOff x="2438400" y="1998132"/>
            <a:chExt cx="3841075" cy="1828800"/>
          </a:xfrm>
        </p:grpSpPr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5867401" y="1998132"/>
              <a:ext cx="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1" name="Group 13"/>
            <p:cNvGrpSpPr/>
            <p:nvPr/>
          </p:nvGrpSpPr>
          <p:grpSpPr>
            <a:xfrm>
              <a:off x="2438400" y="2074332"/>
              <a:ext cx="3841075" cy="1752600"/>
              <a:chOff x="2438400" y="2074332"/>
              <a:chExt cx="3841075" cy="1752600"/>
            </a:xfrm>
          </p:grpSpPr>
          <p:sp>
            <p:nvSpPr>
              <p:cNvPr id="22" name="Text Box 8"/>
              <p:cNvSpPr txBox="1">
                <a:spLocks noChangeArrowheads="1"/>
              </p:cNvSpPr>
              <p:nvPr/>
            </p:nvSpPr>
            <p:spPr bwMode="auto">
              <a:xfrm>
                <a:off x="5029203" y="2275944"/>
                <a:ext cx="829715" cy="4103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Index</a:t>
                </a:r>
              </a:p>
            </p:txBody>
          </p:sp>
          <p:sp>
            <p:nvSpPr>
              <p:cNvPr id="23" name="Line 6"/>
              <p:cNvSpPr>
                <a:spLocks noChangeShapeType="1"/>
              </p:cNvSpPr>
              <p:nvPr/>
            </p:nvSpPr>
            <p:spPr bwMode="auto">
              <a:xfrm>
                <a:off x="5715001" y="2150532"/>
                <a:ext cx="234950" cy="90488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5900739" y="2074332"/>
                <a:ext cx="378736" cy="41036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</a:p>
            </p:txBody>
          </p:sp>
          <p:sp>
            <p:nvSpPr>
              <p:cNvPr id="25" name="Line 10"/>
              <p:cNvSpPr>
                <a:spLocks noChangeShapeType="1"/>
              </p:cNvSpPr>
              <p:nvPr/>
            </p:nvSpPr>
            <p:spPr bwMode="auto">
              <a:xfrm>
                <a:off x="2438400" y="2607732"/>
                <a:ext cx="342900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Line 11"/>
              <p:cNvSpPr>
                <a:spLocks noChangeShapeType="1"/>
              </p:cNvSpPr>
              <p:nvPr/>
            </p:nvSpPr>
            <p:spPr bwMode="auto">
              <a:xfrm>
                <a:off x="2438400" y="2607732"/>
                <a:ext cx="0" cy="1219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Line 12"/>
              <p:cNvSpPr>
                <a:spLocks noChangeShapeType="1"/>
              </p:cNvSpPr>
              <p:nvPr/>
            </p:nvSpPr>
            <p:spPr bwMode="auto">
              <a:xfrm>
                <a:off x="2438400" y="3826932"/>
                <a:ext cx="609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8" name="Freeform 14"/>
          <p:cNvSpPr>
            <a:spLocks/>
          </p:cNvSpPr>
          <p:nvPr/>
        </p:nvSpPr>
        <p:spPr bwMode="auto">
          <a:xfrm>
            <a:off x="2087051" y="3777425"/>
            <a:ext cx="5072063" cy="114300"/>
          </a:xfrm>
          <a:custGeom>
            <a:avLst/>
            <a:gdLst/>
            <a:ahLst/>
            <a:cxnLst>
              <a:cxn ang="0">
                <a:pos x="1608" y="110"/>
              </a:cxn>
              <a:cxn ang="0">
                <a:pos x="1608" y="0"/>
              </a:cxn>
              <a:cxn ang="0">
                <a:pos x="0" y="0"/>
              </a:cxn>
              <a:cxn ang="0">
                <a:pos x="0" y="110"/>
              </a:cxn>
              <a:cxn ang="0">
                <a:pos x="1608" y="110"/>
              </a:cxn>
              <a:cxn ang="0">
                <a:pos x="1608" y="110"/>
              </a:cxn>
            </a:cxnLst>
            <a:rect l="0" t="0" r="r" b="b"/>
            <a:pathLst>
              <a:path w="1608" h="110">
                <a:moveTo>
                  <a:pt x="1608" y="110"/>
                </a:moveTo>
                <a:lnTo>
                  <a:pt x="1608" y="0"/>
                </a:lnTo>
                <a:lnTo>
                  <a:pt x="0" y="0"/>
                </a:lnTo>
                <a:lnTo>
                  <a:pt x="0" y="110"/>
                </a:lnTo>
                <a:lnTo>
                  <a:pt x="1608" y="110"/>
                </a:lnTo>
                <a:lnTo>
                  <a:pt x="1608" y="11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reeform 15"/>
          <p:cNvSpPr>
            <a:spLocks/>
          </p:cNvSpPr>
          <p:nvPr/>
        </p:nvSpPr>
        <p:spPr bwMode="auto">
          <a:xfrm>
            <a:off x="2087051" y="3777425"/>
            <a:ext cx="5086350" cy="114300"/>
          </a:xfrm>
          <a:custGeom>
            <a:avLst/>
            <a:gdLst/>
            <a:ahLst/>
            <a:cxnLst>
              <a:cxn ang="0">
                <a:pos x="1608" y="110"/>
              </a:cxn>
              <a:cxn ang="0">
                <a:pos x="1608" y="0"/>
              </a:cxn>
              <a:cxn ang="0">
                <a:pos x="0" y="0"/>
              </a:cxn>
              <a:cxn ang="0">
                <a:pos x="0" y="110"/>
              </a:cxn>
              <a:cxn ang="0">
                <a:pos x="1608" y="110"/>
              </a:cxn>
              <a:cxn ang="0">
                <a:pos x="1608" y="110"/>
              </a:cxn>
            </a:cxnLst>
            <a:rect l="0" t="0" r="r" b="b"/>
            <a:pathLst>
              <a:path w="1608" h="110">
                <a:moveTo>
                  <a:pt x="1608" y="110"/>
                </a:moveTo>
                <a:lnTo>
                  <a:pt x="1608" y="0"/>
                </a:lnTo>
                <a:lnTo>
                  <a:pt x="0" y="0"/>
                </a:lnTo>
                <a:lnTo>
                  <a:pt x="0" y="110"/>
                </a:lnTo>
                <a:lnTo>
                  <a:pt x="1608" y="110"/>
                </a:lnTo>
                <a:lnTo>
                  <a:pt x="1608" y="11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 flipH="1">
            <a:off x="2087051" y="3371422"/>
            <a:ext cx="5072063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 flipH="1">
            <a:off x="2087051" y="3502390"/>
            <a:ext cx="5072063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 flipH="1">
            <a:off x="2087051" y="3632169"/>
            <a:ext cx="5072063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ine 19"/>
          <p:cNvSpPr>
            <a:spLocks noChangeShapeType="1"/>
          </p:cNvSpPr>
          <p:nvPr/>
        </p:nvSpPr>
        <p:spPr bwMode="auto">
          <a:xfrm flipH="1">
            <a:off x="2087051" y="4023885"/>
            <a:ext cx="5072063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20"/>
          <p:cNvSpPr>
            <a:spLocks noChangeShapeType="1"/>
          </p:cNvSpPr>
          <p:nvPr/>
        </p:nvSpPr>
        <p:spPr bwMode="auto">
          <a:xfrm flipH="1">
            <a:off x="2087051" y="4154854"/>
            <a:ext cx="5072063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21"/>
          <p:cNvSpPr>
            <a:spLocks noChangeShapeType="1"/>
          </p:cNvSpPr>
          <p:nvPr/>
        </p:nvSpPr>
        <p:spPr bwMode="auto">
          <a:xfrm flipH="1">
            <a:off x="2087051" y="4285822"/>
            <a:ext cx="5072063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2087051" y="4416791"/>
            <a:ext cx="5072063" cy="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4773101" y="2945178"/>
            <a:ext cx="482824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1629851" y="3034475"/>
            <a:ext cx="529312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2372801" y="3034475"/>
            <a:ext cx="428322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</a:p>
        </p:txBody>
      </p: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1972751" y="3034475"/>
            <a:ext cx="500458" cy="2616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</a:p>
        </p:txBody>
      </p: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1681265" y="3205925"/>
            <a:ext cx="396262" cy="16158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algn="r">
              <a:lnSpc>
                <a:spcPct val="11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r">
              <a:lnSpc>
                <a:spcPct val="11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algn="r">
              <a:lnSpc>
                <a:spcPct val="11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>
              <a:lnSpc>
                <a:spcPct val="11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>
              <a:lnSpc>
                <a:spcPct val="11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>
              <a:lnSpc>
                <a:spcPct val="11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253</a:t>
            </a:r>
          </a:p>
          <a:p>
            <a:pPr algn="r">
              <a:lnSpc>
                <a:spcPct val="11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254</a:t>
            </a:r>
          </a:p>
          <a:p>
            <a:pPr algn="r">
              <a:lnSpc>
                <a:spcPct val="11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255</a:t>
            </a:r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2087051" y="3263075"/>
            <a:ext cx="5086350" cy="131445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Line 29"/>
          <p:cNvSpPr>
            <a:spLocks noChangeShapeType="1"/>
          </p:cNvSpPr>
          <p:nvPr/>
        </p:nvSpPr>
        <p:spPr bwMode="auto">
          <a:xfrm>
            <a:off x="5001701" y="3263075"/>
            <a:ext cx="1191" cy="131683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Line 30"/>
          <p:cNvSpPr>
            <a:spLocks noChangeShapeType="1"/>
          </p:cNvSpPr>
          <p:nvPr/>
        </p:nvSpPr>
        <p:spPr bwMode="auto">
          <a:xfrm>
            <a:off x="6087551" y="3263075"/>
            <a:ext cx="1191" cy="131683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Line 31"/>
          <p:cNvSpPr>
            <a:spLocks noChangeShapeType="1"/>
          </p:cNvSpPr>
          <p:nvPr/>
        </p:nvSpPr>
        <p:spPr bwMode="auto">
          <a:xfrm>
            <a:off x="3915851" y="3263075"/>
            <a:ext cx="1191" cy="131683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Line 32"/>
          <p:cNvSpPr>
            <a:spLocks noChangeShapeType="1"/>
          </p:cNvSpPr>
          <p:nvPr/>
        </p:nvSpPr>
        <p:spPr bwMode="auto">
          <a:xfrm>
            <a:off x="2830001" y="3263075"/>
            <a:ext cx="0" cy="1314451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2201351" y="3263075"/>
            <a:ext cx="1191" cy="131683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>
            <a:off x="2830001" y="3148775"/>
            <a:ext cx="434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roup 35"/>
          <p:cNvGrpSpPr>
            <a:grpSpLocks/>
          </p:cNvGrpSpPr>
          <p:nvPr/>
        </p:nvGrpSpPr>
        <p:grpSpPr bwMode="auto">
          <a:xfrm>
            <a:off x="2887151" y="2005772"/>
            <a:ext cx="3028950" cy="475059"/>
            <a:chOff x="1632" y="864"/>
            <a:chExt cx="2544" cy="399"/>
          </a:xfrm>
        </p:grpSpPr>
        <p:sp>
          <p:nvSpPr>
            <p:cNvPr id="50" name="Line 36"/>
            <p:cNvSpPr>
              <a:spLocks noChangeShapeType="1"/>
            </p:cNvSpPr>
            <p:nvPr/>
          </p:nvSpPr>
          <p:spPr bwMode="auto">
            <a:xfrm flipV="1">
              <a:off x="2528" y="1114"/>
              <a:ext cx="3" cy="14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38"/>
            <p:cNvSpPr>
              <a:spLocks/>
            </p:cNvSpPr>
            <p:nvPr/>
          </p:nvSpPr>
          <p:spPr bwMode="auto">
            <a:xfrm>
              <a:off x="1660" y="1112"/>
              <a:ext cx="1570" cy="151"/>
            </a:xfrm>
            <a:custGeom>
              <a:avLst/>
              <a:gdLst/>
              <a:ahLst/>
              <a:cxnLst>
                <a:cxn ang="0">
                  <a:pos x="0" y="149"/>
                </a:cxn>
                <a:cxn ang="0">
                  <a:pos x="3" y="0"/>
                </a:cxn>
                <a:cxn ang="0">
                  <a:pos x="1570" y="0"/>
                </a:cxn>
                <a:cxn ang="0">
                  <a:pos x="1570" y="151"/>
                </a:cxn>
                <a:cxn ang="0">
                  <a:pos x="3" y="151"/>
                </a:cxn>
                <a:cxn ang="0">
                  <a:pos x="3" y="151"/>
                </a:cxn>
              </a:cxnLst>
              <a:rect l="0" t="0" r="r" b="b"/>
              <a:pathLst>
                <a:path w="1570" h="151">
                  <a:moveTo>
                    <a:pt x="0" y="149"/>
                  </a:moveTo>
                  <a:lnTo>
                    <a:pt x="3" y="0"/>
                  </a:lnTo>
                  <a:lnTo>
                    <a:pt x="1570" y="0"/>
                  </a:lnTo>
                  <a:lnTo>
                    <a:pt x="1570" y="151"/>
                  </a:lnTo>
                  <a:lnTo>
                    <a:pt x="3" y="151"/>
                  </a:lnTo>
                  <a:lnTo>
                    <a:pt x="3" y="15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 Box 39"/>
            <p:cNvSpPr txBox="1">
              <a:spLocks noChangeArrowheads="1"/>
            </p:cNvSpPr>
            <p:nvPr/>
          </p:nvSpPr>
          <p:spPr bwMode="auto">
            <a:xfrm>
              <a:off x="1632" y="960"/>
              <a:ext cx="1930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31 30  . . .    13 12  11. . . 4 . . .  0</a:t>
              </a:r>
            </a:p>
          </p:txBody>
        </p:sp>
        <p:sp>
          <p:nvSpPr>
            <p:cNvPr id="53" name="Line 40"/>
            <p:cNvSpPr>
              <a:spLocks noChangeShapeType="1"/>
            </p:cNvSpPr>
            <p:nvPr/>
          </p:nvSpPr>
          <p:spPr bwMode="auto">
            <a:xfrm flipV="1">
              <a:off x="2928" y="1104"/>
              <a:ext cx="1" cy="14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 Box 41"/>
            <p:cNvSpPr txBox="1">
              <a:spLocks noChangeArrowheads="1"/>
            </p:cNvSpPr>
            <p:nvPr/>
          </p:nvSpPr>
          <p:spPr bwMode="auto">
            <a:xfrm>
              <a:off x="3312" y="864"/>
              <a:ext cx="864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Byte offset</a:t>
              </a:r>
            </a:p>
          </p:txBody>
        </p:sp>
        <p:sp>
          <p:nvSpPr>
            <p:cNvPr id="55" name="Line 42"/>
            <p:cNvSpPr>
              <a:spLocks noChangeShapeType="1"/>
            </p:cNvSpPr>
            <p:nvPr/>
          </p:nvSpPr>
          <p:spPr bwMode="auto">
            <a:xfrm flipH="1">
              <a:off x="3168" y="1056"/>
              <a:ext cx="192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6" name="Group 43"/>
          <p:cNvGrpSpPr>
            <a:grpSpLocks/>
          </p:cNvGrpSpPr>
          <p:nvPr/>
        </p:nvGrpSpPr>
        <p:grpSpPr bwMode="auto">
          <a:xfrm>
            <a:off x="2429951" y="3834574"/>
            <a:ext cx="602457" cy="1070372"/>
            <a:chOff x="1229" y="2400"/>
            <a:chExt cx="506" cy="899"/>
          </a:xfrm>
        </p:grpSpPr>
        <p:sp>
          <p:nvSpPr>
            <p:cNvPr id="57" name="Line 44"/>
            <p:cNvSpPr>
              <a:spLocks noChangeShapeType="1"/>
            </p:cNvSpPr>
            <p:nvPr/>
          </p:nvSpPr>
          <p:spPr bwMode="auto">
            <a:xfrm>
              <a:off x="1229" y="3071"/>
              <a:ext cx="196" cy="54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 Box 45"/>
            <p:cNvSpPr txBox="1">
              <a:spLocks noChangeArrowheads="1"/>
            </p:cNvSpPr>
            <p:nvPr/>
          </p:nvSpPr>
          <p:spPr bwMode="auto">
            <a:xfrm>
              <a:off x="1413" y="3040"/>
              <a:ext cx="322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</a:p>
          </p:txBody>
        </p:sp>
        <p:sp>
          <p:nvSpPr>
            <p:cNvPr id="59" name="Line 46"/>
            <p:cNvSpPr>
              <a:spLocks noChangeShapeType="1"/>
            </p:cNvSpPr>
            <p:nvPr/>
          </p:nvSpPr>
          <p:spPr bwMode="auto">
            <a:xfrm>
              <a:off x="1296" y="2400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8"/>
          <p:cNvGrpSpPr>
            <a:grpSpLocks/>
          </p:cNvGrpSpPr>
          <p:nvPr/>
        </p:nvGrpSpPr>
        <p:grpSpPr bwMode="auto">
          <a:xfrm>
            <a:off x="1172652" y="2120074"/>
            <a:ext cx="1327547" cy="3429000"/>
            <a:chOff x="192" y="960"/>
            <a:chExt cx="1115" cy="2880"/>
          </a:xfrm>
        </p:grpSpPr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912" y="3552"/>
              <a:ext cx="222" cy="172"/>
            </a:xfrm>
            <a:custGeom>
              <a:avLst/>
              <a:gdLst/>
              <a:ahLst/>
              <a:cxnLst>
                <a:cxn ang="0">
                  <a:pos x="0" y="101"/>
                </a:cxn>
                <a:cxn ang="0">
                  <a:pos x="3" y="114"/>
                </a:cxn>
                <a:cxn ang="0">
                  <a:pos x="7" y="125"/>
                </a:cxn>
                <a:cxn ang="0">
                  <a:pos x="13" y="134"/>
                </a:cxn>
                <a:cxn ang="0">
                  <a:pos x="23" y="143"/>
                </a:cxn>
                <a:cxn ang="0">
                  <a:pos x="33" y="152"/>
                </a:cxn>
                <a:cxn ang="0">
                  <a:pos x="47" y="158"/>
                </a:cxn>
                <a:cxn ang="0">
                  <a:pos x="60" y="165"/>
                </a:cxn>
                <a:cxn ang="0">
                  <a:pos x="77" y="169"/>
                </a:cxn>
                <a:cxn ang="0">
                  <a:pos x="94" y="172"/>
                </a:cxn>
                <a:cxn ang="0">
                  <a:pos x="111" y="172"/>
                </a:cxn>
                <a:cxn ang="0">
                  <a:pos x="131" y="172"/>
                </a:cxn>
                <a:cxn ang="0">
                  <a:pos x="148" y="169"/>
                </a:cxn>
                <a:cxn ang="0">
                  <a:pos x="161" y="165"/>
                </a:cxn>
                <a:cxn ang="0">
                  <a:pos x="178" y="158"/>
                </a:cxn>
                <a:cxn ang="0">
                  <a:pos x="188" y="152"/>
                </a:cxn>
                <a:cxn ang="0">
                  <a:pos x="202" y="143"/>
                </a:cxn>
                <a:cxn ang="0">
                  <a:pos x="208" y="134"/>
                </a:cxn>
                <a:cxn ang="0">
                  <a:pos x="215" y="125"/>
                </a:cxn>
                <a:cxn ang="0">
                  <a:pos x="222" y="114"/>
                </a:cxn>
                <a:cxn ang="0">
                  <a:pos x="222" y="104"/>
                </a:cxn>
                <a:cxn ang="0">
                  <a:pos x="222" y="0"/>
                </a:cxn>
                <a:cxn ang="0">
                  <a:pos x="3" y="0"/>
                </a:cxn>
                <a:cxn ang="0">
                  <a:pos x="3" y="104"/>
                </a:cxn>
                <a:cxn ang="0">
                  <a:pos x="3" y="104"/>
                </a:cxn>
              </a:cxnLst>
              <a:rect l="0" t="0" r="r" b="b"/>
              <a:pathLst>
                <a:path w="222" h="172">
                  <a:moveTo>
                    <a:pt x="0" y="101"/>
                  </a:moveTo>
                  <a:lnTo>
                    <a:pt x="3" y="114"/>
                  </a:lnTo>
                  <a:lnTo>
                    <a:pt x="7" y="125"/>
                  </a:lnTo>
                  <a:lnTo>
                    <a:pt x="13" y="134"/>
                  </a:lnTo>
                  <a:lnTo>
                    <a:pt x="23" y="143"/>
                  </a:lnTo>
                  <a:lnTo>
                    <a:pt x="33" y="152"/>
                  </a:lnTo>
                  <a:lnTo>
                    <a:pt x="47" y="158"/>
                  </a:lnTo>
                  <a:lnTo>
                    <a:pt x="60" y="165"/>
                  </a:lnTo>
                  <a:lnTo>
                    <a:pt x="77" y="169"/>
                  </a:lnTo>
                  <a:lnTo>
                    <a:pt x="94" y="172"/>
                  </a:lnTo>
                  <a:lnTo>
                    <a:pt x="111" y="172"/>
                  </a:lnTo>
                  <a:lnTo>
                    <a:pt x="131" y="172"/>
                  </a:lnTo>
                  <a:lnTo>
                    <a:pt x="148" y="169"/>
                  </a:lnTo>
                  <a:lnTo>
                    <a:pt x="161" y="165"/>
                  </a:lnTo>
                  <a:lnTo>
                    <a:pt x="178" y="158"/>
                  </a:lnTo>
                  <a:lnTo>
                    <a:pt x="188" y="152"/>
                  </a:lnTo>
                  <a:lnTo>
                    <a:pt x="202" y="143"/>
                  </a:lnTo>
                  <a:lnTo>
                    <a:pt x="208" y="134"/>
                  </a:lnTo>
                  <a:lnTo>
                    <a:pt x="215" y="125"/>
                  </a:lnTo>
                  <a:lnTo>
                    <a:pt x="222" y="114"/>
                  </a:lnTo>
                  <a:lnTo>
                    <a:pt x="222" y="104"/>
                  </a:lnTo>
                  <a:lnTo>
                    <a:pt x="222" y="0"/>
                  </a:lnTo>
                  <a:lnTo>
                    <a:pt x="3" y="0"/>
                  </a:lnTo>
                  <a:lnTo>
                    <a:pt x="3" y="104"/>
                  </a:lnTo>
                  <a:lnTo>
                    <a:pt x="3" y="104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1004" y="2391"/>
              <a:ext cx="4" cy="1161"/>
            </a:xfrm>
            <a:prstGeom prst="line">
              <a:avLst/>
            </a:prstGeom>
            <a:noFill/>
            <a:ln w="20701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 61"/>
            <p:cNvSpPr>
              <a:spLocks/>
            </p:cNvSpPr>
            <p:nvPr/>
          </p:nvSpPr>
          <p:spPr bwMode="auto">
            <a:xfrm>
              <a:off x="1055" y="3405"/>
              <a:ext cx="252" cy="136"/>
            </a:xfrm>
            <a:custGeom>
              <a:avLst/>
              <a:gdLst/>
              <a:ahLst/>
              <a:cxnLst>
                <a:cxn ang="0">
                  <a:pos x="248" y="0"/>
                </a:cxn>
                <a:cxn ang="0">
                  <a:pos x="252" y="68"/>
                </a:cxn>
                <a:cxn ang="0">
                  <a:pos x="0" y="68"/>
                </a:cxn>
                <a:cxn ang="0">
                  <a:pos x="0" y="136"/>
                </a:cxn>
              </a:cxnLst>
              <a:rect l="0" t="0" r="r" b="b"/>
              <a:pathLst>
                <a:path w="252" h="136">
                  <a:moveTo>
                    <a:pt x="248" y="0"/>
                  </a:moveTo>
                  <a:lnTo>
                    <a:pt x="252" y="68"/>
                  </a:lnTo>
                  <a:lnTo>
                    <a:pt x="0" y="68"/>
                  </a:lnTo>
                  <a:lnTo>
                    <a:pt x="0" y="136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 Box 62"/>
            <p:cNvSpPr txBox="1">
              <a:spLocks noChangeArrowheads="1"/>
            </p:cNvSpPr>
            <p:nvPr/>
          </p:nvSpPr>
          <p:spPr bwMode="auto">
            <a:xfrm>
              <a:off x="192" y="960"/>
              <a:ext cx="340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Hit</a:t>
              </a:r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1008" y="374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 flipH="1">
              <a:off x="288" y="3840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 flipV="1">
              <a:off x="288" y="1200"/>
              <a:ext cx="0" cy="2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Rectangle 92"/>
          <p:cNvSpPr>
            <a:spLocks noChangeArrowheads="1"/>
          </p:cNvSpPr>
          <p:nvPr/>
        </p:nvSpPr>
        <p:spPr bwMode="auto">
          <a:xfrm>
            <a:off x="1344101" y="5536376"/>
            <a:ext cx="60579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7866" tIns="33338" rIns="67866" bIns="33338"/>
          <a:lstStyle/>
          <a:p>
            <a:pPr marL="257175" indent="-257175" algn="ctr"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75000"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What kind of locality are we taking advantage of?</a:t>
            </a:r>
          </a:p>
        </p:txBody>
      </p:sp>
      <p:grpSp>
        <p:nvGrpSpPr>
          <p:cNvPr id="69" name="Group 19"/>
          <p:cNvGrpSpPr/>
          <p:nvPr/>
        </p:nvGrpSpPr>
        <p:grpSpPr>
          <a:xfrm>
            <a:off x="3287202" y="2120074"/>
            <a:ext cx="4449365" cy="3623072"/>
            <a:chOff x="4648200" y="1540930"/>
            <a:chExt cx="5932488" cy="4830763"/>
          </a:xfrm>
        </p:grpSpPr>
        <p:sp>
          <p:nvSpPr>
            <p:cNvPr id="70" name="Text Box 7"/>
            <p:cNvSpPr txBox="1">
              <a:spLocks noChangeArrowheads="1"/>
            </p:cNvSpPr>
            <p:nvPr/>
          </p:nvSpPr>
          <p:spPr bwMode="auto">
            <a:xfrm>
              <a:off x="6934201" y="1980669"/>
              <a:ext cx="378736" cy="4103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grpSp>
          <p:nvGrpSpPr>
            <p:cNvPr id="71" name="Group 66"/>
            <p:cNvGrpSpPr>
              <a:grpSpLocks/>
            </p:cNvGrpSpPr>
            <p:nvPr/>
          </p:nvGrpSpPr>
          <p:grpSpPr bwMode="auto">
            <a:xfrm>
              <a:off x="4648200" y="1540930"/>
              <a:ext cx="5932488" cy="4830763"/>
              <a:chOff x="1968" y="960"/>
              <a:chExt cx="3737" cy="3043"/>
            </a:xfrm>
          </p:grpSpPr>
          <p:sp>
            <p:nvSpPr>
              <p:cNvPr id="73" name="Line 67"/>
              <p:cNvSpPr>
                <a:spLocks noChangeShapeType="1"/>
              </p:cNvSpPr>
              <p:nvPr/>
            </p:nvSpPr>
            <p:spPr bwMode="auto">
              <a:xfrm>
                <a:off x="3888" y="3696"/>
                <a:ext cx="144" cy="9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Text Box 68"/>
              <p:cNvSpPr txBox="1">
                <a:spLocks noChangeArrowheads="1"/>
              </p:cNvSpPr>
              <p:nvPr/>
            </p:nvSpPr>
            <p:spPr bwMode="auto">
              <a:xfrm>
                <a:off x="5232" y="960"/>
                <a:ext cx="473" cy="25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75" name="Text Box 69"/>
              <p:cNvSpPr txBox="1">
                <a:spLocks noChangeArrowheads="1"/>
              </p:cNvSpPr>
              <p:nvPr/>
            </p:nvSpPr>
            <p:spPr bwMode="auto">
              <a:xfrm>
                <a:off x="3984" y="3744"/>
                <a:ext cx="322" cy="25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32</a:t>
                </a:r>
              </a:p>
            </p:txBody>
          </p:sp>
          <p:sp>
            <p:nvSpPr>
              <p:cNvPr id="76" name="Text Box 70"/>
              <p:cNvSpPr txBox="1">
                <a:spLocks noChangeArrowheads="1"/>
              </p:cNvSpPr>
              <p:nvPr/>
            </p:nvSpPr>
            <p:spPr bwMode="auto">
              <a:xfrm>
                <a:off x="3984" y="1248"/>
                <a:ext cx="1008" cy="25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Word offset</a:t>
                </a:r>
              </a:p>
            </p:txBody>
          </p:sp>
          <p:sp>
            <p:nvSpPr>
              <p:cNvPr id="77" name="Line 71"/>
              <p:cNvSpPr>
                <a:spLocks noChangeShapeType="1"/>
              </p:cNvSpPr>
              <p:nvPr/>
            </p:nvSpPr>
            <p:spPr bwMode="auto">
              <a:xfrm>
                <a:off x="5424" y="1200"/>
                <a:ext cx="0" cy="25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AutoShape 72"/>
              <p:cNvSpPr>
                <a:spLocks noChangeArrowheads="1"/>
              </p:cNvSpPr>
              <p:nvPr/>
            </p:nvSpPr>
            <p:spPr bwMode="auto">
              <a:xfrm>
                <a:off x="2832" y="3456"/>
                <a:ext cx="1008" cy="144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Line 73"/>
              <p:cNvSpPr>
                <a:spLocks noChangeShapeType="1"/>
              </p:cNvSpPr>
              <p:nvPr/>
            </p:nvSpPr>
            <p:spPr bwMode="auto">
              <a:xfrm>
                <a:off x="1968" y="2400"/>
                <a:ext cx="0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Line 74"/>
              <p:cNvSpPr>
                <a:spLocks noChangeShapeType="1"/>
              </p:cNvSpPr>
              <p:nvPr/>
            </p:nvSpPr>
            <p:spPr bwMode="auto">
              <a:xfrm>
                <a:off x="2928" y="2400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Line 75"/>
              <p:cNvSpPr>
                <a:spLocks noChangeShapeType="1"/>
              </p:cNvSpPr>
              <p:nvPr/>
            </p:nvSpPr>
            <p:spPr bwMode="auto">
              <a:xfrm>
                <a:off x="3840" y="2400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Line 76"/>
              <p:cNvSpPr>
                <a:spLocks noChangeShapeType="1"/>
              </p:cNvSpPr>
              <p:nvPr/>
            </p:nvSpPr>
            <p:spPr bwMode="auto">
              <a:xfrm>
                <a:off x="4752" y="2400"/>
                <a:ext cx="0" cy="86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  <a:effectLst/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Line 77"/>
              <p:cNvSpPr>
                <a:spLocks noChangeShapeType="1"/>
              </p:cNvSpPr>
              <p:nvPr/>
            </p:nvSpPr>
            <p:spPr bwMode="auto">
              <a:xfrm>
                <a:off x="1968" y="3264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ine 78"/>
              <p:cNvSpPr>
                <a:spLocks noChangeShapeType="1"/>
              </p:cNvSpPr>
              <p:nvPr/>
            </p:nvSpPr>
            <p:spPr bwMode="auto">
              <a:xfrm>
                <a:off x="3744" y="3264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Line 79"/>
              <p:cNvSpPr>
                <a:spLocks noChangeShapeType="1"/>
              </p:cNvSpPr>
              <p:nvPr/>
            </p:nvSpPr>
            <p:spPr bwMode="auto">
              <a:xfrm>
                <a:off x="3504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Line 80"/>
              <p:cNvSpPr>
                <a:spLocks noChangeShapeType="1"/>
              </p:cNvSpPr>
              <p:nvPr/>
            </p:nvSpPr>
            <p:spPr bwMode="auto">
              <a:xfrm>
                <a:off x="2928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Line 81"/>
              <p:cNvSpPr>
                <a:spLocks noChangeShapeType="1"/>
              </p:cNvSpPr>
              <p:nvPr/>
            </p:nvSpPr>
            <p:spPr bwMode="auto">
              <a:xfrm>
                <a:off x="3264" y="316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Line 82"/>
              <p:cNvSpPr>
                <a:spLocks noChangeShapeType="1"/>
              </p:cNvSpPr>
              <p:nvPr/>
            </p:nvSpPr>
            <p:spPr bwMode="auto">
              <a:xfrm>
                <a:off x="3504" y="316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Line 83"/>
              <p:cNvSpPr>
                <a:spLocks noChangeShapeType="1"/>
              </p:cNvSpPr>
              <p:nvPr/>
            </p:nvSpPr>
            <p:spPr bwMode="auto">
              <a:xfrm>
                <a:off x="3744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84"/>
              <p:cNvSpPr>
                <a:spLocks noChangeShapeType="1"/>
              </p:cNvSpPr>
              <p:nvPr/>
            </p:nvSpPr>
            <p:spPr bwMode="auto">
              <a:xfrm>
                <a:off x="3024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Line 85"/>
              <p:cNvSpPr>
                <a:spLocks noChangeShapeType="1"/>
              </p:cNvSpPr>
              <p:nvPr/>
            </p:nvSpPr>
            <p:spPr bwMode="auto">
              <a:xfrm>
                <a:off x="3024" y="124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Line 86"/>
              <p:cNvSpPr>
                <a:spLocks noChangeShapeType="1"/>
              </p:cNvSpPr>
              <p:nvPr/>
            </p:nvSpPr>
            <p:spPr bwMode="auto">
              <a:xfrm>
                <a:off x="3024" y="1440"/>
                <a:ext cx="23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Line 87"/>
              <p:cNvSpPr>
                <a:spLocks noChangeShapeType="1"/>
              </p:cNvSpPr>
              <p:nvPr/>
            </p:nvSpPr>
            <p:spPr bwMode="auto">
              <a:xfrm>
                <a:off x="5328" y="1440"/>
                <a:ext cx="0" cy="21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Line 88"/>
              <p:cNvSpPr>
                <a:spLocks noChangeShapeType="1"/>
              </p:cNvSpPr>
              <p:nvPr/>
            </p:nvSpPr>
            <p:spPr bwMode="auto">
              <a:xfrm flipH="1">
                <a:off x="3696" y="3552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Line 89"/>
              <p:cNvSpPr>
                <a:spLocks noChangeShapeType="1"/>
              </p:cNvSpPr>
              <p:nvPr/>
            </p:nvSpPr>
            <p:spPr bwMode="auto">
              <a:xfrm>
                <a:off x="3360" y="3600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Line 90"/>
              <p:cNvSpPr>
                <a:spLocks noChangeShapeType="1"/>
              </p:cNvSpPr>
              <p:nvPr/>
            </p:nvSpPr>
            <p:spPr bwMode="auto">
              <a:xfrm>
                <a:off x="3360" y="3744"/>
                <a:ext cx="20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2" name="Straight Connector 11"/>
            <p:cNvCxnSpPr/>
            <p:nvPr/>
          </p:nvCxnSpPr>
          <p:spPr>
            <a:xfrm>
              <a:off x="6858000" y="2209800"/>
              <a:ext cx="152400" cy="1524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587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228600" y="88200"/>
            <a:ext cx="885951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CC0000"/>
                </a:solidFill>
                <a:latin typeface="Arial" panose="020B0604020202020204" pitchFamily="34" charset="0"/>
              </a:rPr>
              <a:t>Ping Pong Cache Example: Direct-Mapped Cache</a:t>
            </a:r>
            <a:br>
              <a:rPr lang="en-US" altLang="en-US" sz="2800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sz="2800" dirty="0">
                <a:solidFill>
                  <a:srgbClr val="CC0000"/>
                </a:solidFill>
                <a:latin typeface="Arial" panose="020B0604020202020204" pitchFamily="34" charset="0"/>
              </a:rPr>
              <a:t>w/4 Single-Word Blocks, Worst-Case Reference String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Consider the main memory address reference string of word numbers:                             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	 0   4   0   4   0   4   0   4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95" name="Group 3"/>
          <p:cNvGrpSpPr>
            <a:grpSpLocks/>
          </p:cNvGrpSpPr>
          <p:nvPr/>
        </p:nvGrpSpPr>
        <p:grpSpPr bwMode="auto">
          <a:xfrm>
            <a:off x="2048510" y="3389809"/>
            <a:ext cx="742950" cy="914400"/>
            <a:chOff x="1344" y="1056"/>
            <a:chExt cx="624" cy="768"/>
          </a:xfrm>
        </p:grpSpPr>
        <p:sp>
          <p:nvSpPr>
            <p:cNvPr id="96" name="Rectangle 4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Line 5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Line 6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Line 7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0" name="Group 8"/>
          <p:cNvGrpSpPr>
            <a:grpSpLocks/>
          </p:cNvGrpSpPr>
          <p:nvPr/>
        </p:nvGrpSpPr>
        <p:grpSpPr bwMode="auto">
          <a:xfrm>
            <a:off x="3534410" y="3389809"/>
            <a:ext cx="742950" cy="914400"/>
            <a:chOff x="1344" y="1056"/>
            <a:chExt cx="624" cy="768"/>
          </a:xfrm>
        </p:grpSpPr>
        <p:sp>
          <p:nvSpPr>
            <p:cNvPr id="101" name="Rectangle 9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Line 10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Line 11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Line 12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5" name="Group 13"/>
          <p:cNvGrpSpPr>
            <a:grpSpLocks/>
          </p:cNvGrpSpPr>
          <p:nvPr/>
        </p:nvGrpSpPr>
        <p:grpSpPr bwMode="auto">
          <a:xfrm>
            <a:off x="5077460" y="3389809"/>
            <a:ext cx="742950" cy="914400"/>
            <a:chOff x="1344" y="1056"/>
            <a:chExt cx="624" cy="768"/>
          </a:xfrm>
        </p:grpSpPr>
        <p:sp>
          <p:nvSpPr>
            <p:cNvPr id="106" name="Rectangle 14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Line 15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Line 16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Line 17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0" name="Group 18"/>
          <p:cNvGrpSpPr>
            <a:grpSpLocks/>
          </p:cNvGrpSpPr>
          <p:nvPr/>
        </p:nvGrpSpPr>
        <p:grpSpPr bwMode="auto">
          <a:xfrm>
            <a:off x="6620510" y="3389809"/>
            <a:ext cx="742950" cy="914400"/>
            <a:chOff x="1344" y="1056"/>
            <a:chExt cx="624" cy="768"/>
          </a:xfrm>
        </p:grpSpPr>
        <p:sp>
          <p:nvSpPr>
            <p:cNvPr id="111" name="Rectangle 19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Line 20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Line 21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Line 22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23"/>
          <p:cNvGrpSpPr>
            <a:grpSpLocks/>
          </p:cNvGrpSpPr>
          <p:nvPr/>
        </p:nvGrpSpPr>
        <p:grpSpPr bwMode="auto">
          <a:xfrm>
            <a:off x="6620510" y="4761409"/>
            <a:ext cx="742950" cy="914400"/>
            <a:chOff x="1344" y="1056"/>
            <a:chExt cx="624" cy="768"/>
          </a:xfrm>
        </p:grpSpPr>
        <p:sp>
          <p:nvSpPr>
            <p:cNvPr id="116" name="Rectangle 24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Line 25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Line 26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Line 27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0" name="Group 28"/>
          <p:cNvGrpSpPr>
            <a:grpSpLocks/>
          </p:cNvGrpSpPr>
          <p:nvPr/>
        </p:nvGrpSpPr>
        <p:grpSpPr bwMode="auto">
          <a:xfrm>
            <a:off x="5077460" y="4761409"/>
            <a:ext cx="742950" cy="914400"/>
            <a:chOff x="1344" y="1056"/>
            <a:chExt cx="624" cy="768"/>
          </a:xfrm>
        </p:grpSpPr>
        <p:sp>
          <p:nvSpPr>
            <p:cNvPr id="121" name="Rectangle 29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Line 30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Line 31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Line 32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5" name="Group 33"/>
          <p:cNvGrpSpPr>
            <a:grpSpLocks/>
          </p:cNvGrpSpPr>
          <p:nvPr/>
        </p:nvGrpSpPr>
        <p:grpSpPr bwMode="auto">
          <a:xfrm>
            <a:off x="3591560" y="4761409"/>
            <a:ext cx="742950" cy="914400"/>
            <a:chOff x="1344" y="1056"/>
            <a:chExt cx="624" cy="768"/>
          </a:xfrm>
        </p:grpSpPr>
        <p:sp>
          <p:nvSpPr>
            <p:cNvPr id="126" name="Rectangle 34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Line 35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Line 36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Line 37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Group 38"/>
          <p:cNvGrpSpPr>
            <a:grpSpLocks/>
          </p:cNvGrpSpPr>
          <p:nvPr/>
        </p:nvGrpSpPr>
        <p:grpSpPr bwMode="auto">
          <a:xfrm>
            <a:off x="2048510" y="4761409"/>
            <a:ext cx="742950" cy="914400"/>
            <a:chOff x="1344" y="1056"/>
            <a:chExt cx="624" cy="768"/>
          </a:xfrm>
        </p:grpSpPr>
        <p:sp>
          <p:nvSpPr>
            <p:cNvPr id="131" name="Rectangle 39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Line 40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Line 41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Line 42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5" name="Text Box 43"/>
          <p:cNvSpPr txBox="1">
            <a:spLocks noChangeArrowheads="1"/>
          </p:cNvSpPr>
          <p:nvPr/>
        </p:nvSpPr>
        <p:spPr bwMode="auto">
          <a:xfrm>
            <a:off x="2007394" y="3076711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6" name="Text Box 44"/>
          <p:cNvSpPr txBox="1">
            <a:spLocks noChangeArrowheads="1"/>
          </p:cNvSpPr>
          <p:nvPr/>
        </p:nvSpPr>
        <p:spPr bwMode="auto">
          <a:xfrm>
            <a:off x="3471704" y="3066551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7" name="Text Box 45"/>
          <p:cNvSpPr txBox="1">
            <a:spLocks noChangeArrowheads="1"/>
          </p:cNvSpPr>
          <p:nvPr/>
        </p:nvSpPr>
        <p:spPr bwMode="auto">
          <a:xfrm>
            <a:off x="5008404" y="3066551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38" name="Text Box 46"/>
          <p:cNvSpPr txBox="1">
            <a:spLocks noChangeArrowheads="1"/>
          </p:cNvSpPr>
          <p:nvPr/>
        </p:nvSpPr>
        <p:spPr bwMode="auto">
          <a:xfrm>
            <a:off x="6573044" y="3066551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9" name="Text Box 47"/>
          <p:cNvSpPr txBox="1">
            <a:spLocks noChangeArrowheads="1"/>
          </p:cNvSpPr>
          <p:nvPr/>
        </p:nvSpPr>
        <p:spPr bwMode="auto">
          <a:xfrm>
            <a:off x="1991360" y="4475659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40" name="Text Box 48"/>
          <p:cNvSpPr txBox="1">
            <a:spLocks noChangeArrowheads="1"/>
          </p:cNvSpPr>
          <p:nvPr/>
        </p:nvSpPr>
        <p:spPr bwMode="auto">
          <a:xfrm>
            <a:off x="3522504" y="444589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41" name="Text Box 49"/>
          <p:cNvSpPr txBox="1">
            <a:spLocks noChangeArrowheads="1"/>
          </p:cNvSpPr>
          <p:nvPr/>
        </p:nvSpPr>
        <p:spPr bwMode="auto">
          <a:xfrm>
            <a:off x="5065554" y="444589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42" name="Text Box 50"/>
          <p:cNvSpPr txBox="1">
            <a:spLocks noChangeArrowheads="1"/>
          </p:cNvSpPr>
          <p:nvPr/>
        </p:nvSpPr>
        <p:spPr bwMode="auto">
          <a:xfrm>
            <a:off x="6551454" y="4445894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grpSp>
        <p:nvGrpSpPr>
          <p:cNvPr id="143" name="Group 51"/>
          <p:cNvGrpSpPr>
            <a:grpSpLocks/>
          </p:cNvGrpSpPr>
          <p:nvPr/>
        </p:nvGrpSpPr>
        <p:grpSpPr bwMode="auto">
          <a:xfrm>
            <a:off x="1648460" y="3389809"/>
            <a:ext cx="400050" cy="914400"/>
            <a:chOff x="1344" y="1056"/>
            <a:chExt cx="624" cy="768"/>
          </a:xfrm>
        </p:grpSpPr>
        <p:sp>
          <p:nvSpPr>
            <p:cNvPr id="144" name="Rectangle 52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Line 53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Line 54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Line 55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8" name="Group 56"/>
          <p:cNvGrpSpPr>
            <a:grpSpLocks/>
          </p:cNvGrpSpPr>
          <p:nvPr/>
        </p:nvGrpSpPr>
        <p:grpSpPr bwMode="auto">
          <a:xfrm>
            <a:off x="3134360" y="3389809"/>
            <a:ext cx="400050" cy="914400"/>
            <a:chOff x="1344" y="1056"/>
            <a:chExt cx="624" cy="768"/>
          </a:xfrm>
        </p:grpSpPr>
        <p:sp>
          <p:nvSpPr>
            <p:cNvPr id="149" name="Rectangle 57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Line 58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Line 59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" name="Line 60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oup 61"/>
          <p:cNvGrpSpPr>
            <a:grpSpLocks/>
          </p:cNvGrpSpPr>
          <p:nvPr/>
        </p:nvGrpSpPr>
        <p:grpSpPr bwMode="auto">
          <a:xfrm>
            <a:off x="4677410" y="3389809"/>
            <a:ext cx="400050" cy="914400"/>
            <a:chOff x="1344" y="1056"/>
            <a:chExt cx="624" cy="768"/>
          </a:xfrm>
        </p:grpSpPr>
        <p:sp>
          <p:nvSpPr>
            <p:cNvPr id="154" name="Rectangle 62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5" name="Line 63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6" name="Line 64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Line 65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8" name="Group 66"/>
          <p:cNvGrpSpPr>
            <a:grpSpLocks/>
          </p:cNvGrpSpPr>
          <p:nvPr/>
        </p:nvGrpSpPr>
        <p:grpSpPr bwMode="auto">
          <a:xfrm>
            <a:off x="6220460" y="3389809"/>
            <a:ext cx="400050" cy="914400"/>
            <a:chOff x="1344" y="1056"/>
            <a:chExt cx="624" cy="768"/>
          </a:xfrm>
        </p:grpSpPr>
        <p:sp>
          <p:nvSpPr>
            <p:cNvPr id="159" name="Rectangle 67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0" name="Line 68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1" name="Line 69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2" name="Line 70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3" name="Group 71"/>
          <p:cNvGrpSpPr>
            <a:grpSpLocks/>
          </p:cNvGrpSpPr>
          <p:nvPr/>
        </p:nvGrpSpPr>
        <p:grpSpPr bwMode="auto">
          <a:xfrm>
            <a:off x="1648460" y="4761409"/>
            <a:ext cx="400050" cy="914400"/>
            <a:chOff x="1344" y="1056"/>
            <a:chExt cx="624" cy="768"/>
          </a:xfrm>
        </p:grpSpPr>
        <p:sp>
          <p:nvSpPr>
            <p:cNvPr id="164" name="Rectangle 72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Line 73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Line 74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Line 75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8" name="Group 76"/>
          <p:cNvGrpSpPr>
            <a:grpSpLocks/>
          </p:cNvGrpSpPr>
          <p:nvPr/>
        </p:nvGrpSpPr>
        <p:grpSpPr bwMode="auto">
          <a:xfrm>
            <a:off x="3191510" y="4761409"/>
            <a:ext cx="400050" cy="914400"/>
            <a:chOff x="1344" y="1056"/>
            <a:chExt cx="624" cy="768"/>
          </a:xfrm>
        </p:grpSpPr>
        <p:sp>
          <p:nvSpPr>
            <p:cNvPr id="169" name="Rectangle 77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Line 78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Line 79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2" name="Line 80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3" name="Group 81"/>
          <p:cNvGrpSpPr>
            <a:grpSpLocks/>
          </p:cNvGrpSpPr>
          <p:nvPr/>
        </p:nvGrpSpPr>
        <p:grpSpPr bwMode="auto">
          <a:xfrm>
            <a:off x="4677410" y="4761409"/>
            <a:ext cx="400050" cy="914400"/>
            <a:chOff x="1344" y="1056"/>
            <a:chExt cx="624" cy="768"/>
          </a:xfrm>
        </p:grpSpPr>
        <p:sp>
          <p:nvSpPr>
            <p:cNvPr id="174" name="Rectangle 82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Line 83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Line 84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Line 85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8" name="Group 86"/>
          <p:cNvGrpSpPr>
            <a:grpSpLocks/>
          </p:cNvGrpSpPr>
          <p:nvPr/>
        </p:nvGrpSpPr>
        <p:grpSpPr bwMode="auto">
          <a:xfrm>
            <a:off x="6220460" y="4761409"/>
            <a:ext cx="400050" cy="914400"/>
            <a:chOff x="1344" y="1056"/>
            <a:chExt cx="624" cy="768"/>
          </a:xfrm>
        </p:grpSpPr>
        <p:sp>
          <p:nvSpPr>
            <p:cNvPr id="179" name="Rectangle 87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Line 88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Line 89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Line 90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3" name="Text Box 93"/>
          <p:cNvSpPr txBox="1">
            <a:spLocks noChangeArrowheads="1"/>
          </p:cNvSpPr>
          <p:nvPr/>
        </p:nvSpPr>
        <p:spPr bwMode="auto">
          <a:xfrm>
            <a:off x="875603" y="2490188"/>
            <a:ext cx="4416853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with an empty cache - all blocks initially marked as not valid</a:t>
            </a:r>
          </a:p>
        </p:txBody>
      </p:sp>
    </p:spTree>
    <p:extLst>
      <p:ext uri="{BB962C8B-B14F-4D97-AF65-F5344CB8AC3E}">
        <p14:creationId xmlns:p14="http://schemas.microsoft.com/office/powerpoint/2010/main" val="1795319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228600" y="88200"/>
            <a:ext cx="885951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CC0000"/>
                </a:solidFill>
                <a:latin typeface="Arial" panose="020B0604020202020204" pitchFamily="34" charset="0"/>
              </a:rPr>
              <a:t>Ping Pong Cache Example: Direct-Mapped Cache</a:t>
            </a:r>
            <a:br>
              <a:rPr lang="en-US" altLang="en-US" sz="2800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sz="2800" dirty="0">
                <a:solidFill>
                  <a:srgbClr val="CC0000"/>
                </a:solidFill>
                <a:latin typeface="Arial" panose="020B0604020202020204" pitchFamily="34" charset="0"/>
              </a:rPr>
              <a:t>w/4 Single-Word Blocks, Worst-Case Reference String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Consider the main memory address reference string of word numbers:                             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	 0   4   0   4   0   4   0   4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84" name="Rectangle 3"/>
          <p:cNvSpPr>
            <a:spLocks noChangeArrowheads="1"/>
          </p:cNvSpPr>
          <p:nvPr/>
        </p:nvSpPr>
        <p:spPr bwMode="auto">
          <a:xfrm>
            <a:off x="2104390" y="3230554"/>
            <a:ext cx="7429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Line 4"/>
          <p:cNvSpPr>
            <a:spLocks noChangeShapeType="1"/>
          </p:cNvSpPr>
          <p:nvPr/>
        </p:nvSpPr>
        <p:spPr bwMode="auto">
          <a:xfrm>
            <a:off x="2104390" y="3687754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Line 5"/>
          <p:cNvSpPr>
            <a:spLocks noChangeShapeType="1"/>
          </p:cNvSpPr>
          <p:nvPr/>
        </p:nvSpPr>
        <p:spPr bwMode="auto">
          <a:xfrm>
            <a:off x="2104390" y="3459154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Line 6"/>
          <p:cNvSpPr>
            <a:spLocks noChangeShapeType="1"/>
          </p:cNvSpPr>
          <p:nvPr/>
        </p:nvSpPr>
        <p:spPr bwMode="auto">
          <a:xfrm>
            <a:off x="2104390" y="3916354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7"/>
          <p:cNvSpPr>
            <a:spLocks noChangeArrowheads="1"/>
          </p:cNvSpPr>
          <p:nvPr/>
        </p:nvSpPr>
        <p:spPr bwMode="auto">
          <a:xfrm>
            <a:off x="3590290" y="3230554"/>
            <a:ext cx="7429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Line 8"/>
          <p:cNvSpPr>
            <a:spLocks noChangeShapeType="1"/>
          </p:cNvSpPr>
          <p:nvPr/>
        </p:nvSpPr>
        <p:spPr bwMode="auto">
          <a:xfrm>
            <a:off x="3590290" y="3687754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Line 9"/>
          <p:cNvSpPr>
            <a:spLocks noChangeShapeType="1"/>
          </p:cNvSpPr>
          <p:nvPr/>
        </p:nvSpPr>
        <p:spPr bwMode="auto">
          <a:xfrm>
            <a:off x="3590290" y="3459154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Line 10"/>
          <p:cNvSpPr>
            <a:spLocks noChangeShapeType="1"/>
          </p:cNvSpPr>
          <p:nvPr/>
        </p:nvSpPr>
        <p:spPr bwMode="auto">
          <a:xfrm>
            <a:off x="3590290" y="3916354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1"/>
          <p:cNvSpPr>
            <a:spLocks noChangeArrowheads="1"/>
          </p:cNvSpPr>
          <p:nvPr/>
        </p:nvSpPr>
        <p:spPr bwMode="auto">
          <a:xfrm>
            <a:off x="5133340" y="3230554"/>
            <a:ext cx="7429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Line 12"/>
          <p:cNvSpPr>
            <a:spLocks noChangeShapeType="1"/>
          </p:cNvSpPr>
          <p:nvPr/>
        </p:nvSpPr>
        <p:spPr bwMode="auto">
          <a:xfrm>
            <a:off x="5133340" y="3687754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Line 13"/>
          <p:cNvSpPr>
            <a:spLocks noChangeShapeType="1"/>
          </p:cNvSpPr>
          <p:nvPr/>
        </p:nvSpPr>
        <p:spPr bwMode="auto">
          <a:xfrm>
            <a:off x="5133340" y="3459154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Line 14"/>
          <p:cNvSpPr>
            <a:spLocks noChangeShapeType="1"/>
          </p:cNvSpPr>
          <p:nvPr/>
        </p:nvSpPr>
        <p:spPr bwMode="auto">
          <a:xfrm>
            <a:off x="5133340" y="3916354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Rectangle 15"/>
          <p:cNvSpPr>
            <a:spLocks noChangeArrowheads="1"/>
          </p:cNvSpPr>
          <p:nvPr/>
        </p:nvSpPr>
        <p:spPr bwMode="auto">
          <a:xfrm>
            <a:off x="6676390" y="3230554"/>
            <a:ext cx="7429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Line 16"/>
          <p:cNvSpPr>
            <a:spLocks noChangeShapeType="1"/>
          </p:cNvSpPr>
          <p:nvPr/>
        </p:nvSpPr>
        <p:spPr bwMode="auto">
          <a:xfrm>
            <a:off x="6676390" y="3687754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Line 17"/>
          <p:cNvSpPr>
            <a:spLocks noChangeShapeType="1"/>
          </p:cNvSpPr>
          <p:nvPr/>
        </p:nvSpPr>
        <p:spPr bwMode="auto">
          <a:xfrm>
            <a:off x="6676390" y="3459154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Line 18"/>
          <p:cNvSpPr>
            <a:spLocks noChangeShapeType="1"/>
          </p:cNvSpPr>
          <p:nvPr/>
        </p:nvSpPr>
        <p:spPr bwMode="auto">
          <a:xfrm>
            <a:off x="6676390" y="3916354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Rectangle 19"/>
          <p:cNvSpPr>
            <a:spLocks noChangeArrowheads="1"/>
          </p:cNvSpPr>
          <p:nvPr/>
        </p:nvSpPr>
        <p:spPr bwMode="auto">
          <a:xfrm>
            <a:off x="6676390" y="4602154"/>
            <a:ext cx="7429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Line 20"/>
          <p:cNvSpPr>
            <a:spLocks noChangeShapeType="1"/>
          </p:cNvSpPr>
          <p:nvPr/>
        </p:nvSpPr>
        <p:spPr bwMode="auto">
          <a:xfrm>
            <a:off x="6676390" y="5059354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Line 21"/>
          <p:cNvSpPr>
            <a:spLocks noChangeShapeType="1"/>
          </p:cNvSpPr>
          <p:nvPr/>
        </p:nvSpPr>
        <p:spPr bwMode="auto">
          <a:xfrm>
            <a:off x="6676390" y="4830754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Line 22"/>
          <p:cNvSpPr>
            <a:spLocks noChangeShapeType="1"/>
          </p:cNvSpPr>
          <p:nvPr/>
        </p:nvSpPr>
        <p:spPr bwMode="auto">
          <a:xfrm>
            <a:off x="6676390" y="5287954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Rectangle 23"/>
          <p:cNvSpPr>
            <a:spLocks noChangeArrowheads="1"/>
          </p:cNvSpPr>
          <p:nvPr/>
        </p:nvSpPr>
        <p:spPr bwMode="auto">
          <a:xfrm>
            <a:off x="5133340" y="4602154"/>
            <a:ext cx="7429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" name="Line 24"/>
          <p:cNvSpPr>
            <a:spLocks noChangeShapeType="1"/>
          </p:cNvSpPr>
          <p:nvPr/>
        </p:nvSpPr>
        <p:spPr bwMode="auto">
          <a:xfrm>
            <a:off x="5133340" y="5059354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" name="Line 25"/>
          <p:cNvSpPr>
            <a:spLocks noChangeShapeType="1"/>
          </p:cNvSpPr>
          <p:nvPr/>
        </p:nvSpPr>
        <p:spPr bwMode="auto">
          <a:xfrm>
            <a:off x="5133340" y="4830754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7" name="Line 26"/>
          <p:cNvSpPr>
            <a:spLocks noChangeShapeType="1"/>
          </p:cNvSpPr>
          <p:nvPr/>
        </p:nvSpPr>
        <p:spPr bwMode="auto">
          <a:xfrm>
            <a:off x="5133340" y="5287954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8" name="Rectangle 27"/>
          <p:cNvSpPr>
            <a:spLocks noChangeArrowheads="1"/>
          </p:cNvSpPr>
          <p:nvPr/>
        </p:nvSpPr>
        <p:spPr bwMode="auto">
          <a:xfrm>
            <a:off x="3647440" y="4602154"/>
            <a:ext cx="7429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" name="Line 28"/>
          <p:cNvSpPr>
            <a:spLocks noChangeShapeType="1"/>
          </p:cNvSpPr>
          <p:nvPr/>
        </p:nvSpPr>
        <p:spPr bwMode="auto">
          <a:xfrm>
            <a:off x="3647440" y="5059354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" name="Line 29"/>
          <p:cNvSpPr>
            <a:spLocks noChangeShapeType="1"/>
          </p:cNvSpPr>
          <p:nvPr/>
        </p:nvSpPr>
        <p:spPr bwMode="auto">
          <a:xfrm>
            <a:off x="3647440" y="4830754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Line 30"/>
          <p:cNvSpPr>
            <a:spLocks noChangeShapeType="1"/>
          </p:cNvSpPr>
          <p:nvPr/>
        </p:nvSpPr>
        <p:spPr bwMode="auto">
          <a:xfrm>
            <a:off x="3647440" y="5287954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Rectangle 31"/>
          <p:cNvSpPr>
            <a:spLocks noChangeArrowheads="1"/>
          </p:cNvSpPr>
          <p:nvPr/>
        </p:nvSpPr>
        <p:spPr bwMode="auto">
          <a:xfrm>
            <a:off x="2104390" y="4602154"/>
            <a:ext cx="7429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3" name="Line 32"/>
          <p:cNvSpPr>
            <a:spLocks noChangeShapeType="1"/>
          </p:cNvSpPr>
          <p:nvPr/>
        </p:nvSpPr>
        <p:spPr bwMode="auto">
          <a:xfrm>
            <a:off x="2104390" y="5059354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4" name="Line 33"/>
          <p:cNvSpPr>
            <a:spLocks noChangeShapeType="1"/>
          </p:cNvSpPr>
          <p:nvPr/>
        </p:nvSpPr>
        <p:spPr bwMode="auto">
          <a:xfrm>
            <a:off x="2104390" y="4830754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Line 34"/>
          <p:cNvSpPr>
            <a:spLocks noChangeShapeType="1"/>
          </p:cNvSpPr>
          <p:nvPr/>
        </p:nvSpPr>
        <p:spPr bwMode="auto">
          <a:xfrm>
            <a:off x="2104390" y="5287954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Text Box 35"/>
          <p:cNvSpPr txBox="1">
            <a:spLocks noChangeArrowheads="1"/>
          </p:cNvSpPr>
          <p:nvPr/>
        </p:nvSpPr>
        <p:spPr bwMode="auto">
          <a:xfrm>
            <a:off x="2149634" y="2915039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17" name="Text Box 36"/>
          <p:cNvSpPr txBox="1">
            <a:spLocks noChangeArrowheads="1"/>
          </p:cNvSpPr>
          <p:nvPr/>
        </p:nvSpPr>
        <p:spPr bwMode="auto">
          <a:xfrm>
            <a:off x="3578384" y="2915039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18" name="Text Box 37"/>
          <p:cNvSpPr txBox="1">
            <a:spLocks noChangeArrowheads="1"/>
          </p:cNvSpPr>
          <p:nvPr/>
        </p:nvSpPr>
        <p:spPr bwMode="auto">
          <a:xfrm>
            <a:off x="5064284" y="2915039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19" name="Text Box 38"/>
          <p:cNvSpPr txBox="1">
            <a:spLocks noChangeArrowheads="1"/>
          </p:cNvSpPr>
          <p:nvPr/>
        </p:nvSpPr>
        <p:spPr bwMode="auto">
          <a:xfrm>
            <a:off x="6664484" y="2915039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20" name="Text Box 39"/>
          <p:cNvSpPr txBox="1">
            <a:spLocks noChangeArrowheads="1"/>
          </p:cNvSpPr>
          <p:nvPr/>
        </p:nvSpPr>
        <p:spPr bwMode="auto">
          <a:xfrm>
            <a:off x="2047240" y="4316405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1" name="Text Box 40"/>
          <p:cNvSpPr txBox="1">
            <a:spLocks noChangeArrowheads="1"/>
          </p:cNvSpPr>
          <p:nvPr/>
        </p:nvSpPr>
        <p:spPr bwMode="auto">
          <a:xfrm>
            <a:off x="3578384" y="4286639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22" name="Text Box 41"/>
          <p:cNvSpPr txBox="1">
            <a:spLocks noChangeArrowheads="1"/>
          </p:cNvSpPr>
          <p:nvPr/>
        </p:nvSpPr>
        <p:spPr bwMode="auto">
          <a:xfrm>
            <a:off x="5121434" y="4286639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3" name="Text Box 42"/>
          <p:cNvSpPr txBox="1">
            <a:spLocks noChangeArrowheads="1"/>
          </p:cNvSpPr>
          <p:nvPr/>
        </p:nvSpPr>
        <p:spPr bwMode="auto">
          <a:xfrm>
            <a:off x="6607334" y="4286639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24" name="Rectangle 43"/>
          <p:cNvSpPr>
            <a:spLocks noChangeArrowheads="1"/>
          </p:cNvSpPr>
          <p:nvPr/>
        </p:nvSpPr>
        <p:spPr bwMode="auto">
          <a:xfrm>
            <a:off x="1704340" y="3230554"/>
            <a:ext cx="4000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" name="Line 44"/>
          <p:cNvSpPr>
            <a:spLocks noChangeShapeType="1"/>
          </p:cNvSpPr>
          <p:nvPr/>
        </p:nvSpPr>
        <p:spPr bwMode="auto">
          <a:xfrm>
            <a:off x="1704340" y="368775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Line 45"/>
          <p:cNvSpPr>
            <a:spLocks noChangeShapeType="1"/>
          </p:cNvSpPr>
          <p:nvPr/>
        </p:nvSpPr>
        <p:spPr bwMode="auto">
          <a:xfrm>
            <a:off x="1704340" y="345915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7" name="Line 46"/>
          <p:cNvSpPr>
            <a:spLocks noChangeShapeType="1"/>
          </p:cNvSpPr>
          <p:nvPr/>
        </p:nvSpPr>
        <p:spPr bwMode="auto">
          <a:xfrm>
            <a:off x="1704340" y="391635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8" name="Rectangle 47"/>
          <p:cNvSpPr>
            <a:spLocks noChangeArrowheads="1"/>
          </p:cNvSpPr>
          <p:nvPr/>
        </p:nvSpPr>
        <p:spPr bwMode="auto">
          <a:xfrm>
            <a:off x="3190240" y="3230554"/>
            <a:ext cx="4000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Line 48"/>
          <p:cNvSpPr>
            <a:spLocks noChangeShapeType="1"/>
          </p:cNvSpPr>
          <p:nvPr/>
        </p:nvSpPr>
        <p:spPr bwMode="auto">
          <a:xfrm>
            <a:off x="3190240" y="368775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Line 49"/>
          <p:cNvSpPr>
            <a:spLocks noChangeShapeType="1"/>
          </p:cNvSpPr>
          <p:nvPr/>
        </p:nvSpPr>
        <p:spPr bwMode="auto">
          <a:xfrm>
            <a:off x="3190240" y="345915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Line 50"/>
          <p:cNvSpPr>
            <a:spLocks noChangeShapeType="1"/>
          </p:cNvSpPr>
          <p:nvPr/>
        </p:nvSpPr>
        <p:spPr bwMode="auto">
          <a:xfrm>
            <a:off x="3190240" y="391635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Rectangle 51"/>
          <p:cNvSpPr>
            <a:spLocks noChangeArrowheads="1"/>
          </p:cNvSpPr>
          <p:nvPr/>
        </p:nvSpPr>
        <p:spPr bwMode="auto">
          <a:xfrm>
            <a:off x="4733290" y="3230554"/>
            <a:ext cx="4000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Line 52"/>
          <p:cNvSpPr>
            <a:spLocks noChangeShapeType="1"/>
          </p:cNvSpPr>
          <p:nvPr/>
        </p:nvSpPr>
        <p:spPr bwMode="auto">
          <a:xfrm>
            <a:off x="4733290" y="368775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Line 53"/>
          <p:cNvSpPr>
            <a:spLocks noChangeShapeType="1"/>
          </p:cNvSpPr>
          <p:nvPr/>
        </p:nvSpPr>
        <p:spPr bwMode="auto">
          <a:xfrm>
            <a:off x="4733290" y="345915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" name="Line 54"/>
          <p:cNvSpPr>
            <a:spLocks noChangeShapeType="1"/>
          </p:cNvSpPr>
          <p:nvPr/>
        </p:nvSpPr>
        <p:spPr bwMode="auto">
          <a:xfrm>
            <a:off x="4733290" y="391635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Rectangle 55"/>
          <p:cNvSpPr>
            <a:spLocks noChangeArrowheads="1"/>
          </p:cNvSpPr>
          <p:nvPr/>
        </p:nvSpPr>
        <p:spPr bwMode="auto">
          <a:xfrm>
            <a:off x="6276340" y="3230554"/>
            <a:ext cx="4000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7" name="Line 56"/>
          <p:cNvSpPr>
            <a:spLocks noChangeShapeType="1"/>
          </p:cNvSpPr>
          <p:nvPr/>
        </p:nvSpPr>
        <p:spPr bwMode="auto">
          <a:xfrm>
            <a:off x="6276340" y="368775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8" name="Line 57"/>
          <p:cNvSpPr>
            <a:spLocks noChangeShapeType="1"/>
          </p:cNvSpPr>
          <p:nvPr/>
        </p:nvSpPr>
        <p:spPr bwMode="auto">
          <a:xfrm>
            <a:off x="6276340" y="345915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9" name="Line 58"/>
          <p:cNvSpPr>
            <a:spLocks noChangeShapeType="1"/>
          </p:cNvSpPr>
          <p:nvPr/>
        </p:nvSpPr>
        <p:spPr bwMode="auto">
          <a:xfrm>
            <a:off x="6276340" y="391635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0" name="Rectangle 59"/>
          <p:cNvSpPr>
            <a:spLocks noChangeArrowheads="1"/>
          </p:cNvSpPr>
          <p:nvPr/>
        </p:nvSpPr>
        <p:spPr bwMode="auto">
          <a:xfrm>
            <a:off x="1704340" y="4602154"/>
            <a:ext cx="4000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1" name="Line 60"/>
          <p:cNvSpPr>
            <a:spLocks noChangeShapeType="1"/>
          </p:cNvSpPr>
          <p:nvPr/>
        </p:nvSpPr>
        <p:spPr bwMode="auto">
          <a:xfrm>
            <a:off x="1704340" y="505935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Line 61"/>
          <p:cNvSpPr>
            <a:spLocks noChangeShapeType="1"/>
          </p:cNvSpPr>
          <p:nvPr/>
        </p:nvSpPr>
        <p:spPr bwMode="auto">
          <a:xfrm>
            <a:off x="1704340" y="483075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3" name="Line 62"/>
          <p:cNvSpPr>
            <a:spLocks noChangeShapeType="1"/>
          </p:cNvSpPr>
          <p:nvPr/>
        </p:nvSpPr>
        <p:spPr bwMode="auto">
          <a:xfrm>
            <a:off x="1704340" y="528795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Rectangle 63"/>
          <p:cNvSpPr>
            <a:spLocks noChangeArrowheads="1"/>
          </p:cNvSpPr>
          <p:nvPr/>
        </p:nvSpPr>
        <p:spPr bwMode="auto">
          <a:xfrm>
            <a:off x="3247390" y="4602154"/>
            <a:ext cx="4000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Line 64"/>
          <p:cNvSpPr>
            <a:spLocks noChangeShapeType="1"/>
          </p:cNvSpPr>
          <p:nvPr/>
        </p:nvSpPr>
        <p:spPr bwMode="auto">
          <a:xfrm>
            <a:off x="3247390" y="505935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" name="Line 65"/>
          <p:cNvSpPr>
            <a:spLocks noChangeShapeType="1"/>
          </p:cNvSpPr>
          <p:nvPr/>
        </p:nvSpPr>
        <p:spPr bwMode="auto">
          <a:xfrm>
            <a:off x="3247390" y="483075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7" name="Line 66"/>
          <p:cNvSpPr>
            <a:spLocks noChangeShapeType="1"/>
          </p:cNvSpPr>
          <p:nvPr/>
        </p:nvSpPr>
        <p:spPr bwMode="auto">
          <a:xfrm>
            <a:off x="3247390" y="528795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Rectangle 67"/>
          <p:cNvSpPr>
            <a:spLocks noChangeArrowheads="1"/>
          </p:cNvSpPr>
          <p:nvPr/>
        </p:nvSpPr>
        <p:spPr bwMode="auto">
          <a:xfrm>
            <a:off x="4733290" y="4602154"/>
            <a:ext cx="4000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9" name="Line 68"/>
          <p:cNvSpPr>
            <a:spLocks noChangeShapeType="1"/>
          </p:cNvSpPr>
          <p:nvPr/>
        </p:nvSpPr>
        <p:spPr bwMode="auto">
          <a:xfrm>
            <a:off x="4733290" y="505935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Line 69"/>
          <p:cNvSpPr>
            <a:spLocks noChangeShapeType="1"/>
          </p:cNvSpPr>
          <p:nvPr/>
        </p:nvSpPr>
        <p:spPr bwMode="auto">
          <a:xfrm>
            <a:off x="4733290" y="483075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1" name="Line 70"/>
          <p:cNvSpPr>
            <a:spLocks noChangeShapeType="1"/>
          </p:cNvSpPr>
          <p:nvPr/>
        </p:nvSpPr>
        <p:spPr bwMode="auto">
          <a:xfrm>
            <a:off x="4733290" y="528795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2" name="Rectangle 71"/>
          <p:cNvSpPr>
            <a:spLocks noChangeArrowheads="1"/>
          </p:cNvSpPr>
          <p:nvPr/>
        </p:nvSpPr>
        <p:spPr bwMode="auto">
          <a:xfrm>
            <a:off x="6276340" y="4602154"/>
            <a:ext cx="4000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3" name="Line 72"/>
          <p:cNvSpPr>
            <a:spLocks noChangeShapeType="1"/>
          </p:cNvSpPr>
          <p:nvPr/>
        </p:nvSpPr>
        <p:spPr bwMode="auto">
          <a:xfrm>
            <a:off x="6276340" y="505935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4" name="Line 73"/>
          <p:cNvSpPr>
            <a:spLocks noChangeShapeType="1"/>
          </p:cNvSpPr>
          <p:nvPr/>
        </p:nvSpPr>
        <p:spPr bwMode="auto">
          <a:xfrm>
            <a:off x="6276340" y="483075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5" name="Line 74"/>
          <p:cNvSpPr>
            <a:spLocks noChangeShapeType="1"/>
          </p:cNvSpPr>
          <p:nvPr/>
        </p:nvSpPr>
        <p:spPr bwMode="auto">
          <a:xfrm>
            <a:off x="6276340" y="5287954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Text Box 77"/>
          <p:cNvSpPr txBox="1">
            <a:spLocks noChangeArrowheads="1"/>
          </p:cNvSpPr>
          <p:nvPr/>
        </p:nvSpPr>
        <p:spPr bwMode="auto">
          <a:xfrm>
            <a:off x="2334465" y="2905513"/>
            <a:ext cx="60625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miss</a:t>
            </a:r>
          </a:p>
        </p:txBody>
      </p:sp>
      <p:sp>
        <p:nvSpPr>
          <p:cNvPr id="257" name="Text Box 78"/>
          <p:cNvSpPr txBox="1">
            <a:spLocks noChangeArrowheads="1"/>
          </p:cNvSpPr>
          <p:nvPr/>
        </p:nvSpPr>
        <p:spPr bwMode="auto">
          <a:xfrm>
            <a:off x="3761741" y="2887654"/>
            <a:ext cx="60625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miss</a:t>
            </a:r>
          </a:p>
        </p:txBody>
      </p:sp>
      <p:sp>
        <p:nvSpPr>
          <p:cNvPr id="258" name="Text Box 79"/>
          <p:cNvSpPr txBox="1">
            <a:spLocks noChangeArrowheads="1"/>
          </p:cNvSpPr>
          <p:nvPr/>
        </p:nvSpPr>
        <p:spPr bwMode="auto">
          <a:xfrm>
            <a:off x="5247641" y="2887654"/>
            <a:ext cx="60625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miss</a:t>
            </a:r>
          </a:p>
        </p:txBody>
      </p:sp>
      <p:sp>
        <p:nvSpPr>
          <p:cNvPr id="259" name="Text Box 80"/>
          <p:cNvSpPr txBox="1">
            <a:spLocks noChangeArrowheads="1"/>
          </p:cNvSpPr>
          <p:nvPr/>
        </p:nvSpPr>
        <p:spPr bwMode="auto">
          <a:xfrm>
            <a:off x="6847841" y="2887654"/>
            <a:ext cx="60625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miss</a:t>
            </a:r>
          </a:p>
        </p:txBody>
      </p:sp>
      <p:sp>
        <p:nvSpPr>
          <p:cNvPr id="260" name="Text Box 81"/>
          <p:cNvSpPr txBox="1">
            <a:spLocks noChangeArrowheads="1"/>
          </p:cNvSpPr>
          <p:nvPr/>
        </p:nvSpPr>
        <p:spPr bwMode="auto">
          <a:xfrm>
            <a:off x="2218691" y="4316404"/>
            <a:ext cx="60625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miss</a:t>
            </a:r>
          </a:p>
        </p:txBody>
      </p:sp>
      <p:sp>
        <p:nvSpPr>
          <p:cNvPr id="261" name="Text Box 82"/>
          <p:cNvSpPr txBox="1">
            <a:spLocks noChangeArrowheads="1"/>
          </p:cNvSpPr>
          <p:nvPr/>
        </p:nvSpPr>
        <p:spPr bwMode="auto">
          <a:xfrm>
            <a:off x="3761741" y="4316404"/>
            <a:ext cx="60625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miss</a:t>
            </a:r>
          </a:p>
        </p:txBody>
      </p:sp>
      <p:sp>
        <p:nvSpPr>
          <p:cNvPr id="262" name="Text Box 83"/>
          <p:cNvSpPr txBox="1">
            <a:spLocks noChangeArrowheads="1"/>
          </p:cNvSpPr>
          <p:nvPr/>
        </p:nvSpPr>
        <p:spPr bwMode="auto">
          <a:xfrm>
            <a:off x="5361941" y="4316404"/>
            <a:ext cx="60625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miss</a:t>
            </a:r>
          </a:p>
        </p:txBody>
      </p:sp>
      <p:sp>
        <p:nvSpPr>
          <p:cNvPr id="263" name="Text Box 84"/>
          <p:cNvSpPr txBox="1">
            <a:spLocks noChangeArrowheads="1"/>
          </p:cNvSpPr>
          <p:nvPr/>
        </p:nvSpPr>
        <p:spPr bwMode="auto">
          <a:xfrm>
            <a:off x="6847841" y="4316404"/>
            <a:ext cx="60625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miss</a:t>
            </a:r>
          </a:p>
        </p:txBody>
      </p:sp>
      <p:sp>
        <p:nvSpPr>
          <p:cNvPr id="264" name="Text Box 85"/>
          <p:cNvSpPr txBox="1">
            <a:spLocks noChangeArrowheads="1"/>
          </p:cNvSpPr>
          <p:nvPr/>
        </p:nvSpPr>
        <p:spPr bwMode="auto">
          <a:xfrm>
            <a:off x="1761490" y="3196026"/>
            <a:ext cx="119776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00    Mem(0)</a:t>
            </a:r>
          </a:p>
        </p:txBody>
      </p:sp>
      <p:sp>
        <p:nvSpPr>
          <p:cNvPr id="265" name="Text Box 86"/>
          <p:cNvSpPr txBox="1">
            <a:spLocks noChangeArrowheads="1"/>
          </p:cNvSpPr>
          <p:nvPr/>
        </p:nvSpPr>
        <p:spPr bwMode="auto">
          <a:xfrm>
            <a:off x="3224769" y="3196026"/>
            <a:ext cx="119776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00    Mem(0)</a:t>
            </a:r>
          </a:p>
        </p:txBody>
      </p:sp>
      <p:grpSp>
        <p:nvGrpSpPr>
          <p:cNvPr id="266" name="Group 87"/>
          <p:cNvGrpSpPr>
            <a:grpSpLocks/>
          </p:cNvGrpSpPr>
          <p:nvPr/>
        </p:nvGrpSpPr>
        <p:grpSpPr bwMode="auto">
          <a:xfrm>
            <a:off x="3018791" y="2988859"/>
            <a:ext cx="1497807" cy="458390"/>
            <a:chOff x="1584" y="901"/>
            <a:chExt cx="1258" cy="385"/>
          </a:xfrm>
        </p:grpSpPr>
        <p:sp>
          <p:nvSpPr>
            <p:cNvPr id="267" name="Line 88"/>
            <p:cNvSpPr>
              <a:spLocks noChangeShapeType="1"/>
            </p:cNvSpPr>
            <p:nvPr/>
          </p:nvSpPr>
          <p:spPr bwMode="auto">
            <a:xfrm>
              <a:off x="1776" y="1132"/>
              <a:ext cx="24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Text Box 89"/>
            <p:cNvSpPr txBox="1">
              <a:spLocks noChangeArrowheads="1"/>
            </p:cNvSpPr>
            <p:nvPr/>
          </p:nvSpPr>
          <p:spPr bwMode="auto">
            <a:xfrm>
              <a:off x="1584" y="901"/>
              <a:ext cx="322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269" name="Text Box 90"/>
            <p:cNvSpPr txBox="1">
              <a:spLocks noChangeArrowheads="1"/>
            </p:cNvSpPr>
            <p:nvPr/>
          </p:nvSpPr>
          <p:spPr bwMode="auto">
            <a:xfrm>
              <a:off x="2603" y="910"/>
              <a:ext cx="239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70" name="Line 91"/>
            <p:cNvSpPr>
              <a:spLocks noChangeShapeType="1"/>
            </p:cNvSpPr>
            <p:nvPr/>
          </p:nvSpPr>
          <p:spPr bwMode="auto">
            <a:xfrm>
              <a:off x="2419" y="1142"/>
              <a:ext cx="144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1" name="Text Box 92"/>
          <p:cNvSpPr txBox="1">
            <a:spLocks noChangeArrowheads="1"/>
          </p:cNvSpPr>
          <p:nvPr/>
        </p:nvSpPr>
        <p:spPr bwMode="auto">
          <a:xfrm>
            <a:off x="4767819" y="3196026"/>
            <a:ext cx="119776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01    Mem(4)</a:t>
            </a:r>
          </a:p>
        </p:txBody>
      </p:sp>
      <p:grpSp>
        <p:nvGrpSpPr>
          <p:cNvPr id="272" name="Group 93"/>
          <p:cNvGrpSpPr>
            <a:grpSpLocks/>
          </p:cNvGrpSpPr>
          <p:nvPr/>
        </p:nvGrpSpPr>
        <p:grpSpPr bwMode="auto">
          <a:xfrm>
            <a:off x="4561840" y="2988857"/>
            <a:ext cx="1508522" cy="470297"/>
            <a:chOff x="2880" y="949"/>
            <a:chExt cx="1267" cy="395"/>
          </a:xfrm>
        </p:grpSpPr>
        <p:sp>
          <p:nvSpPr>
            <p:cNvPr id="273" name="Line 94"/>
            <p:cNvSpPr>
              <a:spLocks noChangeShapeType="1"/>
            </p:cNvSpPr>
            <p:nvPr/>
          </p:nvSpPr>
          <p:spPr bwMode="auto">
            <a:xfrm>
              <a:off x="3072" y="1200"/>
              <a:ext cx="24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Line 95"/>
            <p:cNvSpPr>
              <a:spLocks noChangeShapeType="1"/>
            </p:cNvSpPr>
            <p:nvPr/>
          </p:nvSpPr>
          <p:spPr bwMode="auto">
            <a:xfrm>
              <a:off x="3744" y="1200"/>
              <a:ext cx="144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" name="Text Box 96"/>
            <p:cNvSpPr txBox="1">
              <a:spLocks noChangeArrowheads="1"/>
            </p:cNvSpPr>
            <p:nvPr/>
          </p:nvSpPr>
          <p:spPr bwMode="auto">
            <a:xfrm>
              <a:off x="3908" y="958"/>
              <a:ext cx="239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76" name="Text Box 97"/>
            <p:cNvSpPr txBox="1">
              <a:spLocks noChangeArrowheads="1"/>
            </p:cNvSpPr>
            <p:nvPr/>
          </p:nvSpPr>
          <p:spPr bwMode="auto">
            <a:xfrm>
              <a:off x="2880" y="949"/>
              <a:ext cx="322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00</a:t>
              </a:r>
            </a:p>
          </p:txBody>
        </p:sp>
      </p:grpSp>
      <p:sp>
        <p:nvSpPr>
          <p:cNvPr id="277" name="Text Box 98"/>
          <p:cNvSpPr txBox="1">
            <a:spLocks noChangeArrowheads="1"/>
          </p:cNvSpPr>
          <p:nvPr/>
        </p:nvSpPr>
        <p:spPr bwMode="auto">
          <a:xfrm>
            <a:off x="6310869" y="3206741"/>
            <a:ext cx="119776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00    Mem(0)</a:t>
            </a:r>
          </a:p>
        </p:txBody>
      </p:sp>
      <p:grpSp>
        <p:nvGrpSpPr>
          <p:cNvPr id="278" name="Group 99"/>
          <p:cNvGrpSpPr>
            <a:grpSpLocks/>
          </p:cNvGrpSpPr>
          <p:nvPr/>
        </p:nvGrpSpPr>
        <p:grpSpPr bwMode="auto">
          <a:xfrm>
            <a:off x="6104890" y="2987666"/>
            <a:ext cx="1532335" cy="471488"/>
            <a:chOff x="4176" y="948"/>
            <a:chExt cx="1287" cy="396"/>
          </a:xfrm>
        </p:grpSpPr>
        <p:sp>
          <p:nvSpPr>
            <p:cNvPr id="279" name="Line 100"/>
            <p:cNvSpPr>
              <a:spLocks noChangeShapeType="1"/>
            </p:cNvSpPr>
            <p:nvPr/>
          </p:nvSpPr>
          <p:spPr bwMode="auto">
            <a:xfrm>
              <a:off x="4368" y="1200"/>
              <a:ext cx="24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" name="Text Box 101"/>
            <p:cNvSpPr txBox="1">
              <a:spLocks noChangeArrowheads="1"/>
            </p:cNvSpPr>
            <p:nvPr/>
          </p:nvSpPr>
          <p:spPr bwMode="auto">
            <a:xfrm>
              <a:off x="4176" y="949"/>
              <a:ext cx="322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281" name="Text Box 102"/>
            <p:cNvSpPr txBox="1">
              <a:spLocks noChangeArrowheads="1"/>
            </p:cNvSpPr>
            <p:nvPr/>
          </p:nvSpPr>
          <p:spPr bwMode="auto">
            <a:xfrm>
              <a:off x="5224" y="948"/>
              <a:ext cx="239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82" name="Line 103"/>
            <p:cNvSpPr>
              <a:spLocks noChangeShapeType="1"/>
            </p:cNvSpPr>
            <p:nvPr/>
          </p:nvSpPr>
          <p:spPr bwMode="auto">
            <a:xfrm>
              <a:off x="5040" y="1200"/>
              <a:ext cx="144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3" name="Text Box 104"/>
          <p:cNvSpPr txBox="1">
            <a:spLocks noChangeArrowheads="1"/>
          </p:cNvSpPr>
          <p:nvPr/>
        </p:nvSpPr>
        <p:spPr bwMode="auto">
          <a:xfrm>
            <a:off x="3305731" y="4567626"/>
            <a:ext cx="119776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00    Mem(0)</a:t>
            </a:r>
          </a:p>
        </p:txBody>
      </p:sp>
      <p:grpSp>
        <p:nvGrpSpPr>
          <p:cNvPr id="284" name="Group 105"/>
          <p:cNvGrpSpPr>
            <a:grpSpLocks/>
          </p:cNvGrpSpPr>
          <p:nvPr/>
        </p:nvGrpSpPr>
        <p:grpSpPr bwMode="auto">
          <a:xfrm>
            <a:off x="3075940" y="4327121"/>
            <a:ext cx="1508522" cy="492919"/>
            <a:chOff x="1632" y="3234"/>
            <a:chExt cx="1267" cy="414"/>
          </a:xfrm>
        </p:grpSpPr>
        <p:sp>
          <p:nvSpPr>
            <p:cNvPr id="285" name="Line 106"/>
            <p:cNvSpPr>
              <a:spLocks noChangeShapeType="1"/>
            </p:cNvSpPr>
            <p:nvPr/>
          </p:nvSpPr>
          <p:spPr bwMode="auto">
            <a:xfrm>
              <a:off x="1824" y="3504"/>
              <a:ext cx="24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" name="Text Box 107"/>
            <p:cNvSpPr txBox="1">
              <a:spLocks noChangeArrowheads="1"/>
            </p:cNvSpPr>
            <p:nvPr/>
          </p:nvSpPr>
          <p:spPr bwMode="auto">
            <a:xfrm>
              <a:off x="1632" y="3234"/>
              <a:ext cx="322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287" name="Text Box 108"/>
            <p:cNvSpPr txBox="1">
              <a:spLocks noChangeArrowheads="1"/>
            </p:cNvSpPr>
            <p:nvPr/>
          </p:nvSpPr>
          <p:spPr bwMode="auto">
            <a:xfrm>
              <a:off x="2660" y="3253"/>
              <a:ext cx="239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88" name="Line 109"/>
            <p:cNvSpPr>
              <a:spLocks noChangeShapeType="1"/>
            </p:cNvSpPr>
            <p:nvPr/>
          </p:nvSpPr>
          <p:spPr bwMode="auto">
            <a:xfrm>
              <a:off x="2496" y="3504"/>
              <a:ext cx="144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9" name="Text Box 110"/>
          <p:cNvSpPr txBox="1">
            <a:spLocks noChangeArrowheads="1"/>
          </p:cNvSpPr>
          <p:nvPr/>
        </p:nvSpPr>
        <p:spPr bwMode="auto">
          <a:xfrm>
            <a:off x="6346588" y="4578341"/>
            <a:ext cx="119776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00    Mem(0)</a:t>
            </a:r>
          </a:p>
        </p:txBody>
      </p:sp>
      <p:grpSp>
        <p:nvGrpSpPr>
          <p:cNvPr id="290" name="Group 111"/>
          <p:cNvGrpSpPr>
            <a:grpSpLocks/>
          </p:cNvGrpSpPr>
          <p:nvPr/>
        </p:nvGrpSpPr>
        <p:grpSpPr bwMode="auto">
          <a:xfrm>
            <a:off x="6104891" y="4339026"/>
            <a:ext cx="1520428" cy="481013"/>
            <a:chOff x="4176" y="3340"/>
            <a:chExt cx="1277" cy="404"/>
          </a:xfrm>
        </p:grpSpPr>
        <p:sp>
          <p:nvSpPr>
            <p:cNvPr id="291" name="Line 112"/>
            <p:cNvSpPr>
              <a:spLocks noChangeShapeType="1"/>
            </p:cNvSpPr>
            <p:nvPr/>
          </p:nvSpPr>
          <p:spPr bwMode="auto">
            <a:xfrm>
              <a:off x="4368" y="3600"/>
              <a:ext cx="24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2" name="Text Box 113"/>
            <p:cNvSpPr txBox="1">
              <a:spLocks noChangeArrowheads="1"/>
            </p:cNvSpPr>
            <p:nvPr/>
          </p:nvSpPr>
          <p:spPr bwMode="auto">
            <a:xfrm>
              <a:off x="4176" y="3340"/>
              <a:ext cx="322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293" name="Text Box 114"/>
            <p:cNvSpPr txBox="1">
              <a:spLocks noChangeArrowheads="1"/>
            </p:cNvSpPr>
            <p:nvPr/>
          </p:nvSpPr>
          <p:spPr bwMode="auto">
            <a:xfrm>
              <a:off x="5214" y="3348"/>
              <a:ext cx="239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94" name="Line 115"/>
            <p:cNvSpPr>
              <a:spLocks noChangeShapeType="1"/>
            </p:cNvSpPr>
            <p:nvPr/>
          </p:nvSpPr>
          <p:spPr bwMode="auto">
            <a:xfrm>
              <a:off x="5040" y="3600"/>
              <a:ext cx="144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5" name="Text Box 116"/>
          <p:cNvSpPr txBox="1">
            <a:spLocks noChangeArrowheads="1"/>
          </p:cNvSpPr>
          <p:nvPr/>
        </p:nvSpPr>
        <p:spPr bwMode="auto">
          <a:xfrm>
            <a:off x="1774588" y="4578341"/>
            <a:ext cx="119776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01    Mem(4)</a:t>
            </a:r>
          </a:p>
        </p:txBody>
      </p:sp>
      <p:grpSp>
        <p:nvGrpSpPr>
          <p:cNvPr id="296" name="Group 117"/>
          <p:cNvGrpSpPr>
            <a:grpSpLocks/>
          </p:cNvGrpSpPr>
          <p:nvPr/>
        </p:nvGrpSpPr>
        <p:grpSpPr bwMode="auto">
          <a:xfrm>
            <a:off x="1532890" y="4349741"/>
            <a:ext cx="1508522" cy="481013"/>
            <a:chOff x="336" y="2428"/>
            <a:chExt cx="1267" cy="404"/>
          </a:xfrm>
        </p:grpSpPr>
        <p:sp>
          <p:nvSpPr>
            <p:cNvPr id="297" name="Line 118"/>
            <p:cNvSpPr>
              <a:spLocks noChangeShapeType="1"/>
            </p:cNvSpPr>
            <p:nvPr/>
          </p:nvSpPr>
          <p:spPr bwMode="auto">
            <a:xfrm>
              <a:off x="528" y="2688"/>
              <a:ext cx="24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8" name="Line 119"/>
            <p:cNvSpPr>
              <a:spLocks noChangeShapeType="1"/>
            </p:cNvSpPr>
            <p:nvPr/>
          </p:nvSpPr>
          <p:spPr bwMode="auto">
            <a:xfrm>
              <a:off x="1200" y="2688"/>
              <a:ext cx="144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" name="Text Box 120"/>
            <p:cNvSpPr txBox="1">
              <a:spLocks noChangeArrowheads="1"/>
            </p:cNvSpPr>
            <p:nvPr/>
          </p:nvSpPr>
          <p:spPr bwMode="auto">
            <a:xfrm>
              <a:off x="1364" y="2446"/>
              <a:ext cx="239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00" name="Text Box 121"/>
            <p:cNvSpPr txBox="1">
              <a:spLocks noChangeArrowheads="1"/>
            </p:cNvSpPr>
            <p:nvPr/>
          </p:nvSpPr>
          <p:spPr bwMode="auto">
            <a:xfrm>
              <a:off x="336" y="2428"/>
              <a:ext cx="322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00</a:t>
              </a:r>
            </a:p>
          </p:txBody>
        </p:sp>
      </p:grpSp>
      <p:sp>
        <p:nvSpPr>
          <p:cNvPr id="301" name="Text Box 122"/>
          <p:cNvSpPr txBox="1">
            <a:spLocks noChangeArrowheads="1"/>
          </p:cNvSpPr>
          <p:nvPr/>
        </p:nvSpPr>
        <p:spPr bwMode="auto">
          <a:xfrm>
            <a:off x="4803538" y="4578341"/>
            <a:ext cx="119776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01    Mem(4)</a:t>
            </a:r>
          </a:p>
        </p:txBody>
      </p:sp>
      <p:grpSp>
        <p:nvGrpSpPr>
          <p:cNvPr id="302" name="Group 123"/>
          <p:cNvGrpSpPr>
            <a:grpSpLocks/>
          </p:cNvGrpSpPr>
          <p:nvPr/>
        </p:nvGrpSpPr>
        <p:grpSpPr bwMode="auto">
          <a:xfrm>
            <a:off x="4561841" y="4337835"/>
            <a:ext cx="1520428" cy="482204"/>
            <a:chOff x="2880" y="3291"/>
            <a:chExt cx="1277" cy="405"/>
          </a:xfrm>
        </p:grpSpPr>
        <p:sp>
          <p:nvSpPr>
            <p:cNvPr id="303" name="Line 124"/>
            <p:cNvSpPr>
              <a:spLocks noChangeShapeType="1"/>
            </p:cNvSpPr>
            <p:nvPr/>
          </p:nvSpPr>
          <p:spPr bwMode="auto">
            <a:xfrm>
              <a:off x="3072" y="3552"/>
              <a:ext cx="24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4" name="Line 125"/>
            <p:cNvSpPr>
              <a:spLocks noChangeShapeType="1"/>
            </p:cNvSpPr>
            <p:nvPr/>
          </p:nvSpPr>
          <p:spPr bwMode="auto">
            <a:xfrm>
              <a:off x="3744" y="3552"/>
              <a:ext cx="144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5" name="Text Box 126"/>
            <p:cNvSpPr txBox="1">
              <a:spLocks noChangeArrowheads="1"/>
            </p:cNvSpPr>
            <p:nvPr/>
          </p:nvSpPr>
          <p:spPr bwMode="auto">
            <a:xfrm>
              <a:off x="3918" y="3291"/>
              <a:ext cx="239" cy="2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06" name="Text Box 127"/>
            <p:cNvSpPr txBox="1">
              <a:spLocks noChangeArrowheads="1"/>
            </p:cNvSpPr>
            <p:nvPr/>
          </p:nvSpPr>
          <p:spPr bwMode="auto">
            <a:xfrm>
              <a:off x="2880" y="3292"/>
              <a:ext cx="322" cy="25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00</a:t>
              </a:r>
            </a:p>
          </p:txBody>
        </p:sp>
      </p:grpSp>
      <p:sp>
        <p:nvSpPr>
          <p:cNvPr id="307" name="Text Box 128"/>
          <p:cNvSpPr txBox="1">
            <a:spLocks noChangeArrowheads="1"/>
          </p:cNvSpPr>
          <p:nvPr/>
        </p:nvSpPr>
        <p:spPr bwMode="auto">
          <a:xfrm>
            <a:off x="1009523" y="2383557"/>
            <a:ext cx="4214305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with an empty cache - all blocks initially marked as not valid</a:t>
            </a:r>
          </a:p>
        </p:txBody>
      </p:sp>
      <p:sp>
        <p:nvSpPr>
          <p:cNvPr id="308" name="Rectangle 129"/>
          <p:cNvSpPr>
            <a:spLocks noChangeArrowheads="1"/>
          </p:cNvSpPr>
          <p:nvPr/>
        </p:nvSpPr>
        <p:spPr bwMode="auto">
          <a:xfrm>
            <a:off x="1420863" y="5919999"/>
            <a:ext cx="6115050" cy="5924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7625" tIns="19050" rIns="47625" bIns="190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Ping-pong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effect due to conflict misses - two memory locations that map into the same cache block</a:t>
            </a:r>
          </a:p>
        </p:txBody>
      </p:sp>
      <p:sp>
        <p:nvSpPr>
          <p:cNvPr id="309" name="Rectangle 130"/>
          <p:cNvSpPr>
            <a:spLocks noChangeArrowheads="1"/>
          </p:cNvSpPr>
          <p:nvPr/>
        </p:nvSpPr>
        <p:spPr bwMode="auto">
          <a:xfrm>
            <a:off x="1532890" y="5541558"/>
            <a:ext cx="6115050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7625" tIns="19050" rIns="47625" bIns="19050">
            <a:prstTxWarp prst="textNoShape">
              <a:avLst/>
            </a:prstTxWarp>
            <a:spAutoFit/>
          </a:bodyPr>
          <a:lstStyle/>
          <a:p>
            <a:pPr marL="556022" lvl="1" indent="-184547">
              <a:spcBef>
                <a:spcPct val="30000"/>
              </a:spcBef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 requests, 8 misses</a:t>
            </a:r>
          </a:p>
        </p:txBody>
      </p:sp>
    </p:spTree>
    <p:extLst>
      <p:ext uri="{BB962C8B-B14F-4D97-AF65-F5344CB8AC3E}">
        <p14:creationId xmlns:p14="http://schemas.microsoft.com/office/powerpoint/2010/main" val="115232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utoUpdateAnimBg="0"/>
      <p:bldP spid="257" grpId="0" autoUpdateAnimBg="0"/>
      <p:bldP spid="258" grpId="0" autoUpdateAnimBg="0"/>
      <p:bldP spid="259" grpId="0" autoUpdateAnimBg="0"/>
      <p:bldP spid="260" grpId="0" autoUpdateAnimBg="0"/>
      <p:bldP spid="261" grpId="0" autoUpdateAnimBg="0"/>
      <p:bldP spid="262" grpId="0" autoUpdateAnimBg="0"/>
      <p:bldP spid="263" grpId="0" autoUpdateAnimBg="0"/>
      <p:bldP spid="264" grpId="0" autoUpdateAnimBg="0"/>
      <p:bldP spid="265" grpId="0"/>
      <p:bldP spid="271" grpId="0"/>
      <p:bldP spid="277" grpId="0"/>
      <p:bldP spid="283" grpId="0"/>
      <p:bldP spid="289" grpId="0"/>
      <p:bldP spid="295" grpId="0"/>
      <p:bldP spid="301" grpId="0"/>
      <p:bldP spid="308" grpId="0"/>
      <p:bldP spid="30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7675" y="76990"/>
            <a:ext cx="70389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Example: 2-Way Set Associative $</a:t>
            </a:r>
            <a:b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</a:br>
            <a:r>
              <a:rPr lang="en-US" altLang="en-US" sz="2800" dirty="0">
                <a:solidFill>
                  <a:srgbClr val="CC0000"/>
                </a:solidFill>
                <a:latin typeface="Arial" panose="020B0604020202020204" pitchFamily="34" charset="0"/>
              </a:rPr>
              <a:t>(4 words = 2 sets x 2 ways per set)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2800350" y="2933700"/>
            <a:ext cx="742950" cy="914400"/>
            <a:chOff x="1344" y="1056"/>
            <a:chExt cx="624" cy="768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343400" y="2476500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343400" y="2247900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343400" y="2705100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343400" y="2019300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343400" y="20193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101654" y="2026952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 flipV="1">
            <a:off x="4343400" y="5219700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 flipV="1">
            <a:off x="4343400" y="5448300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 flipV="1">
            <a:off x="4343400" y="4991100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 flipV="1">
            <a:off x="5101654" y="4770152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1812131" y="2903935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1485901" y="2247900"/>
            <a:ext cx="72167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5429251" y="1847850"/>
            <a:ext cx="132921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Main Memory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5920316" y="3733800"/>
            <a:ext cx="2427817" cy="2062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Q: How do we find it?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next 1 low order memory address bit to determine which cache set (i.e., modulo the number of sets in the cache)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4343400" y="2933700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4343400" y="3162300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4343400" y="3390900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4343400" y="3619500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4343400" y="3848100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4343400" y="4076700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4343400" y="4762500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4343400" y="4305300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4343400" y="4533900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5"/>
          <p:cNvGrpSpPr>
            <a:grpSpLocks/>
          </p:cNvGrpSpPr>
          <p:nvPr/>
        </p:nvGrpSpPr>
        <p:grpSpPr bwMode="auto">
          <a:xfrm>
            <a:off x="2343150" y="2933700"/>
            <a:ext cx="457200" cy="914400"/>
            <a:chOff x="1344" y="1056"/>
            <a:chExt cx="624" cy="768"/>
          </a:xfrm>
        </p:grpSpPr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2343151" y="2590800"/>
            <a:ext cx="472565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2914651" y="2590800"/>
            <a:ext cx="562975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41" name="Rectangle 42" descr="5%"/>
          <p:cNvSpPr>
            <a:spLocks noChangeArrowheads="1"/>
          </p:cNvSpPr>
          <p:nvPr/>
        </p:nvSpPr>
        <p:spPr bwMode="auto">
          <a:xfrm>
            <a:off x="4343400" y="2019300"/>
            <a:ext cx="742950" cy="228600"/>
          </a:xfrm>
          <a:prstGeom prst="rect">
            <a:avLst/>
          </a:prstGeom>
          <a:pattFill prst="pct5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3" descr="10%"/>
          <p:cNvSpPr>
            <a:spLocks noChangeArrowheads="1"/>
          </p:cNvSpPr>
          <p:nvPr/>
        </p:nvSpPr>
        <p:spPr bwMode="auto">
          <a:xfrm>
            <a:off x="2800350" y="2933700"/>
            <a:ext cx="742950" cy="228600"/>
          </a:xfrm>
          <a:prstGeom prst="rect">
            <a:avLst/>
          </a:prstGeom>
          <a:pattFill prst="pct10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4" descr="5%"/>
          <p:cNvSpPr>
            <a:spLocks noChangeArrowheads="1"/>
          </p:cNvSpPr>
          <p:nvPr/>
        </p:nvSpPr>
        <p:spPr bwMode="auto">
          <a:xfrm>
            <a:off x="4343400" y="2933700"/>
            <a:ext cx="742950" cy="228600"/>
          </a:xfrm>
          <a:prstGeom prst="rect">
            <a:avLst/>
          </a:prstGeom>
          <a:pattFill prst="pct5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5" descr="5%"/>
          <p:cNvSpPr>
            <a:spLocks noChangeArrowheads="1"/>
          </p:cNvSpPr>
          <p:nvPr/>
        </p:nvSpPr>
        <p:spPr bwMode="auto">
          <a:xfrm>
            <a:off x="4343400" y="3848100"/>
            <a:ext cx="742950" cy="228600"/>
          </a:xfrm>
          <a:prstGeom prst="rect">
            <a:avLst/>
          </a:prstGeom>
          <a:pattFill prst="pct5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6" descr="5%"/>
          <p:cNvSpPr>
            <a:spLocks noChangeArrowheads="1"/>
          </p:cNvSpPr>
          <p:nvPr/>
        </p:nvSpPr>
        <p:spPr bwMode="auto">
          <a:xfrm>
            <a:off x="4343400" y="4762500"/>
            <a:ext cx="742950" cy="228600"/>
          </a:xfrm>
          <a:prstGeom prst="rect">
            <a:avLst/>
          </a:prstGeom>
          <a:pattFill prst="pct5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7" descr="5%"/>
          <p:cNvSpPr>
            <a:spLocks noChangeArrowheads="1"/>
          </p:cNvSpPr>
          <p:nvPr/>
        </p:nvSpPr>
        <p:spPr bwMode="auto">
          <a:xfrm>
            <a:off x="4343400" y="5448300"/>
            <a:ext cx="742950" cy="2286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8" descr="5%"/>
          <p:cNvSpPr>
            <a:spLocks noChangeArrowheads="1"/>
          </p:cNvSpPr>
          <p:nvPr/>
        </p:nvSpPr>
        <p:spPr bwMode="auto">
          <a:xfrm>
            <a:off x="4343400" y="4533900"/>
            <a:ext cx="742950" cy="2286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9" descr="5%"/>
          <p:cNvSpPr>
            <a:spLocks noChangeArrowheads="1"/>
          </p:cNvSpPr>
          <p:nvPr/>
        </p:nvSpPr>
        <p:spPr bwMode="auto">
          <a:xfrm>
            <a:off x="4343400" y="3619500"/>
            <a:ext cx="742950" cy="2286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50" descr="5%"/>
          <p:cNvSpPr>
            <a:spLocks noChangeArrowheads="1"/>
          </p:cNvSpPr>
          <p:nvPr/>
        </p:nvSpPr>
        <p:spPr bwMode="auto">
          <a:xfrm>
            <a:off x="4343400" y="2705100"/>
            <a:ext cx="742950" cy="2286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51" descr="5%"/>
          <p:cNvSpPr>
            <a:spLocks noChangeArrowheads="1"/>
          </p:cNvSpPr>
          <p:nvPr/>
        </p:nvSpPr>
        <p:spPr bwMode="auto">
          <a:xfrm>
            <a:off x="2800350" y="3162300"/>
            <a:ext cx="742950" cy="2286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 Box 62"/>
          <p:cNvSpPr txBox="1">
            <a:spLocks noChangeArrowheads="1"/>
          </p:cNvSpPr>
          <p:nvPr/>
        </p:nvSpPr>
        <p:spPr bwMode="auto">
          <a:xfrm>
            <a:off x="1543050" y="4051697"/>
            <a:ext cx="2114550" cy="206210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Q: Is it there?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Compare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 cache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 the set to the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order 3 memory address bits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tell if the memory block is in the cache</a:t>
            </a:r>
          </a:p>
        </p:txBody>
      </p:sp>
      <p:grpSp>
        <p:nvGrpSpPr>
          <p:cNvPr id="52" name="Group 63"/>
          <p:cNvGrpSpPr>
            <a:grpSpLocks/>
          </p:cNvGrpSpPr>
          <p:nvPr/>
        </p:nvGrpSpPr>
        <p:grpSpPr bwMode="auto">
          <a:xfrm>
            <a:off x="2057400" y="2933700"/>
            <a:ext cx="285750" cy="914400"/>
            <a:chOff x="1344" y="1056"/>
            <a:chExt cx="624" cy="768"/>
          </a:xfrm>
        </p:grpSpPr>
        <p:sp>
          <p:nvSpPr>
            <p:cNvPr id="53" name="Rectangle 64"/>
            <p:cNvSpPr>
              <a:spLocks noChangeArrowheads="1"/>
            </p:cNvSpPr>
            <p:nvPr/>
          </p:nvSpPr>
          <p:spPr bwMode="auto">
            <a:xfrm>
              <a:off x="1344" y="1056"/>
              <a:ext cx="624" cy="7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Line 65"/>
            <p:cNvSpPr>
              <a:spLocks noChangeShapeType="1"/>
            </p:cNvSpPr>
            <p:nvPr/>
          </p:nvSpPr>
          <p:spPr bwMode="auto">
            <a:xfrm>
              <a:off x="1344" y="144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Line 66"/>
            <p:cNvSpPr>
              <a:spLocks noChangeShapeType="1"/>
            </p:cNvSpPr>
            <p:nvPr/>
          </p:nvSpPr>
          <p:spPr bwMode="auto">
            <a:xfrm>
              <a:off x="1344" y="124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Line 67"/>
            <p:cNvSpPr>
              <a:spLocks noChangeShapeType="1"/>
            </p:cNvSpPr>
            <p:nvPr/>
          </p:nvSpPr>
          <p:spPr bwMode="auto">
            <a:xfrm>
              <a:off x="1344" y="1632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" name="Text Box 68"/>
          <p:cNvSpPr txBox="1">
            <a:spLocks noChangeArrowheads="1"/>
          </p:cNvSpPr>
          <p:nvPr/>
        </p:nvSpPr>
        <p:spPr bwMode="auto">
          <a:xfrm>
            <a:off x="2057400" y="2590800"/>
            <a:ext cx="30489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</a:p>
        </p:txBody>
      </p:sp>
      <p:grpSp>
        <p:nvGrpSpPr>
          <p:cNvPr id="58" name="Group 112"/>
          <p:cNvGrpSpPr>
            <a:grpSpLocks/>
          </p:cNvGrpSpPr>
          <p:nvPr/>
        </p:nvGrpSpPr>
        <p:grpSpPr bwMode="auto">
          <a:xfrm>
            <a:off x="3543300" y="2133600"/>
            <a:ext cx="800100" cy="1428750"/>
            <a:chOff x="2016" y="624"/>
            <a:chExt cx="672" cy="1200"/>
          </a:xfrm>
        </p:grpSpPr>
        <p:sp>
          <p:nvSpPr>
            <p:cNvPr id="59" name="Line 70"/>
            <p:cNvSpPr>
              <a:spLocks noChangeShapeType="1"/>
            </p:cNvSpPr>
            <p:nvPr/>
          </p:nvSpPr>
          <p:spPr bwMode="auto">
            <a:xfrm flipH="1">
              <a:off x="2016" y="624"/>
              <a:ext cx="672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Line 72"/>
            <p:cNvSpPr>
              <a:spLocks noChangeShapeType="1"/>
            </p:cNvSpPr>
            <p:nvPr/>
          </p:nvSpPr>
          <p:spPr bwMode="auto">
            <a:xfrm flipH="1">
              <a:off x="2016" y="624"/>
              <a:ext cx="672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Group 113"/>
          <p:cNvGrpSpPr>
            <a:grpSpLocks/>
          </p:cNvGrpSpPr>
          <p:nvPr/>
        </p:nvGrpSpPr>
        <p:grpSpPr bwMode="auto">
          <a:xfrm>
            <a:off x="3543300" y="3276600"/>
            <a:ext cx="800100" cy="2286000"/>
            <a:chOff x="2016" y="1584"/>
            <a:chExt cx="672" cy="1920"/>
          </a:xfrm>
        </p:grpSpPr>
        <p:sp>
          <p:nvSpPr>
            <p:cNvPr id="62" name="Line 86"/>
            <p:cNvSpPr>
              <a:spLocks noChangeShapeType="1"/>
            </p:cNvSpPr>
            <p:nvPr/>
          </p:nvSpPr>
          <p:spPr bwMode="auto">
            <a:xfrm>
              <a:off x="2016" y="1968"/>
              <a:ext cx="672" cy="15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Line 87"/>
            <p:cNvSpPr>
              <a:spLocks noChangeShapeType="1"/>
            </p:cNvSpPr>
            <p:nvPr/>
          </p:nvSpPr>
          <p:spPr bwMode="auto">
            <a:xfrm>
              <a:off x="2016" y="1584"/>
              <a:ext cx="672" cy="19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4" name="Text Box 90"/>
          <p:cNvSpPr txBox="1">
            <a:spLocks noChangeArrowheads="1"/>
          </p:cNvSpPr>
          <p:nvPr/>
        </p:nvSpPr>
        <p:spPr bwMode="auto">
          <a:xfrm>
            <a:off x="5053013" y="1972867"/>
            <a:ext cx="899054" cy="38841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r>
              <a:rPr lang="en-US" sz="14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001</a:t>
            </a:r>
            <a:r>
              <a:rPr lang="en-US" sz="14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010</a:t>
            </a:r>
            <a:r>
              <a:rPr lang="en-US" sz="14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011</a:t>
            </a:r>
            <a:r>
              <a:rPr lang="en-US" sz="14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US" sz="14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  <a:r>
              <a:rPr lang="en-US" sz="14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</a:t>
            </a:r>
            <a:r>
              <a:rPr lang="en-US" sz="14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0xx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r>
              <a:rPr lang="en-US" sz="1400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</a:p>
        </p:txBody>
      </p:sp>
      <p:sp>
        <p:nvSpPr>
          <p:cNvPr id="65" name="Rectangle 92" descr="10%"/>
          <p:cNvSpPr>
            <a:spLocks noChangeArrowheads="1"/>
          </p:cNvSpPr>
          <p:nvPr/>
        </p:nvSpPr>
        <p:spPr bwMode="auto">
          <a:xfrm>
            <a:off x="2800350" y="3390900"/>
            <a:ext cx="742950" cy="228600"/>
          </a:xfrm>
          <a:prstGeom prst="rect">
            <a:avLst/>
          </a:prstGeom>
          <a:pattFill prst="pct10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93" descr="5%"/>
          <p:cNvSpPr>
            <a:spLocks noChangeArrowheads="1"/>
          </p:cNvSpPr>
          <p:nvPr/>
        </p:nvSpPr>
        <p:spPr bwMode="auto">
          <a:xfrm>
            <a:off x="2800350" y="3619500"/>
            <a:ext cx="742950" cy="2286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Line 94"/>
          <p:cNvSpPr>
            <a:spLocks noChangeShapeType="1"/>
          </p:cNvSpPr>
          <p:nvPr/>
        </p:nvSpPr>
        <p:spPr bwMode="auto">
          <a:xfrm>
            <a:off x="1657350" y="3390900"/>
            <a:ext cx="1943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 Box 95"/>
          <p:cNvSpPr txBox="1">
            <a:spLocks noChangeArrowheads="1"/>
          </p:cNvSpPr>
          <p:nvPr/>
        </p:nvSpPr>
        <p:spPr bwMode="auto">
          <a:xfrm>
            <a:off x="1714500" y="2590800"/>
            <a:ext cx="45397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</p:txBody>
      </p:sp>
      <p:sp>
        <p:nvSpPr>
          <p:cNvPr id="69" name="Rectangle 96" descr="5%"/>
          <p:cNvSpPr>
            <a:spLocks noChangeArrowheads="1"/>
          </p:cNvSpPr>
          <p:nvPr/>
        </p:nvSpPr>
        <p:spPr bwMode="auto">
          <a:xfrm>
            <a:off x="4343400" y="2247900"/>
            <a:ext cx="742950" cy="2286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97" descr="5%"/>
          <p:cNvSpPr>
            <a:spLocks noChangeArrowheads="1"/>
          </p:cNvSpPr>
          <p:nvPr/>
        </p:nvSpPr>
        <p:spPr bwMode="auto">
          <a:xfrm>
            <a:off x="4343400" y="2476500"/>
            <a:ext cx="742950" cy="228600"/>
          </a:xfrm>
          <a:prstGeom prst="rect">
            <a:avLst/>
          </a:prstGeom>
          <a:pattFill prst="pct5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98" descr="5%"/>
          <p:cNvSpPr>
            <a:spLocks noChangeArrowheads="1"/>
          </p:cNvSpPr>
          <p:nvPr/>
        </p:nvSpPr>
        <p:spPr bwMode="auto">
          <a:xfrm>
            <a:off x="4343400" y="3162300"/>
            <a:ext cx="742950" cy="2286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99" descr="5%"/>
          <p:cNvSpPr>
            <a:spLocks noChangeArrowheads="1"/>
          </p:cNvSpPr>
          <p:nvPr/>
        </p:nvSpPr>
        <p:spPr bwMode="auto">
          <a:xfrm>
            <a:off x="4343400" y="3390900"/>
            <a:ext cx="742950" cy="228600"/>
          </a:xfrm>
          <a:prstGeom prst="rect">
            <a:avLst/>
          </a:prstGeom>
          <a:pattFill prst="pct5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ectangle 100" descr="5%"/>
          <p:cNvSpPr>
            <a:spLocks noChangeArrowheads="1"/>
          </p:cNvSpPr>
          <p:nvPr/>
        </p:nvSpPr>
        <p:spPr bwMode="auto">
          <a:xfrm>
            <a:off x="4343400" y="4076700"/>
            <a:ext cx="742950" cy="2286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 101" descr="5%"/>
          <p:cNvSpPr>
            <a:spLocks noChangeArrowheads="1"/>
          </p:cNvSpPr>
          <p:nvPr/>
        </p:nvSpPr>
        <p:spPr bwMode="auto">
          <a:xfrm>
            <a:off x="4343400" y="4305300"/>
            <a:ext cx="742950" cy="228600"/>
          </a:xfrm>
          <a:prstGeom prst="rect">
            <a:avLst/>
          </a:prstGeom>
          <a:pattFill prst="pct5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102" descr="5%"/>
          <p:cNvSpPr>
            <a:spLocks noChangeArrowheads="1"/>
          </p:cNvSpPr>
          <p:nvPr/>
        </p:nvSpPr>
        <p:spPr bwMode="auto">
          <a:xfrm>
            <a:off x="4343400" y="4991100"/>
            <a:ext cx="742950" cy="228600"/>
          </a:xfrm>
          <a:prstGeom prst="rect">
            <a:avLst/>
          </a:prstGeom>
          <a:pattFill prst="pct5">
            <a:fgClr>
              <a:srgbClr val="009900"/>
            </a:fgClr>
            <a:bgClr>
              <a:srgbClr val="FFFFFF"/>
            </a:bgClr>
          </a:pattFill>
          <a:ln w="127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103" descr="5%"/>
          <p:cNvSpPr>
            <a:spLocks noChangeArrowheads="1"/>
          </p:cNvSpPr>
          <p:nvPr/>
        </p:nvSpPr>
        <p:spPr bwMode="auto">
          <a:xfrm>
            <a:off x="4343400" y="5219700"/>
            <a:ext cx="742950" cy="228600"/>
          </a:xfrm>
          <a:prstGeom prst="rect">
            <a:avLst/>
          </a:prstGeom>
          <a:pattFill prst="pct5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 Box 106"/>
          <p:cNvSpPr txBox="1">
            <a:spLocks noChangeArrowheads="1"/>
          </p:cNvSpPr>
          <p:nvPr/>
        </p:nvSpPr>
        <p:spPr bwMode="auto">
          <a:xfrm>
            <a:off x="1824038" y="3105151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8" name="Text Box 107"/>
          <p:cNvSpPr txBox="1">
            <a:spLocks noChangeArrowheads="1"/>
          </p:cNvSpPr>
          <p:nvPr/>
        </p:nvSpPr>
        <p:spPr bwMode="auto">
          <a:xfrm>
            <a:off x="1816894" y="3390901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9" name="Text Box 108"/>
          <p:cNvSpPr txBox="1">
            <a:spLocks noChangeArrowheads="1"/>
          </p:cNvSpPr>
          <p:nvPr/>
        </p:nvSpPr>
        <p:spPr bwMode="auto">
          <a:xfrm>
            <a:off x="1828800" y="3592116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0" name="Text Box 109"/>
          <p:cNvSpPr txBox="1">
            <a:spLocks noChangeArrowheads="1"/>
          </p:cNvSpPr>
          <p:nvPr/>
        </p:nvSpPr>
        <p:spPr bwMode="auto">
          <a:xfrm>
            <a:off x="1314451" y="2590800"/>
            <a:ext cx="537070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Way</a:t>
            </a:r>
          </a:p>
        </p:txBody>
      </p:sp>
      <p:sp>
        <p:nvSpPr>
          <p:cNvPr id="81" name="Text Box 110"/>
          <p:cNvSpPr txBox="1">
            <a:spLocks noChangeArrowheads="1"/>
          </p:cNvSpPr>
          <p:nvPr/>
        </p:nvSpPr>
        <p:spPr bwMode="auto">
          <a:xfrm>
            <a:off x="1485900" y="2990851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2" name="Text Box 111"/>
          <p:cNvSpPr txBox="1">
            <a:spLocks noChangeArrowheads="1"/>
          </p:cNvSpPr>
          <p:nvPr/>
        </p:nvSpPr>
        <p:spPr bwMode="auto">
          <a:xfrm>
            <a:off x="1485900" y="3505201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3" name="Rectangle 95"/>
          <p:cNvSpPr>
            <a:spLocks noChangeArrowheads="1"/>
          </p:cNvSpPr>
          <p:nvPr/>
        </p:nvSpPr>
        <p:spPr bwMode="auto">
          <a:xfrm>
            <a:off x="2457450" y="3448050"/>
            <a:ext cx="285750" cy="1714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95"/>
          <p:cNvSpPr>
            <a:spLocks noChangeArrowheads="1"/>
          </p:cNvSpPr>
          <p:nvPr/>
        </p:nvSpPr>
        <p:spPr bwMode="auto">
          <a:xfrm>
            <a:off x="5101653" y="4831368"/>
            <a:ext cx="342901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95"/>
          <p:cNvSpPr>
            <a:spLocks noChangeArrowheads="1"/>
          </p:cNvSpPr>
          <p:nvPr/>
        </p:nvSpPr>
        <p:spPr bwMode="auto">
          <a:xfrm>
            <a:off x="2457450" y="2990850"/>
            <a:ext cx="285750" cy="1714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84"/>
          <p:cNvSpPr>
            <a:spLocks noChangeArrowheads="1"/>
          </p:cNvSpPr>
          <p:nvPr/>
        </p:nvSpPr>
        <p:spPr bwMode="auto">
          <a:xfrm>
            <a:off x="5886450" y="2133600"/>
            <a:ext cx="1828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One word blocks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Two low order bits define the byte in the word (32b words)</a:t>
            </a:r>
          </a:p>
        </p:txBody>
      </p:sp>
      <p:sp>
        <p:nvSpPr>
          <p:cNvPr id="87" name="Rectangle 95"/>
          <p:cNvSpPr>
            <a:spLocks noChangeArrowheads="1"/>
          </p:cNvSpPr>
          <p:nvPr/>
        </p:nvSpPr>
        <p:spPr bwMode="auto">
          <a:xfrm>
            <a:off x="5101653" y="5292394"/>
            <a:ext cx="342901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95"/>
          <p:cNvSpPr>
            <a:spLocks noChangeArrowheads="1"/>
          </p:cNvSpPr>
          <p:nvPr/>
        </p:nvSpPr>
        <p:spPr bwMode="auto">
          <a:xfrm>
            <a:off x="5101653" y="3421508"/>
            <a:ext cx="342901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95"/>
          <p:cNvSpPr>
            <a:spLocks noChangeArrowheads="1"/>
          </p:cNvSpPr>
          <p:nvPr/>
        </p:nvSpPr>
        <p:spPr bwMode="auto">
          <a:xfrm>
            <a:off x="5105479" y="3882534"/>
            <a:ext cx="342901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95"/>
          <p:cNvSpPr>
            <a:spLocks noChangeArrowheads="1"/>
          </p:cNvSpPr>
          <p:nvPr/>
        </p:nvSpPr>
        <p:spPr bwMode="auto">
          <a:xfrm>
            <a:off x="5101653" y="4358864"/>
            <a:ext cx="342901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5"/>
          <p:cNvSpPr>
            <a:spLocks noChangeArrowheads="1"/>
          </p:cNvSpPr>
          <p:nvPr/>
        </p:nvSpPr>
        <p:spPr bwMode="auto">
          <a:xfrm>
            <a:off x="5101653" y="2952830"/>
            <a:ext cx="342901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5"/>
          <p:cNvSpPr>
            <a:spLocks noChangeArrowheads="1"/>
          </p:cNvSpPr>
          <p:nvPr/>
        </p:nvSpPr>
        <p:spPr bwMode="auto">
          <a:xfrm>
            <a:off x="5101653" y="2484152"/>
            <a:ext cx="342901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Rectangle 95"/>
          <p:cNvSpPr>
            <a:spLocks noChangeArrowheads="1"/>
          </p:cNvSpPr>
          <p:nvPr/>
        </p:nvSpPr>
        <p:spPr bwMode="auto">
          <a:xfrm>
            <a:off x="5101653" y="2026952"/>
            <a:ext cx="342901" cy="228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84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51" grpId="0" autoUpdateAnimBg="0"/>
      <p:bldP spid="83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2-Way Set-Associative Cache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126"/>
          <p:cNvGrpSpPr/>
          <p:nvPr/>
        </p:nvGrpSpPr>
        <p:grpSpPr>
          <a:xfrm>
            <a:off x="990600" y="1266825"/>
            <a:ext cx="7323070" cy="5210175"/>
            <a:chOff x="974725" y="1293813"/>
            <a:chExt cx="7323070" cy="5210175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6324600" y="48006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6324600" y="50292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6324600" y="52578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6324600" y="54864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2286000" y="51816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6934200" y="51054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13" name="Rectangle 9" descr="Large confetti"/>
            <p:cNvSpPr>
              <a:spLocks noChangeArrowheads="1"/>
            </p:cNvSpPr>
            <p:nvPr/>
          </p:nvSpPr>
          <p:spPr bwMode="auto">
            <a:xfrm>
              <a:off x="1606550" y="3435350"/>
              <a:ext cx="2349500" cy="292100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612900" y="2832100"/>
              <a:ext cx="2336800" cy="1193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1600200" y="3124200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1600200" y="3429000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600200" y="3733800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2590800" y="2667000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1905000" y="2667000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736725" y="2468563"/>
              <a:ext cx="737356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 Calibri"/>
                  <a:cs typeface=" Calibri"/>
                </a:rPr>
                <a:t>  Tag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574925" y="2468563"/>
              <a:ext cx="1429879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 Calibri"/>
                  <a:cs typeface=" Calibri"/>
                </a:rPr>
                <a:t>Data Block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1431925" y="2468563"/>
              <a:ext cx="506549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 Calibri"/>
                  <a:cs typeface=" Calibri"/>
                </a:rPr>
                <a:t>  V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1003300" y="1308100"/>
              <a:ext cx="4241800" cy="508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grpSp>
          <p:nvGrpSpPr>
            <p:cNvPr id="24" name="Group 20"/>
            <p:cNvGrpSpPr>
              <a:grpSpLocks/>
            </p:cNvGrpSpPr>
            <p:nvPr/>
          </p:nvGrpSpPr>
          <p:grpSpPr bwMode="auto">
            <a:xfrm>
              <a:off x="2436813" y="5416550"/>
              <a:ext cx="473075" cy="327025"/>
              <a:chOff x="1535" y="3412"/>
              <a:chExt cx="298" cy="206"/>
            </a:xfrm>
          </p:grpSpPr>
          <p:sp>
            <p:nvSpPr>
              <p:cNvPr id="126" name="Line 21"/>
              <p:cNvSpPr>
                <a:spLocks noChangeShapeType="1"/>
              </p:cNvSpPr>
              <p:nvPr/>
            </p:nvSpPr>
            <p:spPr bwMode="auto">
              <a:xfrm>
                <a:off x="1535" y="3413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  <a:latin typeface=" Calibri"/>
                  <a:cs typeface=" Calibri"/>
                </a:endParaRPr>
              </a:p>
            </p:txBody>
          </p:sp>
          <p:sp>
            <p:nvSpPr>
              <p:cNvPr id="127" name="Line 22"/>
              <p:cNvSpPr>
                <a:spLocks noChangeShapeType="1"/>
              </p:cNvSpPr>
              <p:nvPr/>
            </p:nvSpPr>
            <p:spPr bwMode="auto">
              <a:xfrm>
                <a:off x="1535" y="3615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  <a:latin typeface=" Calibri"/>
                  <a:cs typeface=" Calibri"/>
                </a:endParaRPr>
              </a:p>
            </p:txBody>
          </p:sp>
          <p:sp>
            <p:nvSpPr>
              <p:cNvPr id="128" name="Line 23"/>
              <p:cNvSpPr>
                <a:spLocks noChangeShapeType="1"/>
              </p:cNvSpPr>
              <p:nvPr/>
            </p:nvSpPr>
            <p:spPr bwMode="auto">
              <a:xfrm>
                <a:off x="1537" y="3412"/>
                <a:ext cx="0" cy="2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  <a:latin typeface=" Calibri"/>
                  <a:cs typeface=" Calibri"/>
                </a:endParaRPr>
              </a:p>
            </p:txBody>
          </p:sp>
          <p:sp>
            <p:nvSpPr>
              <p:cNvPr id="129" name="Arc 24"/>
              <p:cNvSpPr>
                <a:spLocks/>
              </p:cNvSpPr>
              <p:nvPr/>
            </p:nvSpPr>
            <p:spPr bwMode="auto">
              <a:xfrm>
                <a:off x="1738" y="3413"/>
                <a:ext cx="94" cy="1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9"/>
                  <a:gd name="T1" fmla="*/ 0 h 21600"/>
                  <a:gd name="T2" fmla="*/ 21599 w 21599"/>
                  <a:gd name="T3" fmla="*/ 21395 h 21600"/>
                  <a:gd name="T4" fmla="*/ 0 w 2159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0" y="-1"/>
                    </a:moveTo>
                    <a:cubicBezTo>
                      <a:pt x="11849" y="-1"/>
                      <a:pt x="21486" y="9546"/>
                      <a:pt x="21599" y="21394"/>
                    </a:cubicBezTo>
                  </a:path>
                  <a:path w="21599" h="21600" stroke="0" extrusionOk="0">
                    <a:moveTo>
                      <a:pt x="0" y="-1"/>
                    </a:moveTo>
                    <a:cubicBezTo>
                      <a:pt x="11849" y="-1"/>
                      <a:pt x="21486" y="9546"/>
                      <a:pt x="21599" y="21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  <a:latin typeface=" Calibri"/>
                  <a:cs typeface=" Calibri"/>
                </a:endParaRPr>
              </a:p>
            </p:txBody>
          </p:sp>
          <p:sp>
            <p:nvSpPr>
              <p:cNvPr id="130" name="Arc 25"/>
              <p:cNvSpPr>
                <a:spLocks/>
              </p:cNvSpPr>
              <p:nvPr/>
            </p:nvSpPr>
            <p:spPr bwMode="auto">
              <a:xfrm>
                <a:off x="1739" y="3511"/>
                <a:ext cx="94" cy="107"/>
              </a:xfrm>
              <a:custGeom>
                <a:avLst/>
                <a:gdLst>
                  <a:gd name="G0" fmla="+- 0 0 0"/>
                  <a:gd name="G1" fmla="+- 205 0 0"/>
                  <a:gd name="G2" fmla="+- 21600 0 0"/>
                  <a:gd name="T0" fmla="*/ 21599 w 21600"/>
                  <a:gd name="T1" fmla="*/ 0 h 21805"/>
                  <a:gd name="T2" fmla="*/ 0 w 21600"/>
                  <a:gd name="T3" fmla="*/ 21805 h 21805"/>
                  <a:gd name="T4" fmla="*/ 0 w 21600"/>
                  <a:gd name="T5" fmla="*/ 205 h 2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805" fill="none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5"/>
                      <a:pt x="-1" y="21805"/>
                    </a:cubicBezTo>
                  </a:path>
                  <a:path w="21600" h="21805" stroke="0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5"/>
                      <a:pt x="-1" y="21805"/>
                    </a:cubicBezTo>
                    <a:lnTo>
                      <a:pt x="0" y="205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  <a:latin typeface=" Calibri"/>
                  <a:cs typeface=" Calibri"/>
                </a:endParaRPr>
              </a:p>
            </p:txBody>
          </p:sp>
        </p:grpSp>
        <p:sp>
          <p:nvSpPr>
            <p:cNvPr id="25" name="Oval 26"/>
            <p:cNvSpPr>
              <a:spLocks noChangeArrowheads="1"/>
            </p:cNvSpPr>
            <p:nvPr/>
          </p:nvSpPr>
          <p:spPr bwMode="auto">
            <a:xfrm>
              <a:off x="2020888" y="4737100"/>
              <a:ext cx="508000" cy="5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2054225" y="4792663"/>
              <a:ext cx="40698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 Calibri"/>
                  <a:cs typeface=" Calibri"/>
                </a:rPr>
                <a:t> =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479925" y="1293813"/>
              <a:ext cx="729567" cy="585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 Calibri"/>
                  <a:cs typeface=" Calibri"/>
                </a:rPr>
                <a:t>Block</a:t>
              </a:r>
            </a:p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 Calibri"/>
                  <a:cs typeface=" Calibri"/>
                </a:rPr>
                <a:t>Offset</a:t>
              </a:r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4495800" y="12954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2362200" y="12954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1127125" y="1325563"/>
              <a:ext cx="737356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 Calibri"/>
                  <a:cs typeface=" Calibri"/>
                </a:rPr>
                <a:t>  Tag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2955925" y="1325563"/>
              <a:ext cx="81432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 Calibri"/>
                  <a:cs typeface=" Calibri"/>
                </a:rPr>
                <a:t>Index</a:t>
              </a: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1752600" y="3581400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2286000" y="3581400"/>
              <a:ext cx="0" cy="838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3252788" y="5627688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>
              <a:off x="1752600" y="5638800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3429000" y="18288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 flipH="1">
              <a:off x="1371600" y="2133600"/>
              <a:ext cx="2057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1600200" y="182880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1371600" y="2133600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 flipH="1">
              <a:off x="1371600" y="3581400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 flipH="1">
              <a:off x="990600" y="1981200"/>
              <a:ext cx="60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990600" y="1981200"/>
              <a:ext cx="0" cy="2971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 flipH="1">
              <a:off x="990600" y="4953000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 flipH="1">
              <a:off x="1600200" y="49530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45" name="Oval 46"/>
            <p:cNvSpPr>
              <a:spLocks noChangeArrowheads="1"/>
            </p:cNvSpPr>
            <p:nvPr/>
          </p:nvSpPr>
          <p:spPr bwMode="auto">
            <a:xfrm>
              <a:off x="1722438" y="3548063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46" name="Oval 47"/>
            <p:cNvSpPr>
              <a:spLocks noChangeArrowheads="1"/>
            </p:cNvSpPr>
            <p:nvPr/>
          </p:nvSpPr>
          <p:spPr bwMode="auto">
            <a:xfrm>
              <a:off x="2257425" y="3548063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47" name="Oval 48"/>
            <p:cNvSpPr>
              <a:spLocks noChangeArrowheads="1"/>
            </p:cNvSpPr>
            <p:nvPr/>
          </p:nvSpPr>
          <p:spPr bwMode="auto">
            <a:xfrm>
              <a:off x="3241675" y="3548063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1752600" y="5029200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 flipH="1">
              <a:off x="5257800" y="1524000"/>
              <a:ext cx="1600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 flipH="1">
              <a:off x="1066800" y="1905000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H="1">
              <a:off x="2590800" y="2057400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 flipH="1">
              <a:off x="5562600" y="1447800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974725" y="2011363"/>
              <a:ext cx="3284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 Calibri"/>
                  <a:cs typeface=" Calibri"/>
                </a:rPr>
                <a:t> t</a:t>
              </a:r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2574925" y="2163763"/>
              <a:ext cx="39113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 Calibri"/>
                  <a:cs typeface=" Calibri"/>
                </a:rPr>
                <a:t> k</a:t>
              </a:r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5470525" y="1554163"/>
              <a:ext cx="399849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 Calibri"/>
                  <a:cs typeface=" Calibri"/>
                </a:rPr>
                <a:t> b</a:t>
              </a:r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7615238" y="6049963"/>
              <a:ext cx="59631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 Calibri"/>
                  <a:cs typeface=" Calibri"/>
                </a:rPr>
                <a:t>HIT</a:t>
              </a:r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 flipH="1">
              <a:off x="990600" y="4495800"/>
              <a:ext cx="3124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4114800" y="44958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59" name="Rectangle 60" descr="Large confetti"/>
            <p:cNvSpPr>
              <a:spLocks noChangeArrowheads="1"/>
            </p:cNvSpPr>
            <p:nvPr/>
          </p:nvSpPr>
          <p:spPr bwMode="auto">
            <a:xfrm>
              <a:off x="4273550" y="3435350"/>
              <a:ext cx="2349500" cy="292100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4279900" y="2832100"/>
              <a:ext cx="2336800" cy="11938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61" name="Line 62"/>
            <p:cNvSpPr>
              <a:spLocks noChangeShapeType="1"/>
            </p:cNvSpPr>
            <p:nvPr/>
          </p:nvSpPr>
          <p:spPr bwMode="auto">
            <a:xfrm>
              <a:off x="4267200" y="3124200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62" name="Line 63"/>
            <p:cNvSpPr>
              <a:spLocks noChangeShapeType="1"/>
            </p:cNvSpPr>
            <p:nvPr/>
          </p:nvSpPr>
          <p:spPr bwMode="auto">
            <a:xfrm>
              <a:off x="4267200" y="3429000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4267200" y="3733800"/>
              <a:ext cx="2362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5257800" y="2667000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4708525" y="3351213"/>
              <a:ext cx="18594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 Calibri"/>
                  <a:cs typeface=" Calibri"/>
                </a:rPr>
                <a:t> </a:t>
              </a: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4572000" y="2667000"/>
              <a:ext cx="0" cy="1371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4403725" y="2468563"/>
              <a:ext cx="737356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 Calibri"/>
                  <a:cs typeface=" Calibri"/>
                </a:rPr>
                <a:t>  Tag</a:t>
              </a:r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5241925" y="2468563"/>
              <a:ext cx="1429879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 Calibri"/>
                  <a:cs typeface=" Calibri"/>
                </a:rPr>
                <a:t>Data Block</a:t>
              </a:r>
            </a:p>
          </p:txBody>
        </p:sp>
        <p:sp>
          <p:nvSpPr>
            <p:cNvPr id="69" name="Oval 70"/>
            <p:cNvSpPr>
              <a:spLocks noChangeArrowheads="1"/>
            </p:cNvSpPr>
            <p:nvPr/>
          </p:nvSpPr>
          <p:spPr bwMode="auto">
            <a:xfrm>
              <a:off x="4389438" y="3548063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70" name="Oval 71"/>
            <p:cNvSpPr>
              <a:spLocks noChangeArrowheads="1"/>
            </p:cNvSpPr>
            <p:nvPr/>
          </p:nvSpPr>
          <p:spPr bwMode="auto">
            <a:xfrm>
              <a:off x="4911725" y="3548063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71" name="Oval 72"/>
            <p:cNvSpPr>
              <a:spLocks noChangeArrowheads="1"/>
            </p:cNvSpPr>
            <p:nvPr/>
          </p:nvSpPr>
          <p:spPr bwMode="auto">
            <a:xfrm>
              <a:off x="5905500" y="3548063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4098925" y="2468563"/>
              <a:ext cx="506549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 Calibri"/>
                  <a:cs typeface=" Calibri"/>
                </a:rPr>
                <a:t>  V</a:t>
              </a:r>
            </a:p>
          </p:txBody>
        </p:sp>
        <p:sp>
          <p:nvSpPr>
            <p:cNvPr id="73" name="Line 74"/>
            <p:cNvSpPr>
              <a:spLocks noChangeShapeType="1"/>
            </p:cNvSpPr>
            <p:nvPr/>
          </p:nvSpPr>
          <p:spPr bwMode="auto">
            <a:xfrm>
              <a:off x="4419600" y="3581400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74" name="Line 75"/>
            <p:cNvSpPr>
              <a:spLocks noChangeShapeType="1"/>
            </p:cNvSpPr>
            <p:nvPr/>
          </p:nvSpPr>
          <p:spPr bwMode="auto">
            <a:xfrm>
              <a:off x="4953000" y="3581400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75" name="Line 76"/>
            <p:cNvSpPr>
              <a:spLocks noChangeShapeType="1"/>
            </p:cNvSpPr>
            <p:nvPr/>
          </p:nvSpPr>
          <p:spPr bwMode="auto">
            <a:xfrm>
              <a:off x="3276600" y="3581400"/>
              <a:ext cx="0" cy="1828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76" name="Line 77"/>
            <p:cNvSpPr>
              <a:spLocks noChangeShapeType="1"/>
            </p:cNvSpPr>
            <p:nvPr/>
          </p:nvSpPr>
          <p:spPr bwMode="auto">
            <a:xfrm>
              <a:off x="5943600" y="3581400"/>
              <a:ext cx="0" cy="1828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 flipH="1">
              <a:off x="3124200" y="5943600"/>
              <a:ext cx="3200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78" name="AutoShape 79"/>
            <p:cNvSpPr>
              <a:spLocks noChangeArrowheads="1"/>
            </p:cNvSpPr>
            <p:nvPr/>
          </p:nvSpPr>
          <p:spPr bwMode="auto">
            <a:xfrm rot="5400000" flipV="1">
              <a:off x="6261101" y="4967287"/>
              <a:ext cx="1117600" cy="276225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79" name="Line 80"/>
            <p:cNvSpPr>
              <a:spLocks noChangeShapeType="1"/>
            </p:cNvSpPr>
            <p:nvPr/>
          </p:nvSpPr>
          <p:spPr bwMode="auto">
            <a:xfrm>
              <a:off x="6858000" y="1524000"/>
              <a:ext cx="0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80" name="Rectangle 81"/>
            <p:cNvSpPr>
              <a:spLocks noChangeArrowheads="1"/>
            </p:cNvSpPr>
            <p:nvPr/>
          </p:nvSpPr>
          <p:spPr bwMode="auto">
            <a:xfrm>
              <a:off x="7299325" y="4678363"/>
              <a:ext cx="998470" cy="1016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 Calibri"/>
                  <a:cs typeface=" Calibri"/>
                </a:rPr>
                <a:t>Data</a:t>
              </a:r>
            </a:p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 Calibri"/>
                  <a:cs typeface=" Calibri"/>
                </a:rPr>
                <a:t>Word</a:t>
              </a:r>
            </a:p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 Calibri"/>
                  <a:cs typeface=" Calibri"/>
                </a:rPr>
                <a:t>or Byte</a:t>
              </a:r>
            </a:p>
          </p:txBody>
        </p:sp>
        <p:sp>
          <p:nvSpPr>
            <p:cNvPr id="81" name="Line 82"/>
            <p:cNvSpPr>
              <a:spLocks noChangeShapeType="1"/>
            </p:cNvSpPr>
            <p:nvPr/>
          </p:nvSpPr>
          <p:spPr bwMode="auto">
            <a:xfrm>
              <a:off x="1752600" y="45720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82" name="Line 83"/>
            <p:cNvSpPr>
              <a:spLocks noChangeShapeType="1"/>
            </p:cNvSpPr>
            <p:nvPr/>
          </p:nvSpPr>
          <p:spPr bwMode="auto">
            <a:xfrm>
              <a:off x="2286000" y="457200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83" name="Line 84"/>
            <p:cNvSpPr>
              <a:spLocks noChangeShapeType="1"/>
            </p:cNvSpPr>
            <p:nvPr/>
          </p:nvSpPr>
          <p:spPr bwMode="auto">
            <a:xfrm>
              <a:off x="4419600" y="4191000"/>
              <a:ext cx="0" cy="685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84" name="Line 85"/>
            <p:cNvSpPr>
              <a:spLocks noChangeShapeType="1"/>
            </p:cNvSpPr>
            <p:nvPr/>
          </p:nvSpPr>
          <p:spPr bwMode="auto">
            <a:xfrm>
              <a:off x="4953000" y="42672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grpSp>
          <p:nvGrpSpPr>
            <p:cNvPr id="85" name="Group 86"/>
            <p:cNvGrpSpPr>
              <a:grpSpLocks/>
            </p:cNvGrpSpPr>
            <p:nvPr/>
          </p:nvGrpSpPr>
          <p:grpSpPr bwMode="auto">
            <a:xfrm>
              <a:off x="3100388" y="5434013"/>
              <a:ext cx="279400" cy="215900"/>
              <a:chOff x="1953" y="3423"/>
              <a:chExt cx="176" cy="136"/>
            </a:xfrm>
          </p:grpSpPr>
          <p:sp>
            <p:nvSpPr>
              <p:cNvPr id="123" name="Line 87"/>
              <p:cNvSpPr>
                <a:spLocks noChangeShapeType="1"/>
              </p:cNvSpPr>
              <p:nvPr/>
            </p:nvSpPr>
            <p:spPr bwMode="auto">
              <a:xfrm flipH="1">
                <a:off x="2037" y="3426"/>
                <a:ext cx="92" cy="1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  <a:latin typeface=" Calibri"/>
                  <a:cs typeface=" Calibri"/>
                </a:endParaRPr>
              </a:p>
            </p:txBody>
          </p:sp>
          <p:sp>
            <p:nvSpPr>
              <p:cNvPr id="124" name="Line 88"/>
              <p:cNvSpPr>
                <a:spLocks noChangeShapeType="1"/>
              </p:cNvSpPr>
              <p:nvPr/>
            </p:nvSpPr>
            <p:spPr bwMode="auto">
              <a:xfrm>
                <a:off x="1953" y="3426"/>
                <a:ext cx="92" cy="1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  <a:latin typeface=" Calibri"/>
                  <a:cs typeface=" Calibri"/>
                </a:endParaRPr>
              </a:p>
            </p:txBody>
          </p:sp>
          <p:sp>
            <p:nvSpPr>
              <p:cNvPr id="125" name="Line 89"/>
              <p:cNvSpPr>
                <a:spLocks noChangeShapeType="1"/>
              </p:cNvSpPr>
              <p:nvPr/>
            </p:nvSpPr>
            <p:spPr bwMode="auto">
              <a:xfrm flipH="1">
                <a:off x="1958" y="3423"/>
                <a:ext cx="1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  <a:latin typeface=" Calibri"/>
                  <a:cs typeface=" Calibri"/>
                </a:endParaRPr>
              </a:p>
            </p:txBody>
          </p:sp>
        </p:grpSp>
        <p:sp>
          <p:nvSpPr>
            <p:cNvPr id="86" name="Line 90"/>
            <p:cNvSpPr>
              <a:spLocks noChangeShapeType="1"/>
            </p:cNvSpPr>
            <p:nvPr/>
          </p:nvSpPr>
          <p:spPr bwMode="auto">
            <a:xfrm flipH="1">
              <a:off x="2286000" y="5486400"/>
              <a:ext cx="15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87" name="Line 91"/>
            <p:cNvSpPr>
              <a:spLocks noChangeShapeType="1"/>
            </p:cNvSpPr>
            <p:nvPr/>
          </p:nvSpPr>
          <p:spPr bwMode="auto">
            <a:xfrm flipH="1">
              <a:off x="2895600" y="5562600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88" name="Line 92"/>
            <p:cNvSpPr>
              <a:spLocks noChangeShapeType="1"/>
            </p:cNvSpPr>
            <p:nvPr/>
          </p:nvSpPr>
          <p:spPr bwMode="auto">
            <a:xfrm>
              <a:off x="4953000" y="51816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grpSp>
          <p:nvGrpSpPr>
            <p:cNvPr id="89" name="Group 93"/>
            <p:cNvGrpSpPr>
              <a:grpSpLocks/>
            </p:cNvGrpSpPr>
            <p:nvPr/>
          </p:nvGrpSpPr>
          <p:grpSpPr bwMode="auto">
            <a:xfrm>
              <a:off x="5103813" y="5416550"/>
              <a:ext cx="473075" cy="327025"/>
              <a:chOff x="3215" y="3412"/>
              <a:chExt cx="298" cy="206"/>
            </a:xfrm>
          </p:grpSpPr>
          <p:sp>
            <p:nvSpPr>
              <p:cNvPr id="118" name="Line 94"/>
              <p:cNvSpPr>
                <a:spLocks noChangeShapeType="1"/>
              </p:cNvSpPr>
              <p:nvPr/>
            </p:nvSpPr>
            <p:spPr bwMode="auto">
              <a:xfrm>
                <a:off x="3215" y="3413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  <a:latin typeface=" Calibri"/>
                  <a:cs typeface=" Calibri"/>
                </a:endParaRPr>
              </a:p>
            </p:txBody>
          </p:sp>
          <p:sp>
            <p:nvSpPr>
              <p:cNvPr id="119" name="Line 95"/>
              <p:cNvSpPr>
                <a:spLocks noChangeShapeType="1"/>
              </p:cNvSpPr>
              <p:nvPr/>
            </p:nvSpPr>
            <p:spPr bwMode="auto">
              <a:xfrm>
                <a:off x="3215" y="3615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  <a:latin typeface=" Calibri"/>
                  <a:cs typeface=" Calibri"/>
                </a:endParaRPr>
              </a:p>
            </p:txBody>
          </p:sp>
          <p:sp>
            <p:nvSpPr>
              <p:cNvPr id="120" name="Line 96"/>
              <p:cNvSpPr>
                <a:spLocks noChangeShapeType="1"/>
              </p:cNvSpPr>
              <p:nvPr/>
            </p:nvSpPr>
            <p:spPr bwMode="auto">
              <a:xfrm>
                <a:off x="3217" y="3412"/>
                <a:ext cx="0" cy="2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  <a:latin typeface=" Calibri"/>
                  <a:cs typeface=" Calibri"/>
                </a:endParaRPr>
              </a:p>
            </p:txBody>
          </p:sp>
          <p:sp>
            <p:nvSpPr>
              <p:cNvPr id="121" name="Arc 97"/>
              <p:cNvSpPr>
                <a:spLocks/>
              </p:cNvSpPr>
              <p:nvPr/>
            </p:nvSpPr>
            <p:spPr bwMode="auto">
              <a:xfrm>
                <a:off x="3418" y="3413"/>
                <a:ext cx="94" cy="1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9"/>
                  <a:gd name="T1" fmla="*/ 0 h 21600"/>
                  <a:gd name="T2" fmla="*/ 21599 w 21599"/>
                  <a:gd name="T3" fmla="*/ 21395 h 21600"/>
                  <a:gd name="T4" fmla="*/ 0 w 2159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0" y="-1"/>
                    </a:moveTo>
                    <a:cubicBezTo>
                      <a:pt x="11849" y="-1"/>
                      <a:pt x="21486" y="9546"/>
                      <a:pt x="21599" y="21394"/>
                    </a:cubicBezTo>
                  </a:path>
                  <a:path w="21599" h="21600" stroke="0" extrusionOk="0">
                    <a:moveTo>
                      <a:pt x="0" y="-1"/>
                    </a:moveTo>
                    <a:cubicBezTo>
                      <a:pt x="11849" y="-1"/>
                      <a:pt x="21486" y="9546"/>
                      <a:pt x="21599" y="21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  <a:latin typeface=" Calibri"/>
                  <a:cs typeface=" Calibri"/>
                </a:endParaRPr>
              </a:p>
            </p:txBody>
          </p:sp>
          <p:sp>
            <p:nvSpPr>
              <p:cNvPr id="122" name="Arc 98"/>
              <p:cNvSpPr>
                <a:spLocks/>
              </p:cNvSpPr>
              <p:nvPr/>
            </p:nvSpPr>
            <p:spPr bwMode="auto">
              <a:xfrm>
                <a:off x="3419" y="3511"/>
                <a:ext cx="94" cy="107"/>
              </a:xfrm>
              <a:custGeom>
                <a:avLst/>
                <a:gdLst>
                  <a:gd name="G0" fmla="+- 0 0 0"/>
                  <a:gd name="G1" fmla="+- 205 0 0"/>
                  <a:gd name="G2" fmla="+- 21600 0 0"/>
                  <a:gd name="T0" fmla="*/ 21599 w 21600"/>
                  <a:gd name="T1" fmla="*/ 0 h 21805"/>
                  <a:gd name="T2" fmla="*/ 0 w 21600"/>
                  <a:gd name="T3" fmla="*/ 21805 h 21805"/>
                  <a:gd name="T4" fmla="*/ 0 w 21600"/>
                  <a:gd name="T5" fmla="*/ 205 h 2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805" fill="none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5"/>
                      <a:pt x="-1" y="21805"/>
                    </a:cubicBezTo>
                  </a:path>
                  <a:path w="21600" h="21805" stroke="0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5"/>
                      <a:pt x="-1" y="21805"/>
                    </a:cubicBezTo>
                    <a:lnTo>
                      <a:pt x="0" y="205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  <a:latin typeface=" Calibri"/>
                  <a:cs typeface=" Calibri"/>
                </a:endParaRPr>
              </a:p>
            </p:txBody>
          </p:sp>
        </p:grpSp>
        <p:sp>
          <p:nvSpPr>
            <p:cNvPr id="90" name="Oval 99"/>
            <p:cNvSpPr>
              <a:spLocks noChangeArrowheads="1"/>
            </p:cNvSpPr>
            <p:nvPr/>
          </p:nvSpPr>
          <p:spPr bwMode="auto">
            <a:xfrm>
              <a:off x="4687888" y="4737100"/>
              <a:ext cx="508000" cy="5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91" name="Rectangle 100"/>
            <p:cNvSpPr>
              <a:spLocks noChangeArrowheads="1"/>
            </p:cNvSpPr>
            <p:nvPr/>
          </p:nvSpPr>
          <p:spPr bwMode="auto">
            <a:xfrm>
              <a:off x="4721225" y="4792663"/>
              <a:ext cx="40698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 Calibri"/>
                  <a:cs typeface=" Calibri"/>
                </a:rPr>
                <a:t> =</a:t>
              </a:r>
            </a:p>
          </p:txBody>
        </p:sp>
        <p:sp>
          <p:nvSpPr>
            <p:cNvPr id="92" name="Line 101"/>
            <p:cNvSpPr>
              <a:spLocks noChangeShapeType="1"/>
            </p:cNvSpPr>
            <p:nvPr/>
          </p:nvSpPr>
          <p:spPr bwMode="auto">
            <a:xfrm>
              <a:off x="5919788" y="56388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93" name="Line 102"/>
            <p:cNvSpPr>
              <a:spLocks noChangeShapeType="1"/>
            </p:cNvSpPr>
            <p:nvPr/>
          </p:nvSpPr>
          <p:spPr bwMode="auto">
            <a:xfrm flipH="1">
              <a:off x="4419600" y="5638800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94" name="Line 103"/>
            <p:cNvSpPr>
              <a:spLocks noChangeShapeType="1"/>
            </p:cNvSpPr>
            <p:nvPr/>
          </p:nvSpPr>
          <p:spPr bwMode="auto">
            <a:xfrm flipH="1">
              <a:off x="4114800" y="49530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95" name="Line 104"/>
            <p:cNvSpPr>
              <a:spLocks noChangeShapeType="1"/>
            </p:cNvSpPr>
            <p:nvPr/>
          </p:nvSpPr>
          <p:spPr bwMode="auto">
            <a:xfrm>
              <a:off x="4419600" y="5029200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grpSp>
          <p:nvGrpSpPr>
            <p:cNvPr id="96" name="Group 105"/>
            <p:cNvGrpSpPr>
              <a:grpSpLocks/>
            </p:cNvGrpSpPr>
            <p:nvPr/>
          </p:nvGrpSpPr>
          <p:grpSpPr bwMode="auto">
            <a:xfrm>
              <a:off x="5767388" y="5434013"/>
              <a:ext cx="279400" cy="215900"/>
              <a:chOff x="3633" y="3423"/>
              <a:chExt cx="176" cy="136"/>
            </a:xfrm>
          </p:grpSpPr>
          <p:sp>
            <p:nvSpPr>
              <p:cNvPr id="115" name="Line 106"/>
              <p:cNvSpPr>
                <a:spLocks noChangeShapeType="1"/>
              </p:cNvSpPr>
              <p:nvPr/>
            </p:nvSpPr>
            <p:spPr bwMode="auto">
              <a:xfrm flipH="1">
                <a:off x="3717" y="3426"/>
                <a:ext cx="92" cy="1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  <a:latin typeface=" Calibri"/>
                  <a:cs typeface=" Calibri"/>
                </a:endParaRPr>
              </a:p>
            </p:txBody>
          </p:sp>
          <p:sp>
            <p:nvSpPr>
              <p:cNvPr id="116" name="Line 107"/>
              <p:cNvSpPr>
                <a:spLocks noChangeShapeType="1"/>
              </p:cNvSpPr>
              <p:nvPr/>
            </p:nvSpPr>
            <p:spPr bwMode="auto">
              <a:xfrm>
                <a:off x="3633" y="3426"/>
                <a:ext cx="92" cy="13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  <a:latin typeface=" Calibri"/>
                  <a:cs typeface=" Calibri"/>
                </a:endParaRPr>
              </a:p>
            </p:txBody>
          </p:sp>
          <p:sp>
            <p:nvSpPr>
              <p:cNvPr id="117" name="Line 108"/>
              <p:cNvSpPr>
                <a:spLocks noChangeShapeType="1"/>
              </p:cNvSpPr>
              <p:nvPr/>
            </p:nvSpPr>
            <p:spPr bwMode="auto">
              <a:xfrm flipH="1">
                <a:off x="3638" y="3423"/>
                <a:ext cx="16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  <a:latin typeface=" Calibri"/>
                  <a:cs typeface=" Calibri"/>
                </a:endParaRPr>
              </a:p>
            </p:txBody>
          </p:sp>
        </p:grpSp>
        <p:sp>
          <p:nvSpPr>
            <p:cNvPr id="97" name="Line 109"/>
            <p:cNvSpPr>
              <a:spLocks noChangeShapeType="1"/>
            </p:cNvSpPr>
            <p:nvPr/>
          </p:nvSpPr>
          <p:spPr bwMode="auto">
            <a:xfrm flipH="1">
              <a:off x="4953000" y="5486400"/>
              <a:ext cx="15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98" name="Line 110"/>
            <p:cNvSpPr>
              <a:spLocks noChangeShapeType="1"/>
            </p:cNvSpPr>
            <p:nvPr/>
          </p:nvSpPr>
          <p:spPr bwMode="auto">
            <a:xfrm flipH="1">
              <a:off x="5562600" y="5562600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99" name="Line 111"/>
            <p:cNvSpPr>
              <a:spLocks noChangeShapeType="1"/>
            </p:cNvSpPr>
            <p:nvPr/>
          </p:nvSpPr>
          <p:spPr bwMode="auto">
            <a:xfrm flipV="1">
              <a:off x="6324600" y="4724400"/>
              <a:ext cx="0" cy="1219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100" name="Line 112"/>
            <p:cNvSpPr>
              <a:spLocks noChangeShapeType="1"/>
            </p:cNvSpPr>
            <p:nvPr/>
          </p:nvSpPr>
          <p:spPr bwMode="auto">
            <a:xfrm>
              <a:off x="2971800" y="5562600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grpSp>
          <p:nvGrpSpPr>
            <p:cNvPr id="101" name="Group 113"/>
            <p:cNvGrpSpPr>
              <a:grpSpLocks/>
            </p:cNvGrpSpPr>
            <p:nvPr/>
          </p:nvGrpSpPr>
          <p:grpSpPr bwMode="auto">
            <a:xfrm>
              <a:off x="6535738" y="6027738"/>
              <a:ext cx="758825" cy="476250"/>
              <a:chOff x="4117" y="3797"/>
              <a:chExt cx="478" cy="300"/>
            </a:xfrm>
          </p:grpSpPr>
          <p:sp>
            <p:nvSpPr>
              <p:cNvPr id="111" name="Arc 114"/>
              <p:cNvSpPr>
                <a:spLocks/>
              </p:cNvSpPr>
              <p:nvPr/>
            </p:nvSpPr>
            <p:spPr bwMode="auto">
              <a:xfrm>
                <a:off x="4117" y="3797"/>
                <a:ext cx="70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  <a:latin typeface=" Calibri"/>
                  <a:cs typeface=" Calibri"/>
                </a:endParaRPr>
              </a:p>
            </p:txBody>
          </p:sp>
          <p:sp>
            <p:nvSpPr>
              <p:cNvPr id="112" name="Arc 115"/>
              <p:cNvSpPr>
                <a:spLocks/>
              </p:cNvSpPr>
              <p:nvPr/>
            </p:nvSpPr>
            <p:spPr bwMode="auto">
              <a:xfrm>
                <a:off x="4117" y="3797"/>
                <a:ext cx="478" cy="1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  <a:latin typeface=" Calibri"/>
                  <a:cs typeface=" Calibri"/>
                </a:endParaRPr>
              </a:p>
            </p:txBody>
          </p:sp>
          <p:sp>
            <p:nvSpPr>
              <p:cNvPr id="113" name="Arc 116"/>
              <p:cNvSpPr>
                <a:spLocks/>
              </p:cNvSpPr>
              <p:nvPr/>
            </p:nvSpPr>
            <p:spPr bwMode="auto">
              <a:xfrm>
                <a:off x="4141" y="3940"/>
                <a:ext cx="453" cy="15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  <a:latin typeface=" Calibri"/>
                  <a:cs typeface=" Calibri"/>
                </a:endParaRPr>
              </a:p>
            </p:txBody>
          </p:sp>
          <p:sp>
            <p:nvSpPr>
              <p:cNvPr id="114" name="Arc 117"/>
              <p:cNvSpPr>
                <a:spLocks/>
              </p:cNvSpPr>
              <p:nvPr/>
            </p:nvSpPr>
            <p:spPr bwMode="auto">
              <a:xfrm>
                <a:off x="4117" y="3940"/>
                <a:ext cx="70" cy="15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  <a:latin typeface=" Calibri"/>
                  <a:cs typeface=" Calibri"/>
                </a:endParaRPr>
              </a:p>
            </p:txBody>
          </p:sp>
        </p:grpSp>
        <p:sp>
          <p:nvSpPr>
            <p:cNvPr id="102" name="Line 118"/>
            <p:cNvSpPr>
              <a:spLocks noChangeShapeType="1"/>
            </p:cNvSpPr>
            <p:nvPr/>
          </p:nvSpPr>
          <p:spPr bwMode="auto">
            <a:xfrm flipH="1">
              <a:off x="7273925" y="6248400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103" name="Line 119"/>
            <p:cNvSpPr>
              <a:spLocks noChangeShapeType="1"/>
            </p:cNvSpPr>
            <p:nvPr/>
          </p:nvSpPr>
          <p:spPr bwMode="auto">
            <a:xfrm>
              <a:off x="5638800" y="55626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104" name="Line 120"/>
            <p:cNvSpPr>
              <a:spLocks noChangeShapeType="1"/>
            </p:cNvSpPr>
            <p:nvPr/>
          </p:nvSpPr>
          <p:spPr bwMode="auto">
            <a:xfrm>
              <a:off x="5638800" y="601980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105" name="Line 121"/>
            <p:cNvSpPr>
              <a:spLocks noChangeShapeType="1"/>
            </p:cNvSpPr>
            <p:nvPr/>
          </p:nvSpPr>
          <p:spPr bwMode="auto">
            <a:xfrm flipH="1">
              <a:off x="5638800" y="6172200"/>
              <a:ext cx="990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106" name="Line 122"/>
            <p:cNvSpPr>
              <a:spLocks noChangeShapeType="1"/>
            </p:cNvSpPr>
            <p:nvPr/>
          </p:nvSpPr>
          <p:spPr bwMode="auto">
            <a:xfrm flipH="1">
              <a:off x="2971800" y="6324600"/>
              <a:ext cx="3657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107" name="Line 123"/>
            <p:cNvSpPr>
              <a:spLocks noChangeShapeType="1"/>
            </p:cNvSpPr>
            <p:nvPr/>
          </p:nvSpPr>
          <p:spPr bwMode="auto">
            <a:xfrm flipH="1">
              <a:off x="2197100" y="4154488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108" name="Rectangle 124"/>
            <p:cNvSpPr>
              <a:spLocks noChangeArrowheads="1"/>
            </p:cNvSpPr>
            <p:nvPr/>
          </p:nvSpPr>
          <p:spPr bwMode="auto">
            <a:xfrm>
              <a:off x="2309813" y="4060825"/>
              <a:ext cx="328465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 Calibri"/>
                  <a:cs typeface=" Calibri"/>
                </a:rPr>
                <a:t> t</a:t>
              </a:r>
            </a:p>
          </p:txBody>
        </p:sp>
        <p:sp>
          <p:nvSpPr>
            <p:cNvPr id="109" name="Line 125"/>
            <p:cNvSpPr>
              <a:spLocks noChangeShapeType="1"/>
            </p:cNvSpPr>
            <p:nvPr/>
          </p:nvSpPr>
          <p:spPr bwMode="auto">
            <a:xfrm>
              <a:off x="3962400" y="342900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  <p:sp>
          <p:nvSpPr>
            <p:cNvPr id="110" name="Line 126"/>
            <p:cNvSpPr>
              <a:spLocks noChangeShapeType="1"/>
            </p:cNvSpPr>
            <p:nvPr/>
          </p:nvSpPr>
          <p:spPr bwMode="auto">
            <a:xfrm>
              <a:off x="3962400" y="3733800"/>
              <a:ext cx="304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  <a:latin typeface=" Calibri"/>
                <a:cs typeface=" 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1873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7675" y="65782"/>
            <a:ext cx="70389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Ping Pong Cache Example: 4 Word 2-Way SA $, Same Reference String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Consider the main memory word reference string</a:t>
            </a: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              0   4   0   4   0   4   0   4</a:t>
            </a: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2064812" y="3401965"/>
            <a:ext cx="7429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Line 4"/>
          <p:cNvSpPr>
            <a:spLocks noChangeShapeType="1"/>
          </p:cNvSpPr>
          <p:nvPr/>
        </p:nvSpPr>
        <p:spPr bwMode="auto">
          <a:xfrm>
            <a:off x="2064812" y="3859165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Line 5"/>
          <p:cNvSpPr>
            <a:spLocks noChangeShapeType="1"/>
          </p:cNvSpPr>
          <p:nvPr/>
        </p:nvSpPr>
        <p:spPr bwMode="auto">
          <a:xfrm>
            <a:off x="2064812" y="3630565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Line 6"/>
          <p:cNvSpPr>
            <a:spLocks noChangeShapeType="1"/>
          </p:cNvSpPr>
          <p:nvPr/>
        </p:nvSpPr>
        <p:spPr bwMode="auto">
          <a:xfrm>
            <a:off x="2064812" y="4087765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3550712" y="3401965"/>
            <a:ext cx="7429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Line 8"/>
          <p:cNvSpPr>
            <a:spLocks noChangeShapeType="1"/>
          </p:cNvSpPr>
          <p:nvPr/>
        </p:nvSpPr>
        <p:spPr bwMode="auto">
          <a:xfrm>
            <a:off x="3550712" y="3859165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Line 9"/>
          <p:cNvSpPr>
            <a:spLocks noChangeShapeType="1"/>
          </p:cNvSpPr>
          <p:nvPr/>
        </p:nvSpPr>
        <p:spPr bwMode="auto">
          <a:xfrm>
            <a:off x="3550712" y="3630565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Line 10"/>
          <p:cNvSpPr>
            <a:spLocks noChangeShapeType="1"/>
          </p:cNvSpPr>
          <p:nvPr/>
        </p:nvSpPr>
        <p:spPr bwMode="auto">
          <a:xfrm>
            <a:off x="3550712" y="4087765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5093762" y="3401965"/>
            <a:ext cx="7429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Line 12"/>
          <p:cNvSpPr>
            <a:spLocks noChangeShapeType="1"/>
          </p:cNvSpPr>
          <p:nvPr/>
        </p:nvSpPr>
        <p:spPr bwMode="auto">
          <a:xfrm>
            <a:off x="5093762" y="3859165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Line 13"/>
          <p:cNvSpPr>
            <a:spLocks noChangeShapeType="1"/>
          </p:cNvSpPr>
          <p:nvPr/>
        </p:nvSpPr>
        <p:spPr bwMode="auto">
          <a:xfrm>
            <a:off x="5093762" y="3630565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Line 14"/>
          <p:cNvSpPr>
            <a:spLocks noChangeShapeType="1"/>
          </p:cNvSpPr>
          <p:nvPr/>
        </p:nvSpPr>
        <p:spPr bwMode="auto">
          <a:xfrm>
            <a:off x="5093762" y="4087765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15"/>
          <p:cNvSpPr>
            <a:spLocks noChangeArrowheads="1"/>
          </p:cNvSpPr>
          <p:nvPr/>
        </p:nvSpPr>
        <p:spPr bwMode="auto">
          <a:xfrm>
            <a:off x="6636812" y="3401965"/>
            <a:ext cx="7429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Line 16"/>
          <p:cNvSpPr>
            <a:spLocks noChangeShapeType="1"/>
          </p:cNvSpPr>
          <p:nvPr/>
        </p:nvSpPr>
        <p:spPr bwMode="auto">
          <a:xfrm>
            <a:off x="6636812" y="3859165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Line 17"/>
          <p:cNvSpPr>
            <a:spLocks noChangeShapeType="1"/>
          </p:cNvSpPr>
          <p:nvPr/>
        </p:nvSpPr>
        <p:spPr bwMode="auto">
          <a:xfrm>
            <a:off x="6636812" y="3630565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Line 18"/>
          <p:cNvSpPr>
            <a:spLocks noChangeShapeType="1"/>
          </p:cNvSpPr>
          <p:nvPr/>
        </p:nvSpPr>
        <p:spPr bwMode="auto">
          <a:xfrm>
            <a:off x="6636812" y="4087765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 Box 35"/>
          <p:cNvSpPr txBox="1">
            <a:spLocks noChangeArrowheads="1"/>
          </p:cNvSpPr>
          <p:nvPr/>
        </p:nvSpPr>
        <p:spPr bwMode="auto">
          <a:xfrm>
            <a:off x="2110056" y="3086450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1" name="Text Box 36"/>
          <p:cNvSpPr txBox="1">
            <a:spLocks noChangeArrowheads="1"/>
          </p:cNvSpPr>
          <p:nvPr/>
        </p:nvSpPr>
        <p:spPr bwMode="auto">
          <a:xfrm>
            <a:off x="3538806" y="3086450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2" name="Text Box 37"/>
          <p:cNvSpPr txBox="1">
            <a:spLocks noChangeArrowheads="1"/>
          </p:cNvSpPr>
          <p:nvPr/>
        </p:nvSpPr>
        <p:spPr bwMode="auto">
          <a:xfrm>
            <a:off x="5024706" y="3086450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3" name="Text Box 38"/>
          <p:cNvSpPr txBox="1">
            <a:spLocks noChangeArrowheads="1"/>
          </p:cNvSpPr>
          <p:nvPr/>
        </p:nvSpPr>
        <p:spPr bwMode="auto">
          <a:xfrm>
            <a:off x="6624906" y="3086450"/>
            <a:ext cx="28405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4" name="Rectangle 43"/>
          <p:cNvSpPr>
            <a:spLocks noChangeArrowheads="1"/>
          </p:cNvSpPr>
          <p:nvPr/>
        </p:nvSpPr>
        <p:spPr bwMode="auto">
          <a:xfrm>
            <a:off x="1664762" y="3401965"/>
            <a:ext cx="4000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Line 44"/>
          <p:cNvSpPr>
            <a:spLocks noChangeShapeType="1"/>
          </p:cNvSpPr>
          <p:nvPr/>
        </p:nvSpPr>
        <p:spPr bwMode="auto">
          <a:xfrm>
            <a:off x="1664762" y="3859165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Line 45"/>
          <p:cNvSpPr>
            <a:spLocks noChangeShapeType="1"/>
          </p:cNvSpPr>
          <p:nvPr/>
        </p:nvSpPr>
        <p:spPr bwMode="auto">
          <a:xfrm>
            <a:off x="1664762" y="3630565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Line 46"/>
          <p:cNvSpPr>
            <a:spLocks noChangeShapeType="1"/>
          </p:cNvSpPr>
          <p:nvPr/>
        </p:nvSpPr>
        <p:spPr bwMode="auto">
          <a:xfrm>
            <a:off x="1664762" y="4087765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47"/>
          <p:cNvSpPr>
            <a:spLocks noChangeArrowheads="1"/>
          </p:cNvSpPr>
          <p:nvPr/>
        </p:nvSpPr>
        <p:spPr bwMode="auto">
          <a:xfrm>
            <a:off x="3150662" y="3401965"/>
            <a:ext cx="4000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Line 48"/>
          <p:cNvSpPr>
            <a:spLocks noChangeShapeType="1"/>
          </p:cNvSpPr>
          <p:nvPr/>
        </p:nvSpPr>
        <p:spPr bwMode="auto">
          <a:xfrm>
            <a:off x="3150662" y="3859165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Line 49"/>
          <p:cNvSpPr>
            <a:spLocks noChangeShapeType="1"/>
          </p:cNvSpPr>
          <p:nvPr/>
        </p:nvSpPr>
        <p:spPr bwMode="auto">
          <a:xfrm>
            <a:off x="3150662" y="3630565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Line 50"/>
          <p:cNvSpPr>
            <a:spLocks noChangeShapeType="1"/>
          </p:cNvSpPr>
          <p:nvPr/>
        </p:nvSpPr>
        <p:spPr bwMode="auto">
          <a:xfrm>
            <a:off x="3150662" y="4087765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51"/>
          <p:cNvSpPr>
            <a:spLocks noChangeArrowheads="1"/>
          </p:cNvSpPr>
          <p:nvPr/>
        </p:nvSpPr>
        <p:spPr bwMode="auto">
          <a:xfrm>
            <a:off x="4693712" y="3401965"/>
            <a:ext cx="4000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Line 52"/>
          <p:cNvSpPr>
            <a:spLocks noChangeShapeType="1"/>
          </p:cNvSpPr>
          <p:nvPr/>
        </p:nvSpPr>
        <p:spPr bwMode="auto">
          <a:xfrm>
            <a:off x="4693712" y="3859165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Line 53"/>
          <p:cNvSpPr>
            <a:spLocks noChangeShapeType="1"/>
          </p:cNvSpPr>
          <p:nvPr/>
        </p:nvSpPr>
        <p:spPr bwMode="auto">
          <a:xfrm>
            <a:off x="4693712" y="3630565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Line 54"/>
          <p:cNvSpPr>
            <a:spLocks noChangeShapeType="1"/>
          </p:cNvSpPr>
          <p:nvPr/>
        </p:nvSpPr>
        <p:spPr bwMode="auto">
          <a:xfrm>
            <a:off x="4693712" y="4087765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Rectangle 55"/>
          <p:cNvSpPr>
            <a:spLocks noChangeArrowheads="1"/>
          </p:cNvSpPr>
          <p:nvPr/>
        </p:nvSpPr>
        <p:spPr bwMode="auto">
          <a:xfrm>
            <a:off x="6236762" y="3401965"/>
            <a:ext cx="400050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Line 56"/>
          <p:cNvSpPr>
            <a:spLocks noChangeShapeType="1"/>
          </p:cNvSpPr>
          <p:nvPr/>
        </p:nvSpPr>
        <p:spPr bwMode="auto">
          <a:xfrm>
            <a:off x="6236762" y="3859165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Line 57"/>
          <p:cNvSpPr>
            <a:spLocks noChangeShapeType="1"/>
          </p:cNvSpPr>
          <p:nvPr/>
        </p:nvSpPr>
        <p:spPr bwMode="auto">
          <a:xfrm>
            <a:off x="6236762" y="3630565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Line 58"/>
          <p:cNvSpPr>
            <a:spLocks noChangeShapeType="1"/>
          </p:cNvSpPr>
          <p:nvPr/>
        </p:nvSpPr>
        <p:spPr bwMode="auto">
          <a:xfrm>
            <a:off x="6236762" y="4087765"/>
            <a:ext cx="400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 Box 76"/>
          <p:cNvSpPr txBox="1">
            <a:spLocks noChangeArrowheads="1"/>
          </p:cNvSpPr>
          <p:nvPr/>
        </p:nvSpPr>
        <p:spPr bwMode="auto">
          <a:xfrm>
            <a:off x="2293413" y="3059065"/>
            <a:ext cx="60625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miss</a:t>
            </a:r>
          </a:p>
        </p:txBody>
      </p:sp>
      <p:sp>
        <p:nvSpPr>
          <p:cNvPr id="91" name="Text Box 77"/>
          <p:cNvSpPr txBox="1">
            <a:spLocks noChangeArrowheads="1"/>
          </p:cNvSpPr>
          <p:nvPr/>
        </p:nvSpPr>
        <p:spPr bwMode="auto">
          <a:xfrm>
            <a:off x="3722163" y="3059065"/>
            <a:ext cx="60625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miss</a:t>
            </a:r>
          </a:p>
        </p:txBody>
      </p:sp>
      <p:sp>
        <p:nvSpPr>
          <p:cNvPr id="92" name="Text Box 78"/>
          <p:cNvSpPr txBox="1">
            <a:spLocks noChangeArrowheads="1"/>
          </p:cNvSpPr>
          <p:nvPr/>
        </p:nvSpPr>
        <p:spPr bwMode="auto">
          <a:xfrm>
            <a:off x="5208062" y="3059065"/>
            <a:ext cx="40107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hit</a:t>
            </a:r>
          </a:p>
        </p:txBody>
      </p:sp>
      <p:sp>
        <p:nvSpPr>
          <p:cNvPr id="93" name="Text Box 79"/>
          <p:cNvSpPr txBox="1">
            <a:spLocks noChangeArrowheads="1"/>
          </p:cNvSpPr>
          <p:nvPr/>
        </p:nvSpPr>
        <p:spPr bwMode="auto">
          <a:xfrm>
            <a:off x="6808262" y="3059065"/>
            <a:ext cx="40107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hit</a:t>
            </a:r>
          </a:p>
        </p:txBody>
      </p:sp>
      <p:sp>
        <p:nvSpPr>
          <p:cNvPr id="94" name="Text Box 84"/>
          <p:cNvSpPr txBox="1">
            <a:spLocks noChangeArrowheads="1"/>
          </p:cNvSpPr>
          <p:nvPr/>
        </p:nvSpPr>
        <p:spPr bwMode="auto">
          <a:xfrm>
            <a:off x="1664762" y="3367437"/>
            <a:ext cx="119776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000  Mem(0)</a:t>
            </a:r>
          </a:p>
        </p:txBody>
      </p:sp>
      <p:sp>
        <p:nvSpPr>
          <p:cNvPr id="95" name="Text Box 85"/>
          <p:cNvSpPr txBox="1">
            <a:spLocks noChangeArrowheads="1"/>
          </p:cNvSpPr>
          <p:nvPr/>
        </p:nvSpPr>
        <p:spPr bwMode="auto">
          <a:xfrm>
            <a:off x="3150662" y="3367437"/>
            <a:ext cx="119776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000  Mem(0)</a:t>
            </a:r>
          </a:p>
        </p:txBody>
      </p:sp>
      <p:sp>
        <p:nvSpPr>
          <p:cNvPr id="96" name="Text Box 127"/>
          <p:cNvSpPr txBox="1">
            <a:spLocks noChangeArrowheads="1"/>
          </p:cNvSpPr>
          <p:nvPr/>
        </p:nvSpPr>
        <p:spPr bwMode="auto">
          <a:xfrm>
            <a:off x="1013874" y="2451033"/>
            <a:ext cx="3921064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Start with an empty cache - all blocks initially marked as not valid</a:t>
            </a:r>
          </a:p>
        </p:txBody>
      </p:sp>
      <p:sp>
        <p:nvSpPr>
          <p:cNvPr id="97" name="Line 128"/>
          <p:cNvSpPr>
            <a:spLocks noChangeShapeType="1"/>
          </p:cNvSpPr>
          <p:nvPr/>
        </p:nvSpPr>
        <p:spPr bwMode="auto">
          <a:xfrm>
            <a:off x="1436162" y="385916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Line 129"/>
          <p:cNvSpPr>
            <a:spLocks noChangeShapeType="1"/>
          </p:cNvSpPr>
          <p:nvPr/>
        </p:nvSpPr>
        <p:spPr bwMode="auto">
          <a:xfrm>
            <a:off x="2922062" y="385916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Line 130"/>
          <p:cNvSpPr>
            <a:spLocks noChangeShapeType="1"/>
          </p:cNvSpPr>
          <p:nvPr/>
        </p:nvSpPr>
        <p:spPr bwMode="auto">
          <a:xfrm>
            <a:off x="4465112" y="385916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Line 131"/>
          <p:cNvSpPr>
            <a:spLocks noChangeShapeType="1"/>
          </p:cNvSpPr>
          <p:nvPr/>
        </p:nvSpPr>
        <p:spPr bwMode="auto">
          <a:xfrm>
            <a:off x="6008162" y="3859165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 Box 136"/>
          <p:cNvSpPr txBox="1">
            <a:spLocks noChangeArrowheads="1"/>
          </p:cNvSpPr>
          <p:nvPr/>
        </p:nvSpPr>
        <p:spPr bwMode="auto">
          <a:xfrm>
            <a:off x="3150662" y="3835353"/>
            <a:ext cx="119776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010  Mem(4)</a:t>
            </a:r>
          </a:p>
        </p:txBody>
      </p:sp>
      <p:sp>
        <p:nvSpPr>
          <p:cNvPr id="102" name="Text Box 137"/>
          <p:cNvSpPr txBox="1">
            <a:spLocks noChangeArrowheads="1"/>
          </p:cNvSpPr>
          <p:nvPr/>
        </p:nvSpPr>
        <p:spPr bwMode="auto">
          <a:xfrm>
            <a:off x="4688949" y="3835353"/>
            <a:ext cx="119776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010  Mem(4)</a:t>
            </a:r>
          </a:p>
        </p:txBody>
      </p:sp>
      <p:sp>
        <p:nvSpPr>
          <p:cNvPr id="103" name="Text Box 138"/>
          <p:cNvSpPr txBox="1">
            <a:spLocks noChangeArrowheads="1"/>
          </p:cNvSpPr>
          <p:nvPr/>
        </p:nvSpPr>
        <p:spPr bwMode="auto">
          <a:xfrm>
            <a:off x="4688949" y="3367437"/>
            <a:ext cx="119776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000  Mem(0)</a:t>
            </a:r>
          </a:p>
        </p:txBody>
      </p:sp>
      <p:sp>
        <p:nvSpPr>
          <p:cNvPr id="104" name="Text Box 139"/>
          <p:cNvSpPr txBox="1">
            <a:spLocks noChangeArrowheads="1"/>
          </p:cNvSpPr>
          <p:nvPr/>
        </p:nvSpPr>
        <p:spPr bwMode="auto">
          <a:xfrm>
            <a:off x="6231999" y="3378153"/>
            <a:ext cx="119776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000  Mem(0)</a:t>
            </a:r>
          </a:p>
        </p:txBody>
      </p:sp>
      <p:sp>
        <p:nvSpPr>
          <p:cNvPr id="105" name="Text Box 140"/>
          <p:cNvSpPr txBox="1">
            <a:spLocks noChangeArrowheads="1"/>
          </p:cNvSpPr>
          <p:nvPr/>
        </p:nvSpPr>
        <p:spPr bwMode="auto">
          <a:xfrm>
            <a:off x="6236762" y="3835353"/>
            <a:ext cx="119776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010  Mem(4)</a:t>
            </a:r>
          </a:p>
        </p:txBody>
      </p:sp>
      <p:sp>
        <p:nvSpPr>
          <p:cNvPr id="106" name="Rectangle 149"/>
          <p:cNvSpPr>
            <a:spLocks noChangeArrowheads="1"/>
          </p:cNvSpPr>
          <p:nvPr/>
        </p:nvSpPr>
        <p:spPr bwMode="auto">
          <a:xfrm>
            <a:off x="481280" y="5016018"/>
            <a:ext cx="7354247" cy="9618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47625" tIns="19050" rIns="47625" bIns="19050">
            <a:prstTxWarp prst="textNoShape">
              <a:avLst/>
            </a:prstTxWarp>
            <a:spAutoFit/>
          </a:bodyPr>
          <a:lstStyle/>
          <a:p>
            <a:pPr marL="215504" indent="-215504">
              <a:spcBef>
                <a:spcPct val="30000"/>
              </a:spcBef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Solves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ping-pong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effect in a direct-mapped cache due to conflict misses since now two memory locations that map into the same cache set can co-exist!</a:t>
            </a:r>
          </a:p>
        </p:txBody>
      </p:sp>
      <p:sp>
        <p:nvSpPr>
          <p:cNvPr id="107" name="Rectangle 150"/>
          <p:cNvSpPr>
            <a:spLocks noChangeArrowheads="1"/>
          </p:cNvSpPr>
          <p:nvPr/>
        </p:nvSpPr>
        <p:spPr bwMode="auto">
          <a:xfrm>
            <a:off x="1493312" y="4602116"/>
            <a:ext cx="6115050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47625" tIns="19050" rIns="47625" bIns="19050">
            <a:prstTxWarp prst="textNoShape">
              <a:avLst/>
            </a:prstTxWarp>
            <a:spAutoFit/>
          </a:bodyPr>
          <a:lstStyle/>
          <a:p>
            <a:pPr marL="556022" lvl="1" indent="-184547">
              <a:spcBef>
                <a:spcPct val="30000"/>
              </a:spcBef>
              <a:buClr>
                <a:srgbClr val="C00000"/>
              </a:buClr>
              <a:buSzPct val="100000"/>
              <a:buFont typeface="Arial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 requests, 2 misses</a:t>
            </a:r>
          </a:p>
        </p:txBody>
      </p:sp>
    </p:spTree>
    <p:extLst>
      <p:ext uri="{BB962C8B-B14F-4D97-AF65-F5344CB8AC3E}">
        <p14:creationId xmlns:p14="http://schemas.microsoft.com/office/powerpoint/2010/main" val="149927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utoUpdateAnimBg="0"/>
      <p:bldP spid="91" grpId="0" autoUpdateAnimBg="0"/>
      <p:bldP spid="92" grpId="0" autoUpdateAnimBg="0"/>
      <p:bldP spid="93" grpId="0"/>
      <p:bldP spid="94" grpId="0" autoUpdateAnimBg="0"/>
      <p:bldP spid="95" grpId="0"/>
      <p:bldP spid="101" grpId="0"/>
      <p:bldP spid="102" grpId="0"/>
      <p:bldP spid="103" grpId="0"/>
      <p:bldP spid="104" grpId="0"/>
      <p:bldP spid="105" grpId="0"/>
      <p:bldP spid="106" grpId="0"/>
      <p:bldP spid="10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Four-Way Set-Associative Cache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2</a:t>
            </a:r>
            <a:r>
              <a:rPr lang="en-US" altLang="en-US" sz="2400" baseline="30000" dirty="0">
                <a:latin typeface="Arial" panose="020B0604020202020204" pitchFamily="34" charset="0"/>
              </a:rPr>
              <a:t>8</a:t>
            </a:r>
            <a:r>
              <a:rPr lang="en-US" altLang="en-US" sz="2400" dirty="0">
                <a:latin typeface="Arial" panose="020B0604020202020204" pitchFamily="34" charset="0"/>
              </a:rPr>
              <a:t> = 256 sets each with four ways (each with one block)</a:t>
            </a:r>
          </a:p>
        </p:txBody>
      </p:sp>
      <p:grpSp>
        <p:nvGrpSpPr>
          <p:cNvPr id="6" name="Group 249"/>
          <p:cNvGrpSpPr>
            <a:grpSpLocks/>
          </p:cNvGrpSpPr>
          <p:nvPr/>
        </p:nvGrpSpPr>
        <p:grpSpPr bwMode="auto">
          <a:xfrm>
            <a:off x="3510502" y="2004875"/>
            <a:ext cx="2166937" cy="373856"/>
            <a:chOff x="2072" y="896"/>
            <a:chExt cx="1820" cy="314"/>
          </a:xfrm>
        </p:grpSpPr>
        <p:sp>
          <p:nvSpPr>
            <p:cNvPr id="7" name="Line 44"/>
            <p:cNvSpPr>
              <a:spLocks noChangeShapeType="1"/>
            </p:cNvSpPr>
            <p:nvPr/>
          </p:nvSpPr>
          <p:spPr bwMode="auto">
            <a:xfrm flipV="1">
              <a:off x="3026" y="1061"/>
              <a:ext cx="3" cy="14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Line 45"/>
            <p:cNvSpPr>
              <a:spLocks noChangeShapeType="1"/>
            </p:cNvSpPr>
            <p:nvPr/>
          </p:nvSpPr>
          <p:spPr bwMode="auto">
            <a:xfrm flipV="1">
              <a:off x="3570" y="1051"/>
              <a:ext cx="1" cy="14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46"/>
            <p:cNvSpPr>
              <a:spLocks/>
            </p:cNvSpPr>
            <p:nvPr/>
          </p:nvSpPr>
          <p:spPr bwMode="auto">
            <a:xfrm>
              <a:off x="2158" y="1059"/>
              <a:ext cx="1570" cy="151"/>
            </a:xfrm>
            <a:custGeom>
              <a:avLst/>
              <a:gdLst>
                <a:gd name="T0" fmla="*/ 0 w 1570"/>
                <a:gd name="T1" fmla="*/ 149 h 151"/>
                <a:gd name="T2" fmla="*/ 3 w 1570"/>
                <a:gd name="T3" fmla="*/ 0 h 151"/>
                <a:gd name="T4" fmla="*/ 1570 w 1570"/>
                <a:gd name="T5" fmla="*/ 0 h 151"/>
                <a:gd name="T6" fmla="*/ 1570 w 1570"/>
                <a:gd name="T7" fmla="*/ 151 h 151"/>
                <a:gd name="T8" fmla="*/ 3 w 1570"/>
                <a:gd name="T9" fmla="*/ 151 h 151"/>
                <a:gd name="T10" fmla="*/ 3 w 1570"/>
                <a:gd name="T11" fmla="*/ 151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70"/>
                <a:gd name="T19" fmla="*/ 0 h 151"/>
                <a:gd name="T20" fmla="*/ 1570 w 1570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70" h="151">
                  <a:moveTo>
                    <a:pt x="0" y="149"/>
                  </a:moveTo>
                  <a:lnTo>
                    <a:pt x="3" y="0"/>
                  </a:lnTo>
                  <a:lnTo>
                    <a:pt x="1570" y="0"/>
                  </a:lnTo>
                  <a:lnTo>
                    <a:pt x="1570" y="151"/>
                  </a:lnTo>
                  <a:lnTo>
                    <a:pt x="3" y="151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 Box 47"/>
            <p:cNvSpPr txBox="1">
              <a:spLocks noChangeArrowheads="1"/>
            </p:cNvSpPr>
            <p:nvPr/>
          </p:nvSpPr>
          <p:spPr bwMode="auto">
            <a:xfrm>
              <a:off x="2072" y="896"/>
              <a:ext cx="1820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31 30   . . .    13 12  11 . . . 2  1  0</a:t>
              </a:r>
            </a:p>
          </p:txBody>
        </p:sp>
      </p:grp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5615527" y="1947724"/>
            <a:ext cx="1064419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Byte offset</a:t>
            </a:r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H="1">
            <a:off x="5408357" y="2062023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oup 162"/>
          <p:cNvGrpSpPr>
            <a:grpSpLocks/>
          </p:cNvGrpSpPr>
          <p:nvPr/>
        </p:nvGrpSpPr>
        <p:grpSpPr bwMode="auto">
          <a:xfrm>
            <a:off x="5847696" y="2860933"/>
            <a:ext cx="1596628" cy="1722834"/>
            <a:chOff x="4083" y="1632"/>
            <a:chExt cx="1341" cy="1447"/>
          </a:xfrm>
        </p:grpSpPr>
        <p:sp>
          <p:nvSpPr>
            <p:cNvPr id="14" name="Freeform 62"/>
            <p:cNvSpPr>
              <a:spLocks/>
            </p:cNvSpPr>
            <p:nvPr/>
          </p:nvSpPr>
          <p:spPr bwMode="auto">
            <a:xfrm>
              <a:off x="4405" y="1829"/>
              <a:ext cx="1019" cy="1103"/>
            </a:xfrm>
            <a:custGeom>
              <a:avLst/>
              <a:gdLst>
                <a:gd name="T0" fmla="*/ 66 w 1608"/>
                <a:gd name="T1" fmla="*/ 1101 h 1103"/>
                <a:gd name="T2" fmla="*/ 66 w 1608"/>
                <a:gd name="T3" fmla="*/ 0 h 1103"/>
                <a:gd name="T4" fmla="*/ 0 w 1608"/>
                <a:gd name="T5" fmla="*/ 0 h 1103"/>
                <a:gd name="T6" fmla="*/ 0 w 1608"/>
                <a:gd name="T7" fmla="*/ 1103 h 1103"/>
                <a:gd name="T8" fmla="*/ 66 w 1608"/>
                <a:gd name="T9" fmla="*/ 1103 h 1103"/>
                <a:gd name="T10" fmla="*/ 66 w 1608"/>
                <a:gd name="T11" fmla="*/ 1103 h 1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3"/>
                <a:gd name="T20" fmla="*/ 1608 w 1608"/>
                <a:gd name="T21" fmla="*/ 1103 h 1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Group 63"/>
            <p:cNvGrpSpPr>
              <a:grpSpLocks/>
            </p:cNvGrpSpPr>
            <p:nvPr/>
          </p:nvGrpSpPr>
          <p:grpSpPr bwMode="auto">
            <a:xfrm>
              <a:off x="4405" y="1925"/>
              <a:ext cx="1019" cy="894"/>
              <a:chOff x="2208" y="1920"/>
              <a:chExt cx="2130" cy="894"/>
            </a:xfrm>
          </p:grpSpPr>
          <p:sp>
            <p:nvSpPr>
              <p:cNvPr id="22" name="Freeform 64"/>
              <p:cNvSpPr>
                <a:spLocks/>
              </p:cNvSpPr>
              <p:nvPr/>
            </p:nvSpPr>
            <p:spPr bwMode="auto">
              <a:xfrm>
                <a:off x="2208" y="2263"/>
                <a:ext cx="2130" cy="110"/>
              </a:xfrm>
              <a:custGeom>
                <a:avLst/>
                <a:gdLst>
                  <a:gd name="T0" fmla="*/ 11506 w 1608"/>
                  <a:gd name="T1" fmla="*/ 110 h 110"/>
                  <a:gd name="T2" fmla="*/ 11506 w 1608"/>
                  <a:gd name="T3" fmla="*/ 0 h 110"/>
                  <a:gd name="T4" fmla="*/ 0 w 1608"/>
                  <a:gd name="T5" fmla="*/ 0 h 110"/>
                  <a:gd name="T6" fmla="*/ 0 w 1608"/>
                  <a:gd name="T7" fmla="*/ 110 h 110"/>
                  <a:gd name="T8" fmla="*/ 11506 w 1608"/>
                  <a:gd name="T9" fmla="*/ 110 h 110"/>
                  <a:gd name="T10" fmla="*/ 11506 w 1608"/>
                  <a:gd name="T11" fmla="*/ 110 h 1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8"/>
                  <a:gd name="T19" fmla="*/ 0 h 110"/>
                  <a:gd name="T20" fmla="*/ 1608 w 1608"/>
                  <a:gd name="T21" fmla="*/ 110 h 1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65"/>
              <p:cNvSpPr>
                <a:spLocks/>
              </p:cNvSpPr>
              <p:nvPr/>
            </p:nvSpPr>
            <p:spPr bwMode="auto">
              <a:xfrm>
                <a:off x="2208" y="2263"/>
                <a:ext cx="2130" cy="110"/>
              </a:xfrm>
              <a:custGeom>
                <a:avLst/>
                <a:gdLst>
                  <a:gd name="T0" fmla="*/ 11506 w 1608"/>
                  <a:gd name="T1" fmla="*/ 110 h 110"/>
                  <a:gd name="T2" fmla="*/ 11506 w 1608"/>
                  <a:gd name="T3" fmla="*/ 0 h 110"/>
                  <a:gd name="T4" fmla="*/ 0 w 1608"/>
                  <a:gd name="T5" fmla="*/ 0 h 110"/>
                  <a:gd name="T6" fmla="*/ 0 w 1608"/>
                  <a:gd name="T7" fmla="*/ 110 h 110"/>
                  <a:gd name="T8" fmla="*/ 11506 w 1608"/>
                  <a:gd name="T9" fmla="*/ 110 h 110"/>
                  <a:gd name="T10" fmla="*/ 11506 w 1608"/>
                  <a:gd name="T11" fmla="*/ 110 h 1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8"/>
                  <a:gd name="T19" fmla="*/ 0 h 110"/>
                  <a:gd name="T20" fmla="*/ 1608 w 1608"/>
                  <a:gd name="T21" fmla="*/ 110 h 1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Line 66"/>
              <p:cNvSpPr>
                <a:spLocks noChangeShapeType="1"/>
              </p:cNvSpPr>
              <p:nvPr/>
            </p:nvSpPr>
            <p:spPr bwMode="auto">
              <a:xfrm flipH="1">
                <a:off x="2208" y="1920"/>
                <a:ext cx="2130" cy="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Line 67"/>
              <p:cNvSpPr>
                <a:spLocks noChangeShapeType="1"/>
              </p:cNvSpPr>
              <p:nvPr/>
            </p:nvSpPr>
            <p:spPr bwMode="auto">
              <a:xfrm flipH="1">
                <a:off x="2208" y="2044"/>
                <a:ext cx="2130" cy="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Line 68"/>
              <p:cNvSpPr>
                <a:spLocks noChangeShapeType="1"/>
              </p:cNvSpPr>
              <p:nvPr/>
            </p:nvSpPr>
            <p:spPr bwMode="auto">
              <a:xfrm flipH="1">
                <a:off x="2208" y="2154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Line 69"/>
              <p:cNvSpPr>
                <a:spLocks noChangeShapeType="1"/>
              </p:cNvSpPr>
              <p:nvPr/>
            </p:nvSpPr>
            <p:spPr bwMode="auto">
              <a:xfrm flipH="1">
                <a:off x="2208" y="237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Line 70"/>
              <p:cNvSpPr>
                <a:spLocks noChangeShapeType="1"/>
              </p:cNvSpPr>
              <p:nvPr/>
            </p:nvSpPr>
            <p:spPr bwMode="auto">
              <a:xfrm flipH="1">
                <a:off x="2208" y="248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71"/>
              <p:cNvSpPr>
                <a:spLocks noChangeShapeType="1"/>
              </p:cNvSpPr>
              <p:nvPr/>
            </p:nvSpPr>
            <p:spPr bwMode="auto">
              <a:xfrm flipH="1">
                <a:off x="2208" y="259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Line 72"/>
              <p:cNvSpPr>
                <a:spLocks noChangeShapeType="1"/>
              </p:cNvSpPr>
              <p:nvPr/>
            </p:nvSpPr>
            <p:spPr bwMode="auto">
              <a:xfrm flipH="1">
                <a:off x="2208" y="270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Line 73"/>
              <p:cNvSpPr>
                <a:spLocks noChangeShapeType="1"/>
              </p:cNvSpPr>
              <p:nvPr/>
            </p:nvSpPr>
            <p:spPr bwMode="auto">
              <a:xfrm flipH="1">
                <a:off x="2208" y="281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Line 74"/>
            <p:cNvSpPr>
              <a:spLocks noChangeShapeType="1"/>
            </p:cNvSpPr>
            <p:nvPr/>
          </p:nvSpPr>
          <p:spPr bwMode="auto">
            <a:xfrm>
              <a:off x="4480" y="1835"/>
              <a:ext cx="4" cy="11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Line 75"/>
            <p:cNvSpPr>
              <a:spLocks noChangeShapeType="1"/>
            </p:cNvSpPr>
            <p:nvPr/>
          </p:nvSpPr>
          <p:spPr bwMode="auto">
            <a:xfrm>
              <a:off x="4876" y="1824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 Box 76"/>
            <p:cNvSpPr txBox="1">
              <a:spLocks noChangeArrowheads="1"/>
            </p:cNvSpPr>
            <p:nvPr/>
          </p:nvSpPr>
          <p:spPr bwMode="auto">
            <a:xfrm>
              <a:off x="4993" y="1637"/>
              <a:ext cx="427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19" name="Text Box 78"/>
            <p:cNvSpPr txBox="1">
              <a:spLocks noChangeArrowheads="1"/>
            </p:cNvSpPr>
            <p:nvPr/>
          </p:nvSpPr>
          <p:spPr bwMode="auto">
            <a:xfrm>
              <a:off x="4512" y="1632"/>
              <a:ext cx="363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Tag</a:t>
              </a:r>
            </a:p>
          </p:txBody>
        </p:sp>
        <p:sp>
          <p:nvSpPr>
            <p:cNvPr id="20" name="Text Box 79"/>
            <p:cNvSpPr txBox="1">
              <a:spLocks noChangeArrowheads="1"/>
            </p:cNvSpPr>
            <p:nvPr/>
          </p:nvSpPr>
          <p:spPr bwMode="auto">
            <a:xfrm>
              <a:off x="4368" y="1632"/>
              <a:ext cx="241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21" name="Text Box 80"/>
            <p:cNvSpPr txBox="1">
              <a:spLocks noChangeArrowheads="1"/>
            </p:cNvSpPr>
            <p:nvPr/>
          </p:nvSpPr>
          <p:spPr bwMode="auto">
            <a:xfrm>
              <a:off x="4083" y="1743"/>
              <a:ext cx="376" cy="1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algn="r">
                <a:lnSpc>
                  <a:spcPct val="110000"/>
                </a:lnSpc>
              </a:pP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</a:p>
            <a:p>
              <a:pPr algn="r">
                <a:lnSpc>
                  <a:spcPct val="110000"/>
                </a:lnSpc>
              </a:pP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253</a:t>
              </a:r>
            </a:p>
            <a:p>
              <a:pPr algn="r">
                <a:lnSpc>
                  <a:spcPct val="110000"/>
                </a:lnSpc>
              </a:pP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254</a:t>
              </a:r>
            </a:p>
            <a:p>
              <a:pPr algn="r">
                <a:lnSpc>
                  <a:spcPct val="110000"/>
                </a:lnSpc>
              </a:pP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255</a:t>
              </a:r>
            </a:p>
          </p:txBody>
        </p:sp>
      </p:grpSp>
      <p:grpSp>
        <p:nvGrpSpPr>
          <p:cNvPr id="32" name="Group 163"/>
          <p:cNvGrpSpPr>
            <a:grpSpLocks/>
          </p:cNvGrpSpPr>
          <p:nvPr/>
        </p:nvGrpSpPr>
        <p:grpSpPr bwMode="auto">
          <a:xfrm>
            <a:off x="4371324" y="2860933"/>
            <a:ext cx="1587104" cy="1650206"/>
            <a:chOff x="4091" y="1632"/>
            <a:chExt cx="1333" cy="1386"/>
          </a:xfrm>
        </p:grpSpPr>
        <p:sp>
          <p:nvSpPr>
            <p:cNvPr id="33" name="Freeform 164"/>
            <p:cNvSpPr>
              <a:spLocks/>
            </p:cNvSpPr>
            <p:nvPr/>
          </p:nvSpPr>
          <p:spPr bwMode="auto">
            <a:xfrm>
              <a:off x="4405" y="1829"/>
              <a:ext cx="1019" cy="1103"/>
            </a:xfrm>
            <a:custGeom>
              <a:avLst/>
              <a:gdLst>
                <a:gd name="T0" fmla="*/ 66 w 1608"/>
                <a:gd name="T1" fmla="*/ 1101 h 1103"/>
                <a:gd name="T2" fmla="*/ 66 w 1608"/>
                <a:gd name="T3" fmla="*/ 0 h 1103"/>
                <a:gd name="T4" fmla="*/ 0 w 1608"/>
                <a:gd name="T5" fmla="*/ 0 h 1103"/>
                <a:gd name="T6" fmla="*/ 0 w 1608"/>
                <a:gd name="T7" fmla="*/ 1103 h 1103"/>
                <a:gd name="T8" fmla="*/ 66 w 1608"/>
                <a:gd name="T9" fmla="*/ 1103 h 1103"/>
                <a:gd name="T10" fmla="*/ 66 w 1608"/>
                <a:gd name="T11" fmla="*/ 1103 h 1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3"/>
                <a:gd name="T20" fmla="*/ 1608 w 1608"/>
                <a:gd name="T21" fmla="*/ 1103 h 1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4" name="Group 165"/>
            <p:cNvGrpSpPr>
              <a:grpSpLocks/>
            </p:cNvGrpSpPr>
            <p:nvPr/>
          </p:nvGrpSpPr>
          <p:grpSpPr bwMode="auto">
            <a:xfrm>
              <a:off x="4405" y="1925"/>
              <a:ext cx="1019" cy="894"/>
              <a:chOff x="2208" y="1920"/>
              <a:chExt cx="2130" cy="894"/>
            </a:xfrm>
          </p:grpSpPr>
          <p:sp>
            <p:nvSpPr>
              <p:cNvPr id="41" name="Freeform 166"/>
              <p:cNvSpPr>
                <a:spLocks/>
              </p:cNvSpPr>
              <p:nvPr/>
            </p:nvSpPr>
            <p:spPr bwMode="auto">
              <a:xfrm>
                <a:off x="2208" y="2263"/>
                <a:ext cx="2130" cy="110"/>
              </a:xfrm>
              <a:custGeom>
                <a:avLst/>
                <a:gdLst>
                  <a:gd name="T0" fmla="*/ 11506 w 1608"/>
                  <a:gd name="T1" fmla="*/ 110 h 110"/>
                  <a:gd name="T2" fmla="*/ 11506 w 1608"/>
                  <a:gd name="T3" fmla="*/ 0 h 110"/>
                  <a:gd name="T4" fmla="*/ 0 w 1608"/>
                  <a:gd name="T5" fmla="*/ 0 h 110"/>
                  <a:gd name="T6" fmla="*/ 0 w 1608"/>
                  <a:gd name="T7" fmla="*/ 110 h 110"/>
                  <a:gd name="T8" fmla="*/ 11506 w 1608"/>
                  <a:gd name="T9" fmla="*/ 110 h 110"/>
                  <a:gd name="T10" fmla="*/ 11506 w 1608"/>
                  <a:gd name="T11" fmla="*/ 110 h 1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8"/>
                  <a:gd name="T19" fmla="*/ 0 h 110"/>
                  <a:gd name="T20" fmla="*/ 1608 w 1608"/>
                  <a:gd name="T21" fmla="*/ 110 h 1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reeform 167"/>
              <p:cNvSpPr>
                <a:spLocks/>
              </p:cNvSpPr>
              <p:nvPr/>
            </p:nvSpPr>
            <p:spPr bwMode="auto">
              <a:xfrm>
                <a:off x="2208" y="2263"/>
                <a:ext cx="2130" cy="110"/>
              </a:xfrm>
              <a:custGeom>
                <a:avLst/>
                <a:gdLst>
                  <a:gd name="T0" fmla="*/ 11506 w 1608"/>
                  <a:gd name="T1" fmla="*/ 110 h 110"/>
                  <a:gd name="T2" fmla="*/ 11506 w 1608"/>
                  <a:gd name="T3" fmla="*/ 0 h 110"/>
                  <a:gd name="T4" fmla="*/ 0 w 1608"/>
                  <a:gd name="T5" fmla="*/ 0 h 110"/>
                  <a:gd name="T6" fmla="*/ 0 w 1608"/>
                  <a:gd name="T7" fmla="*/ 110 h 110"/>
                  <a:gd name="T8" fmla="*/ 11506 w 1608"/>
                  <a:gd name="T9" fmla="*/ 110 h 110"/>
                  <a:gd name="T10" fmla="*/ 11506 w 1608"/>
                  <a:gd name="T11" fmla="*/ 110 h 1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8"/>
                  <a:gd name="T19" fmla="*/ 0 h 110"/>
                  <a:gd name="T20" fmla="*/ 1608 w 1608"/>
                  <a:gd name="T21" fmla="*/ 110 h 1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Line 168"/>
              <p:cNvSpPr>
                <a:spLocks noChangeShapeType="1"/>
              </p:cNvSpPr>
              <p:nvPr/>
            </p:nvSpPr>
            <p:spPr bwMode="auto">
              <a:xfrm flipH="1">
                <a:off x="2208" y="1920"/>
                <a:ext cx="2130" cy="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Line 169"/>
              <p:cNvSpPr>
                <a:spLocks noChangeShapeType="1"/>
              </p:cNvSpPr>
              <p:nvPr/>
            </p:nvSpPr>
            <p:spPr bwMode="auto">
              <a:xfrm flipH="1">
                <a:off x="2208" y="2044"/>
                <a:ext cx="2130" cy="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Line 170"/>
              <p:cNvSpPr>
                <a:spLocks noChangeShapeType="1"/>
              </p:cNvSpPr>
              <p:nvPr/>
            </p:nvSpPr>
            <p:spPr bwMode="auto">
              <a:xfrm flipH="1">
                <a:off x="2208" y="2154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Line 171"/>
              <p:cNvSpPr>
                <a:spLocks noChangeShapeType="1"/>
              </p:cNvSpPr>
              <p:nvPr/>
            </p:nvSpPr>
            <p:spPr bwMode="auto">
              <a:xfrm flipH="1">
                <a:off x="2208" y="237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Line 172"/>
              <p:cNvSpPr>
                <a:spLocks noChangeShapeType="1"/>
              </p:cNvSpPr>
              <p:nvPr/>
            </p:nvSpPr>
            <p:spPr bwMode="auto">
              <a:xfrm flipH="1">
                <a:off x="2208" y="248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Line 173"/>
              <p:cNvSpPr>
                <a:spLocks noChangeShapeType="1"/>
              </p:cNvSpPr>
              <p:nvPr/>
            </p:nvSpPr>
            <p:spPr bwMode="auto">
              <a:xfrm flipH="1">
                <a:off x="2208" y="259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Line 174"/>
              <p:cNvSpPr>
                <a:spLocks noChangeShapeType="1"/>
              </p:cNvSpPr>
              <p:nvPr/>
            </p:nvSpPr>
            <p:spPr bwMode="auto">
              <a:xfrm flipH="1">
                <a:off x="2208" y="270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0" name="Line 175"/>
              <p:cNvSpPr>
                <a:spLocks noChangeShapeType="1"/>
              </p:cNvSpPr>
              <p:nvPr/>
            </p:nvSpPr>
            <p:spPr bwMode="auto">
              <a:xfrm flipH="1">
                <a:off x="2208" y="281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5" name="Line 176"/>
            <p:cNvSpPr>
              <a:spLocks noChangeShapeType="1"/>
            </p:cNvSpPr>
            <p:nvPr/>
          </p:nvSpPr>
          <p:spPr bwMode="auto">
            <a:xfrm>
              <a:off x="4480" y="1835"/>
              <a:ext cx="4" cy="11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Line 177"/>
            <p:cNvSpPr>
              <a:spLocks noChangeShapeType="1"/>
            </p:cNvSpPr>
            <p:nvPr/>
          </p:nvSpPr>
          <p:spPr bwMode="auto">
            <a:xfrm>
              <a:off x="4876" y="1824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 Box 178"/>
            <p:cNvSpPr txBox="1">
              <a:spLocks noChangeArrowheads="1"/>
            </p:cNvSpPr>
            <p:nvPr/>
          </p:nvSpPr>
          <p:spPr bwMode="auto">
            <a:xfrm>
              <a:off x="4993" y="1637"/>
              <a:ext cx="427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38" name="Text Box 179"/>
            <p:cNvSpPr txBox="1">
              <a:spLocks noChangeArrowheads="1"/>
            </p:cNvSpPr>
            <p:nvPr/>
          </p:nvSpPr>
          <p:spPr bwMode="auto">
            <a:xfrm>
              <a:off x="4512" y="1632"/>
              <a:ext cx="363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Tag</a:t>
              </a:r>
            </a:p>
          </p:txBody>
        </p:sp>
        <p:sp>
          <p:nvSpPr>
            <p:cNvPr id="39" name="Text Box 180"/>
            <p:cNvSpPr txBox="1">
              <a:spLocks noChangeArrowheads="1"/>
            </p:cNvSpPr>
            <p:nvPr/>
          </p:nvSpPr>
          <p:spPr bwMode="auto">
            <a:xfrm>
              <a:off x="4368" y="1632"/>
              <a:ext cx="241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40" name="Text Box 181"/>
            <p:cNvSpPr txBox="1">
              <a:spLocks noChangeArrowheads="1"/>
            </p:cNvSpPr>
            <p:nvPr/>
          </p:nvSpPr>
          <p:spPr bwMode="auto">
            <a:xfrm>
              <a:off x="4091" y="1736"/>
              <a:ext cx="376" cy="12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algn="r">
                <a:lnSpc>
                  <a:spcPct val="110000"/>
                </a:lnSpc>
              </a:pP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</a:p>
            <a:p>
              <a:pPr algn="r">
                <a:lnSpc>
                  <a:spcPct val="110000"/>
                </a:lnSpc>
              </a:pP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253</a:t>
              </a:r>
            </a:p>
            <a:p>
              <a:pPr algn="r">
                <a:lnSpc>
                  <a:spcPct val="110000"/>
                </a:lnSpc>
              </a:pP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254</a:t>
              </a:r>
            </a:p>
            <a:p>
              <a:pPr algn="r">
                <a:lnSpc>
                  <a:spcPct val="110000"/>
                </a:lnSpc>
              </a:pP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255</a:t>
              </a:r>
            </a:p>
          </p:txBody>
        </p:sp>
      </p:grpSp>
      <p:grpSp>
        <p:nvGrpSpPr>
          <p:cNvPr id="51" name="Group 182"/>
          <p:cNvGrpSpPr>
            <a:grpSpLocks/>
          </p:cNvGrpSpPr>
          <p:nvPr/>
        </p:nvGrpSpPr>
        <p:grpSpPr bwMode="auto">
          <a:xfrm>
            <a:off x="2880660" y="2860933"/>
            <a:ext cx="1591866" cy="1663303"/>
            <a:chOff x="4087" y="1632"/>
            <a:chExt cx="1337" cy="1397"/>
          </a:xfrm>
        </p:grpSpPr>
        <p:sp>
          <p:nvSpPr>
            <p:cNvPr id="52" name="Freeform 183"/>
            <p:cNvSpPr>
              <a:spLocks/>
            </p:cNvSpPr>
            <p:nvPr/>
          </p:nvSpPr>
          <p:spPr bwMode="auto">
            <a:xfrm>
              <a:off x="4405" y="1829"/>
              <a:ext cx="1019" cy="1103"/>
            </a:xfrm>
            <a:custGeom>
              <a:avLst/>
              <a:gdLst>
                <a:gd name="T0" fmla="*/ 66 w 1608"/>
                <a:gd name="T1" fmla="*/ 1101 h 1103"/>
                <a:gd name="T2" fmla="*/ 66 w 1608"/>
                <a:gd name="T3" fmla="*/ 0 h 1103"/>
                <a:gd name="T4" fmla="*/ 0 w 1608"/>
                <a:gd name="T5" fmla="*/ 0 h 1103"/>
                <a:gd name="T6" fmla="*/ 0 w 1608"/>
                <a:gd name="T7" fmla="*/ 1103 h 1103"/>
                <a:gd name="T8" fmla="*/ 66 w 1608"/>
                <a:gd name="T9" fmla="*/ 1103 h 1103"/>
                <a:gd name="T10" fmla="*/ 66 w 1608"/>
                <a:gd name="T11" fmla="*/ 1103 h 11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08"/>
                <a:gd name="T19" fmla="*/ 0 h 1103"/>
                <a:gd name="T20" fmla="*/ 1608 w 1608"/>
                <a:gd name="T21" fmla="*/ 1103 h 11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08" h="1103">
                  <a:moveTo>
                    <a:pt x="1608" y="1101"/>
                  </a:moveTo>
                  <a:lnTo>
                    <a:pt x="1608" y="0"/>
                  </a:lnTo>
                  <a:lnTo>
                    <a:pt x="0" y="0"/>
                  </a:lnTo>
                  <a:lnTo>
                    <a:pt x="0" y="1103"/>
                  </a:lnTo>
                  <a:lnTo>
                    <a:pt x="1608" y="110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3" name="Group 184"/>
            <p:cNvGrpSpPr>
              <a:grpSpLocks/>
            </p:cNvGrpSpPr>
            <p:nvPr/>
          </p:nvGrpSpPr>
          <p:grpSpPr bwMode="auto">
            <a:xfrm>
              <a:off x="4405" y="1925"/>
              <a:ext cx="1019" cy="894"/>
              <a:chOff x="2208" y="1920"/>
              <a:chExt cx="2130" cy="894"/>
            </a:xfrm>
          </p:grpSpPr>
          <p:sp>
            <p:nvSpPr>
              <p:cNvPr id="60" name="Freeform 185"/>
              <p:cNvSpPr>
                <a:spLocks/>
              </p:cNvSpPr>
              <p:nvPr/>
            </p:nvSpPr>
            <p:spPr bwMode="auto">
              <a:xfrm>
                <a:off x="2208" y="2263"/>
                <a:ext cx="2130" cy="110"/>
              </a:xfrm>
              <a:custGeom>
                <a:avLst/>
                <a:gdLst>
                  <a:gd name="T0" fmla="*/ 11506 w 1608"/>
                  <a:gd name="T1" fmla="*/ 110 h 110"/>
                  <a:gd name="T2" fmla="*/ 11506 w 1608"/>
                  <a:gd name="T3" fmla="*/ 0 h 110"/>
                  <a:gd name="T4" fmla="*/ 0 w 1608"/>
                  <a:gd name="T5" fmla="*/ 0 h 110"/>
                  <a:gd name="T6" fmla="*/ 0 w 1608"/>
                  <a:gd name="T7" fmla="*/ 110 h 110"/>
                  <a:gd name="T8" fmla="*/ 11506 w 1608"/>
                  <a:gd name="T9" fmla="*/ 110 h 110"/>
                  <a:gd name="T10" fmla="*/ 11506 w 1608"/>
                  <a:gd name="T11" fmla="*/ 110 h 1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8"/>
                  <a:gd name="T19" fmla="*/ 0 h 110"/>
                  <a:gd name="T20" fmla="*/ 1608 w 1608"/>
                  <a:gd name="T21" fmla="*/ 110 h 1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  <a:close/>
                  </a:path>
                </a:pathLst>
              </a:cu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Freeform 186"/>
              <p:cNvSpPr>
                <a:spLocks/>
              </p:cNvSpPr>
              <p:nvPr/>
            </p:nvSpPr>
            <p:spPr bwMode="auto">
              <a:xfrm>
                <a:off x="2208" y="2263"/>
                <a:ext cx="2130" cy="110"/>
              </a:xfrm>
              <a:custGeom>
                <a:avLst/>
                <a:gdLst>
                  <a:gd name="T0" fmla="*/ 11506 w 1608"/>
                  <a:gd name="T1" fmla="*/ 110 h 110"/>
                  <a:gd name="T2" fmla="*/ 11506 w 1608"/>
                  <a:gd name="T3" fmla="*/ 0 h 110"/>
                  <a:gd name="T4" fmla="*/ 0 w 1608"/>
                  <a:gd name="T5" fmla="*/ 0 h 110"/>
                  <a:gd name="T6" fmla="*/ 0 w 1608"/>
                  <a:gd name="T7" fmla="*/ 110 h 110"/>
                  <a:gd name="T8" fmla="*/ 11506 w 1608"/>
                  <a:gd name="T9" fmla="*/ 110 h 110"/>
                  <a:gd name="T10" fmla="*/ 11506 w 1608"/>
                  <a:gd name="T11" fmla="*/ 110 h 1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8"/>
                  <a:gd name="T19" fmla="*/ 0 h 110"/>
                  <a:gd name="T20" fmla="*/ 1608 w 1608"/>
                  <a:gd name="T21" fmla="*/ 110 h 1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8" h="110">
                    <a:moveTo>
                      <a:pt x="1608" y="110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"/>
                    </a:lnTo>
                    <a:lnTo>
                      <a:pt x="1608" y="110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Line 187"/>
              <p:cNvSpPr>
                <a:spLocks noChangeShapeType="1"/>
              </p:cNvSpPr>
              <p:nvPr/>
            </p:nvSpPr>
            <p:spPr bwMode="auto">
              <a:xfrm flipH="1">
                <a:off x="2208" y="1920"/>
                <a:ext cx="2130" cy="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Line 188"/>
              <p:cNvSpPr>
                <a:spLocks noChangeShapeType="1"/>
              </p:cNvSpPr>
              <p:nvPr/>
            </p:nvSpPr>
            <p:spPr bwMode="auto">
              <a:xfrm flipH="1">
                <a:off x="2208" y="2044"/>
                <a:ext cx="2130" cy="2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Line 189"/>
              <p:cNvSpPr>
                <a:spLocks noChangeShapeType="1"/>
              </p:cNvSpPr>
              <p:nvPr/>
            </p:nvSpPr>
            <p:spPr bwMode="auto">
              <a:xfrm flipH="1">
                <a:off x="2208" y="2154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Line 190"/>
              <p:cNvSpPr>
                <a:spLocks noChangeShapeType="1"/>
              </p:cNvSpPr>
              <p:nvPr/>
            </p:nvSpPr>
            <p:spPr bwMode="auto">
              <a:xfrm flipH="1">
                <a:off x="2208" y="237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191"/>
              <p:cNvSpPr>
                <a:spLocks noChangeShapeType="1"/>
              </p:cNvSpPr>
              <p:nvPr/>
            </p:nvSpPr>
            <p:spPr bwMode="auto">
              <a:xfrm flipH="1">
                <a:off x="2208" y="248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Line 192"/>
              <p:cNvSpPr>
                <a:spLocks noChangeShapeType="1"/>
              </p:cNvSpPr>
              <p:nvPr/>
            </p:nvSpPr>
            <p:spPr bwMode="auto">
              <a:xfrm flipH="1">
                <a:off x="2208" y="259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Line 193"/>
              <p:cNvSpPr>
                <a:spLocks noChangeShapeType="1"/>
              </p:cNvSpPr>
              <p:nvPr/>
            </p:nvSpPr>
            <p:spPr bwMode="auto">
              <a:xfrm flipH="1">
                <a:off x="2208" y="270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Line 194"/>
              <p:cNvSpPr>
                <a:spLocks noChangeShapeType="1"/>
              </p:cNvSpPr>
              <p:nvPr/>
            </p:nvSpPr>
            <p:spPr bwMode="auto">
              <a:xfrm flipH="1">
                <a:off x="2208" y="2813"/>
                <a:ext cx="2130" cy="1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4" name="Line 195"/>
            <p:cNvSpPr>
              <a:spLocks noChangeShapeType="1"/>
            </p:cNvSpPr>
            <p:nvPr/>
          </p:nvSpPr>
          <p:spPr bwMode="auto">
            <a:xfrm>
              <a:off x="4480" y="1835"/>
              <a:ext cx="4" cy="1100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Line 196"/>
            <p:cNvSpPr>
              <a:spLocks noChangeShapeType="1"/>
            </p:cNvSpPr>
            <p:nvPr/>
          </p:nvSpPr>
          <p:spPr bwMode="auto">
            <a:xfrm>
              <a:off x="4876" y="1824"/>
              <a:ext cx="1" cy="1106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 Box 197"/>
            <p:cNvSpPr txBox="1">
              <a:spLocks noChangeArrowheads="1"/>
            </p:cNvSpPr>
            <p:nvPr/>
          </p:nvSpPr>
          <p:spPr bwMode="auto">
            <a:xfrm>
              <a:off x="4993" y="1637"/>
              <a:ext cx="427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57" name="Text Box 198"/>
            <p:cNvSpPr txBox="1">
              <a:spLocks noChangeArrowheads="1"/>
            </p:cNvSpPr>
            <p:nvPr/>
          </p:nvSpPr>
          <p:spPr bwMode="auto">
            <a:xfrm>
              <a:off x="4512" y="1632"/>
              <a:ext cx="363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Tag</a:t>
              </a:r>
            </a:p>
          </p:txBody>
        </p:sp>
        <p:sp>
          <p:nvSpPr>
            <p:cNvPr id="58" name="Text Box 199"/>
            <p:cNvSpPr txBox="1">
              <a:spLocks noChangeArrowheads="1"/>
            </p:cNvSpPr>
            <p:nvPr/>
          </p:nvSpPr>
          <p:spPr bwMode="auto">
            <a:xfrm>
              <a:off x="4368" y="1632"/>
              <a:ext cx="241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59" name="Text Box 200"/>
            <p:cNvSpPr txBox="1">
              <a:spLocks noChangeArrowheads="1"/>
            </p:cNvSpPr>
            <p:nvPr/>
          </p:nvSpPr>
          <p:spPr bwMode="auto">
            <a:xfrm>
              <a:off x="4087" y="1747"/>
              <a:ext cx="376" cy="12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  <a:p>
              <a:pPr algn="r">
                <a:lnSpc>
                  <a:spcPct val="110000"/>
                </a:lnSpc>
              </a:pP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pPr algn="r">
                <a:lnSpc>
                  <a:spcPct val="110000"/>
                </a:lnSpc>
              </a:pP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pPr algn="r">
                <a:lnSpc>
                  <a:spcPct val="110000"/>
                </a:lnSpc>
              </a:pP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</a:p>
            <a:p>
              <a:pPr algn="r">
                <a:lnSpc>
                  <a:spcPct val="110000"/>
                </a:lnSpc>
              </a:pPr>
              <a:endParaRPr lang="en-US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lnSpc>
                  <a:spcPct val="110000"/>
                </a:lnSpc>
              </a:pP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253</a:t>
              </a:r>
            </a:p>
            <a:p>
              <a:pPr algn="r">
                <a:lnSpc>
                  <a:spcPct val="110000"/>
                </a:lnSpc>
              </a:pP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254</a:t>
              </a:r>
            </a:p>
            <a:p>
              <a:pPr algn="r">
                <a:lnSpc>
                  <a:spcPct val="110000"/>
                </a:lnSpc>
              </a:pPr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 255</a:t>
              </a:r>
            </a:p>
          </p:txBody>
        </p:sp>
      </p:grpSp>
      <p:grpSp>
        <p:nvGrpSpPr>
          <p:cNvPr id="70" name="Group 258"/>
          <p:cNvGrpSpPr>
            <a:grpSpLocks/>
          </p:cNvGrpSpPr>
          <p:nvPr/>
        </p:nvGrpSpPr>
        <p:grpSpPr bwMode="auto">
          <a:xfrm>
            <a:off x="1272126" y="2860933"/>
            <a:ext cx="1714500" cy="1652587"/>
            <a:chOff x="192" y="1632"/>
            <a:chExt cx="1440" cy="1388"/>
          </a:xfrm>
        </p:grpSpPr>
        <p:sp>
          <p:nvSpPr>
            <p:cNvPr id="71" name="Text Box 77"/>
            <p:cNvSpPr txBox="1">
              <a:spLocks noChangeArrowheads="1"/>
            </p:cNvSpPr>
            <p:nvPr/>
          </p:nvSpPr>
          <p:spPr bwMode="auto">
            <a:xfrm>
              <a:off x="192" y="1632"/>
              <a:ext cx="543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>
                  <a:latin typeface="Arial" panose="020B0604020202020204" pitchFamily="34" charset="0"/>
                  <a:cs typeface="Arial" panose="020B0604020202020204" pitchFamily="34" charset="0"/>
                </a:rPr>
                <a:t>  Index</a:t>
              </a:r>
            </a:p>
          </p:txBody>
        </p:sp>
        <p:grpSp>
          <p:nvGrpSpPr>
            <p:cNvPr id="72" name="Group 201"/>
            <p:cNvGrpSpPr>
              <a:grpSpLocks/>
            </p:cNvGrpSpPr>
            <p:nvPr/>
          </p:nvGrpSpPr>
          <p:grpSpPr bwMode="auto">
            <a:xfrm>
              <a:off x="281" y="1632"/>
              <a:ext cx="1351" cy="1388"/>
              <a:chOff x="4073" y="1632"/>
              <a:chExt cx="1351" cy="1388"/>
            </a:xfrm>
          </p:grpSpPr>
          <p:sp>
            <p:nvSpPr>
              <p:cNvPr id="73" name="Freeform 202"/>
              <p:cNvSpPr>
                <a:spLocks/>
              </p:cNvSpPr>
              <p:nvPr/>
            </p:nvSpPr>
            <p:spPr bwMode="auto">
              <a:xfrm>
                <a:off x="4405" y="1829"/>
                <a:ext cx="1019" cy="1103"/>
              </a:xfrm>
              <a:custGeom>
                <a:avLst/>
                <a:gdLst>
                  <a:gd name="T0" fmla="*/ 66 w 1608"/>
                  <a:gd name="T1" fmla="*/ 1101 h 1103"/>
                  <a:gd name="T2" fmla="*/ 66 w 1608"/>
                  <a:gd name="T3" fmla="*/ 0 h 1103"/>
                  <a:gd name="T4" fmla="*/ 0 w 1608"/>
                  <a:gd name="T5" fmla="*/ 0 h 1103"/>
                  <a:gd name="T6" fmla="*/ 0 w 1608"/>
                  <a:gd name="T7" fmla="*/ 1103 h 1103"/>
                  <a:gd name="T8" fmla="*/ 66 w 1608"/>
                  <a:gd name="T9" fmla="*/ 1103 h 1103"/>
                  <a:gd name="T10" fmla="*/ 66 w 1608"/>
                  <a:gd name="T11" fmla="*/ 1103 h 110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08"/>
                  <a:gd name="T19" fmla="*/ 0 h 1103"/>
                  <a:gd name="T20" fmla="*/ 1608 w 1608"/>
                  <a:gd name="T21" fmla="*/ 1103 h 110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08" h="1103">
                    <a:moveTo>
                      <a:pt x="1608" y="1101"/>
                    </a:moveTo>
                    <a:lnTo>
                      <a:pt x="1608" y="0"/>
                    </a:lnTo>
                    <a:lnTo>
                      <a:pt x="0" y="0"/>
                    </a:lnTo>
                    <a:lnTo>
                      <a:pt x="0" y="1103"/>
                    </a:lnTo>
                    <a:lnTo>
                      <a:pt x="1608" y="1103"/>
                    </a:lnTo>
                  </a:path>
                </a:pathLst>
              </a:cu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4" name="Group 203"/>
              <p:cNvGrpSpPr>
                <a:grpSpLocks/>
              </p:cNvGrpSpPr>
              <p:nvPr/>
            </p:nvGrpSpPr>
            <p:grpSpPr bwMode="auto">
              <a:xfrm>
                <a:off x="4405" y="1925"/>
                <a:ext cx="1019" cy="894"/>
                <a:chOff x="2208" y="1920"/>
                <a:chExt cx="2130" cy="894"/>
              </a:xfrm>
            </p:grpSpPr>
            <p:sp>
              <p:nvSpPr>
                <p:cNvPr id="81" name="Freeform 204"/>
                <p:cNvSpPr>
                  <a:spLocks/>
                </p:cNvSpPr>
                <p:nvPr/>
              </p:nvSpPr>
              <p:spPr bwMode="auto">
                <a:xfrm>
                  <a:off x="2208" y="2263"/>
                  <a:ext cx="2130" cy="110"/>
                </a:xfrm>
                <a:custGeom>
                  <a:avLst/>
                  <a:gdLst>
                    <a:gd name="T0" fmla="*/ 11506 w 1608"/>
                    <a:gd name="T1" fmla="*/ 110 h 110"/>
                    <a:gd name="T2" fmla="*/ 11506 w 1608"/>
                    <a:gd name="T3" fmla="*/ 0 h 110"/>
                    <a:gd name="T4" fmla="*/ 0 w 1608"/>
                    <a:gd name="T5" fmla="*/ 0 h 110"/>
                    <a:gd name="T6" fmla="*/ 0 w 1608"/>
                    <a:gd name="T7" fmla="*/ 110 h 110"/>
                    <a:gd name="T8" fmla="*/ 11506 w 1608"/>
                    <a:gd name="T9" fmla="*/ 110 h 110"/>
                    <a:gd name="T10" fmla="*/ 11506 w 1608"/>
                    <a:gd name="T11" fmla="*/ 110 h 1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608"/>
                    <a:gd name="T19" fmla="*/ 0 h 110"/>
                    <a:gd name="T20" fmla="*/ 1608 w 1608"/>
                    <a:gd name="T21" fmla="*/ 110 h 11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608" h="110">
                      <a:moveTo>
                        <a:pt x="1608" y="110"/>
                      </a:moveTo>
                      <a:lnTo>
                        <a:pt x="1608" y="0"/>
                      </a:lnTo>
                      <a:lnTo>
                        <a:pt x="0" y="0"/>
                      </a:lnTo>
                      <a:lnTo>
                        <a:pt x="0" y="110"/>
                      </a:lnTo>
                      <a:lnTo>
                        <a:pt x="1608" y="11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>
                  <a:solidFill>
                    <a:schemeClr val="hlink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2" name="Freeform 205"/>
                <p:cNvSpPr>
                  <a:spLocks/>
                </p:cNvSpPr>
                <p:nvPr/>
              </p:nvSpPr>
              <p:spPr bwMode="auto">
                <a:xfrm>
                  <a:off x="2208" y="2263"/>
                  <a:ext cx="2130" cy="110"/>
                </a:xfrm>
                <a:custGeom>
                  <a:avLst/>
                  <a:gdLst>
                    <a:gd name="T0" fmla="*/ 11506 w 1608"/>
                    <a:gd name="T1" fmla="*/ 110 h 110"/>
                    <a:gd name="T2" fmla="*/ 11506 w 1608"/>
                    <a:gd name="T3" fmla="*/ 0 h 110"/>
                    <a:gd name="T4" fmla="*/ 0 w 1608"/>
                    <a:gd name="T5" fmla="*/ 0 h 110"/>
                    <a:gd name="T6" fmla="*/ 0 w 1608"/>
                    <a:gd name="T7" fmla="*/ 110 h 110"/>
                    <a:gd name="T8" fmla="*/ 11506 w 1608"/>
                    <a:gd name="T9" fmla="*/ 110 h 110"/>
                    <a:gd name="T10" fmla="*/ 11506 w 1608"/>
                    <a:gd name="T11" fmla="*/ 110 h 11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608"/>
                    <a:gd name="T19" fmla="*/ 0 h 110"/>
                    <a:gd name="T20" fmla="*/ 1608 w 1608"/>
                    <a:gd name="T21" fmla="*/ 110 h 11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608" h="110">
                      <a:moveTo>
                        <a:pt x="1608" y="110"/>
                      </a:moveTo>
                      <a:lnTo>
                        <a:pt x="1608" y="0"/>
                      </a:lnTo>
                      <a:lnTo>
                        <a:pt x="0" y="0"/>
                      </a:lnTo>
                      <a:lnTo>
                        <a:pt x="0" y="110"/>
                      </a:lnTo>
                      <a:lnTo>
                        <a:pt x="1608" y="110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3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2208" y="1920"/>
                  <a:ext cx="2130" cy="2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4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2208" y="2044"/>
                  <a:ext cx="2130" cy="2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2208" y="2154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2208" y="237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Line 210"/>
                <p:cNvSpPr>
                  <a:spLocks noChangeShapeType="1"/>
                </p:cNvSpPr>
                <p:nvPr/>
              </p:nvSpPr>
              <p:spPr bwMode="auto">
                <a:xfrm flipH="1">
                  <a:off x="2208" y="248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8" name="Line 211"/>
                <p:cNvSpPr>
                  <a:spLocks noChangeShapeType="1"/>
                </p:cNvSpPr>
                <p:nvPr/>
              </p:nvSpPr>
              <p:spPr bwMode="auto">
                <a:xfrm flipH="1">
                  <a:off x="2208" y="259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Line 212"/>
                <p:cNvSpPr>
                  <a:spLocks noChangeShapeType="1"/>
                </p:cNvSpPr>
                <p:nvPr/>
              </p:nvSpPr>
              <p:spPr bwMode="auto">
                <a:xfrm flipH="1">
                  <a:off x="2208" y="270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0" name="Line 213"/>
                <p:cNvSpPr>
                  <a:spLocks noChangeShapeType="1"/>
                </p:cNvSpPr>
                <p:nvPr/>
              </p:nvSpPr>
              <p:spPr bwMode="auto">
                <a:xfrm flipH="1">
                  <a:off x="2208" y="2813"/>
                  <a:ext cx="2130" cy="1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5" name="Line 214"/>
              <p:cNvSpPr>
                <a:spLocks noChangeShapeType="1"/>
              </p:cNvSpPr>
              <p:nvPr/>
            </p:nvSpPr>
            <p:spPr bwMode="auto">
              <a:xfrm>
                <a:off x="4480" y="1835"/>
                <a:ext cx="4" cy="1100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Line 215"/>
              <p:cNvSpPr>
                <a:spLocks noChangeShapeType="1"/>
              </p:cNvSpPr>
              <p:nvPr/>
            </p:nvSpPr>
            <p:spPr bwMode="auto">
              <a:xfrm>
                <a:off x="4876" y="1824"/>
                <a:ext cx="1" cy="1106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Text Box 216"/>
              <p:cNvSpPr txBox="1">
                <a:spLocks noChangeArrowheads="1"/>
              </p:cNvSpPr>
              <p:nvPr/>
            </p:nvSpPr>
            <p:spPr bwMode="auto">
              <a:xfrm>
                <a:off x="4993" y="1637"/>
                <a:ext cx="427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78" name="Text Box 217"/>
              <p:cNvSpPr txBox="1">
                <a:spLocks noChangeArrowheads="1"/>
              </p:cNvSpPr>
              <p:nvPr/>
            </p:nvSpPr>
            <p:spPr bwMode="auto">
              <a:xfrm>
                <a:off x="4512" y="1632"/>
                <a:ext cx="363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Tag</a:t>
                </a:r>
              </a:p>
            </p:txBody>
          </p:sp>
          <p:sp>
            <p:nvSpPr>
              <p:cNvPr id="79" name="Text Box 218"/>
              <p:cNvSpPr txBox="1">
                <a:spLocks noChangeArrowheads="1"/>
              </p:cNvSpPr>
              <p:nvPr/>
            </p:nvSpPr>
            <p:spPr bwMode="auto">
              <a:xfrm>
                <a:off x="4368" y="1632"/>
                <a:ext cx="241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</a:p>
            </p:txBody>
          </p:sp>
          <p:sp>
            <p:nvSpPr>
              <p:cNvPr id="80" name="Text Box 219"/>
              <p:cNvSpPr txBox="1">
                <a:spLocks noChangeArrowheads="1"/>
              </p:cNvSpPr>
              <p:nvPr/>
            </p:nvSpPr>
            <p:spPr bwMode="auto">
              <a:xfrm>
                <a:off x="4073" y="1738"/>
                <a:ext cx="376" cy="128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>
                  <a:lnSpc>
                    <a:spcPct val="110000"/>
                  </a:lnSpc>
                </a:pP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  <a:p>
                <a:pPr algn="r">
                  <a:lnSpc>
                    <a:spcPct val="110000"/>
                  </a:lnSpc>
                </a:pPr>
                <a:endParaRPr 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10000"/>
                  </a:lnSpc>
                </a:pP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...</a:t>
                </a:r>
              </a:p>
              <a:p>
                <a:pPr algn="r">
                  <a:lnSpc>
                    <a:spcPct val="110000"/>
                  </a:lnSpc>
                </a:pPr>
                <a:endParaRPr 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lnSpc>
                    <a:spcPct val="110000"/>
                  </a:lnSpc>
                </a:pP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253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 254</a:t>
                </a:r>
              </a:p>
              <a:p>
                <a:pPr algn="r">
                  <a:lnSpc>
                    <a:spcPct val="110000"/>
                  </a:lnSpc>
                </a:pPr>
                <a:r>
                  <a:rPr lang="en-US" sz="1050" dirty="0">
                    <a:latin typeface="Arial" panose="020B0604020202020204" pitchFamily="34" charset="0"/>
                    <a:cs typeface="Arial" panose="020B0604020202020204" pitchFamily="34" charset="0"/>
                  </a:rPr>
                  <a:t> 255</a:t>
                </a:r>
              </a:p>
            </p:txBody>
          </p:sp>
        </p:grpSp>
      </p:grpSp>
      <p:grpSp>
        <p:nvGrpSpPr>
          <p:cNvPr id="91" name="Group 250"/>
          <p:cNvGrpSpPr>
            <a:grpSpLocks/>
          </p:cNvGrpSpPr>
          <p:nvPr/>
        </p:nvGrpSpPr>
        <p:grpSpPr bwMode="auto">
          <a:xfrm>
            <a:off x="1443577" y="2366823"/>
            <a:ext cx="3844529" cy="1314450"/>
            <a:chOff x="384" y="1200"/>
            <a:chExt cx="3229" cy="1104"/>
          </a:xfrm>
        </p:grpSpPr>
        <p:sp>
          <p:nvSpPr>
            <p:cNvPr id="92" name="Line 20"/>
            <p:cNvSpPr>
              <a:spLocks noChangeShapeType="1"/>
            </p:cNvSpPr>
            <p:nvPr/>
          </p:nvSpPr>
          <p:spPr bwMode="auto">
            <a:xfrm>
              <a:off x="3282" y="1291"/>
              <a:ext cx="148" cy="57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 Box 22"/>
            <p:cNvSpPr txBox="1">
              <a:spLocks noChangeArrowheads="1"/>
            </p:cNvSpPr>
            <p:nvPr/>
          </p:nvSpPr>
          <p:spPr bwMode="auto">
            <a:xfrm>
              <a:off x="3387" y="1212"/>
              <a:ext cx="226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94" name="Text Box 23"/>
            <p:cNvSpPr txBox="1">
              <a:spLocks noChangeArrowheads="1"/>
            </p:cNvSpPr>
            <p:nvPr/>
          </p:nvSpPr>
          <p:spPr bwMode="auto">
            <a:xfrm>
              <a:off x="2751" y="1340"/>
              <a:ext cx="577" cy="2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Index</a:t>
              </a:r>
            </a:p>
          </p:txBody>
        </p:sp>
        <p:sp>
          <p:nvSpPr>
            <p:cNvPr id="95" name="Line 244"/>
            <p:cNvSpPr>
              <a:spLocks noChangeShapeType="1"/>
            </p:cNvSpPr>
            <p:nvPr/>
          </p:nvSpPr>
          <p:spPr bwMode="auto">
            <a:xfrm>
              <a:off x="3360" y="1200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Line 245"/>
            <p:cNvSpPr>
              <a:spLocks noChangeShapeType="1"/>
            </p:cNvSpPr>
            <p:nvPr/>
          </p:nvSpPr>
          <p:spPr bwMode="auto">
            <a:xfrm>
              <a:off x="384" y="1584"/>
              <a:ext cx="29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Line 246"/>
            <p:cNvSpPr>
              <a:spLocks noChangeShapeType="1"/>
            </p:cNvSpPr>
            <p:nvPr/>
          </p:nvSpPr>
          <p:spPr bwMode="auto">
            <a:xfrm>
              <a:off x="384" y="1584"/>
              <a:ext cx="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Line 247"/>
            <p:cNvSpPr>
              <a:spLocks noChangeShapeType="1"/>
            </p:cNvSpPr>
            <p:nvPr/>
          </p:nvSpPr>
          <p:spPr bwMode="auto">
            <a:xfrm>
              <a:off x="384" y="230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9" name="Group 284"/>
          <p:cNvGrpSpPr>
            <a:grpSpLocks/>
          </p:cNvGrpSpPr>
          <p:nvPr/>
        </p:nvGrpSpPr>
        <p:grpSpPr bwMode="auto">
          <a:xfrm>
            <a:off x="1329276" y="2279908"/>
            <a:ext cx="5395913" cy="2830117"/>
            <a:chOff x="240" y="983"/>
            <a:chExt cx="4532" cy="2377"/>
          </a:xfrm>
        </p:grpSpPr>
        <p:sp>
          <p:nvSpPr>
            <p:cNvPr id="100" name="Text Box 14"/>
            <p:cNvSpPr txBox="1">
              <a:spLocks noChangeArrowheads="1"/>
            </p:cNvSpPr>
            <p:nvPr/>
          </p:nvSpPr>
          <p:spPr bwMode="auto">
            <a:xfrm>
              <a:off x="2592" y="1029"/>
              <a:ext cx="298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22</a:t>
              </a:r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2544" y="1152"/>
              <a:ext cx="145" cy="5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 Box 18"/>
            <p:cNvSpPr txBox="1">
              <a:spLocks noChangeArrowheads="1"/>
            </p:cNvSpPr>
            <p:nvPr/>
          </p:nvSpPr>
          <p:spPr bwMode="auto">
            <a:xfrm>
              <a:off x="1296" y="983"/>
              <a:ext cx="432" cy="28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Tag</a:t>
              </a:r>
            </a:p>
          </p:txBody>
        </p:sp>
        <p:grpSp>
          <p:nvGrpSpPr>
            <p:cNvPr id="103" name="Group 259"/>
            <p:cNvGrpSpPr>
              <a:grpSpLocks/>
            </p:cNvGrpSpPr>
            <p:nvPr/>
          </p:nvGrpSpPr>
          <p:grpSpPr bwMode="auto">
            <a:xfrm>
              <a:off x="240" y="1056"/>
              <a:ext cx="4532" cy="2304"/>
              <a:chOff x="240" y="1200"/>
              <a:chExt cx="4532" cy="2304"/>
            </a:xfrm>
          </p:grpSpPr>
          <p:grpSp>
            <p:nvGrpSpPr>
              <p:cNvPr id="104" name="Group 222"/>
              <p:cNvGrpSpPr>
                <a:grpSpLocks/>
              </p:cNvGrpSpPr>
              <p:nvPr/>
            </p:nvGrpSpPr>
            <p:grpSpPr bwMode="auto">
              <a:xfrm>
                <a:off x="624" y="2304"/>
                <a:ext cx="404" cy="1200"/>
                <a:chOff x="624" y="2304"/>
                <a:chExt cx="404" cy="1200"/>
              </a:xfrm>
            </p:grpSpPr>
            <p:sp>
              <p:nvSpPr>
                <p:cNvPr id="133" name="Freeform 5"/>
                <p:cNvSpPr>
                  <a:spLocks/>
                </p:cNvSpPr>
                <p:nvPr/>
              </p:nvSpPr>
              <p:spPr bwMode="auto">
                <a:xfrm>
                  <a:off x="624" y="3342"/>
                  <a:ext cx="158" cy="162"/>
                </a:xfrm>
                <a:custGeom>
                  <a:avLst/>
                  <a:gdLst>
                    <a:gd name="T0" fmla="*/ 0 w 222"/>
                    <a:gd name="T1" fmla="*/ 66 h 172"/>
                    <a:gd name="T2" fmla="*/ 1 w 222"/>
                    <a:gd name="T3" fmla="*/ 74 h 172"/>
                    <a:gd name="T4" fmla="*/ 1 w 222"/>
                    <a:gd name="T5" fmla="*/ 83 h 172"/>
                    <a:gd name="T6" fmla="*/ 1 w 222"/>
                    <a:gd name="T7" fmla="*/ 88 h 172"/>
                    <a:gd name="T8" fmla="*/ 2 w 222"/>
                    <a:gd name="T9" fmla="*/ 94 h 172"/>
                    <a:gd name="T10" fmla="*/ 3 w 222"/>
                    <a:gd name="T11" fmla="*/ 100 h 172"/>
                    <a:gd name="T12" fmla="*/ 4 w 222"/>
                    <a:gd name="T13" fmla="*/ 104 h 172"/>
                    <a:gd name="T14" fmla="*/ 6 w 222"/>
                    <a:gd name="T15" fmla="*/ 108 h 172"/>
                    <a:gd name="T16" fmla="*/ 7 w 222"/>
                    <a:gd name="T17" fmla="*/ 111 h 172"/>
                    <a:gd name="T18" fmla="*/ 9 w 222"/>
                    <a:gd name="T19" fmla="*/ 114 h 172"/>
                    <a:gd name="T20" fmla="*/ 10 w 222"/>
                    <a:gd name="T21" fmla="*/ 114 h 172"/>
                    <a:gd name="T22" fmla="*/ 11 w 222"/>
                    <a:gd name="T23" fmla="*/ 114 h 172"/>
                    <a:gd name="T24" fmla="*/ 14 w 222"/>
                    <a:gd name="T25" fmla="*/ 111 h 172"/>
                    <a:gd name="T26" fmla="*/ 15 w 222"/>
                    <a:gd name="T27" fmla="*/ 108 h 172"/>
                    <a:gd name="T28" fmla="*/ 16 w 222"/>
                    <a:gd name="T29" fmla="*/ 104 h 172"/>
                    <a:gd name="T30" fmla="*/ 17 w 222"/>
                    <a:gd name="T31" fmla="*/ 100 h 172"/>
                    <a:gd name="T32" fmla="*/ 19 w 222"/>
                    <a:gd name="T33" fmla="*/ 94 h 172"/>
                    <a:gd name="T34" fmla="*/ 19 w 222"/>
                    <a:gd name="T35" fmla="*/ 88 h 172"/>
                    <a:gd name="T36" fmla="*/ 20 w 222"/>
                    <a:gd name="T37" fmla="*/ 83 h 172"/>
                    <a:gd name="T38" fmla="*/ 21 w 222"/>
                    <a:gd name="T39" fmla="*/ 74 h 172"/>
                    <a:gd name="T40" fmla="*/ 21 w 222"/>
                    <a:gd name="T41" fmla="*/ 69 h 172"/>
                    <a:gd name="T42" fmla="*/ 21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69 h 172"/>
                    <a:gd name="T48" fmla="*/ 1 w 222"/>
                    <a:gd name="T49" fmla="*/ 69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4" name="Line 6"/>
                <p:cNvSpPr>
                  <a:spLocks noChangeShapeType="1"/>
                </p:cNvSpPr>
                <p:nvPr/>
              </p:nvSpPr>
              <p:spPr bwMode="auto">
                <a:xfrm>
                  <a:off x="651" y="2304"/>
                  <a:ext cx="6" cy="1036"/>
                </a:xfrm>
                <a:prstGeom prst="line">
                  <a:avLst/>
                </a:prstGeom>
                <a:noFill/>
                <a:ln w="20701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5" name="Freeform 7"/>
                <p:cNvSpPr>
                  <a:spLocks/>
                </p:cNvSpPr>
                <p:nvPr/>
              </p:nvSpPr>
              <p:spPr bwMode="auto">
                <a:xfrm>
                  <a:off x="739" y="3218"/>
                  <a:ext cx="180" cy="113"/>
                </a:xfrm>
                <a:custGeom>
                  <a:avLst/>
                  <a:gdLst>
                    <a:gd name="T0" fmla="*/ 24 w 252"/>
                    <a:gd name="T1" fmla="*/ 0 h 136"/>
                    <a:gd name="T2" fmla="*/ 24 w 252"/>
                    <a:gd name="T3" fmla="*/ 18 h 136"/>
                    <a:gd name="T4" fmla="*/ 0 w 252"/>
                    <a:gd name="T5" fmla="*/ 18 h 136"/>
                    <a:gd name="T6" fmla="*/ 0 w 252"/>
                    <a:gd name="T7" fmla="*/ 37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6" name="Freeform 11"/>
                <p:cNvSpPr>
                  <a:spLocks/>
                </p:cNvSpPr>
                <p:nvPr/>
              </p:nvSpPr>
              <p:spPr bwMode="auto">
                <a:xfrm>
                  <a:off x="808" y="3069"/>
                  <a:ext cx="220" cy="149"/>
                </a:xfrm>
                <a:custGeom>
                  <a:avLst/>
                  <a:gdLst>
                    <a:gd name="T0" fmla="*/ 52 w 249"/>
                    <a:gd name="T1" fmla="*/ 79 h 165"/>
                    <a:gd name="T2" fmla="*/ 61 w 249"/>
                    <a:gd name="T3" fmla="*/ 79 h 165"/>
                    <a:gd name="T4" fmla="*/ 70 w 249"/>
                    <a:gd name="T5" fmla="*/ 79 h 165"/>
                    <a:gd name="T6" fmla="*/ 76 w 249"/>
                    <a:gd name="T7" fmla="*/ 76 h 165"/>
                    <a:gd name="T8" fmla="*/ 84 w 249"/>
                    <a:gd name="T9" fmla="*/ 71 h 165"/>
                    <a:gd name="T10" fmla="*/ 91 w 249"/>
                    <a:gd name="T11" fmla="*/ 69 h 165"/>
                    <a:gd name="T12" fmla="*/ 95 w 249"/>
                    <a:gd name="T13" fmla="*/ 64 h 165"/>
                    <a:gd name="T14" fmla="*/ 99 w 249"/>
                    <a:gd name="T15" fmla="*/ 58 h 165"/>
                    <a:gd name="T16" fmla="*/ 104 w 249"/>
                    <a:gd name="T17" fmla="*/ 52 h 165"/>
                    <a:gd name="T18" fmla="*/ 104 w 249"/>
                    <a:gd name="T19" fmla="*/ 46 h 165"/>
                    <a:gd name="T20" fmla="*/ 104 w 249"/>
                    <a:gd name="T21" fmla="*/ 40 h 165"/>
                    <a:gd name="T22" fmla="*/ 104 w 249"/>
                    <a:gd name="T23" fmla="*/ 33 h 165"/>
                    <a:gd name="T24" fmla="*/ 104 w 249"/>
                    <a:gd name="T25" fmla="*/ 28 h 165"/>
                    <a:gd name="T26" fmla="*/ 99 w 249"/>
                    <a:gd name="T27" fmla="*/ 22 h 165"/>
                    <a:gd name="T28" fmla="*/ 95 w 249"/>
                    <a:gd name="T29" fmla="*/ 17 h 165"/>
                    <a:gd name="T30" fmla="*/ 91 w 249"/>
                    <a:gd name="T31" fmla="*/ 12 h 165"/>
                    <a:gd name="T32" fmla="*/ 84 w 249"/>
                    <a:gd name="T33" fmla="*/ 8 h 165"/>
                    <a:gd name="T34" fmla="*/ 76 w 249"/>
                    <a:gd name="T35" fmla="*/ 5 h 165"/>
                    <a:gd name="T36" fmla="*/ 70 w 249"/>
                    <a:gd name="T37" fmla="*/ 4 h 165"/>
                    <a:gd name="T38" fmla="*/ 61 w 249"/>
                    <a:gd name="T39" fmla="*/ 2 h 165"/>
                    <a:gd name="T40" fmla="*/ 52 w 249"/>
                    <a:gd name="T41" fmla="*/ 0 h 165"/>
                    <a:gd name="T42" fmla="*/ 44 w 249"/>
                    <a:gd name="T43" fmla="*/ 2 h 165"/>
                    <a:gd name="T44" fmla="*/ 37 w 249"/>
                    <a:gd name="T45" fmla="*/ 4 h 165"/>
                    <a:gd name="T46" fmla="*/ 29 w 249"/>
                    <a:gd name="T47" fmla="*/ 5 h 165"/>
                    <a:gd name="T48" fmla="*/ 21 w 249"/>
                    <a:gd name="T49" fmla="*/ 8 h 165"/>
                    <a:gd name="T50" fmla="*/ 16 w 249"/>
                    <a:gd name="T51" fmla="*/ 12 h 165"/>
                    <a:gd name="T52" fmla="*/ 10 w 249"/>
                    <a:gd name="T53" fmla="*/ 17 h 165"/>
                    <a:gd name="T54" fmla="*/ 6 w 249"/>
                    <a:gd name="T55" fmla="*/ 22 h 165"/>
                    <a:gd name="T56" fmla="*/ 4 w 249"/>
                    <a:gd name="T57" fmla="*/ 28 h 165"/>
                    <a:gd name="T58" fmla="*/ 4 w 249"/>
                    <a:gd name="T59" fmla="*/ 33 h 165"/>
                    <a:gd name="T60" fmla="*/ 0 w 249"/>
                    <a:gd name="T61" fmla="*/ 40 h 165"/>
                    <a:gd name="T62" fmla="*/ 4 w 249"/>
                    <a:gd name="T63" fmla="*/ 46 h 165"/>
                    <a:gd name="T64" fmla="*/ 4 w 249"/>
                    <a:gd name="T65" fmla="*/ 52 h 165"/>
                    <a:gd name="T66" fmla="*/ 6 w 249"/>
                    <a:gd name="T67" fmla="*/ 58 h 165"/>
                    <a:gd name="T68" fmla="*/ 10 w 249"/>
                    <a:gd name="T69" fmla="*/ 64 h 165"/>
                    <a:gd name="T70" fmla="*/ 16 w 249"/>
                    <a:gd name="T71" fmla="*/ 69 h 165"/>
                    <a:gd name="T72" fmla="*/ 21 w 249"/>
                    <a:gd name="T73" fmla="*/ 71 h 165"/>
                    <a:gd name="T74" fmla="*/ 29 w 249"/>
                    <a:gd name="T75" fmla="*/ 76 h 165"/>
                    <a:gd name="T76" fmla="*/ 37 w 249"/>
                    <a:gd name="T77" fmla="*/ 79 h 165"/>
                    <a:gd name="T78" fmla="*/ 44 w 249"/>
                    <a:gd name="T79" fmla="*/ 79 h 165"/>
                    <a:gd name="T80" fmla="*/ 52 w 249"/>
                    <a:gd name="T81" fmla="*/ 80 h 165"/>
                    <a:gd name="T82" fmla="*/ 52 w 249"/>
                    <a:gd name="T83" fmla="*/ 80 h 16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49"/>
                    <a:gd name="T127" fmla="*/ 0 h 165"/>
                    <a:gd name="T128" fmla="*/ 249 w 249"/>
                    <a:gd name="T129" fmla="*/ 165 h 16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49" h="165">
                      <a:moveTo>
                        <a:pt x="125" y="162"/>
                      </a:moveTo>
                      <a:lnTo>
                        <a:pt x="145" y="162"/>
                      </a:lnTo>
                      <a:lnTo>
                        <a:pt x="165" y="160"/>
                      </a:lnTo>
                      <a:lnTo>
                        <a:pt x="182" y="154"/>
                      </a:lnTo>
                      <a:lnTo>
                        <a:pt x="199" y="147"/>
                      </a:lnTo>
                      <a:lnTo>
                        <a:pt x="216" y="140"/>
                      </a:lnTo>
                      <a:lnTo>
                        <a:pt x="226" y="130"/>
                      </a:lnTo>
                      <a:lnTo>
                        <a:pt x="236" y="121"/>
                      </a:lnTo>
                      <a:lnTo>
                        <a:pt x="246" y="108"/>
                      </a:lnTo>
                      <a:lnTo>
                        <a:pt x="249" y="94"/>
                      </a:lnTo>
                      <a:lnTo>
                        <a:pt x="249" y="81"/>
                      </a:lnTo>
                      <a:lnTo>
                        <a:pt x="249" y="68"/>
                      </a:lnTo>
                      <a:lnTo>
                        <a:pt x="246" y="57"/>
                      </a:lnTo>
                      <a:lnTo>
                        <a:pt x="236" y="44"/>
                      </a:lnTo>
                      <a:lnTo>
                        <a:pt x="226" y="35"/>
                      </a:lnTo>
                      <a:lnTo>
                        <a:pt x="216" y="24"/>
                      </a:lnTo>
                      <a:lnTo>
                        <a:pt x="199" y="15"/>
                      </a:lnTo>
                      <a:lnTo>
                        <a:pt x="182" y="9"/>
                      </a:lnTo>
                      <a:lnTo>
                        <a:pt x="165" y="4"/>
                      </a:lnTo>
                      <a:lnTo>
                        <a:pt x="145" y="2"/>
                      </a:lnTo>
                      <a:lnTo>
                        <a:pt x="125" y="0"/>
                      </a:lnTo>
                      <a:lnTo>
                        <a:pt x="105" y="2"/>
                      </a:lnTo>
                      <a:lnTo>
                        <a:pt x="88" y="4"/>
                      </a:lnTo>
                      <a:lnTo>
                        <a:pt x="68" y="9"/>
                      </a:lnTo>
                      <a:lnTo>
                        <a:pt x="51" y="15"/>
                      </a:lnTo>
                      <a:lnTo>
                        <a:pt x="37" y="24"/>
                      </a:lnTo>
                      <a:lnTo>
                        <a:pt x="24" y="35"/>
                      </a:lnTo>
                      <a:lnTo>
                        <a:pt x="14" y="44"/>
                      </a:lnTo>
                      <a:lnTo>
                        <a:pt x="7" y="57"/>
                      </a:lnTo>
                      <a:lnTo>
                        <a:pt x="4" y="68"/>
                      </a:lnTo>
                      <a:lnTo>
                        <a:pt x="0" y="81"/>
                      </a:lnTo>
                      <a:lnTo>
                        <a:pt x="4" y="94"/>
                      </a:lnTo>
                      <a:lnTo>
                        <a:pt x="7" y="108"/>
                      </a:lnTo>
                      <a:lnTo>
                        <a:pt x="14" y="121"/>
                      </a:lnTo>
                      <a:lnTo>
                        <a:pt x="24" y="130"/>
                      </a:lnTo>
                      <a:lnTo>
                        <a:pt x="37" y="140"/>
                      </a:lnTo>
                      <a:lnTo>
                        <a:pt x="51" y="147"/>
                      </a:lnTo>
                      <a:lnTo>
                        <a:pt x="68" y="154"/>
                      </a:lnTo>
                      <a:lnTo>
                        <a:pt x="88" y="160"/>
                      </a:lnTo>
                      <a:lnTo>
                        <a:pt x="105" y="162"/>
                      </a:lnTo>
                      <a:lnTo>
                        <a:pt x="125" y="165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Freeform 12"/>
                <p:cNvSpPr>
                  <a:spLocks noEditPoints="1"/>
                </p:cNvSpPr>
                <p:nvPr/>
              </p:nvSpPr>
              <p:spPr bwMode="auto">
                <a:xfrm>
                  <a:off x="886" y="3134"/>
                  <a:ext cx="65" cy="22"/>
                </a:xfrm>
                <a:custGeom>
                  <a:avLst/>
                  <a:gdLst>
                    <a:gd name="T0" fmla="*/ 0 w 74"/>
                    <a:gd name="T1" fmla="*/ 0 h 25"/>
                    <a:gd name="T2" fmla="*/ 30 w 74"/>
                    <a:gd name="T3" fmla="*/ 0 h 25"/>
                    <a:gd name="T4" fmla="*/ 30 w 74"/>
                    <a:gd name="T5" fmla="*/ 4 h 25"/>
                    <a:gd name="T6" fmla="*/ 3 w 74"/>
                    <a:gd name="T7" fmla="*/ 4 h 25"/>
                    <a:gd name="T8" fmla="*/ 3 w 74"/>
                    <a:gd name="T9" fmla="*/ 0 h 25"/>
                    <a:gd name="T10" fmla="*/ 3 w 74"/>
                    <a:gd name="T11" fmla="*/ 0 h 25"/>
                    <a:gd name="T12" fmla="*/ 0 w 74"/>
                    <a:gd name="T13" fmla="*/ 0 h 25"/>
                    <a:gd name="T14" fmla="*/ 3 w 74"/>
                    <a:gd name="T15" fmla="*/ 8 h 25"/>
                    <a:gd name="T16" fmla="*/ 30 w 74"/>
                    <a:gd name="T17" fmla="*/ 8 h 25"/>
                    <a:gd name="T18" fmla="*/ 30 w 74"/>
                    <a:gd name="T19" fmla="*/ 10 h 25"/>
                    <a:gd name="T20" fmla="*/ 3 w 74"/>
                    <a:gd name="T21" fmla="*/ 10 h 25"/>
                    <a:gd name="T22" fmla="*/ 3 w 74"/>
                    <a:gd name="T23" fmla="*/ 8 h 25"/>
                    <a:gd name="T24" fmla="*/ 3 w 74"/>
                    <a:gd name="T25" fmla="*/ 8 h 2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4"/>
                    <a:gd name="T40" fmla="*/ 0 h 25"/>
                    <a:gd name="T41" fmla="*/ 74 w 74"/>
                    <a:gd name="T42" fmla="*/ 25 h 2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4" h="25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7"/>
                      </a:lnTo>
                      <a:lnTo>
                        <a:pt x="3" y="7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  <a:moveTo>
                        <a:pt x="3" y="18"/>
                      </a:moveTo>
                      <a:lnTo>
                        <a:pt x="74" y="18"/>
                      </a:lnTo>
                      <a:lnTo>
                        <a:pt x="74" y="25"/>
                      </a:lnTo>
                      <a:lnTo>
                        <a:pt x="3" y="25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8" name="Line 52"/>
                <p:cNvSpPr>
                  <a:spLocks noChangeShapeType="1"/>
                </p:cNvSpPr>
                <p:nvPr/>
              </p:nvSpPr>
              <p:spPr bwMode="auto">
                <a:xfrm>
                  <a:off x="912" y="2304"/>
                  <a:ext cx="0" cy="76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5" name="Group 223"/>
              <p:cNvGrpSpPr>
                <a:grpSpLocks/>
              </p:cNvGrpSpPr>
              <p:nvPr/>
            </p:nvGrpSpPr>
            <p:grpSpPr bwMode="auto">
              <a:xfrm>
                <a:off x="1872" y="2304"/>
                <a:ext cx="404" cy="1200"/>
                <a:chOff x="624" y="2304"/>
                <a:chExt cx="404" cy="1200"/>
              </a:xfrm>
            </p:grpSpPr>
            <p:sp>
              <p:nvSpPr>
                <p:cNvPr id="127" name="Freeform 224"/>
                <p:cNvSpPr>
                  <a:spLocks/>
                </p:cNvSpPr>
                <p:nvPr/>
              </p:nvSpPr>
              <p:spPr bwMode="auto">
                <a:xfrm>
                  <a:off x="624" y="3342"/>
                  <a:ext cx="158" cy="162"/>
                </a:xfrm>
                <a:custGeom>
                  <a:avLst/>
                  <a:gdLst>
                    <a:gd name="T0" fmla="*/ 0 w 222"/>
                    <a:gd name="T1" fmla="*/ 66 h 172"/>
                    <a:gd name="T2" fmla="*/ 1 w 222"/>
                    <a:gd name="T3" fmla="*/ 74 h 172"/>
                    <a:gd name="T4" fmla="*/ 1 w 222"/>
                    <a:gd name="T5" fmla="*/ 83 h 172"/>
                    <a:gd name="T6" fmla="*/ 1 w 222"/>
                    <a:gd name="T7" fmla="*/ 88 h 172"/>
                    <a:gd name="T8" fmla="*/ 2 w 222"/>
                    <a:gd name="T9" fmla="*/ 94 h 172"/>
                    <a:gd name="T10" fmla="*/ 3 w 222"/>
                    <a:gd name="T11" fmla="*/ 100 h 172"/>
                    <a:gd name="T12" fmla="*/ 4 w 222"/>
                    <a:gd name="T13" fmla="*/ 104 h 172"/>
                    <a:gd name="T14" fmla="*/ 6 w 222"/>
                    <a:gd name="T15" fmla="*/ 108 h 172"/>
                    <a:gd name="T16" fmla="*/ 7 w 222"/>
                    <a:gd name="T17" fmla="*/ 111 h 172"/>
                    <a:gd name="T18" fmla="*/ 9 w 222"/>
                    <a:gd name="T19" fmla="*/ 114 h 172"/>
                    <a:gd name="T20" fmla="*/ 10 w 222"/>
                    <a:gd name="T21" fmla="*/ 114 h 172"/>
                    <a:gd name="T22" fmla="*/ 11 w 222"/>
                    <a:gd name="T23" fmla="*/ 114 h 172"/>
                    <a:gd name="T24" fmla="*/ 14 w 222"/>
                    <a:gd name="T25" fmla="*/ 111 h 172"/>
                    <a:gd name="T26" fmla="*/ 15 w 222"/>
                    <a:gd name="T27" fmla="*/ 108 h 172"/>
                    <a:gd name="T28" fmla="*/ 16 w 222"/>
                    <a:gd name="T29" fmla="*/ 104 h 172"/>
                    <a:gd name="T30" fmla="*/ 17 w 222"/>
                    <a:gd name="T31" fmla="*/ 100 h 172"/>
                    <a:gd name="T32" fmla="*/ 19 w 222"/>
                    <a:gd name="T33" fmla="*/ 94 h 172"/>
                    <a:gd name="T34" fmla="*/ 19 w 222"/>
                    <a:gd name="T35" fmla="*/ 88 h 172"/>
                    <a:gd name="T36" fmla="*/ 20 w 222"/>
                    <a:gd name="T37" fmla="*/ 83 h 172"/>
                    <a:gd name="T38" fmla="*/ 21 w 222"/>
                    <a:gd name="T39" fmla="*/ 74 h 172"/>
                    <a:gd name="T40" fmla="*/ 21 w 222"/>
                    <a:gd name="T41" fmla="*/ 69 h 172"/>
                    <a:gd name="T42" fmla="*/ 21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69 h 172"/>
                    <a:gd name="T48" fmla="*/ 1 w 222"/>
                    <a:gd name="T49" fmla="*/ 69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8" name="Line 225"/>
                <p:cNvSpPr>
                  <a:spLocks noChangeShapeType="1"/>
                </p:cNvSpPr>
                <p:nvPr/>
              </p:nvSpPr>
              <p:spPr bwMode="auto">
                <a:xfrm>
                  <a:off x="651" y="2304"/>
                  <a:ext cx="6" cy="1036"/>
                </a:xfrm>
                <a:prstGeom prst="line">
                  <a:avLst/>
                </a:prstGeom>
                <a:noFill/>
                <a:ln w="20701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9" name="Freeform 226"/>
                <p:cNvSpPr>
                  <a:spLocks/>
                </p:cNvSpPr>
                <p:nvPr/>
              </p:nvSpPr>
              <p:spPr bwMode="auto">
                <a:xfrm>
                  <a:off x="739" y="3218"/>
                  <a:ext cx="180" cy="113"/>
                </a:xfrm>
                <a:custGeom>
                  <a:avLst/>
                  <a:gdLst>
                    <a:gd name="T0" fmla="*/ 24 w 252"/>
                    <a:gd name="T1" fmla="*/ 0 h 136"/>
                    <a:gd name="T2" fmla="*/ 24 w 252"/>
                    <a:gd name="T3" fmla="*/ 18 h 136"/>
                    <a:gd name="T4" fmla="*/ 0 w 252"/>
                    <a:gd name="T5" fmla="*/ 18 h 136"/>
                    <a:gd name="T6" fmla="*/ 0 w 252"/>
                    <a:gd name="T7" fmla="*/ 37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" name="Freeform 227"/>
                <p:cNvSpPr>
                  <a:spLocks/>
                </p:cNvSpPr>
                <p:nvPr/>
              </p:nvSpPr>
              <p:spPr bwMode="auto">
                <a:xfrm>
                  <a:off x="808" y="3069"/>
                  <a:ext cx="220" cy="149"/>
                </a:xfrm>
                <a:custGeom>
                  <a:avLst/>
                  <a:gdLst>
                    <a:gd name="T0" fmla="*/ 52 w 249"/>
                    <a:gd name="T1" fmla="*/ 79 h 165"/>
                    <a:gd name="T2" fmla="*/ 61 w 249"/>
                    <a:gd name="T3" fmla="*/ 79 h 165"/>
                    <a:gd name="T4" fmla="*/ 70 w 249"/>
                    <a:gd name="T5" fmla="*/ 79 h 165"/>
                    <a:gd name="T6" fmla="*/ 76 w 249"/>
                    <a:gd name="T7" fmla="*/ 76 h 165"/>
                    <a:gd name="T8" fmla="*/ 84 w 249"/>
                    <a:gd name="T9" fmla="*/ 71 h 165"/>
                    <a:gd name="T10" fmla="*/ 91 w 249"/>
                    <a:gd name="T11" fmla="*/ 69 h 165"/>
                    <a:gd name="T12" fmla="*/ 95 w 249"/>
                    <a:gd name="T13" fmla="*/ 64 h 165"/>
                    <a:gd name="T14" fmla="*/ 99 w 249"/>
                    <a:gd name="T15" fmla="*/ 58 h 165"/>
                    <a:gd name="T16" fmla="*/ 104 w 249"/>
                    <a:gd name="T17" fmla="*/ 52 h 165"/>
                    <a:gd name="T18" fmla="*/ 104 w 249"/>
                    <a:gd name="T19" fmla="*/ 46 h 165"/>
                    <a:gd name="T20" fmla="*/ 104 w 249"/>
                    <a:gd name="T21" fmla="*/ 40 h 165"/>
                    <a:gd name="T22" fmla="*/ 104 w 249"/>
                    <a:gd name="T23" fmla="*/ 33 h 165"/>
                    <a:gd name="T24" fmla="*/ 104 w 249"/>
                    <a:gd name="T25" fmla="*/ 28 h 165"/>
                    <a:gd name="T26" fmla="*/ 99 w 249"/>
                    <a:gd name="T27" fmla="*/ 22 h 165"/>
                    <a:gd name="T28" fmla="*/ 95 w 249"/>
                    <a:gd name="T29" fmla="*/ 17 h 165"/>
                    <a:gd name="T30" fmla="*/ 91 w 249"/>
                    <a:gd name="T31" fmla="*/ 12 h 165"/>
                    <a:gd name="T32" fmla="*/ 84 w 249"/>
                    <a:gd name="T33" fmla="*/ 8 h 165"/>
                    <a:gd name="T34" fmla="*/ 76 w 249"/>
                    <a:gd name="T35" fmla="*/ 5 h 165"/>
                    <a:gd name="T36" fmla="*/ 70 w 249"/>
                    <a:gd name="T37" fmla="*/ 4 h 165"/>
                    <a:gd name="T38" fmla="*/ 61 w 249"/>
                    <a:gd name="T39" fmla="*/ 2 h 165"/>
                    <a:gd name="T40" fmla="*/ 52 w 249"/>
                    <a:gd name="T41" fmla="*/ 0 h 165"/>
                    <a:gd name="T42" fmla="*/ 44 w 249"/>
                    <a:gd name="T43" fmla="*/ 2 h 165"/>
                    <a:gd name="T44" fmla="*/ 37 w 249"/>
                    <a:gd name="T45" fmla="*/ 4 h 165"/>
                    <a:gd name="T46" fmla="*/ 29 w 249"/>
                    <a:gd name="T47" fmla="*/ 5 h 165"/>
                    <a:gd name="T48" fmla="*/ 21 w 249"/>
                    <a:gd name="T49" fmla="*/ 8 h 165"/>
                    <a:gd name="T50" fmla="*/ 16 w 249"/>
                    <a:gd name="T51" fmla="*/ 12 h 165"/>
                    <a:gd name="T52" fmla="*/ 10 w 249"/>
                    <a:gd name="T53" fmla="*/ 17 h 165"/>
                    <a:gd name="T54" fmla="*/ 6 w 249"/>
                    <a:gd name="T55" fmla="*/ 22 h 165"/>
                    <a:gd name="T56" fmla="*/ 4 w 249"/>
                    <a:gd name="T57" fmla="*/ 28 h 165"/>
                    <a:gd name="T58" fmla="*/ 4 w 249"/>
                    <a:gd name="T59" fmla="*/ 33 h 165"/>
                    <a:gd name="T60" fmla="*/ 0 w 249"/>
                    <a:gd name="T61" fmla="*/ 40 h 165"/>
                    <a:gd name="T62" fmla="*/ 4 w 249"/>
                    <a:gd name="T63" fmla="*/ 46 h 165"/>
                    <a:gd name="T64" fmla="*/ 4 w 249"/>
                    <a:gd name="T65" fmla="*/ 52 h 165"/>
                    <a:gd name="T66" fmla="*/ 6 w 249"/>
                    <a:gd name="T67" fmla="*/ 58 h 165"/>
                    <a:gd name="T68" fmla="*/ 10 w 249"/>
                    <a:gd name="T69" fmla="*/ 64 h 165"/>
                    <a:gd name="T70" fmla="*/ 16 w 249"/>
                    <a:gd name="T71" fmla="*/ 69 h 165"/>
                    <a:gd name="T72" fmla="*/ 21 w 249"/>
                    <a:gd name="T73" fmla="*/ 71 h 165"/>
                    <a:gd name="T74" fmla="*/ 29 w 249"/>
                    <a:gd name="T75" fmla="*/ 76 h 165"/>
                    <a:gd name="T76" fmla="*/ 37 w 249"/>
                    <a:gd name="T77" fmla="*/ 79 h 165"/>
                    <a:gd name="T78" fmla="*/ 44 w 249"/>
                    <a:gd name="T79" fmla="*/ 79 h 165"/>
                    <a:gd name="T80" fmla="*/ 52 w 249"/>
                    <a:gd name="T81" fmla="*/ 80 h 165"/>
                    <a:gd name="T82" fmla="*/ 52 w 249"/>
                    <a:gd name="T83" fmla="*/ 80 h 16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49"/>
                    <a:gd name="T127" fmla="*/ 0 h 165"/>
                    <a:gd name="T128" fmla="*/ 249 w 249"/>
                    <a:gd name="T129" fmla="*/ 165 h 16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49" h="165">
                      <a:moveTo>
                        <a:pt x="125" y="162"/>
                      </a:moveTo>
                      <a:lnTo>
                        <a:pt x="145" y="162"/>
                      </a:lnTo>
                      <a:lnTo>
                        <a:pt x="165" y="160"/>
                      </a:lnTo>
                      <a:lnTo>
                        <a:pt x="182" y="154"/>
                      </a:lnTo>
                      <a:lnTo>
                        <a:pt x="199" y="147"/>
                      </a:lnTo>
                      <a:lnTo>
                        <a:pt x="216" y="140"/>
                      </a:lnTo>
                      <a:lnTo>
                        <a:pt x="226" y="130"/>
                      </a:lnTo>
                      <a:lnTo>
                        <a:pt x="236" y="121"/>
                      </a:lnTo>
                      <a:lnTo>
                        <a:pt x="246" y="108"/>
                      </a:lnTo>
                      <a:lnTo>
                        <a:pt x="249" y="94"/>
                      </a:lnTo>
                      <a:lnTo>
                        <a:pt x="249" y="81"/>
                      </a:lnTo>
                      <a:lnTo>
                        <a:pt x="249" y="68"/>
                      </a:lnTo>
                      <a:lnTo>
                        <a:pt x="246" y="57"/>
                      </a:lnTo>
                      <a:lnTo>
                        <a:pt x="236" y="44"/>
                      </a:lnTo>
                      <a:lnTo>
                        <a:pt x="226" y="35"/>
                      </a:lnTo>
                      <a:lnTo>
                        <a:pt x="216" y="24"/>
                      </a:lnTo>
                      <a:lnTo>
                        <a:pt x="199" y="15"/>
                      </a:lnTo>
                      <a:lnTo>
                        <a:pt x="182" y="9"/>
                      </a:lnTo>
                      <a:lnTo>
                        <a:pt x="165" y="4"/>
                      </a:lnTo>
                      <a:lnTo>
                        <a:pt x="145" y="2"/>
                      </a:lnTo>
                      <a:lnTo>
                        <a:pt x="125" y="0"/>
                      </a:lnTo>
                      <a:lnTo>
                        <a:pt x="105" y="2"/>
                      </a:lnTo>
                      <a:lnTo>
                        <a:pt x="88" y="4"/>
                      </a:lnTo>
                      <a:lnTo>
                        <a:pt x="68" y="9"/>
                      </a:lnTo>
                      <a:lnTo>
                        <a:pt x="51" y="15"/>
                      </a:lnTo>
                      <a:lnTo>
                        <a:pt x="37" y="24"/>
                      </a:lnTo>
                      <a:lnTo>
                        <a:pt x="24" y="35"/>
                      </a:lnTo>
                      <a:lnTo>
                        <a:pt x="14" y="44"/>
                      </a:lnTo>
                      <a:lnTo>
                        <a:pt x="7" y="57"/>
                      </a:lnTo>
                      <a:lnTo>
                        <a:pt x="4" y="68"/>
                      </a:lnTo>
                      <a:lnTo>
                        <a:pt x="0" y="81"/>
                      </a:lnTo>
                      <a:lnTo>
                        <a:pt x="4" y="94"/>
                      </a:lnTo>
                      <a:lnTo>
                        <a:pt x="7" y="108"/>
                      </a:lnTo>
                      <a:lnTo>
                        <a:pt x="14" y="121"/>
                      </a:lnTo>
                      <a:lnTo>
                        <a:pt x="24" y="130"/>
                      </a:lnTo>
                      <a:lnTo>
                        <a:pt x="37" y="140"/>
                      </a:lnTo>
                      <a:lnTo>
                        <a:pt x="51" y="147"/>
                      </a:lnTo>
                      <a:lnTo>
                        <a:pt x="68" y="154"/>
                      </a:lnTo>
                      <a:lnTo>
                        <a:pt x="88" y="160"/>
                      </a:lnTo>
                      <a:lnTo>
                        <a:pt x="105" y="162"/>
                      </a:lnTo>
                      <a:lnTo>
                        <a:pt x="125" y="165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Freeform 228"/>
                <p:cNvSpPr>
                  <a:spLocks noEditPoints="1"/>
                </p:cNvSpPr>
                <p:nvPr/>
              </p:nvSpPr>
              <p:spPr bwMode="auto">
                <a:xfrm>
                  <a:off x="886" y="3134"/>
                  <a:ext cx="65" cy="22"/>
                </a:xfrm>
                <a:custGeom>
                  <a:avLst/>
                  <a:gdLst>
                    <a:gd name="T0" fmla="*/ 0 w 74"/>
                    <a:gd name="T1" fmla="*/ 0 h 25"/>
                    <a:gd name="T2" fmla="*/ 30 w 74"/>
                    <a:gd name="T3" fmla="*/ 0 h 25"/>
                    <a:gd name="T4" fmla="*/ 30 w 74"/>
                    <a:gd name="T5" fmla="*/ 4 h 25"/>
                    <a:gd name="T6" fmla="*/ 3 w 74"/>
                    <a:gd name="T7" fmla="*/ 4 h 25"/>
                    <a:gd name="T8" fmla="*/ 3 w 74"/>
                    <a:gd name="T9" fmla="*/ 0 h 25"/>
                    <a:gd name="T10" fmla="*/ 3 w 74"/>
                    <a:gd name="T11" fmla="*/ 0 h 25"/>
                    <a:gd name="T12" fmla="*/ 0 w 74"/>
                    <a:gd name="T13" fmla="*/ 0 h 25"/>
                    <a:gd name="T14" fmla="*/ 3 w 74"/>
                    <a:gd name="T15" fmla="*/ 8 h 25"/>
                    <a:gd name="T16" fmla="*/ 30 w 74"/>
                    <a:gd name="T17" fmla="*/ 8 h 25"/>
                    <a:gd name="T18" fmla="*/ 30 w 74"/>
                    <a:gd name="T19" fmla="*/ 10 h 25"/>
                    <a:gd name="T20" fmla="*/ 3 w 74"/>
                    <a:gd name="T21" fmla="*/ 10 h 25"/>
                    <a:gd name="T22" fmla="*/ 3 w 74"/>
                    <a:gd name="T23" fmla="*/ 8 h 25"/>
                    <a:gd name="T24" fmla="*/ 3 w 74"/>
                    <a:gd name="T25" fmla="*/ 8 h 2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4"/>
                    <a:gd name="T40" fmla="*/ 0 h 25"/>
                    <a:gd name="T41" fmla="*/ 74 w 74"/>
                    <a:gd name="T42" fmla="*/ 25 h 2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4" h="25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7"/>
                      </a:lnTo>
                      <a:lnTo>
                        <a:pt x="3" y="7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  <a:moveTo>
                        <a:pt x="3" y="18"/>
                      </a:moveTo>
                      <a:lnTo>
                        <a:pt x="74" y="18"/>
                      </a:lnTo>
                      <a:lnTo>
                        <a:pt x="74" y="25"/>
                      </a:lnTo>
                      <a:lnTo>
                        <a:pt x="3" y="25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2" name="Line 229"/>
                <p:cNvSpPr>
                  <a:spLocks noChangeShapeType="1"/>
                </p:cNvSpPr>
                <p:nvPr/>
              </p:nvSpPr>
              <p:spPr bwMode="auto">
                <a:xfrm>
                  <a:off x="912" y="2304"/>
                  <a:ext cx="0" cy="76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6" name="Group 230"/>
              <p:cNvGrpSpPr>
                <a:grpSpLocks/>
              </p:cNvGrpSpPr>
              <p:nvPr/>
            </p:nvGrpSpPr>
            <p:grpSpPr bwMode="auto">
              <a:xfrm>
                <a:off x="3120" y="2304"/>
                <a:ext cx="404" cy="1200"/>
                <a:chOff x="624" y="2304"/>
                <a:chExt cx="404" cy="1200"/>
              </a:xfrm>
            </p:grpSpPr>
            <p:sp>
              <p:nvSpPr>
                <p:cNvPr id="121" name="Freeform 231"/>
                <p:cNvSpPr>
                  <a:spLocks/>
                </p:cNvSpPr>
                <p:nvPr/>
              </p:nvSpPr>
              <p:spPr bwMode="auto">
                <a:xfrm>
                  <a:off x="624" y="3342"/>
                  <a:ext cx="158" cy="162"/>
                </a:xfrm>
                <a:custGeom>
                  <a:avLst/>
                  <a:gdLst>
                    <a:gd name="T0" fmla="*/ 0 w 222"/>
                    <a:gd name="T1" fmla="*/ 66 h 172"/>
                    <a:gd name="T2" fmla="*/ 1 w 222"/>
                    <a:gd name="T3" fmla="*/ 74 h 172"/>
                    <a:gd name="T4" fmla="*/ 1 w 222"/>
                    <a:gd name="T5" fmla="*/ 83 h 172"/>
                    <a:gd name="T6" fmla="*/ 1 w 222"/>
                    <a:gd name="T7" fmla="*/ 88 h 172"/>
                    <a:gd name="T8" fmla="*/ 2 w 222"/>
                    <a:gd name="T9" fmla="*/ 94 h 172"/>
                    <a:gd name="T10" fmla="*/ 3 w 222"/>
                    <a:gd name="T11" fmla="*/ 100 h 172"/>
                    <a:gd name="T12" fmla="*/ 4 w 222"/>
                    <a:gd name="T13" fmla="*/ 104 h 172"/>
                    <a:gd name="T14" fmla="*/ 6 w 222"/>
                    <a:gd name="T15" fmla="*/ 108 h 172"/>
                    <a:gd name="T16" fmla="*/ 7 w 222"/>
                    <a:gd name="T17" fmla="*/ 111 h 172"/>
                    <a:gd name="T18" fmla="*/ 9 w 222"/>
                    <a:gd name="T19" fmla="*/ 114 h 172"/>
                    <a:gd name="T20" fmla="*/ 10 w 222"/>
                    <a:gd name="T21" fmla="*/ 114 h 172"/>
                    <a:gd name="T22" fmla="*/ 11 w 222"/>
                    <a:gd name="T23" fmla="*/ 114 h 172"/>
                    <a:gd name="T24" fmla="*/ 14 w 222"/>
                    <a:gd name="T25" fmla="*/ 111 h 172"/>
                    <a:gd name="T26" fmla="*/ 15 w 222"/>
                    <a:gd name="T27" fmla="*/ 108 h 172"/>
                    <a:gd name="T28" fmla="*/ 16 w 222"/>
                    <a:gd name="T29" fmla="*/ 104 h 172"/>
                    <a:gd name="T30" fmla="*/ 17 w 222"/>
                    <a:gd name="T31" fmla="*/ 100 h 172"/>
                    <a:gd name="T32" fmla="*/ 19 w 222"/>
                    <a:gd name="T33" fmla="*/ 94 h 172"/>
                    <a:gd name="T34" fmla="*/ 19 w 222"/>
                    <a:gd name="T35" fmla="*/ 88 h 172"/>
                    <a:gd name="T36" fmla="*/ 20 w 222"/>
                    <a:gd name="T37" fmla="*/ 83 h 172"/>
                    <a:gd name="T38" fmla="*/ 21 w 222"/>
                    <a:gd name="T39" fmla="*/ 74 h 172"/>
                    <a:gd name="T40" fmla="*/ 21 w 222"/>
                    <a:gd name="T41" fmla="*/ 69 h 172"/>
                    <a:gd name="T42" fmla="*/ 21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69 h 172"/>
                    <a:gd name="T48" fmla="*/ 1 w 222"/>
                    <a:gd name="T49" fmla="*/ 69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2" name="Line 232"/>
                <p:cNvSpPr>
                  <a:spLocks noChangeShapeType="1"/>
                </p:cNvSpPr>
                <p:nvPr/>
              </p:nvSpPr>
              <p:spPr bwMode="auto">
                <a:xfrm>
                  <a:off x="651" y="2304"/>
                  <a:ext cx="6" cy="1036"/>
                </a:xfrm>
                <a:prstGeom prst="line">
                  <a:avLst/>
                </a:prstGeom>
                <a:noFill/>
                <a:ln w="20701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Freeform 233"/>
                <p:cNvSpPr>
                  <a:spLocks/>
                </p:cNvSpPr>
                <p:nvPr/>
              </p:nvSpPr>
              <p:spPr bwMode="auto">
                <a:xfrm>
                  <a:off x="739" y="3218"/>
                  <a:ext cx="180" cy="113"/>
                </a:xfrm>
                <a:custGeom>
                  <a:avLst/>
                  <a:gdLst>
                    <a:gd name="T0" fmla="*/ 24 w 252"/>
                    <a:gd name="T1" fmla="*/ 0 h 136"/>
                    <a:gd name="T2" fmla="*/ 24 w 252"/>
                    <a:gd name="T3" fmla="*/ 18 h 136"/>
                    <a:gd name="T4" fmla="*/ 0 w 252"/>
                    <a:gd name="T5" fmla="*/ 18 h 136"/>
                    <a:gd name="T6" fmla="*/ 0 w 252"/>
                    <a:gd name="T7" fmla="*/ 37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4" name="Freeform 234"/>
                <p:cNvSpPr>
                  <a:spLocks/>
                </p:cNvSpPr>
                <p:nvPr/>
              </p:nvSpPr>
              <p:spPr bwMode="auto">
                <a:xfrm>
                  <a:off x="808" y="3069"/>
                  <a:ext cx="220" cy="149"/>
                </a:xfrm>
                <a:custGeom>
                  <a:avLst/>
                  <a:gdLst>
                    <a:gd name="T0" fmla="*/ 52 w 249"/>
                    <a:gd name="T1" fmla="*/ 79 h 165"/>
                    <a:gd name="T2" fmla="*/ 61 w 249"/>
                    <a:gd name="T3" fmla="*/ 79 h 165"/>
                    <a:gd name="T4" fmla="*/ 70 w 249"/>
                    <a:gd name="T5" fmla="*/ 79 h 165"/>
                    <a:gd name="T6" fmla="*/ 76 w 249"/>
                    <a:gd name="T7" fmla="*/ 76 h 165"/>
                    <a:gd name="T8" fmla="*/ 84 w 249"/>
                    <a:gd name="T9" fmla="*/ 71 h 165"/>
                    <a:gd name="T10" fmla="*/ 91 w 249"/>
                    <a:gd name="T11" fmla="*/ 69 h 165"/>
                    <a:gd name="T12" fmla="*/ 95 w 249"/>
                    <a:gd name="T13" fmla="*/ 64 h 165"/>
                    <a:gd name="T14" fmla="*/ 99 w 249"/>
                    <a:gd name="T15" fmla="*/ 58 h 165"/>
                    <a:gd name="T16" fmla="*/ 104 w 249"/>
                    <a:gd name="T17" fmla="*/ 52 h 165"/>
                    <a:gd name="T18" fmla="*/ 104 w 249"/>
                    <a:gd name="T19" fmla="*/ 46 h 165"/>
                    <a:gd name="T20" fmla="*/ 104 w 249"/>
                    <a:gd name="T21" fmla="*/ 40 h 165"/>
                    <a:gd name="T22" fmla="*/ 104 w 249"/>
                    <a:gd name="T23" fmla="*/ 33 h 165"/>
                    <a:gd name="T24" fmla="*/ 104 w 249"/>
                    <a:gd name="T25" fmla="*/ 28 h 165"/>
                    <a:gd name="T26" fmla="*/ 99 w 249"/>
                    <a:gd name="T27" fmla="*/ 22 h 165"/>
                    <a:gd name="T28" fmla="*/ 95 w 249"/>
                    <a:gd name="T29" fmla="*/ 17 h 165"/>
                    <a:gd name="T30" fmla="*/ 91 w 249"/>
                    <a:gd name="T31" fmla="*/ 12 h 165"/>
                    <a:gd name="T32" fmla="*/ 84 w 249"/>
                    <a:gd name="T33" fmla="*/ 8 h 165"/>
                    <a:gd name="T34" fmla="*/ 76 w 249"/>
                    <a:gd name="T35" fmla="*/ 5 h 165"/>
                    <a:gd name="T36" fmla="*/ 70 w 249"/>
                    <a:gd name="T37" fmla="*/ 4 h 165"/>
                    <a:gd name="T38" fmla="*/ 61 w 249"/>
                    <a:gd name="T39" fmla="*/ 2 h 165"/>
                    <a:gd name="T40" fmla="*/ 52 w 249"/>
                    <a:gd name="T41" fmla="*/ 0 h 165"/>
                    <a:gd name="T42" fmla="*/ 44 w 249"/>
                    <a:gd name="T43" fmla="*/ 2 h 165"/>
                    <a:gd name="T44" fmla="*/ 37 w 249"/>
                    <a:gd name="T45" fmla="*/ 4 h 165"/>
                    <a:gd name="T46" fmla="*/ 29 w 249"/>
                    <a:gd name="T47" fmla="*/ 5 h 165"/>
                    <a:gd name="T48" fmla="*/ 21 w 249"/>
                    <a:gd name="T49" fmla="*/ 8 h 165"/>
                    <a:gd name="T50" fmla="*/ 16 w 249"/>
                    <a:gd name="T51" fmla="*/ 12 h 165"/>
                    <a:gd name="T52" fmla="*/ 10 w 249"/>
                    <a:gd name="T53" fmla="*/ 17 h 165"/>
                    <a:gd name="T54" fmla="*/ 6 w 249"/>
                    <a:gd name="T55" fmla="*/ 22 h 165"/>
                    <a:gd name="T56" fmla="*/ 4 w 249"/>
                    <a:gd name="T57" fmla="*/ 28 h 165"/>
                    <a:gd name="T58" fmla="*/ 4 w 249"/>
                    <a:gd name="T59" fmla="*/ 33 h 165"/>
                    <a:gd name="T60" fmla="*/ 0 w 249"/>
                    <a:gd name="T61" fmla="*/ 40 h 165"/>
                    <a:gd name="T62" fmla="*/ 4 w 249"/>
                    <a:gd name="T63" fmla="*/ 46 h 165"/>
                    <a:gd name="T64" fmla="*/ 4 w 249"/>
                    <a:gd name="T65" fmla="*/ 52 h 165"/>
                    <a:gd name="T66" fmla="*/ 6 w 249"/>
                    <a:gd name="T67" fmla="*/ 58 h 165"/>
                    <a:gd name="T68" fmla="*/ 10 w 249"/>
                    <a:gd name="T69" fmla="*/ 64 h 165"/>
                    <a:gd name="T70" fmla="*/ 16 w 249"/>
                    <a:gd name="T71" fmla="*/ 69 h 165"/>
                    <a:gd name="T72" fmla="*/ 21 w 249"/>
                    <a:gd name="T73" fmla="*/ 71 h 165"/>
                    <a:gd name="T74" fmla="*/ 29 w 249"/>
                    <a:gd name="T75" fmla="*/ 76 h 165"/>
                    <a:gd name="T76" fmla="*/ 37 w 249"/>
                    <a:gd name="T77" fmla="*/ 79 h 165"/>
                    <a:gd name="T78" fmla="*/ 44 w 249"/>
                    <a:gd name="T79" fmla="*/ 79 h 165"/>
                    <a:gd name="T80" fmla="*/ 52 w 249"/>
                    <a:gd name="T81" fmla="*/ 80 h 165"/>
                    <a:gd name="T82" fmla="*/ 52 w 249"/>
                    <a:gd name="T83" fmla="*/ 80 h 16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49"/>
                    <a:gd name="T127" fmla="*/ 0 h 165"/>
                    <a:gd name="T128" fmla="*/ 249 w 249"/>
                    <a:gd name="T129" fmla="*/ 165 h 16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49" h="165">
                      <a:moveTo>
                        <a:pt x="125" y="162"/>
                      </a:moveTo>
                      <a:lnTo>
                        <a:pt x="145" y="162"/>
                      </a:lnTo>
                      <a:lnTo>
                        <a:pt x="165" y="160"/>
                      </a:lnTo>
                      <a:lnTo>
                        <a:pt x="182" y="154"/>
                      </a:lnTo>
                      <a:lnTo>
                        <a:pt x="199" y="147"/>
                      </a:lnTo>
                      <a:lnTo>
                        <a:pt x="216" y="140"/>
                      </a:lnTo>
                      <a:lnTo>
                        <a:pt x="226" y="130"/>
                      </a:lnTo>
                      <a:lnTo>
                        <a:pt x="236" y="121"/>
                      </a:lnTo>
                      <a:lnTo>
                        <a:pt x="246" y="108"/>
                      </a:lnTo>
                      <a:lnTo>
                        <a:pt x="249" y="94"/>
                      </a:lnTo>
                      <a:lnTo>
                        <a:pt x="249" y="81"/>
                      </a:lnTo>
                      <a:lnTo>
                        <a:pt x="249" y="68"/>
                      </a:lnTo>
                      <a:lnTo>
                        <a:pt x="246" y="57"/>
                      </a:lnTo>
                      <a:lnTo>
                        <a:pt x="236" y="44"/>
                      </a:lnTo>
                      <a:lnTo>
                        <a:pt x="226" y="35"/>
                      </a:lnTo>
                      <a:lnTo>
                        <a:pt x="216" y="24"/>
                      </a:lnTo>
                      <a:lnTo>
                        <a:pt x="199" y="15"/>
                      </a:lnTo>
                      <a:lnTo>
                        <a:pt x="182" y="9"/>
                      </a:lnTo>
                      <a:lnTo>
                        <a:pt x="165" y="4"/>
                      </a:lnTo>
                      <a:lnTo>
                        <a:pt x="145" y="2"/>
                      </a:lnTo>
                      <a:lnTo>
                        <a:pt x="125" y="0"/>
                      </a:lnTo>
                      <a:lnTo>
                        <a:pt x="105" y="2"/>
                      </a:lnTo>
                      <a:lnTo>
                        <a:pt x="88" y="4"/>
                      </a:lnTo>
                      <a:lnTo>
                        <a:pt x="68" y="9"/>
                      </a:lnTo>
                      <a:lnTo>
                        <a:pt x="51" y="15"/>
                      </a:lnTo>
                      <a:lnTo>
                        <a:pt x="37" y="24"/>
                      </a:lnTo>
                      <a:lnTo>
                        <a:pt x="24" y="35"/>
                      </a:lnTo>
                      <a:lnTo>
                        <a:pt x="14" y="44"/>
                      </a:lnTo>
                      <a:lnTo>
                        <a:pt x="7" y="57"/>
                      </a:lnTo>
                      <a:lnTo>
                        <a:pt x="4" y="68"/>
                      </a:lnTo>
                      <a:lnTo>
                        <a:pt x="0" y="81"/>
                      </a:lnTo>
                      <a:lnTo>
                        <a:pt x="4" y="94"/>
                      </a:lnTo>
                      <a:lnTo>
                        <a:pt x="7" y="108"/>
                      </a:lnTo>
                      <a:lnTo>
                        <a:pt x="14" y="121"/>
                      </a:lnTo>
                      <a:lnTo>
                        <a:pt x="24" y="130"/>
                      </a:lnTo>
                      <a:lnTo>
                        <a:pt x="37" y="140"/>
                      </a:lnTo>
                      <a:lnTo>
                        <a:pt x="51" y="147"/>
                      </a:lnTo>
                      <a:lnTo>
                        <a:pt x="68" y="154"/>
                      </a:lnTo>
                      <a:lnTo>
                        <a:pt x="88" y="160"/>
                      </a:lnTo>
                      <a:lnTo>
                        <a:pt x="105" y="162"/>
                      </a:lnTo>
                      <a:lnTo>
                        <a:pt x="125" y="165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5" name="Freeform 235"/>
                <p:cNvSpPr>
                  <a:spLocks noEditPoints="1"/>
                </p:cNvSpPr>
                <p:nvPr/>
              </p:nvSpPr>
              <p:spPr bwMode="auto">
                <a:xfrm>
                  <a:off x="886" y="3134"/>
                  <a:ext cx="65" cy="22"/>
                </a:xfrm>
                <a:custGeom>
                  <a:avLst/>
                  <a:gdLst>
                    <a:gd name="T0" fmla="*/ 0 w 74"/>
                    <a:gd name="T1" fmla="*/ 0 h 25"/>
                    <a:gd name="T2" fmla="*/ 30 w 74"/>
                    <a:gd name="T3" fmla="*/ 0 h 25"/>
                    <a:gd name="T4" fmla="*/ 30 w 74"/>
                    <a:gd name="T5" fmla="*/ 4 h 25"/>
                    <a:gd name="T6" fmla="*/ 3 w 74"/>
                    <a:gd name="T7" fmla="*/ 4 h 25"/>
                    <a:gd name="T8" fmla="*/ 3 w 74"/>
                    <a:gd name="T9" fmla="*/ 0 h 25"/>
                    <a:gd name="T10" fmla="*/ 3 w 74"/>
                    <a:gd name="T11" fmla="*/ 0 h 25"/>
                    <a:gd name="T12" fmla="*/ 0 w 74"/>
                    <a:gd name="T13" fmla="*/ 0 h 25"/>
                    <a:gd name="T14" fmla="*/ 3 w 74"/>
                    <a:gd name="T15" fmla="*/ 8 h 25"/>
                    <a:gd name="T16" fmla="*/ 30 w 74"/>
                    <a:gd name="T17" fmla="*/ 8 h 25"/>
                    <a:gd name="T18" fmla="*/ 30 w 74"/>
                    <a:gd name="T19" fmla="*/ 10 h 25"/>
                    <a:gd name="T20" fmla="*/ 3 w 74"/>
                    <a:gd name="T21" fmla="*/ 10 h 25"/>
                    <a:gd name="T22" fmla="*/ 3 w 74"/>
                    <a:gd name="T23" fmla="*/ 8 h 25"/>
                    <a:gd name="T24" fmla="*/ 3 w 74"/>
                    <a:gd name="T25" fmla="*/ 8 h 2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4"/>
                    <a:gd name="T40" fmla="*/ 0 h 25"/>
                    <a:gd name="T41" fmla="*/ 74 w 74"/>
                    <a:gd name="T42" fmla="*/ 25 h 2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4" h="25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7"/>
                      </a:lnTo>
                      <a:lnTo>
                        <a:pt x="3" y="7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  <a:moveTo>
                        <a:pt x="3" y="18"/>
                      </a:moveTo>
                      <a:lnTo>
                        <a:pt x="74" y="18"/>
                      </a:lnTo>
                      <a:lnTo>
                        <a:pt x="74" y="25"/>
                      </a:lnTo>
                      <a:lnTo>
                        <a:pt x="3" y="25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6" name="Line 236"/>
                <p:cNvSpPr>
                  <a:spLocks noChangeShapeType="1"/>
                </p:cNvSpPr>
                <p:nvPr/>
              </p:nvSpPr>
              <p:spPr bwMode="auto">
                <a:xfrm>
                  <a:off x="912" y="2304"/>
                  <a:ext cx="0" cy="76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07" name="Group 237"/>
              <p:cNvGrpSpPr>
                <a:grpSpLocks/>
              </p:cNvGrpSpPr>
              <p:nvPr/>
            </p:nvGrpSpPr>
            <p:grpSpPr bwMode="auto">
              <a:xfrm>
                <a:off x="4368" y="2304"/>
                <a:ext cx="404" cy="1200"/>
                <a:chOff x="624" y="2304"/>
                <a:chExt cx="404" cy="1200"/>
              </a:xfrm>
            </p:grpSpPr>
            <p:sp>
              <p:nvSpPr>
                <p:cNvPr id="115" name="Freeform 238"/>
                <p:cNvSpPr>
                  <a:spLocks/>
                </p:cNvSpPr>
                <p:nvPr/>
              </p:nvSpPr>
              <p:spPr bwMode="auto">
                <a:xfrm>
                  <a:off x="624" y="3342"/>
                  <a:ext cx="158" cy="162"/>
                </a:xfrm>
                <a:custGeom>
                  <a:avLst/>
                  <a:gdLst>
                    <a:gd name="T0" fmla="*/ 0 w 222"/>
                    <a:gd name="T1" fmla="*/ 66 h 172"/>
                    <a:gd name="T2" fmla="*/ 1 w 222"/>
                    <a:gd name="T3" fmla="*/ 74 h 172"/>
                    <a:gd name="T4" fmla="*/ 1 w 222"/>
                    <a:gd name="T5" fmla="*/ 83 h 172"/>
                    <a:gd name="T6" fmla="*/ 1 w 222"/>
                    <a:gd name="T7" fmla="*/ 88 h 172"/>
                    <a:gd name="T8" fmla="*/ 2 w 222"/>
                    <a:gd name="T9" fmla="*/ 94 h 172"/>
                    <a:gd name="T10" fmla="*/ 3 w 222"/>
                    <a:gd name="T11" fmla="*/ 100 h 172"/>
                    <a:gd name="T12" fmla="*/ 4 w 222"/>
                    <a:gd name="T13" fmla="*/ 104 h 172"/>
                    <a:gd name="T14" fmla="*/ 6 w 222"/>
                    <a:gd name="T15" fmla="*/ 108 h 172"/>
                    <a:gd name="T16" fmla="*/ 7 w 222"/>
                    <a:gd name="T17" fmla="*/ 111 h 172"/>
                    <a:gd name="T18" fmla="*/ 9 w 222"/>
                    <a:gd name="T19" fmla="*/ 114 h 172"/>
                    <a:gd name="T20" fmla="*/ 10 w 222"/>
                    <a:gd name="T21" fmla="*/ 114 h 172"/>
                    <a:gd name="T22" fmla="*/ 11 w 222"/>
                    <a:gd name="T23" fmla="*/ 114 h 172"/>
                    <a:gd name="T24" fmla="*/ 14 w 222"/>
                    <a:gd name="T25" fmla="*/ 111 h 172"/>
                    <a:gd name="T26" fmla="*/ 15 w 222"/>
                    <a:gd name="T27" fmla="*/ 108 h 172"/>
                    <a:gd name="T28" fmla="*/ 16 w 222"/>
                    <a:gd name="T29" fmla="*/ 104 h 172"/>
                    <a:gd name="T30" fmla="*/ 17 w 222"/>
                    <a:gd name="T31" fmla="*/ 100 h 172"/>
                    <a:gd name="T32" fmla="*/ 19 w 222"/>
                    <a:gd name="T33" fmla="*/ 94 h 172"/>
                    <a:gd name="T34" fmla="*/ 19 w 222"/>
                    <a:gd name="T35" fmla="*/ 88 h 172"/>
                    <a:gd name="T36" fmla="*/ 20 w 222"/>
                    <a:gd name="T37" fmla="*/ 83 h 172"/>
                    <a:gd name="T38" fmla="*/ 21 w 222"/>
                    <a:gd name="T39" fmla="*/ 74 h 172"/>
                    <a:gd name="T40" fmla="*/ 21 w 222"/>
                    <a:gd name="T41" fmla="*/ 69 h 172"/>
                    <a:gd name="T42" fmla="*/ 21 w 222"/>
                    <a:gd name="T43" fmla="*/ 0 h 172"/>
                    <a:gd name="T44" fmla="*/ 1 w 222"/>
                    <a:gd name="T45" fmla="*/ 0 h 172"/>
                    <a:gd name="T46" fmla="*/ 1 w 222"/>
                    <a:gd name="T47" fmla="*/ 69 h 172"/>
                    <a:gd name="T48" fmla="*/ 1 w 222"/>
                    <a:gd name="T49" fmla="*/ 69 h 172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w 222"/>
                    <a:gd name="T76" fmla="*/ 0 h 172"/>
                    <a:gd name="T77" fmla="*/ 222 w 222"/>
                    <a:gd name="T78" fmla="*/ 172 h 172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T75" t="T76" r="T77" b="T78"/>
                  <a:pathLst>
                    <a:path w="222" h="172">
                      <a:moveTo>
                        <a:pt x="0" y="101"/>
                      </a:moveTo>
                      <a:lnTo>
                        <a:pt x="3" y="114"/>
                      </a:lnTo>
                      <a:lnTo>
                        <a:pt x="7" y="125"/>
                      </a:lnTo>
                      <a:lnTo>
                        <a:pt x="13" y="134"/>
                      </a:lnTo>
                      <a:lnTo>
                        <a:pt x="23" y="143"/>
                      </a:lnTo>
                      <a:lnTo>
                        <a:pt x="33" y="152"/>
                      </a:lnTo>
                      <a:lnTo>
                        <a:pt x="47" y="158"/>
                      </a:lnTo>
                      <a:lnTo>
                        <a:pt x="60" y="165"/>
                      </a:lnTo>
                      <a:lnTo>
                        <a:pt x="77" y="169"/>
                      </a:lnTo>
                      <a:lnTo>
                        <a:pt x="94" y="172"/>
                      </a:lnTo>
                      <a:lnTo>
                        <a:pt x="111" y="172"/>
                      </a:lnTo>
                      <a:lnTo>
                        <a:pt x="131" y="172"/>
                      </a:lnTo>
                      <a:lnTo>
                        <a:pt x="148" y="169"/>
                      </a:lnTo>
                      <a:lnTo>
                        <a:pt x="161" y="165"/>
                      </a:lnTo>
                      <a:lnTo>
                        <a:pt x="178" y="158"/>
                      </a:lnTo>
                      <a:lnTo>
                        <a:pt x="188" y="152"/>
                      </a:lnTo>
                      <a:lnTo>
                        <a:pt x="202" y="143"/>
                      </a:lnTo>
                      <a:lnTo>
                        <a:pt x="208" y="134"/>
                      </a:lnTo>
                      <a:lnTo>
                        <a:pt x="215" y="125"/>
                      </a:lnTo>
                      <a:lnTo>
                        <a:pt x="222" y="114"/>
                      </a:lnTo>
                      <a:lnTo>
                        <a:pt x="222" y="104"/>
                      </a:lnTo>
                      <a:lnTo>
                        <a:pt x="222" y="0"/>
                      </a:lnTo>
                      <a:lnTo>
                        <a:pt x="3" y="0"/>
                      </a:lnTo>
                      <a:lnTo>
                        <a:pt x="3" y="104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" name="Line 239"/>
                <p:cNvSpPr>
                  <a:spLocks noChangeShapeType="1"/>
                </p:cNvSpPr>
                <p:nvPr/>
              </p:nvSpPr>
              <p:spPr bwMode="auto">
                <a:xfrm>
                  <a:off x="651" y="2304"/>
                  <a:ext cx="6" cy="1036"/>
                </a:xfrm>
                <a:prstGeom prst="line">
                  <a:avLst/>
                </a:prstGeom>
                <a:noFill/>
                <a:ln w="20701">
                  <a:solidFill>
                    <a:srgbClr val="000000"/>
                  </a:solidFill>
                  <a:round/>
                  <a:headEnd type="oval" w="sm" len="sm"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" name="Freeform 240"/>
                <p:cNvSpPr>
                  <a:spLocks/>
                </p:cNvSpPr>
                <p:nvPr/>
              </p:nvSpPr>
              <p:spPr bwMode="auto">
                <a:xfrm>
                  <a:off x="739" y="3218"/>
                  <a:ext cx="180" cy="113"/>
                </a:xfrm>
                <a:custGeom>
                  <a:avLst/>
                  <a:gdLst>
                    <a:gd name="T0" fmla="*/ 24 w 252"/>
                    <a:gd name="T1" fmla="*/ 0 h 136"/>
                    <a:gd name="T2" fmla="*/ 24 w 252"/>
                    <a:gd name="T3" fmla="*/ 18 h 136"/>
                    <a:gd name="T4" fmla="*/ 0 w 252"/>
                    <a:gd name="T5" fmla="*/ 18 h 136"/>
                    <a:gd name="T6" fmla="*/ 0 w 252"/>
                    <a:gd name="T7" fmla="*/ 37 h 13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52"/>
                    <a:gd name="T13" fmla="*/ 0 h 136"/>
                    <a:gd name="T14" fmla="*/ 252 w 252"/>
                    <a:gd name="T15" fmla="*/ 136 h 1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52" h="136">
                      <a:moveTo>
                        <a:pt x="248" y="0"/>
                      </a:moveTo>
                      <a:lnTo>
                        <a:pt x="252" y="68"/>
                      </a:lnTo>
                      <a:lnTo>
                        <a:pt x="0" y="68"/>
                      </a:lnTo>
                      <a:lnTo>
                        <a:pt x="0" y="136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8" name="Freeform 241"/>
                <p:cNvSpPr>
                  <a:spLocks/>
                </p:cNvSpPr>
                <p:nvPr/>
              </p:nvSpPr>
              <p:spPr bwMode="auto">
                <a:xfrm>
                  <a:off x="808" y="3069"/>
                  <a:ext cx="220" cy="149"/>
                </a:xfrm>
                <a:custGeom>
                  <a:avLst/>
                  <a:gdLst>
                    <a:gd name="T0" fmla="*/ 52 w 249"/>
                    <a:gd name="T1" fmla="*/ 79 h 165"/>
                    <a:gd name="T2" fmla="*/ 61 w 249"/>
                    <a:gd name="T3" fmla="*/ 79 h 165"/>
                    <a:gd name="T4" fmla="*/ 70 w 249"/>
                    <a:gd name="T5" fmla="*/ 79 h 165"/>
                    <a:gd name="T6" fmla="*/ 76 w 249"/>
                    <a:gd name="T7" fmla="*/ 76 h 165"/>
                    <a:gd name="T8" fmla="*/ 84 w 249"/>
                    <a:gd name="T9" fmla="*/ 71 h 165"/>
                    <a:gd name="T10" fmla="*/ 91 w 249"/>
                    <a:gd name="T11" fmla="*/ 69 h 165"/>
                    <a:gd name="T12" fmla="*/ 95 w 249"/>
                    <a:gd name="T13" fmla="*/ 64 h 165"/>
                    <a:gd name="T14" fmla="*/ 99 w 249"/>
                    <a:gd name="T15" fmla="*/ 58 h 165"/>
                    <a:gd name="T16" fmla="*/ 104 w 249"/>
                    <a:gd name="T17" fmla="*/ 52 h 165"/>
                    <a:gd name="T18" fmla="*/ 104 w 249"/>
                    <a:gd name="T19" fmla="*/ 46 h 165"/>
                    <a:gd name="T20" fmla="*/ 104 w 249"/>
                    <a:gd name="T21" fmla="*/ 40 h 165"/>
                    <a:gd name="T22" fmla="*/ 104 w 249"/>
                    <a:gd name="T23" fmla="*/ 33 h 165"/>
                    <a:gd name="T24" fmla="*/ 104 w 249"/>
                    <a:gd name="T25" fmla="*/ 28 h 165"/>
                    <a:gd name="T26" fmla="*/ 99 w 249"/>
                    <a:gd name="T27" fmla="*/ 22 h 165"/>
                    <a:gd name="T28" fmla="*/ 95 w 249"/>
                    <a:gd name="T29" fmla="*/ 17 h 165"/>
                    <a:gd name="T30" fmla="*/ 91 w 249"/>
                    <a:gd name="T31" fmla="*/ 12 h 165"/>
                    <a:gd name="T32" fmla="*/ 84 w 249"/>
                    <a:gd name="T33" fmla="*/ 8 h 165"/>
                    <a:gd name="T34" fmla="*/ 76 w 249"/>
                    <a:gd name="T35" fmla="*/ 5 h 165"/>
                    <a:gd name="T36" fmla="*/ 70 w 249"/>
                    <a:gd name="T37" fmla="*/ 4 h 165"/>
                    <a:gd name="T38" fmla="*/ 61 w 249"/>
                    <a:gd name="T39" fmla="*/ 2 h 165"/>
                    <a:gd name="T40" fmla="*/ 52 w 249"/>
                    <a:gd name="T41" fmla="*/ 0 h 165"/>
                    <a:gd name="T42" fmla="*/ 44 w 249"/>
                    <a:gd name="T43" fmla="*/ 2 h 165"/>
                    <a:gd name="T44" fmla="*/ 37 w 249"/>
                    <a:gd name="T45" fmla="*/ 4 h 165"/>
                    <a:gd name="T46" fmla="*/ 29 w 249"/>
                    <a:gd name="T47" fmla="*/ 5 h 165"/>
                    <a:gd name="T48" fmla="*/ 21 w 249"/>
                    <a:gd name="T49" fmla="*/ 8 h 165"/>
                    <a:gd name="T50" fmla="*/ 16 w 249"/>
                    <a:gd name="T51" fmla="*/ 12 h 165"/>
                    <a:gd name="T52" fmla="*/ 10 w 249"/>
                    <a:gd name="T53" fmla="*/ 17 h 165"/>
                    <a:gd name="T54" fmla="*/ 6 w 249"/>
                    <a:gd name="T55" fmla="*/ 22 h 165"/>
                    <a:gd name="T56" fmla="*/ 4 w 249"/>
                    <a:gd name="T57" fmla="*/ 28 h 165"/>
                    <a:gd name="T58" fmla="*/ 4 w 249"/>
                    <a:gd name="T59" fmla="*/ 33 h 165"/>
                    <a:gd name="T60" fmla="*/ 0 w 249"/>
                    <a:gd name="T61" fmla="*/ 40 h 165"/>
                    <a:gd name="T62" fmla="*/ 4 w 249"/>
                    <a:gd name="T63" fmla="*/ 46 h 165"/>
                    <a:gd name="T64" fmla="*/ 4 w 249"/>
                    <a:gd name="T65" fmla="*/ 52 h 165"/>
                    <a:gd name="T66" fmla="*/ 6 w 249"/>
                    <a:gd name="T67" fmla="*/ 58 h 165"/>
                    <a:gd name="T68" fmla="*/ 10 w 249"/>
                    <a:gd name="T69" fmla="*/ 64 h 165"/>
                    <a:gd name="T70" fmla="*/ 16 w 249"/>
                    <a:gd name="T71" fmla="*/ 69 h 165"/>
                    <a:gd name="T72" fmla="*/ 21 w 249"/>
                    <a:gd name="T73" fmla="*/ 71 h 165"/>
                    <a:gd name="T74" fmla="*/ 29 w 249"/>
                    <a:gd name="T75" fmla="*/ 76 h 165"/>
                    <a:gd name="T76" fmla="*/ 37 w 249"/>
                    <a:gd name="T77" fmla="*/ 79 h 165"/>
                    <a:gd name="T78" fmla="*/ 44 w 249"/>
                    <a:gd name="T79" fmla="*/ 79 h 165"/>
                    <a:gd name="T80" fmla="*/ 52 w 249"/>
                    <a:gd name="T81" fmla="*/ 80 h 165"/>
                    <a:gd name="T82" fmla="*/ 52 w 249"/>
                    <a:gd name="T83" fmla="*/ 80 h 165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249"/>
                    <a:gd name="T127" fmla="*/ 0 h 165"/>
                    <a:gd name="T128" fmla="*/ 249 w 249"/>
                    <a:gd name="T129" fmla="*/ 165 h 165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249" h="165">
                      <a:moveTo>
                        <a:pt x="125" y="162"/>
                      </a:moveTo>
                      <a:lnTo>
                        <a:pt x="145" y="162"/>
                      </a:lnTo>
                      <a:lnTo>
                        <a:pt x="165" y="160"/>
                      </a:lnTo>
                      <a:lnTo>
                        <a:pt x="182" y="154"/>
                      </a:lnTo>
                      <a:lnTo>
                        <a:pt x="199" y="147"/>
                      </a:lnTo>
                      <a:lnTo>
                        <a:pt x="216" y="140"/>
                      </a:lnTo>
                      <a:lnTo>
                        <a:pt x="226" y="130"/>
                      </a:lnTo>
                      <a:lnTo>
                        <a:pt x="236" y="121"/>
                      </a:lnTo>
                      <a:lnTo>
                        <a:pt x="246" y="108"/>
                      </a:lnTo>
                      <a:lnTo>
                        <a:pt x="249" y="94"/>
                      </a:lnTo>
                      <a:lnTo>
                        <a:pt x="249" y="81"/>
                      </a:lnTo>
                      <a:lnTo>
                        <a:pt x="249" y="68"/>
                      </a:lnTo>
                      <a:lnTo>
                        <a:pt x="246" y="57"/>
                      </a:lnTo>
                      <a:lnTo>
                        <a:pt x="236" y="44"/>
                      </a:lnTo>
                      <a:lnTo>
                        <a:pt x="226" y="35"/>
                      </a:lnTo>
                      <a:lnTo>
                        <a:pt x="216" y="24"/>
                      </a:lnTo>
                      <a:lnTo>
                        <a:pt x="199" y="15"/>
                      </a:lnTo>
                      <a:lnTo>
                        <a:pt x="182" y="9"/>
                      </a:lnTo>
                      <a:lnTo>
                        <a:pt x="165" y="4"/>
                      </a:lnTo>
                      <a:lnTo>
                        <a:pt x="145" y="2"/>
                      </a:lnTo>
                      <a:lnTo>
                        <a:pt x="125" y="0"/>
                      </a:lnTo>
                      <a:lnTo>
                        <a:pt x="105" y="2"/>
                      </a:lnTo>
                      <a:lnTo>
                        <a:pt x="88" y="4"/>
                      </a:lnTo>
                      <a:lnTo>
                        <a:pt x="68" y="9"/>
                      </a:lnTo>
                      <a:lnTo>
                        <a:pt x="51" y="15"/>
                      </a:lnTo>
                      <a:lnTo>
                        <a:pt x="37" y="24"/>
                      </a:lnTo>
                      <a:lnTo>
                        <a:pt x="24" y="35"/>
                      </a:lnTo>
                      <a:lnTo>
                        <a:pt x="14" y="44"/>
                      </a:lnTo>
                      <a:lnTo>
                        <a:pt x="7" y="57"/>
                      </a:lnTo>
                      <a:lnTo>
                        <a:pt x="4" y="68"/>
                      </a:lnTo>
                      <a:lnTo>
                        <a:pt x="0" y="81"/>
                      </a:lnTo>
                      <a:lnTo>
                        <a:pt x="4" y="94"/>
                      </a:lnTo>
                      <a:lnTo>
                        <a:pt x="7" y="108"/>
                      </a:lnTo>
                      <a:lnTo>
                        <a:pt x="14" y="121"/>
                      </a:lnTo>
                      <a:lnTo>
                        <a:pt x="24" y="130"/>
                      </a:lnTo>
                      <a:lnTo>
                        <a:pt x="37" y="140"/>
                      </a:lnTo>
                      <a:lnTo>
                        <a:pt x="51" y="147"/>
                      </a:lnTo>
                      <a:lnTo>
                        <a:pt x="68" y="154"/>
                      </a:lnTo>
                      <a:lnTo>
                        <a:pt x="88" y="160"/>
                      </a:lnTo>
                      <a:lnTo>
                        <a:pt x="105" y="162"/>
                      </a:lnTo>
                      <a:lnTo>
                        <a:pt x="125" y="165"/>
                      </a:lnTo>
                    </a:path>
                  </a:pathLst>
                </a:cu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9" name="Freeform 242"/>
                <p:cNvSpPr>
                  <a:spLocks noEditPoints="1"/>
                </p:cNvSpPr>
                <p:nvPr/>
              </p:nvSpPr>
              <p:spPr bwMode="auto">
                <a:xfrm>
                  <a:off x="886" y="3134"/>
                  <a:ext cx="65" cy="22"/>
                </a:xfrm>
                <a:custGeom>
                  <a:avLst/>
                  <a:gdLst>
                    <a:gd name="T0" fmla="*/ 0 w 74"/>
                    <a:gd name="T1" fmla="*/ 0 h 25"/>
                    <a:gd name="T2" fmla="*/ 30 w 74"/>
                    <a:gd name="T3" fmla="*/ 0 h 25"/>
                    <a:gd name="T4" fmla="*/ 30 w 74"/>
                    <a:gd name="T5" fmla="*/ 4 h 25"/>
                    <a:gd name="T6" fmla="*/ 3 w 74"/>
                    <a:gd name="T7" fmla="*/ 4 h 25"/>
                    <a:gd name="T8" fmla="*/ 3 w 74"/>
                    <a:gd name="T9" fmla="*/ 0 h 25"/>
                    <a:gd name="T10" fmla="*/ 3 w 74"/>
                    <a:gd name="T11" fmla="*/ 0 h 25"/>
                    <a:gd name="T12" fmla="*/ 0 w 74"/>
                    <a:gd name="T13" fmla="*/ 0 h 25"/>
                    <a:gd name="T14" fmla="*/ 3 w 74"/>
                    <a:gd name="T15" fmla="*/ 8 h 25"/>
                    <a:gd name="T16" fmla="*/ 30 w 74"/>
                    <a:gd name="T17" fmla="*/ 8 h 25"/>
                    <a:gd name="T18" fmla="*/ 30 w 74"/>
                    <a:gd name="T19" fmla="*/ 10 h 25"/>
                    <a:gd name="T20" fmla="*/ 3 w 74"/>
                    <a:gd name="T21" fmla="*/ 10 h 25"/>
                    <a:gd name="T22" fmla="*/ 3 w 74"/>
                    <a:gd name="T23" fmla="*/ 8 h 25"/>
                    <a:gd name="T24" fmla="*/ 3 w 74"/>
                    <a:gd name="T25" fmla="*/ 8 h 2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4"/>
                    <a:gd name="T40" fmla="*/ 0 h 25"/>
                    <a:gd name="T41" fmla="*/ 74 w 74"/>
                    <a:gd name="T42" fmla="*/ 25 h 2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4" h="25">
                      <a:moveTo>
                        <a:pt x="0" y="0"/>
                      </a:moveTo>
                      <a:lnTo>
                        <a:pt x="74" y="0"/>
                      </a:lnTo>
                      <a:lnTo>
                        <a:pt x="74" y="7"/>
                      </a:lnTo>
                      <a:lnTo>
                        <a:pt x="3" y="7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  <a:moveTo>
                        <a:pt x="3" y="18"/>
                      </a:moveTo>
                      <a:lnTo>
                        <a:pt x="74" y="18"/>
                      </a:lnTo>
                      <a:lnTo>
                        <a:pt x="74" y="25"/>
                      </a:lnTo>
                      <a:lnTo>
                        <a:pt x="3" y="25"/>
                      </a:lnTo>
                      <a:lnTo>
                        <a:pt x="3" y="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" name="Line 243"/>
                <p:cNvSpPr>
                  <a:spLocks noChangeShapeType="1"/>
                </p:cNvSpPr>
                <p:nvPr/>
              </p:nvSpPr>
              <p:spPr bwMode="auto">
                <a:xfrm>
                  <a:off x="912" y="2304"/>
                  <a:ext cx="0" cy="76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 type="oval" w="sm" len="sm"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8" name="Line 251"/>
              <p:cNvSpPr>
                <a:spLocks noChangeShapeType="1"/>
              </p:cNvSpPr>
              <p:nvPr/>
            </p:nvSpPr>
            <p:spPr bwMode="auto">
              <a:xfrm>
                <a:off x="2592" y="120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Line 252"/>
              <p:cNvSpPr>
                <a:spLocks noChangeShapeType="1"/>
              </p:cNvSpPr>
              <p:nvPr/>
            </p:nvSpPr>
            <p:spPr bwMode="auto">
              <a:xfrm>
                <a:off x="240" y="1392"/>
                <a:ext cx="2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Line 253"/>
              <p:cNvSpPr>
                <a:spLocks noChangeShapeType="1"/>
              </p:cNvSpPr>
              <p:nvPr/>
            </p:nvSpPr>
            <p:spPr bwMode="auto">
              <a:xfrm>
                <a:off x="240" y="1392"/>
                <a:ext cx="0" cy="17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Line 254"/>
              <p:cNvSpPr>
                <a:spLocks noChangeShapeType="1"/>
              </p:cNvSpPr>
              <p:nvPr/>
            </p:nvSpPr>
            <p:spPr bwMode="auto">
              <a:xfrm>
                <a:off x="240" y="3120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Line 255"/>
              <p:cNvSpPr>
                <a:spLocks noChangeShapeType="1"/>
              </p:cNvSpPr>
              <p:nvPr/>
            </p:nvSpPr>
            <p:spPr bwMode="auto">
              <a:xfrm>
                <a:off x="1008" y="3120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Line 256"/>
              <p:cNvSpPr>
                <a:spLocks noChangeShapeType="1"/>
              </p:cNvSpPr>
              <p:nvPr/>
            </p:nvSpPr>
            <p:spPr bwMode="auto">
              <a:xfrm>
                <a:off x="2256" y="3120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Line 257"/>
              <p:cNvSpPr>
                <a:spLocks noChangeShapeType="1"/>
              </p:cNvSpPr>
              <p:nvPr/>
            </p:nvSpPr>
            <p:spPr bwMode="auto">
              <a:xfrm>
                <a:off x="3504" y="3120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39" name="Group 300"/>
          <p:cNvGrpSpPr>
            <a:grpSpLocks/>
          </p:cNvGrpSpPr>
          <p:nvPr/>
        </p:nvGrpSpPr>
        <p:grpSpPr bwMode="auto">
          <a:xfrm>
            <a:off x="1900777" y="3662224"/>
            <a:ext cx="5669757" cy="2630576"/>
            <a:chOff x="720" y="2017"/>
            <a:chExt cx="4762" cy="2258"/>
          </a:xfrm>
        </p:grpSpPr>
        <p:sp>
          <p:nvSpPr>
            <p:cNvPr id="140" name="Line 263"/>
            <p:cNvSpPr>
              <a:spLocks noChangeShapeType="1"/>
            </p:cNvSpPr>
            <p:nvPr/>
          </p:nvSpPr>
          <p:spPr bwMode="auto">
            <a:xfrm>
              <a:off x="5136" y="2017"/>
              <a:ext cx="0" cy="158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Line 265"/>
            <p:cNvSpPr>
              <a:spLocks noChangeShapeType="1"/>
            </p:cNvSpPr>
            <p:nvPr/>
          </p:nvSpPr>
          <p:spPr bwMode="auto">
            <a:xfrm>
              <a:off x="3840" y="2017"/>
              <a:ext cx="0" cy="167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Line 266"/>
            <p:cNvSpPr>
              <a:spLocks noChangeShapeType="1"/>
            </p:cNvSpPr>
            <p:nvPr/>
          </p:nvSpPr>
          <p:spPr bwMode="auto">
            <a:xfrm>
              <a:off x="2592" y="2017"/>
              <a:ext cx="0" cy="129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Line 267"/>
            <p:cNvSpPr>
              <a:spLocks noChangeShapeType="1"/>
            </p:cNvSpPr>
            <p:nvPr/>
          </p:nvSpPr>
          <p:spPr bwMode="auto">
            <a:xfrm>
              <a:off x="1344" y="2017"/>
              <a:ext cx="0" cy="139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sm" len="sm"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4" name="Group 299"/>
            <p:cNvGrpSpPr>
              <a:grpSpLocks/>
            </p:cNvGrpSpPr>
            <p:nvPr/>
          </p:nvGrpSpPr>
          <p:grpSpPr bwMode="auto">
            <a:xfrm>
              <a:off x="720" y="3229"/>
              <a:ext cx="4762" cy="1046"/>
              <a:chOff x="720" y="3229"/>
              <a:chExt cx="4762" cy="1046"/>
            </a:xfrm>
          </p:grpSpPr>
          <p:sp>
            <p:nvSpPr>
              <p:cNvPr id="145" name="Text Box 9"/>
              <p:cNvSpPr txBox="1">
                <a:spLocks noChangeArrowheads="1"/>
              </p:cNvSpPr>
              <p:nvPr/>
            </p:nvSpPr>
            <p:spPr bwMode="auto">
              <a:xfrm>
                <a:off x="2064" y="3984"/>
                <a:ext cx="365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Hit</a:t>
                </a:r>
              </a:p>
            </p:txBody>
          </p:sp>
          <p:sp>
            <p:nvSpPr>
              <p:cNvPr id="146" name="Line 56"/>
              <p:cNvSpPr>
                <a:spLocks noChangeShapeType="1"/>
              </p:cNvSpPr>
              <p:nvPr/>
            </p:nvSpPr>
            <p:spPr bwMode="auto">
              <a:xfrm>
                <a:off x="5040" y="3325"/>
                <a:ext cx="192" cy="57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7" name="Text Box 57"/>
              <p:cNvSpPr txBox="1">
                <a:spLocks noChangeArrowheads="1"/>
              </p:cNvSpPr>
              <p:nvPr/>
            </p:nvSpPr>
            <p:spPr bwMode="auto">
              <a:xfrm>
                <a:off x="3456" y="3984"/>
                <a:ext cx="519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Data</a:t>
                </a:r>
              </a:p>
            </p:txBody>
          </p:sp>
          <p:sp>
            <p:nvSpPr>
              <p:cNvPr id="148" name="Text Box 58"/>
              <p:cNvSpPr txBox="1">
                <a:spLocks noChangeArrowheads="1"/>
              </p:cNvSpPr>
              <p:nvPr/>
            </p:nvSpPr>
            <p:spPr bwMode="auto">
              <a:xfrm>
                <a:off x="5184" y="3229"/>
                <a:ext cx="298" cy="23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32</a:t>
                </a:r>
              </a:p>
            </p:txBody>
          </p:sp>
          <p:sp>
            <p:nvSpPr>
              <p:cNvPr id="149" name="AutoShape 260"/>
              <p:cNvSpPr>
                <a:spLocks noChangeArrowheads="1"/>
              </p:cNvSpPr>
              <p:nvPr/>
            </p:nvSpPr>
            <p:spPr bwMode="auto">
              <a:xfrm rot="-5400000">
                <a:off x="1872" y="3648"/>
                <a:ext cx="288" cy="384"/>
              </a:xfrm>
              <a:prstGeom prst="moon">
                <a:avLst>
                  <a:gd name="adj" fmla="val 81944"/>
                </a:avLst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AutoShape 261"/>
              <p:cNvSpPr>
                <a:spLocks noChangeArrowheads="1"/>
              </p:cNvSpPr>
              <p:nvPr/>
            </p:nvSpPr>
            <p:spPr bwMode="auto">
              <a:xfrm>
                <a:off x="3120" y="3709"/>
                <a:ext cx="1104" cy="1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Text Box 262"/>
              <p:cNvSpPr txBox="1">
                <a:spLocks noChangeArrowheads="1"/>
              </p:cNvSpPr>
              <p:nvPr/>
            </p:nvSpPr>
            <p:spPr bwMode="auto">
              <a:xfrm>
                <a:off x="3243" y="3643"/>
                <a:ext cx="931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4x1 select</a:t>
                </a:r>
              </a:p>
            </p:txBody>
          </p:sp>
          <p:sp>
            <p:nvSpPr>
              <p:cNvPr id="152" name="Line 264"/>
              <p:cNvSpPr>
                <a:spLocks noChangeShapeType="1"/>
              </p:cNvSpPr>
              <p:nvPr/>
            </p:nvSpPr>
            <p:spPr bwMode="auto">
              <a:xfrm>
                <a:off x="4080" y="3613"/>
                <a:ext cx="10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Line 268"/>
              <p:cNvSpPr>
                <a:spLocks noChangeShapeType="1"/>
              </p:cNvSpPr>
              <p:nvPr/>
            </p:nvSpPr>
            <p:spPr bwMode="auto">
              <a:xfrm>
                <a:off x="720" y="3277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Line 269"/>
              <p:cNvSpPr>
                <a:spLocks noChangeShapeType="1"/>
              </p:cNvSpPr>
              <p:nvPr/>
            </p:nvSpPr>
            <p:spPr bwMode="auto">
              <a:xfrm>
                <a:off x="1968" y="3277"/>
                <a:ext cx="0" cy="46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Line 270"/>
              <p:cNvSpPr>
                <a:spLocks noChangeShapeType="1"/>
              </p:cNvSpPr>
              <p:nvPr/>
            </p:nvSpPr>
            <p:spPr bwMode="auto">
              <a:xfrm>
                <a:off x="3216" y="3277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Line 271"/>
              <p:cNvSpPr>
                <a:spLocks noChangeShapeType="1"/>
              </p:cNvSpPr>
              <p:nvPr/>
            </p:nvSpPr>
            <p:spPr bwMode="auto">
              <a:xfrm>
                <a:off x="4464" y="3277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Line 272"/>
              <p:cNvSpPr>
                <a:spLocks noChangeShapeType="1"/>
              </p:cNvSpPr>
              <p:nvPr/>
            </p:nvSpPr>
            <p:spPr bwMode="auto">
              <a:xfrm>
                <a:off x="720" y="3469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Line 273"/>
              <p:cNvSpPr>
                <a:spLocks noChangeShapeType="1"/>
              </p:cNvSpPr>
              <p:nvPr/>
            </p:nvSpPr>
            <p:spPr bwMode="auto">
              <a:xfrm>
                <a:off x="1872" y="3469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Line 274"/>
              <p:cNvSpPr>
                <a:spLocks noChangeShapeType="1"/>
              </p:cNvSpPr>
              <p:nvPr/>
            </p:nvSpPr>
            <p:spPr bwMode="auto">
              <a:xfrm>
                <a:off x="2160" y="3469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Line 275"/>
              <p:cNvSpPr>
                <a:spLocks noChangeShapeType="1"/>
              </p:cNvSpPr>
              <p:nvPr/>
            </p:nvSpPr>
            <p:spPr bwMode="auto">
              <a:xfrm>
                <a:off x="2064" y="3373"/>
                <a:ext cx="0" cy="37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Line 276"/>
              <p:cNvSpPr>
                <a:spLocks noChangeShapeType="1"/>
              </p:cNvSpPr>
              <p:nvPr/>
            </p:nvSpPr>
            <p:spPr bwMode="auto">
              <a:xfrm>
                <a:off x="2064" y="3373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Line 277"/>
              <p:cNvSpPr>
                <a:spLocks noChangeShapeType="1"/>
              </p:cNvSpPr>
              <p:nvPr/>
            </p:nvSpPr>
            <p:spPr bwMode="auto">
              <a:xfrm>
                <a:off x="2160" y="3469"/>
                <a:ext cx="230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Line 278"/>
              <p:cNvSpPr>
                <a:spLocks noChangeShapeType="1"/>
              </p:cNvSpPr>
              <p:nvPr/>
            </p:nvSpPr>
            <p:spPr bwMode="auto">
              <a:xfrm>
                <a:off x="4080" y="3613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Line 279"/>
              <p:cNvSpPr>
                <a:spLocks noChangeShapeType="1"/>
              </p:cNvSpPr>
              <p:nvPr/>
            </p:nvSpPr>
            <p:spPr bwMode="auto">
              <a:xfrm>
                <a:off x="3600" y="3325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Line 280"/>
              <p:cNvSpPr>
                <a:spLocks noChangeShapeType="1"/>
              </p:cNvSpPr>
              <p:nvPr/>
            </p:nvSpPr>
            <p:spPr bwMode="auto">
              <a:xfrm>
                <a:off x="3312" y="3421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Line 281"/>
              <p:cNvSpPr>
                <a:spLocks noChangeShapeType="1"/>
              </p:cNvSpPr>
              <p:nvPr/>
            </p:nvSpPr>
            <p:spPr bwMode="auto">
              <a:xfrm>
                <a:off x="2592" y="3325"/>
                <a:ext cx="100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7" name="Line 282"/>
              <p:cNvSpPr>
                <a:spLocks noChangeShapeType="1"/>
              </p:cNvSpPr>
              <p:nvPr/>
            </p:nvSpPr>
            <p:spPr bwMode="auto">
              <a:xfrm>
                <a:off x="1344" y="3421"/>
                <a:ext cx="19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Line 283"/>
              <p:cNvSpPr>
                <a:spLocks noChangeShapeType="1"/>
              </p:cNvSpPr>
              <p:nvPr/>
            </p:nvSpPr>
            <p:spPr bwMode="auto">
              <a:xfrm>
                <a:off x="3648" y="3901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9" name="Line 285"/>
              <p:cNvSpPr>
                <a:spLocks noChangeShapeType="1"/>
              </p:cNvSpPr>
              <p:nvPr/>
            </p:nvSpPr>
            <p:spPr bwMode="auto">
              <a:xfrm>
                <a:off x="2016" y="3984"/>
                <a:ext cx="0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Line 287"/>
              <p:cNvSpPr>
                <a:spLocks noChangeShapeType="1"/>
              </p:cNvSpPr>
              <p:nvPr/>
            </p:nvSpPr>
            <p:spPr bwMode="auto">
              <a:xfrm>
                <a:off x="3024" y="3741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Line 290"/>
              <p:cNvSpPr>
                <a:spLocks noChangeShapeType="1"/>
              </p:cNvSpPr>
              <p:nvPr/>
            </p:nvSpPr>
            <p:spPr bwMode="auto">
              <a:xfrm>
                <a:off x="3024" y="3453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Line 291"/>
              <p:cNvSpPr>
                <a:spLocks noChangeShapeType="1"/>
              </p:cNvSpPr>
              <p:nvPr/>
            </p:nvSpPr>
            <p:spPr bwMode="auto">
              <a:xfrm>
                <a:off x="2928" y="3789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Line 292"/>
              <p:cNvSpPr>
                <a:spLocks noChangeShapeType="1"/>
              </p:cNvSpPr>
              <p:nvPr/>
            </p:nvSpPr>
            <p:spPr bwMode="auto">
              <a:xfrm>
                <a:off x="2928" y="3357"/>
                <a:ext cx="0" cy="4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4" name="Line 293"/>
              <p:cNvSpPr>
                <a:spLocks noChangeShapeType="1"/>
              </p:cNvSpPr>
              <p:nvPr/>
            </p:nvSpPr>
            <p:spPr bwMode="auto">
              <a:xfrm flipV="1">
                <a:off x="2448" y="3837"/>
                <a:ext cx="864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" name="Line 294"/>
              <p:cNvSpPr>
                <a:spLocks noChangeShapeType="1"/>
              </p:cNvSpPr>
              <p:nvPr/>
            </p:nvSpPr>
            <p:spPr bwMode="auto">
              <a:xfrm flipV="1">
                <a:off x="2352" y="3885"/>
                <a:ext cx="1008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Line 295"/>
              <p:cNvSpPr>
                <a:spLocks noChangeShapeType="1"/>
              </p:cNvSpPr>
              <p:nvPr/>
            </p:nvSpPr>
            <p:spPr bwMode="auto">
              <a:xfrm>
                <a:off x="1872" y="3648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Line 296"/>
              <p:cNvSpPr>
                <a:spLocks noChangeShapeType="1"/>
              </p:cNvSpPr>
              <p:nvPr/>
            </p:nvSpPr>
            <p:spPr bwMode="auto">
              <a:xfrm>
                <a:off x="1968" y="3600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Line 297"/>
              <p:cNvSpPr>
                <a:spLocks noChangeShapeType="1"/>
              </p:cNvSpPr>
              <p:nvPr/>
            </p:nvSpPr>
            <p:spPr bwMode="auto">
              <a:xfrm>
                <a:off x="2352" y="3648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Line 298"/>
              <p:cNvSpPr>
                <a:spLocks noChangeShapeType="1"/>
              </p:cNvSpPr>
              <p:nvPr/>
            </p:nvSpPr>
            <p:spPr bwMode="auto">
              <a:xfrm>
                <a:off x="2448" y="36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80" name="TextBox 177"/>
          <p:cNvSpPr txBox="1">
            <a:spLocks noChangeArrowheads="1"/>
          </p:cNvSpPr>
          <p:nvPr/>
        </p:nvSpPr>
        <p:spPr bwMode="auto">
          <a:xfrm>
            <a:off x="2015076" y="3205023"/>
            <a:ext cx="830099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Way 0</a:t>
            </a:r>
          </a:p>
        </p:txBody>
      </p:sp>
      <p:sp>
        <p:nvSpPr>
          <p:cNvPr id="181" name="TextBox 178"/>
          <p:cNvSpPr txBox="1">
            <a:spLocks noChangeArrowheads="1"/>
          </p:cNvSpPr>
          <p:nvPr/>
        </p:nvSpPr>
        <p:spPr bwMode="auto">
          <a:xfrm>
            <a:off x="3558126" y="3205023"/>
            <a:ext cx="830099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Way 1</a:t>
            </a:r>
          </a:p>
        </p:txBody>
      </p:sp>
      <p:sp>
        <p:nvSpPr>
          <p:cNvPr id="182" name="TextBox 179"/>
          <p:cNvSpPr txBox="1">
            <a:spLocks noChangeArrowheads="1"/>
          </p:cNvSpPr>
          <p:nvPr/>
        </p:nvSpPr>
        <p:spPr bwMode="auto">
          <a:xfrm>
            <a:off x="5044026" y="3205023"/>
            <a:ext cx="830099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Way 2</a:t>
            </a:r>
          </a:p>
        </p:txBody>
      </p:sp>
      <p:sp>
        <p:nvSpPr>
          <p:cNvPr id="183" name="TextBox 180"/>
          <p:cNvSpPr txBox="1">
            <a:spLocks noChangeArrowheads="1"/>
          </p:cNvSpPr>
          <p:nvPr/>
        </p:nvSpPr>
        <p:spPr bwMode="auto">
          <a:xfrm>
            <a:off x="6529926" y="3205023"/>
            <a:ext cx="830099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Way 3</a:t>
            </a:r>
          </a:p>
        </p:txBody>
      </p:sp>
    </p:spTree>
    <p:extLst>
      <p:ext uri="{BB962C8B-B14F-4D97-AF65-F5344CB8AC3E}">
        <p14:creationId xmlns:p14="http://schemas.microsoft.com/office/powerpoint/2010/main" val="111791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Alternative Cache Organizations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“Fully Associative”: </a:t>
            </a:r>
            <a:r>
              <a:rPr lang="en-US" altLang="en-US" sz="2400" dirty="0">
                <a:latin typeface="Arial" panose="020B0604020202020204" pitchFamily="34" charset="0"/>
              </a:rPr>
              <a:t>Block can go anywhere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First design in lecture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Note: No Index field, but one comparator/block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“Direct Mapped”: </a:t>
            </a:r>
            <a:r>
              <a:rPr lang="en-US" altLang="en-US" sz="2400" dirty="0">
                <a:latin typeface="Arial" panose="020B0604020202020204" pitchFamily="34" charset="0"/>
              </a:rPr>
              <a:t>Block goes one place 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Note: Only 1 comparator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Number of sets = number blocks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“N-way Set Associative”: </a:t>
            </a:r>
            <a:r>
              <a:rPr lang="en-US" altLang="en-US" sz="2400" dirty="0">
                <a:latin typeface="Arial" panose="020B0604020202020204" pitchFamily="34" charset="0"/>
              </a:rPr>
              <a:t>N places for a block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Number of sets = number of blocks / 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N comparators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i="1" dirty="0">
                <a:latin typeface="Arial" panose="020B0604020202020204" pitchFamily="34" charset="0"/>
              </a:rPr>
              <a:t>Fully Associative: N = number of blocks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b="1" i="1" dirty="0">
                <a:latin typeface="Arial" panose="020B0604020202020204" pitchFamily="34" charset="0"/>
              </a:rPr>
              <a:t>Direct Mapped: N = 1</a:t>
            </a:r>
          </a:p>
        </p:txBody>
      </p:sp>
    </p:spTree>
    <p:extLst>
      <p:ext uri="{BB962C8B-B14F-4D97-AF65-F5344CB8AC3E}">
        <p14:creationId xmlns:p14="http://schemas.microsoft.com/office/powerpoint/2010/main" val="2377208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dirty="0">
                <a:solidFill>
                  <a:srgbClr val="CC0000"/>
                </a:solidFill>
                <a:latin typeface="Arial" panose="020B0604020202020204" pitchFamily="34" charset="0"/>
              </a:rPr>
              <a:t>Types of Caches</a:t>
            </a:r>
            <a:endParaRPr lang="en-US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62139"/>
              </p:ext>
            </p:extLst>
          </p:nvPr>
        </p:nvGraphicFramePr>
        <p:xfrm>
          <a:off x="160655" y="1422021"/>
          <a:ext cx="8746489" cy="4934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2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5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2076">
                <a:tc>
                  <a:txBody>
                    <a:bodyPr/>
                    <a:lstStyle/>
                    <a:p>
                      <a:pPr marL="90170">
                        <a:lnSpc>
                          <a:spcPts val="2865"/>
                        </a:lnSpc>
                        <a:spcBef>
                          <a:spcPts val="320"/>
                        </a:spcBef>
                      </a:pPr>
                      <a:r>
                        <a:rPr sz="2400" spc="-2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type</a:t>
                      </a:r>
                      <a:r>
                        <a:rPr sz="2400" spc="3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 </a:t>
                      </a:r>
                      <a:r>
                        <a:rPr sz="2400" spc="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of</a:t>
                      </a:r>
                      <a:endParaRPr sz="2400">
                        <a:latin typeface="Arial" panose="020B0604020202020204" pitchFamily="34" charset="0"/>
                        <a:ea typeface="等线" panose="02010600030101010101" pitchFamily="2" charset="-122"/>
                        <a:cs typeface="Arial"/>
                        <a:sym typeface="Arial" panose="020B0604020202020204" pitchFamily="34" charset="0"/>
                      </a:endParaRPr>
                    </a:p>
                    <a:p>
                      <a:pPr marL="90170">
                        <a:lnSpc>
                          <a:spcPts val="2865"/>
                        </a:lnSpc>
                      </a:pP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cache</a:t>
                      </a:r>
                      <a:endParaRPr sz="2400">
                        <a:latin typeface="Arial" panose="020B0604020202020204" pitchFamily="34" charset="0"/>
                        <a:ea typeface="等线" panose="02010600030101010101" pitchFamily="2" charset="-122"/>
                        <a:cs typeface="Arial"/>
                        <a:sym typeface="Arial" panose="020B0604020202020204" pitchFamily="34" charset="0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865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mapping </a:t>
                      </a:r>
                      <a:r>
                        <a:rPr sz="2400" spc="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of </a:t>
                      </a:r>
                      <a:r>
                        <a:rPr sz="2400" spc="-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data</a:t>
                      </a:r>
                      <a:r>
                        <a:rPr sz="2400" spc="-7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 </a:t>
                      </a:r>
                      <a:r>
                        <a:rPr sz="2400" spc="-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from</a:t>
                      </a:r>
                      <a:endParaRPr sz="2400" dirty="0">
                        <a:latin typeface="Arial" panose="020B0604020202020204" pitchFamily="34" charset="0"/>
                        <a:ea typeface="等线" panose="02010600030101010101" pitchFamily="2" charset="-122"/>
                        <a:cs typeface="Arial"/>
                        <a:sym typeface="Arial" panose="020B0604020202020204" pitchFamily="34" charset="0"/>
                      </a:endParaRPr>
                    </a:p>
                    <a:p>
                      <a:pPr marL="91440">
                        <a:lnSpc>
                          <a:spcPts val="2865"/>
                        </a:lnSpc>
                      </a:pP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memory </a:t>
                      </a:r>
                      <a:r>
                        <a:rPr sz="2400" spc="-1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to</a:t>
                      </a:r>
                      <a:r>
                        <a:rPr sz="2400" spc="-4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 </a:t>
                      </a: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cache</a:t>
                      </a: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2865"/>
                        </a:lnSpc>
                        <a:spcBef>
                          <a:spcPts val="320"/>
                        </a:spcBef>
                      </a:pPr>
                      <a:r>
                        <a:rPr sz="2400" spc="-1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complexity</a:t>
                      </a:r>
                      <a:r>
                        <a:rPr sz="2400" spc="2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 </a:t>
                      </a:r>
                      <a:r>
                        <a:rPr sz="2400" spc="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of</a:t>
                      </a:r>
                      <a:endParaRPr sz="2400">
                        <a:latin typeface="Arial" panose="020B0604020202020204" pitchFamily="34" charset="0"/>
                        <a:ea typeface="等线" panose="02010600030101010101" pitchFamily="2" charset="-122"/>
                        <a:cs typeface="Arial"/>
                        <a:sym typeface="Arial" panose="020B0604020202020204" pitchFamily="34" charset="0"/>
                      </a:endParaRPr>
                    </a:p>
                    <a:p>
                      <a:pPr marL="93980">
                        <a:lnSpc>
                          <a:spcPts val="2865"/>
                        </a:lnSpc>
                      </a:pP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searching </a:t>
                      </a:r>
                      <a:r>
                        <a:rPr sz="2400" spc="-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the</a:t>
                      </a:r>
                      <a:r>
                        <a:rPr sz="2400" spc="-3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 </a:t>
                      </a: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cache</a:t>
                      </a:r>
                      <a:endParaRPr sz="2400">
                        <a:latin typeface="Arial" panose="020B0604020202020204" pitchFamily="34" charset="0"/>
                        <a:ea typeface="等线" panose="02010600030101010101" pitchFamily="2" charset="-122"/>
                        <a:cs typeface="Arial"/>
                        <a:sym typeface="Arial" panose="020B0604020202020204" pitchFamily="34" charset="0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479">
                <a:tc>
                  <a:txBody>
                    <a:bodyPr/>
                    <a:lstStyle/>
                    <a:p>
                      <a:pPr marL="90170" marR="648970">
                        <a:lnSpc>
                          <a:spcPct val="99900"/>
                        </a:lnSpc>
                        <a:spcBef>
                          <a:spcPts val="330"/>
                        </a:spcBef>
                      </a:pPr>
                      <a:r>
                        <a:rPr lang="en-US" sz="2400" spc="-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D</a:t>
                      </a:r>
                      <a:r>
                        <a:rPr sz="2400" spc="-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irect</a:t>
                      </a:r>
                      <a:r>
                        <a:rPr lang="en-US" sz="2400" spc="-5" baseline="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  </a:t>
                      </a: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m</a:t>
                      </a:r>
                      <a:r>
                        <a:rPr sz="2400" spc="1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appe</a:t>
                      </a: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d  </a:t>
                      </a:r>
                      <a:r>
                        <a:rPr sz="2400" spc="-1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(DM)</a:t>
                      </a:r>
                      <a:endParaRPr sz="2400" dirty="0">
                        <a:latin typeface="Arial" panose="020B0604020202020204" pitchFamily="34" charset="0"/>
                        <a:ea typeface="等线" panose="02010600030101010101" pitchFamily="2" charset="-122"/>
                        <a:cs typeface="Arial"/>
                        <a:sym typeface="Arial" panose="020B0604020202020204" pitchFamily="34" charset="0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70510">
                        <a:lnSpc>
                          <a:spcPct val="99600"/>
                        </a:lnSpc>
                        <a:spcBef>
                          <a:spcPts val="335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a memory </a:t>
                      </a:r>
                      <a:r>
                        <a:rPr sz="2400" spc="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value </a:t>
                      </a: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can</a:t>
                      </a:r>
                      <a:r>
                        <a:rPr sz="2400" spc="-15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 </a:t>
                      </a:r>
                      <a:r>
                        <a:rPr sz="2400" spc="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be  </a:t>
                      </a:r>
                      <a:r>
                        <a:rPr sz="2400" spc="-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placed </a:t>
                      </a:r>
                      <a:r>
                        <a:rPr sz="2400" spc="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at </a:t>
                      </a:r>
                      <a:r>
                        <a:rPr sz="2400" b="1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a </a:t>
                      </a:r>
                      <a:r>
                        <a:rPr sz="2400" b="1" spc="-1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single  corresponding  location </a:t>
                      </a:r>
                      <a:r>
                        <a:rPr sz="2400" spc="-2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in </a:t>
                      </a:r>
                      <a:r>
                        <a:rPr sz="2400" spc="-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the</a:t>
                      </a:r>
                      <a:r>
                        <a:rPr sz="2400" spc="5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 </a:t>
                      </a:r>
                      <a:r>
                        <a:rPr sz="2400" spc="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cache</a:t>
                      </a:r>
                      <a:endParaRPr sz="2400" dirty="0">
                        <a:latin typeface="Arial" panose="020B0604020202020204" pitchFamily="34" charset="0"/>
                        <a:ea typeface="等线" panose="02010600030101010101" pitchFamily="2" charset="-122"/>
                        <a:cs typeface="Arial"/>
                        <a:sym typeface="Arial" panose="020B0604020202020204" pitchFamily="34" charset="0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1385570">
                        <a:lnSpc>
                          <a:spcPts val="2850"/>
                        </a:lnSpc>
                        <a:spcBef>
                          <a:spcPts val="445"/>
                        </a:spcBef>
                      </a:pPr>
                      <a:r>
                        <a:rPr sz="2400" spc="-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fast</a:t>
                      </a:r>
                      <a:r>
                        <a:rPr sz="2400" spc="-6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 </a:t>
                      </a:r>
                      <a:r>
                        <a:rPr sz="2400" spc="-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indexing  </a:t>
                      </a: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mechanism</a:t>
                      </a:r>
                      <a:endParaRPr sz="2400">
                        <a:latin typeface="Arial" panose="020B0604020202020204" pitchFamily="34" charset="0"/>
                        <a:ea typeface="等线" panose="02010600030101010101" pitchFamily="2" charset="-122"/>
                        <a:cs typeface="Arial"/>
                        <a:sym typeface="Arial" panose="020B0604020202020204" pitchFamily="34" charset="0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8575">
                <a:tc>
                  <a:txBody>
                    <a:bodyPr/>
                    <a:lstStyle/>
                    <a:p>
                      <a:pPr marL="90170" marR="248920">
                        <a:lnSpc>
                          <a:spcPct val="9990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set-  </a:t>
                      </a:r>
                      <a:r>
                        <a:rPr sz="2400" spc="1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a</a:t>
                      </a: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ss</a:t>
                      </a:r>
                      <a:r>
                        <a:rPr sz="2400" spc="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o</a:t>
                      </a: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c</a:t>
                      </a:r>
                      <a:r>
                        <a:rPr sz="2400" spc="-3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i</a:t>
                      </a:r>
                      <a:r>
                        <a:rPr sz="2400" spc="1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a</a:t>
                      </a:r>
                      <a:r>
                        <a:rPr sz="2400" spc="-2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t</a:t>
                      </a:r>
                      <a:r>
                        <a:rPr sz="2400" spc="-3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i</a:t>
                      </a:r>
                      <a:r>
                        <a:rPr sz="2400" spc="4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v</a:t>
                      </a: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e  (SA)</a:t>
                      </a:r>
                    </a:p>
                  </a:txBody>
                  <a:tcPr marL="0" marR="0" marT="431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3185">
                        <a:lnSpc>
                          <a:spcPct val="99900"/>
                        </a:lnSpc>
                        <a:spcBef>
                          <a:spcPts val="340"/>
                        </a:spcBef>
                      </a:pPr>
                      <a:r>
                        <a:rPr sz="2400" spc="-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a </a:t>
                      </a: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memory </a:t>
                      </a:r>
                      <a:r>
                        <a:rPr sz="2400" spc="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value </a:t>
                      </a: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can be  </a:t>
                      </a:r>
                      <a:r>
                        <a:rPr sz="2400" spc="-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placed </a:t>
                      </a:r>
                      <a:r>
                        <a:rPr sz="2400" spc="-2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in </a:t>
                      </a:r>
                      <a:r>
                        <a:rPr sz="2400" b="1" spc="-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any </a:t>
                      </a:r>
                      <a:r>
                        <a:rPr sz="2400" b="1" spc="-1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of </a:t>
                      </a:r>
                      <a:r>
                        <a:rPr sz="2400" b="1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a </a:t>
                      </a:r>
                      <a:r>
                        <a:rPr sz="2400" b="1" spc="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set </a:t>
                      </a:r>
                      <a:r>
                        <a:rPr sz="2400" b="1" spc="-1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of  locations </a:t>
                      </a:r>
                      <a:r>
                        <a:rPr sz="2400" spc="-2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in </a:t>
                      </a:r>
                      <a:r>
                        <a:rPr sz="2400" spc="-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the</a:t>
                      </a:r>
                      <a:r>
                        <a:rPr sz="2400" spc="9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 </a:t>
                      </a: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cache</a:t>
                      </a:r>
                      <a:endParaRPr sz="2400">
                        <a:latin typeface="Arial" panose="020B0604020202020204" pitchFamily="34" charset="0"/>
                        <a:ea typeface="等线" panose="02010600030101010101" pitchFamily="2" charset="-122"/>
                        <a:cs typeface="Arial"/>
                        <a:sym typeface="Arial" panose="020B0604020202020204" pitchFamily="34" charset="0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2865"/>
                        </a:lnSpc>
                        <a:spcBef>
                          <a:spcPts val="340"/>
                        </a:spcBef>
                      </a:pPr>
                      <a:r>
                        <a:rPr sz="2400" spc="-1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slightly </a:t>
                      </a: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more</a:t>
                      </a:r>
                      <a:r>
                        <a:rPr sz="2400" spc="5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 </a:t>
                      </a:r>
                      <a:r>
                        <a:rPr sz="2400" spc="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involved</a:t>
                      </a:r>
                      <a:endParaRPr sz="2400">
                        <a:latin typeface="Arial" panose="020B0604020202020204" pitchFamily="34" charset="0"/>
                        <a:ea typeface="等线" panose="02010600030101010101" pitchFamily="2" charset="-122"/>
                        <a:cs typeface="Arial"/>
                        <a:sym typeface="Arial" panose="020B0604020202020204" pitchFamily="34" charset="0"/>
                      </a:endParaRPr>
                    </a:p>
                    <a:p>
                      <a:pPr marL="93980">
                        <a:lnSpc>
                          <a:spcPts val="2865"/>
                        </a:lnSpc>
                      </a:pP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search</a:t>
                      </a:r>
                      <a:r>
                        <a:rPr sz="2400" spc="-2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 </a:t>
                      </a: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mechanism</a:t>
                      </a:r>
                      <a:endParaRPr sz="2400">
                        <a:latin typeface="Arial" panose="020B0604020202020204" pitchFamily="34" charset="0"/>
                        <a:ea typeface="等线" panose="02010600030101010101" pitchFamily="2" charset="-122"/>
                        <a:cs typeface="Arial"/>
                        <a:sym typeface="Arial" panose="020B0604020202020204" pitchFamily="34" charset="0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90170" marR="248920">
                        <a:lnSpc>
                          <a:spcPct val="99900"/>
                        </a:lnSpc>
                        <a:spcBef>
                          <a:spcPts val="350"/>
                        </a:spcBef>
                      </a:pPr>
                      <a:r>
                        <a:rPr sz="2400" spc="-2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fully-  </a:t>
                      </a:r>
                      <a:r>
                        <a:rPr sz="2400" spc="1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a</a:t>
                      </a: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ss</a:t>
                      </a:r>
                      <a:r>
                        <a:rPr sz="2400" spc="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o</a:t>
                      </a: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c</a:t>
                      </a:r>
                      <a:r>
                        <a:rPr sz="2400" spc="-3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i</a:t>
                      </a:r>
                      <a:r>
                        <a:rPr sz="2400" spc="1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a</a:t>
                      </a:r>
                      <a:r>
                        <a:rPr sz="2400" spc="-2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t</a:t>
                      </a:r>
                      <a:r>
                        <a:rPr sz="2400" spc="-3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i</a:t>
                      </a:r>
                      <a:r>
                        <a:rPr sz="2400" spc="4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v</a:t>
                      </a: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e  </a:t>
                      </a:r>
                      <a:r>
                        <a:rPr sz="2400" spc="-4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(FA)</a:t>
                      </a:r>
                      <a:endParaRPr sz="2400" dirty="0">
                        <a:latin typeface="Arial" panose="020B0604020202020204" pitchFamily="34" charset="0"/>
                        <a:ea typeface="等线" panose="02010600030101010101" pitchFamily="2" charset="-122"/>
                        <a:cs typeface="Arial"/>
                        <a:sym typeface="Arial" panose="020B0604020202020204" pitchFamily="34" charset="0"/>
                      </a:endParaRPr>
                    </a:p>
                  </a:txBody>
                  <a:tcPr marL="0" marR="0" marT="444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70510" algn="just">
                        <a:lnSpc>
                          <a:spcPct val="999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a memory </a:t>
                      </a:r>
                      <a:r>
                        <a:rPr sz="2400" spc="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value </a:t>
                      </a: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can</a:t>
                      </a:r>
                      <a:r>
                        <a:rPr sz="2400" spc="-15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 </a:t>
                      </a:r>
                      <a:r>
                        <a:rPr sz="2400" spc="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be  </a:t>
                      </a:r>
                      <a:r>
                        <a:rPr sz="2400" spc="-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placed </a:t>
                      </a:r>
                      <a:r>
                        <a:rPr sz="2400" spc="-2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in </a:t>
                      </a:r>
                      <a:r>
                        <a:rPr sz="2400" b="1" spc="-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any location  </a:t>
                      </a:r>
                      <a:r>
                        <a:rPr sz="2400" spc="-2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in </a:t>
                      </a:r>
                      <a:r>
                        <a:rPr sz="2400" spc="-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the</a:t>
                      </a:r>
                      <a:r>
                        <a:rPr sz="2400" spc="5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 </a:t>
                      </a: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cache</a:t>
                      </a:r>
                      <a:endParaRPr sz="2400">
                        <a:latin typeface="Arial" panose="020B0604020202020204" pitchFamily="34" charset="0"/>
                        <a:ea typeface="等线" panose="02010600030101010101" pitchFamily="2" charset="-122"/>
                        <a:cs typeface="Arial"/>
                        <a:sym typeface="Arial" panose="020B0604020202020204" pitchFamily="34" charset="0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218440">
                        <a:lnSpc>
                          <a:spcPct val="99900"/>
                        </a:lnSpc>
                        <a:spcBef>
                          <a:spcPts val="350"/>
                        </a:spcBef>
                      </a:pP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extensive </a:t>
                      </a:r>
                      <a:r>
                        <a:rPr sz="2400" spc="-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hardware  </a:t>
                      </a: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resources required</a:t>
                      </a:r>
                      <a:r>
                        <a:rPr sz="2400" spc="-12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 </a:t>
                      </a:r>
                      <a:r>
                        <a:rPr sz="2400" spc="-1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to  </a:t>
                      </a:r>
                      <a:r>
                        <a:rPr sz="240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search</a:t>
                      </a:r>
                      <a:r>
                        <a:rPr sz="2400" spc="-15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 </a:t>
                      </a:r>
                      <a:r>
                        <a:rPr sz="2400" spc="-10" dirty="0">
                          <a:latin typeface="Arial" panose="020B0604020202020204" pitchFamily="34" charset="0"/>
                          <a:ea typeface="等线" panose="02010600030101010101" pitchFamily="2" charset="-122"/>
                          <a:cs typeface="Arial"/>
                          <a:sym typeface="Arial" panose="020B0604020202020204" pitchFamily="34" charset="0"/>
                        </a:rPr>
                        <a:t>(CAM)</a:t>
                      </a:r>
                      <a:endParaRPr sz="2400" dirty="0">
                        <a:latin typeface="Arial" panose="020B0604020202020204" pitchFamily="34" charset="0"/>
                        <a:ea typeface="等线" panose="02010600030101010101" pitchFamily="2" charset="-122"/>
                        <a:cs typeface="Arial"/>
                        <a:sym typeface="Arial" panose="020B0604020202020204" pitchFamily="34" charset="0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770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Describing Caches: 7 Parameters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71765" y="1243694"/>
            <a:ext cx="8270239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access time: </a:t>
            </a:r>
            <a:r>
              <a:rPr lang="en-US" altLang="en-US" sz="2400" dirty="0" err="1">
                <a:latin typeface="Arial" panose="020B0604020202020204" pitchFamily="34" charset="0"/>
              </a:rPr>
              <a:t>T</a:t>
            </a:r>
            <a:r>
              <a:rPr lang="en-US" altLang="en-US" sz="2400" baseline="-25000" dirty="0" err="1">
                <a:latin typeface="Arial" panose="020B0604020202020204" pitchFamily="34" charset="0"/>
              </a:rPr>
              <a:t>hit</a:t>
            </a:r>
            <a:endParaRPr lang="en-US" altLang="en-US" sz="2400" baseline="-25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capacity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total amount of data the cache can hold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# of blocks × block size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block (line) size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the amount of data that gets moved into or out of the cache as a chunk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analogous to page size in virtual memory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replacement policy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what data is replaced on a miss?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associativity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how many locations in the cache is a given address eligible to be placed in?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unified, instruction, data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what type of data is kept in the cache? We’ll cover this in more detail later</a:t>
            </a:r>
          </a:p>
        </p:txBody>
      </p:sp>
    </p:spTree>
    <p:extLst>
      <p:ext uri="{BB962C8B-B14F-4D97-AF65-F5344CB8AC3E}">
        <p14:creationId xmlns:p14="http://schemas.microsoft.com/office/powerpoint/2010/main" val="280711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Processor-DRAM Gap (Latency)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315"/>
          <p:cNvSpPr>
            <a:spLocks noChangeArrowheads="1"/>
          </p:cNvSpPr>
          <p:nvPr/>
        </p:nvSpPr>
        <p:spPr bwMode="auto">
          <a:xfrm>
            <a:off x="756920" y="4914900"/>
            <a:ext cx="7929880" cy="584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dirty="0">
                <a:solidFill>
                  <a:srgbClr val="5612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1980 microprocessor executes </a:t>
            </a:r>
            <a:r>
              <a:rPr lang="en-US" sz="1600" b="1" dirty="0">
                <a:solidFill>
                  <a:srgbClr val="5612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~one instruction </a:t>
            </a:r>
            <a:r>
              <a:rPr lang="en-US" sz="1600" dirty="0">
                <a:solidFill>
                  <a:srgbClr val="5612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same time as DRAM access</a:t>
            </a:r>
          </a:p>
          <a:p>
            <a:pPr>
              <a:spcBef>
                <a:spcPct val="0"/>
              </a:spcBef>
            </a:pPr>
            <a:r>
              <a:rPr lang="is-IS" sz="1600" dirty="0">
                <a:solidFill>
                  <a:srgbClr val="5612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</a:t>
            </a:r>
            <a:r>
              <a:rPr lang="en-US" sz="1600" dirty="0">
                <a:solidFill>
                  <a:srgbClr val="5612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microprocessor executes </a:t>
            </a:r>
            <a:r>
              <a:rPr lang="en-US" sz="1600" b="1" dirty="0">
                <a:solidFill>
                  <a:srgbClr val="5612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~1000 instructions </a:t>
            </a:r>
            <a:r>
              <a:rPr lang="en-US" sz="1600" dirty="0">
                <a:solidFill>
                  <a:srgbClr val="5612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same time as DRAM access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973008" y="5558681"/>
            <a:ext cx="731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Slow DRAM access has disastrous impact on CPU performance! </a:t>
            </a:r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516"/>
          <a:stretch/>
        </p:blipFill>
        <p:spPr>
          <a:xfrm>
            <a:off x="1143000" y="1543050"/>
            <a:ext cx="685800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7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Range of Set-Associative Caches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For a </a:t>
            </a:r>
            <a:r>
              <a:rPr lang="en-US" altLang="en-US" sz="2400" i="1" dirty="0">
                <a:latin typeface="Arial" panose="020B0604020202020204" pitchFamily="34" charset="0"/>
              </a:rPr>
              <a:t>fixed-size</a:t>
            </a:r>
            <a:r>
              <a:rPr lang="en-US" altLang="en-US" sz="2400" dirty="0">
                <a:latin typeface="Arial" panose="020B0604020202020204" pitchFamily="34" charset="0"/>
              </a:rPr>
              <a:t> cache and fixed block size, each increase by a factor of two in associativity doubles the number of blocks per set (i.e., the number o</a:t>
            </a:r>
            <a:r>
              <a:rPr lang="en-US" altLang="zh-CN" sz="2400" dirty="0">
                <a:latin typeface="Arial" panose="020B0604020202020204" pitchFamily="34" charset="0"/>
              </a:rPr>
              <a:t>f</a:t>
            </a:r>
            <a:r>
              <a:rPr lang="en-US" altLang="en-US" sz="2400" dirty="0">
                <a:latin typeface="Arial" panose="020B0604020202020204" pitchFamily="34" charset="0"/>
              </a:rPr>
              <a:t> ways) and halves the number of sets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decreases the size of the index by 1 bit and increases the size of the tag by 1 bit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406929" y="4612132"/>
            <a:ext cx="5370829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5272889" y="4612132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3729839" y="4612132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6300994" y="4612132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215741" y="4579395"/>
            <a:ext cx="109344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Word offset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309182" y="4572543"/>
            <a:ext cx="1027782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Byte offset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4181086" y="4586733"/>
            <a:ext cx="622286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2405864" y="4586733"/>
            <a:ext cx="472565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</a:p>
        </p:txBody>
      </p:sp>
      <p:grpSp>
        <p:nvGrpSpPr>
          <p:cNvPr id="22" name="Group 12"/>
          <p:cNvGrpSpPr>
            <a:grpSpLocks/>
          </p:cNvGrpSpPr>
          <p:nvPr/>
        </p:nvGrpSpPr>
        <p:grpSpPr bwMode="auto">
          <a:xfrm>
            <a:off x="1375973" y="5069337"/>
            <a:ext cx="2353866" cy="458391"/>
            <a:chOff x="567" y="2496"/>
            <a:chExt cx="1977" cy="385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2544" y="2544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 flipH="1">
              <a:off x="2304" y="264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567" y="2496"/>
              <a:ext cx="1800" cy="3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Decreasing associativity,</a:t>
              </a:r>
              <a:b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lower way, more sets</a:t>
              </a:r>
            </a:p>
          </p:txBody>
        </p:sp>
      </p:grpSp>
      <p:grpSp>
        <p:nvGrpSpPr>
          <p:cNvPr id="26" name="Group 16"/>
          <p:cNvGrpSpPr>
            <a:grpSpLocks/>
          </p:cNvGrpSpPr>
          <p:nvPr/>
        </p:nvGrpSpPr>
        <p:grpSpPr bwMode="auto">
          <a:xfrm>
            <a:off x="3729839" y="5376514"/>
            <a:ext cx="3613547" cy="953691"/>
            <a:chOff x="2544" y="2832"/>
            <a:chExt cx="3035" cy="801"/>
          </a:xfrm>
        </p:grpSpPr>
        <p:sp>
          <p:nvSpPr>
            <p:cNvPr id="27" name="Line 17"/>
            <p:cNvSpPr>
              <a:spLocks noChangeShapeType="1"/>
            </p:cNvSpPr>
            <p:nvPr/>
          </p:nvSpPr>
          <p:spPr bwMode="auto">
            <a:xfrm flipV="1">
              <a:off x="2544" y="2976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3840" y="28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3828" y="2832"/>
              <a:ext cx="1751" cy="8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Fully associative</a:t>
              </a:r>
            </a:p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(only one set)</a:t>
              </a:r>
            </a:p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Tag is all the bits except</a:t>
              </a:r>
            </a:p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block and byte offset</a:t>
              </a:r>
            </a:p>
          </p:txBody>
        </p:sp>
      </p:grp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1901039" y="5525342"/>
            <a:ext cx="1828800" cy="1010841"/>
            <a:chOff x="960" y="3168"/>
            <a:chExt cx="1536" cy="849"/>
          </a:xfrm>
        </p:grpSpPr>
        <p:sp>
          <p:nvSpPr>
            <p:cNvPr id="31" name="Line 21"/>
            <p:cNvSpPr>
              <a:spLocks noChangeShapeType="1"/>
            </p:cNvSpPr>
            <p:nvPr/>
          </p:nvSpPr>
          <p:spPr bwMode="auto">
            <a:xfrm flipH="1">
              <a:off x="2064" y="3312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2064" y="316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 Box 23"/>
            <p:cNvSpPr txBox="1">
              <a:spLocks noChangeArrowheads="1"/>
            </p:cNvSpPr>
            <p:nvPr/>
          </p:nvSpPr>
          <p:spPr bwMode="auto">
            <a:xfrm>
              <a:off x="960" y="3216"/>
              <a:ext cx="1505" cy="8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Direct mapped</a:t>
              </a:r>
            </a:p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(only one way)</a:t>
              </a:r>
            </a:p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Smaller tags, only a single comparator</a:t>
              </a:r>
            </a:p>
          </p:txBody>
        </p:sp>
      </p:grpSp>
      <p:grpSp>
        <p:nvGrpSpPr>
          <p:cNvPr id="34" name="Group 24"/>
          <p:cNvGrpSpPr>
            <a:grpSpLocks/>
          </p:cNvGrpSpPr>
          <p:nvPr/>
        </p:nvGrpSpPr>
        <p:grpSpPr bwMode="auto">
          <a:xfrm>
            <a:off x="3729843" y="4897886"/>
            <a:ext cx="2397922" cy="515541"/>
            <a:chOff x="2544" y="2256"/>
            <a:chExt cx="2014" cy="433"/>
          </a:xfrm>
        </p:grpSpPr>
        <p:sp>
          <p:nvSpPr>
            <p:cNvPr id="35" name="Line 25"/>
            <p:cNvSpPr>
              <a:spLocks noChangeShapeType="1"/>
            </p:cNvSpPr>
            <p:nvPr/>
          </p:nvSpPr>
          <p:spPr bwMode="auto">
            <a:xfrm>
              <a:off x="2544" y="240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 Box 26"/>
            <p:cNvSpPr txBox="1">
              <a:spLocks noChangeArrowheads="1"/>
            </p:cNvSpPr>
            <p:nvPr/>
          </p:nvSpPr>
          <p:spPr bwMode="auto">
            <a:xfrm>
              <a:off x="2784" y="2304"/>
              <a:ext cx="1774" cy="38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Increasing associativity, </a:t>
              </a:r>
              <a:b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higher way, less sets</a:t>
              </a:r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>
              <a:off x="2544" y="2256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3958437" y="4097782"/>
            <a:ext cx="1359693" cy="595313"/>
            <a:chOff x="2448" y="1968"/>
            <a:chExt cx="1142" cy="500"/>
          </a:xfrm>
        </p:grpSpPr>
        <p:sp>
          <p:nvSpPr>
            <p:cNvPr id="39" name="Line 29"/>
            <p:cNvSpPr>
              <a:spLocks noChangeShapeType="1"/>
            </p:cNvSpPr>
            <p:nvPr/>
          </p:nvSpPr>
          <p:spPr bwMode="auto">
            <a:xfrm flipV="1">
              <a:off x="2880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 Box 30"/>
            <p:cNvSpPr txBox="1">
              <a:spLocks noChangeArrowheads="1"/>
            </p:cNvSpPr>
            <p:nvPr/>
          </p:nvSpPr>
          <p:spPr bwMode="auto">
            <a:xfrm>
              <a:off x="2448" y="1968"/>
              <a:ext cx="1142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Selects the set</a:t>
              </a:r>
            </a:p>
          </p:txBody>
        </p:sp>
      </p:grpSp>
      <p:grpSp>
        <p:nvGrpSpPr>
          <p:cNvPr id="41" name="Group 38"/>
          <p:cNvGrpSpPr>
            <a:grpSpLocks/>
          </p:cNvGrpSpPr>
          <p:nvPr/>
        </p:nvGrpSpPr>
        <p:grpSpPr bwMode="auto">
          <a:xfrm>
            <a:off x="1958189" y="4097782"/>
            <a:ext cx="1905002" cy="595313"/>
            <a:chOff x="960" y="1968"/>
            <a:chExt cx="1600" cy="500"/>
          </a:xfrm>
        </p:grpSpPr>
        <p:sp>
          <p:nvSpPr>
            <p:cNvPr id="42" name="Text Box 31"/>
            <p:cNvSpPr txBox="1">
              <a:spLocks noChangeArrowheads="1"/>
            </p:cNvSpPr>
            <p:nvPr/>
          </p:nvSpPr>
          <p:spPr bwMode="auto">
            <a:xfrm>
              <a:off x="960" y="1968"/>
              <a:ext cx="1600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Used for tag compare</a:t>
              </a:r>
            </a:p>
          </p:txBody>
        </p:sp>
        <p:sp>
          <p:nvSpPr>
            <p:cNvPr id="43" name="Line 32"/>
            <p:cNvSpPr>
              <a:spLocks noChangeShapeType="1"/>
            </p:cNvSpPr>
            <p:nvPr/>
          </p:nvSpPr>
          <p:spPr bwMode="auto">
            <a:xfrm flipV="1">
              <a:off x="1584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36"/>
          <p:cNvGrpSpPr>
            <a:grpSpLocks/>
          </p:cNvGrpSpPr>
          <p:nvPr/>
        </p:nvGrpSpPr>
        <p:grpSpPr bwMode="auto">
          <a:xfrm>
            <a:off x="5215741" y="4097782"/>
            <a:ext cx="2464594" cy="595313"/>
            <a:chOff x="3504" y="1968"/>
            <a:chExt cx="2070" cy="500"/>
          </a:xfrm>
        </p:grpSpPr>
        <p:sp>
          <p:nvSpPr>
            <p:cNvPr id="45" name="Line 33"/>
            <p:cNvSpPr>
              <a:spLocks noChangeShapeType="1"/>
            </p:cNvSpPr>
            <p:nvPr/>
          </p:nvSpPr>
          <p:spPr bwMode="auto">
            <a:xfrm flipV="1">
              <a:off x="3936" y="218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 Box 34"/>
            <p:cNvSpPr txBox="1">
              <a:spLocks noChangeArrowheads="1"/>
            </p:cNvSpPr>
            <p:nvPr/>
          </p:nvSpPr>
          <p:spPr bwMode="auto">
            <a:xfrm>
              <a:off x="3504" y="1968"/>
              <a:ext cx="2070" cy="25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Selects the word in the block</a:t>
              </a:r>
            </a:p>
          </p:txBody>
        </p:sp>
      </p:grpSp>
      <p:grpSp>
        <p:nvGrpSpPr>
          <p:cNvPr id="51" name="Group 32"/>
          <p:cNvGrpSpPr/>
          <p:nvPr/>
        </p:nvGrpSpPr>
        <p:grpSpPr>
          <a:xfrm>
            <a:off x="3215489" y="3567857"/>
            <a:ext cx="3365088" cy="418417"/>
            <a:chOff x="2728769" y="3663198"/>
            <a:chExt cx="4486784" cy="557890"/>
          </a:xfrm>
        </p:grpSpPr>
        <p:sp>
          <p:nvSpPr>
            <p:cNvPr id="53" name="TextBox 27"/>
            <p:cNvSpPr txBox="1"/>
            <p:nvPr/>
          </p:nvSpPr>
          <p:spPr>
            <a:xfrm>
              <a:off x="2728769" y="3663198"/>
              <a:ext cx="448678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More Associativity (more ways)</a:t>
              </a:r>
            </a:p>
          </p:txBody>
        </p:sp>
        <p:cxnSp>
          <p:nvCxnSpPr>
            <p:cNvPr id="54" name="Straight Arrow Connector 29"/>
            <p:cNvCxnSpPr/>
            <p:nvPr/>
          </p:nvCxnSpPr>
          <p:spPr>
            <a:xfrm rot="10800000" flipH="1">
              <a:off x="3841267" y="4219500"/>
              <a:ext cx="1343394" cy="1588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645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04601 -4.44444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446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Example: Alternatives in an 8 Block Cache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266062" y="1216331"/>
            <a:ext cx="8594818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Direct Mapped: 8 blocks, 1 way, 1 tag comparator, 8 sets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Fully Associative: 8 blocks, 8 ways, 8 tag comparators, 1 set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2 Way Set Associative: 8 blocks, 2 ways, 2 tag comparators, 4 sets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4 Way Set Associative: 8 blocks, 4 ways, 4 tag comparators, 2 sets</a:t>
            </a:r>
          </a:p>
        </p:txBody>
      </p:sp>
      <p:grpSp>
        <p:nvGrpSpPr>
          <p:cNvPr id="9" name="Group 53"/>
          <p:cNvGrpSpPr/>
          <p:nvPr/>
        </p:nvGrpSpPr>
        <p:grpSpPr>
          <a:xfrm>
            <a:off x="266062" y="4105235"/>
            <a:ext cx="1570613" cy="2286000"/>
            <a:chOff x="420449" y="3276600"/>
            <a:chExt cx="2094151" cy="3048000"/>
          </a:xfrm>
        </p:grpSpPr>
        <p:sp>
          <p:nvSpPr>
            <p:cNvPr id="10" name="Rectangle 11"/>
            <p:cNvSpPr/>
            <p:nvPr/>
          </p:nvSpPr>
          <p:spPr>
            <a:xfrm>
              <a:off x="1371600" y="3276600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" name="Rectangle 12"/>
            <p:cNvSpPr/>
            <p:nvPr/>
          </p:nvSpPr>
          <p:spPr>
            <a:xfrm>
              <a:off x="1371600" y="3657600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" name="Rectangle 13"/>
            <p:cNvSpPr/>
            <p:nvPr/>
          </p:nvSpPr>
          <p:spPr>
            <a:xfrm>
              <a:off x="1371600" y="403860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3" name="Rectangle 14"/>
            <p:cNvSpPr/>
            <p:nvPr/>
          </p:nvSpPr>
          <p:spPr>
            <a:xfrm>
              <a:off x="1371600" y="4419600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420449" y="3276600"/>
              <a:ext cx="883148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DM: 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8 sets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 way</a:t>
              </a:r>
            </a:p>
          </p:txBody>
        </p:sp>
        <p:sp>
          <p:nvSpPr>
            <p:cNvPr id="15" name="Rectangle 7"/>
            <p:cNvSpPr/>
            <p:nvPr/>
          </p:nvSpPr>
          <p:spPr>
            <a:xfrm>
              <a:off x="1371600" y="4800600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6" name="Rectangle 8"/>
            <p:cNvSpPr/>
            <p:nvPr/>
          </p:nvSpPr>
          <p:spPr>
            <a:xfrm>
              <a:off x="1371600" y="5181600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7" name="Rectangle 9"/>
            <p:cNvSpPr/>
            <p:nvPr/>
          </p:nvSpPr>
          <p:spPr>
            <a:xfrm>
              <a:off x="1371600" y="5562600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8" name="Rectangle 10"/>
            <p:cNvSpPr/>
            <p:nvPr/>
          </p:nvSpPr>
          <p:spPr>
            <a:xfrm>
              <a:off x="1371600" y="5943600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19" name="Group 54"/>
          <p:cNvGrpSpPr/>
          <p:nvPr/>
        </p:nvGrpSpPr>
        <p:grpSpPr>
          <a:xfrm>
            <a:off x="2165263" y="4105235"/>
            <a:ext cx="1616195" cy="2286000"/>
            <a:chOff x="3004382" y="3276600"/>
            <a:chExt cx="2154927" cy="3048000"/>
          </a:xfrm>
        </p:grpSpPr>
        <p:sp>
          <p:nvSpPr>
            <p:cNvPr id="20" name="Rectangle 16"/>
            <p:cNvSpPr/>
            <p:nvPr/>
          </p:nvSpPr>
          <p:spPr>
            <a:xfrm>
              <a:off x="4016309" y="327660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21" name="Rectangle 17"/>
            <p:cNvSpPr/>
            <p:nvPr/>
          </p:nvSpPr>
          <p:spPr>
            <a:xfrm>
              <a:off x="4016309" y="365760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" name="Rectangle 18"/>
            <p:cNvSpPr/>
            <p:nvPr/>
          </p:nvSpPr>
          <p:spPr>
            <a:xfrm>
              <a:off x="4016309" y="403860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3" name="Rectangle 23"/>
            <p:cNvSpPr/>
            <p:nvPr/>
          </p:nvSpPr>
          <p:spPr>
            <a:xfrm>
              <a:off x="4016309" y="441960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3004382" y="3276600"/>
              <a:ext cx="990015" cy="9848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FA: 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 set</a:t>
              </a:r>
            </a:p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8 ways</a:t>
              </a:r>
            </a:p>
          </p:txBody>
        </p:sp>
        <p:sp>
          <p:nvSpPr>
            <p:cNvPr id="25" name="Rectangle 19"/>
            <p:cNvSpPr/>
            <p:nvPr/>
          </p:nvSpPr>
          <p:spPr>
            <a:xfrm>
              <a:off x="4016309" y="480060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6" name="Rectangle 20"/>
            <p:cNvSpPr/>
            <p:nvPr/>
          </p:nvSpPr>
          <p:spPr>
            <a:xfrm>
              <a:off x="4016309" y="518160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27" name="Rectangle 21"/>
            <p:cNvSpPr/>
            <p:nvPr/>
          </p:nvSpPr>
          <p:spPr>
            <a:xfrm>
              <a:off x="4016309" y="556260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28" name="Rectangle 22"/>
            <p:cNvSpPr/>
            <p:nvPr/>
          </p:nvSpPr>
          <p:spPr>
            <a:xfrm>
              <a:off x="4016309" y="594360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29" name="Group 55"/>
          <p:cNvGrpSpPr/>
          <p:nvPr/>
        </p:nvGrpSpPr>
        <p:grpSpPr>
          <a:xfrm>
            <a:off x="3952559" y="4102921"/>
            <a:ext cx="2467096" cy="2288314"/>
            <a:chOff x="5580521" y="3261273"/>
            <a:chExt cx="3289463" cy="3051085"/>
          </a:xfrm>
        </p:grpSpPr>
        <p:sp>
          <p:nvSpPr>
            <p:cNvPr id="30" name="Rectangle 25"/>
            <p:cNvSpPr/>
            <p:nvPr/>
          </p:nvSpPr>
          <p:spPr>
            <a:xfrm>
              <a:off x="6895580" y="3264358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31" name="Rectangle 26"/>
            <p:cNvSpPr/>
            <p:nvPr/>
          </p:nvSpPr>
          <p:spPr>
            <a:xfrm>
              <a:off x="6895580" y="3645358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2" name="Rectangle 27"/>
            <p:cNvSpPr/>
            <p:nvPr/>
          </p:nvSpPr>
          <p:spPr>
            <a:xfrm>
              <a:off x="6895580" y="4026358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95580" y="4407358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580521" y="3261273"/>
              <a:ext cx="1434239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2 Way SA: </a:t>
              </a:r>
              <a:b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4 sets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033914" y="3472934"/>
              <a:ext cx="804067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Set 0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3914" y="4178697"/>
              <a:ext cx="804067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Set 1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8"/>
            <p:cNvSpPr txBox="1"/>
            <p:nvPr/>
          </p:nvSpPr>
          <p:spPr>
            <a:xfrm>
              <a:off x="8065917" y="5020905"/>
              <a:ext cx="804067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Set 2</a:t>
              </a:r>
            </a:p>
          </p:txBody>
        </p:sp>
        <p:sp>
          <p:nvSpPr>
            <p:cNvPr id="38" name="TextBox 39"/>
            <p:cNvSpPr txBox="1"/>
            <p:nvPr/>
          </p:nvSpPr>
          <p:spPr>
            <a:xfrm>
              <a:off x="8065917" y="5726669"/>
              <a:ext cx="804067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Set 3</a:t>
              </a:r>
            </a:p>
          </p:txBody>
        </p:sp>
        <p:sp>
          <p:nvSpPr>
            <p:cNvPr id="39" name="Rectangle 28"/>
            <p:cNvSpPr/>
            <p:nvPr/>
          </p:nvSpPr>
          <p:spPr>
            <a:xfrm>
              <a:off x="6895580" y="4788358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40" name="Rectangle 29"/>
            <p:cNvSpPr/>
            <p:nvPr/>
          </p:nvSpPr>
          <p:spPr>
            <a:xfrm>
              <a:off x="6895580" y="5169358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41" name="Rectangle 30"/>
            <p:cNvSpPr/>
            <p:nvPr/>
          </p:nvSpPr>
          <p:spPr>
            <a:xfrm>
              <a:off x="6895580" y="5550358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42" name="Rectangle 31"/>
            <p:cNvSpPr/>
            <p:nvPr/>
          </p:nvSpPr>
          <p:spPr>
            <a:xfrm>
              <a:off x="6895580" y="5931358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  <p:grpSp>
        <p:nvGrpSpPr>
          <p:cNvPr id="43" name="Group 56"/>
          <p:cNvGrpSpPr/>
          <p:nvPr/>
        </p:nvGrpSpPr>
        <p:grpSpPr>
          <a:xfrm>
            <a:off x="6348083" y="4059650"/>
            <a:ext cx="2458674" cy="2288774"/>
            <a:chOff x="8913845" y="3212121"/>
            <a:chExt cx="3278233" cy="3051699"/>
          </a:xfrm>
        </p:grpSpPr>
        <p:sp>
          <p:nvSpPr>
            <p:cNvPr id="44" name="Rectangle 40"/>
            <p:cNvSpPr/>
            <p:nvPr/>
          </p:nvSpPr>
          <p:spPr>
            <a:xfrm>
              <a:off x="10217674" y="321582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5" name="Rectangle 41"/>
            <p:cNvSpPr/>
            <p:nvPr/>
          </p:nvSpPr>
          <p:spPr>
            <a:xfrm>
              <a:off x="10217674" y="359682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6" name="Rectangle 42"/>
            <p:cNvSpPr/>
            <p:nvPr/>
          </p:nvSpPr>
          <p:spPr>
            <a:xfrm>
              <a:off x="10217674" y="397782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7" name="Rectangle 47"/>
            <p:cNvSpPr/>
            <p:nvPr/>
          </p:nvSpPr>
          <p:spPr>
            <a:xfrm>
              <a:off x="10217674" y="4358820"/>
              <a:ext cx="1143000" cy="38100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8913845" y="3212121"/>
              <a:ext cx="1434239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4 Way SA: </a:t>
              </a:r>
              <a:b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2 sets</a:t>
              </a:r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11356008" y="3821668"/>
              <a:ext cx="804067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Set 0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51"/>
            <p:cNvSpPr txBox="1"/>
            <p:nvPr/>
          </p:nvSpPr>
          <p:spPr>
            <a:xfrm>
              <a:off x="11388011" y="5345668"/>
              <a:ext cx="804067" cy="41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Set 1</a:t>
              </a:r>
            </a:p>
          </p:txBody>
        </p:sp>
        <p:sp>
          <p:nvSpPr>
            <p:cNvPr id="51" name="Rectangle 43"/>
            <p:cNvSpPr/>
            <p:nvPr/>
          </p:nvSpPr>
          <p:spPr>
            <a:xfrm>
              <a:off x="10217674" y="4739820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52" name="Rectangle 44"/>
            <p:cNvSpPr/>
            <p:nvPr/>
          </p:nvSpPr>
          <p:spPr>
            <a:xfrm>
              <a:off x="10217674" y="5120820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53" name="Rectangle 45"/>
            <p:cNvSpPr/>
            <p:nvPr/>
          </p:nvSpPr>
          <p:spPr>
            <a:xfrm>
              <a:off x="10217674" y="5501820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54" name="Rectangle 46"/>
            <p:cNvSpPr/>
            <p:nvPr/>
          </p:nvSpPr>
          <p:spPr>
            <a:xfrm>
              <a:off x="10217674" y="5882820"/>
              <a:ext cx="1143000" cy="381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116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Peer Instruction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349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For a cache with constant total capacity,  if we increase the number of ways by a factor of two, which statement is false: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 number of sets could be doubled</a:t>
            </a:r>
          </a:p>
          <a:p>
            <a:pPr>
              <a:lnSpc>
                <a:spcPct val="85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 tag width could decrease</a:t>
            </a:r>
          </a:p>
          <a:p>
            <a:pPr>
              <a:lnSpc>
                <a:spcPct val="85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 block size could stay the same</a:t>
            </a:r>
          </a:p>
          <a:p>
            <a:pPr>
              <a:lnSpc>
                <a:spcPct val="85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 block size could be halved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48508" y="3156438"/>
            <a:ext cx="5785338" cy="4308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55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Example of Caches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71765" y="1243694"/>
            <a:ext cx="827023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given a 2MB, direct-mapped physical caches, line size=64bytes, and 52-bit  physical address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tag size?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sz="2400" spc="-10" dirty="0">
              <a:latin typeface="Arial" panose="020B0604020202020204" pitchFamily="34" charset="0"/>
              <a:ea typeface="等线" panose="02010600030101010101" pitchFamily="2" charset="-122"/>
              <a:cs typeface="Arial Narrow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sz="2400" spc="-10" dirty="0">
              <a:latin typeface="Arial" panose="020B0604020202020204" pitchFamily="34" charset="0"/>
              <a:ea typeface="等线" panose="02010600030101010101" pitchFamily="2" charset="-122"/>
              <a:cs typeface="Arial Narrow"/>
              <a:sym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sz="2000" spc="-1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now </a:t>
            </a:r>
            <a:r>
              <a:rPr lang="en-US" sz="2000" spc="-1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change </a:t>
            </a:r>
            <a:r>
              <a:rPr lang="en-US" sz="2000" spc="-1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it </a:t>
            </a:r>
            <a:r>
              <a:rPr lang="en-US" sz="2000" spc="-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to 16-way, </a:t>
            </a:r>
            <a:r>
              <a:rPr lang="en-US" sz="2000" spc="-1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tag</a:t>
            </a:r>
            <a:r>
              <a:rPr lang="en-US" sz="2000" spc="8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 </a:t>
            </a:r>
            <a:r>
              <a:rPr lang="en-US" sz="2000" spc="-1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size?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sz="2400" spc="-10" dirty="0">
              <a:latin typeface="Arial" panose="020B0604020202020204" pitchFamily="34" charset="0"/>
              <a:ea typeface="等线" panose="02010600030101010101" pitchFamily="2" charset="-122"/>
              <a:cs typeface="Arial Narrow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sz="2400" spc="-10" dirty="0">
              <a:latin typeface="Arial" panose="020B0604020202020204" pitchFamily="34" charset="0"/>
              <a:ea typeface="等线" panose="02010600030101010101" pitchFamily="2" charset="-122"/>
              <a:cs typeface="Arial Narrow"/>
              <a:sym typeface="Arial" panose="020B0604020202020204" pitchFamily="34" charset="0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sz="2000" spc="-1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how </a:t>
            </a:r>
            <a:r>
              <a:rPr lang="en-US" sz="2000" spc="-1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about </a:t>
            </a:r>
            <a:r>
              <a:rPr lang="en-US" sz="2000" spc="-1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if it’s </a:t>
            </a:r>
            <a:r>
              <a:rPr lang="en-US" sz="2000" spc="-1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fully </a:t>
            </a:r>
            <a:r>
              <a:rPr lang="en-US" sz="2000" spc="-2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associative, </a:t>
            </a:r>
            <a:r>
              <a:rPr lang="en-US" sz="2000" spc="-1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tag</a:t>
            </a:r>
            <a:r>
              <a:rPr lang="en-US" sz="2000" spc="-70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 </a:t>
            </a:r>
            <a:r>
              <a:rPr lang="en-US" sz="2000" spc="-15" dirty="0">
                <a:latin typeface="Arial" panose="020B0604020202020204" pitchFamily="34" charset="0"/>
                <a:ea typeface="等线" panose="02010600030101010101" pitchFamily="2" charset="-122"/>
                <a:cs typeface="Arial Narrow"/>
                <a:sym typeface="Arial" panose="020B0604020202020204" pitchFamily="34" charset="0"/>
              </a:rPr>
              <a:t>size?</a:t>
            </a:r>
            <a:endParaRPr lang="en-US" sz="2000" dirty="0">
              <a:latin typeface="Arial" panose="020B0604020202020204" pitchFamily="34" charset="0"/>
              <a:ea typeface="等线" panose="02010600030101010101" pitchFamily="2" charset="-122"/>
              <a:cs typeface="Arial Narrow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sz="2400" dirty="0">
              <a:latin typeface="Arial" panose="020B0604020202020204" pitchFamily="34" charset="0"/>
              <a:ea typeface="等线" panose="02010600030101010101" pitchFamily="2" charset="-122"/>
              <a:cs typeface="Arial Narrow"/>
              <a:sym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22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Total Cache Capacity =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4"/>
          <p:cNvSpPr txBox="1"/>
          <p:nvPr/>
        </p:nvSpPr>
        <p:spPr>
          <a:xfrm>
            <a:off x="1693935" y="1801727"/>
            <a:ext cx="60516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Associativity *  # of sets  *  </a:t>
            </a:r>
            <a:r>
              <a:rPr lang="en-US" sz="2700" dirty="0" err="1">
                <a:latin typeface="Arial" panose="020B0604020202020204" pitchFamily="34" charset="0"/>
                <a:cs typeface="Arial" panose="020B0604020202020204" pitchFamily="34" charset="0"/>
              </a:rPr>
              <a:t>block_size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TextBox 5"/>
          <p:cNvSpPr txBox="1"/>
          <p:nvPr/>
        </p:nvSpPr>
        <p:spPr>
          <a:xfrm>
            <a:off x="1762364" y="2334694"/>
            <a:ext cx="5816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Bytes = blocks/set  *  sets  *  Bytes/block </a:t>
            </a:r>
          </a:p>
        </p:txBody>
      </p:sp>
      <p:grpSp>
        <p:nvGrpSpPr>
          <p:cNvPr id="8" name="Group 23"/>
          <p:cNvGrpSpPr/>
          <p:nvPr/>
        </p:nvGrpSpPr>
        <p:grpSpPr>
          <a:xfrm>
            <a:off x="2036835" y="3326158"/>
            <a:ext cx="4525938" cy="514350"/>
            <a:chOff x="1447800" y="3309084"/>
            <a:chExt cx="6251014" cy="812800"/>
          </a:xfrm>
        </p:grpSpPr>
        <p:sp>
          <p:nvSpPr>
            <p:cNvPr id="9" name="Rectangle 6"/>
            <p:cNvSpPr/>
            <p:nvPr/>
          </p:nvSpPr>
          <p:spPr>
            <a:xfrm>
              <a:off x="1447800" y="3314700"/>
              <a:ext cx="6235700" cy="800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11"/>
            <p:cNvCxnSpPr/>
            <p:nvPr/>
          </p:nvCxnSpPr>
          <p:spPr>
            <a:xfrm rot="5400000">
              <a:off x="5264150" y="3708340"/>
              <a:ext cx="8001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4"/>
            <p:cNvSpPr txBox="1"/>
            <p:nvPr/>
          </p:nvSpPr>
          <p:spPr>
            <a:xfrm>
              <a:off x="5867399" y="3465611"/>
              <a:ext cx="1831415" cy="5836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Byte Offset</a:t>
              </a:r>
              <a:endParaRPr 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Straight Connector 17"/>
            <p:cNvCxnSpPr/>
            <p:nvPr/>
          </p:nvCxnSpPr>
          <p:spPr>
            <a:xfrm rot="5400000">
              <a:off x="3206750" y="3721040"/>
              <a:ext cx="800100" cy="1588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20"/>
            <p:cNvSpPr txBox="1"/>
            <p:nvPr/>
          </p:nvSpPr>
          <p:spPr>
            <a:xfrm>
              <a:off x="2133601" y="3393875"/>
              <a:ext cx="860713" cy="656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Tag</a:t>
              </a:r>
            </a:p>
          </p:txBody>
        </p:sp>
        <p:sp>
          <p:nvSpPr>
            <p:cNvPr id="14" name="TextBox 21"/>
            <p:cNvSpPr txBox="1"/>
            <p:nvPr/>
          </p:nvSpPr>
          <p:spPr>
            <a:xfrm>
              <a:off x="4191000" y="3393875"/>
              <a:ext cx="1162789" cy="656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Index</a:t>
              </a:r>
            </a:p>
          </p:txBody>
        </p:sp>
      </p:grpSp>
      <p:sp>
        <p:nvSpPr>
          <p:cNvPr id="15" name="TextBox 22"/>
          <p:cNvSpPr txBox="1"/>
          <p:nvPr/>
        </p:nvSpPr>
        <p:spPr>
          <a:xfrm>
            <a:off x="3157511" y="2773276"/>
            <a:ext cx="2225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3366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= N *  S  *  B</a:t>
            </a:r>
          </a:p>
        </p:txBody>
      </p:sp>
      <p:sp>
        <p:nvSpPr>
          <p:cNvPr id="16" name="TextBox 24"/>
          <p:cNvSpPr txBox="1"/>
          <p:nvPr/>
        </p:nvSpPr>
        <p:spPr>
          <a:xfrm>
            <a:off x="1351035" y="3840509"/>
            <a:ext cx="6239144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address_size =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tag_size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index_size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offset_size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=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tag_size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+ log</a:t>
            </a:r>
            <a:r>
              <a:rPr lang="en-US" sz="21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(S) + log</a:t>
            </a:r>
            <a:r>
              <a:rPr lang="en-US" sz="21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Double the Associativity: Number of sets?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100" i="1" dirty="0" err="1">
                <a:latin typeface="Arial" panose="020B0604020202020204" pitchFamily="34" charset="0"/>
                <a:cs typeface="Arial" panose="020B0604020202020204" pitchFamily="34" charset="0"/>
              </a:rPr>
              <a:t>tag_size</a:t>
            </a:r>
            <a:r>
              <a:rPr lang="en-US" sz="2100" i="1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2100" i="1" dirty="0" err="1">
                <a:latin typeface="Arial" panose="020B0604020202020204" pitchFamily="34" charset="0"/>
                <a:cs typeface="Arial" panose="020B0604020202020204" pitchFamily="34" charset="0"/>
              </a:rPr>
              <a:t>index_size</a:t>
            </a:r>
            <a:r>
              <a:rPr lang="en-US" sz="2100" i="1" dirty="0">
                <a:latin typeface="Arial" panose="020B0604020202020204" pitchFamily="34" charset="0"/>
                <a:cs typeface="Arial" panose="020B0604020202020204" pitchFamily="34" charset="0"/>
              </a:rPr>
              <a:t>? # comparators?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Double the Sets: Associativity?</a:t>
            </a: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100" i="1" dirty="0" err="1">
                <a:latin typeface="Arial" panose="020B0604020202020204" pitchFamily="34" charset="0"/>
                <a:cs typeface="Arial" panose="020B0604020202020204" pitchFamily="34" charset="0"/>
              </a:rPr>
              <a:t>tag_size</a:t>
            </a:r>
            <a:r>
              <a:rPr lang="en-US" sz="2100" i="1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en-US" sz="2100" i="1" dirty="0" err="1">
                <a:latin typeface="Arial" panose="020B0604020202020204" pitchFamily="34" charset="0"/>
                <a:cs typeface="Arial" panose="020B0604020202020204" pitchFamily="34" charset="0"/>
              </a:rPr>
              <a:t>index_size</a:t>
            </a:r>
            <a:r>
              <a:rPr lang="en-US" sz="2100" i="1" dirty="0">
                <a:latin typeface="Arial" panose="020B0604020202020204" pitchFamily="34" charset="0"/>
                <a:cs typeface="Arial" panose="020B0604020202020204" pitchFamily="34" charset="0"/>
              </a:rPr>
              <a:t>? # comparators?</a:t>
            </a:r>
          </a:p>
          <a:p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482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Block Size and Spatial Locality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Block is unit of transfer between the cache and memory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00725" y="1894830"/>
            <a:ext cx="1222375" cy="2841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cs typeface="Calibri"/>
              </a:rPr>
              <a:t>Word3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133600" y="1894830"/>
            <a:ext cx="1222375" cy="2841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cs typeface="Calibri"/>
              </a:rPr>
              <a:t>Word0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355975" y="1894830"/>
            <a:ext cx="1222375" cy="2841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cs typeface="Calibri"/>
              </a:rPr>
              <a:t>Word1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578350" y="1894830"/>
            <a:ext cx="1222375" cy="2841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cs typeface="Calibri"/>
              </a:rPr>
              <a:t>Word2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228600" y="4379267"/>
            <a:ext cx="8518525" cy="1751762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Larger block size has distinct hardware advantages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less tag overhead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exploit fast burst transfers from DRAM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56127A"/>
                </a:solidFill>
                <a:latin typeface="Calibri"/>
                <a:cs typeface="Calibri"/>
              </a:rPr>
              <a:t> exploit fast burst transfers over wide busses</a:t>
            </a:r>
            <a:endParaRPr lang="en-US" sz="2000" dirty="0">
              <a:solidFill>
                <a:srgbClr val="00AE00"/>
              </a:solidFill>
              <a:latin typeface="Calibri"/>
              <a:cs typeface="Calibri"/>
            </a:endParaRPr>
          </a:p>
          <a:p>
            <a:pPr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Calibri"/>
                <a:cs typeface="Calibri"/>
              </a:rPr>
              <a:t>What are the disadvantages of increasing block size?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739900" y="2658417"/>
            <a:ext cx="6362700" cy="4953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6451600" y="2671117"/>
            <a:ext cx="0" cy="48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005013" y="2656830"/>
            <a:ext cx="5657700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>
                <a:solidFill>
                  <a:srgbClr val="56127A"/>
                </a:solidFill>
                <a:latin typeface="Calibri"/>
                <a:cs typeface="Calibri"/>
              </a:rPr>
              <a:t>block address		                           </a:t>
            </a:r>
            <a:r>
              <a:rPr lang="en-US" sz="2400" dirty="0" err="1">
                <a:solidFill>
                  <a:srgbClr val="56127A"/>
                </a:solidFill>
                <a:latin typeface="Calibri"/>
                <a:cs typeface="Calibri"/>
              </a:rPr>
              <a:t>offset</a:t>
            </a:r>
            <a:r>
              <a:rPr lang="en-US" sz="2400" baseline="-25000" dirty="0" err="1">
                <a:solidFill>
                  <a:srgbClr val="56127A"/>
                </a:solidFill>
                <a:latin typeface="Calibri"/>
                <a:cs typeface="Calibri"/>
              </a:rPr>
              <a:t>b</a:t>
            </a:r>
            <a:endParaRPr lang="en-US" sz="2400" baseline="-25000" dirty="0">
              <a:solidFill>
                <a:srgbClr val="56127A"/>
              </a:solidFill>
              <a:latin typeface="Calibri"/>
              <a:cs typeface="Calibri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871788" y="3825230"/>
            <a:ext cx="4128051" cy="3718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r>
              <a:rPr lang="en-US" sz="2000" baseline="30000" dirty="0">
                <a:solidFill>
                  <a:srgbClr val="000000"/>
                </a:solidFill>
                <a:latin typeface="Calibri"/>
                <a:cs typeface="Calibri"/>
              </a:rPr>
              <a:t>b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= block size </a:t>
            </a:r>
            <a:r>
              <a:rPr lang="en-US" sz="2000" i="1" dirty="0" err="1">
                <a:solidFill>
                  <a:srgbClr val="000000"/>
                </a:solidFill>
                <a:latin typeface="Calibri"/>
                <a:cs typeface="Calibri"/>
              </a:rPr>
              <a:t>a.k.a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line size (in bytes)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20675" y="2690167"/>
            <a:ext cx="1355725" cy="6488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Split CPU address</a:t>
            </a:r>
          </a:p>
        </p:txBody>
      </p:sp>
      <p:sp>
        <p:nvSpPr>
          <p:cNvPr id="17" name="AutoShape 13"/>
          <p:cNvSpPr>
            <a:spLocks/>
          </p:cNvSpPr>
          <p:nvPr/>
        </p:nvSpPr>
        <p:spPr bwMode="auto">
          <a:xfrm rot="16200000">
            <a:off x="7141369" y="2567136"/>
            <a:ext cx="271462" cy="1651000"/>
          </a:xfrm>
          <a:prstGeom prst="leftBrace">
            <a:avLst>
              <a:gd name="adj1" fmla="val 5068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6816725" y="3441055"/>
            <a:ext cx="757239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b bits</a:t>
            </a:r>
          </a:p>
        </p:txBody>
      </p:sp>
      <p:sp>
        <p:nvSpPr>
          <p:cNvPr id="19" name="AutoShape 15"/>
          <p:cNvSpPr>
            <a:spLocks/>
          </p:cNvSpPr>
          <p:nvPr/>
        </p:nvSpPr>
        <p:spPr bwMode="auto">
          <a:xfrm rot="16200000">
            <a:off x="3882232" y="1130448"/>
            <a:ext cx="271462" cy="4556125"/>
          </a:xfrm>
          <a:prstGeom prst="leftBrace">
            <a:avLst>
              <a:gd name="adj1" fmla="val 13986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3314700" y="3456930"/>
            <a:ext cx="109574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32-b bits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608013" y="1904355"/>
            <a:ext cx="1222375" cy="2841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Calibri"/>
                <a:cs typeface="Calibri"/>
              </a:rPr>
              <a:t>Tag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7032625" y="1750367"/>
            <a:ext cx="202247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4 word block, b=2</a:t>
            </a:r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1044575" y="6091535"/>
            <a:ext cx="70643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FC0128"/>
                </a:solidFill>
                <a:latin typeface="Calibri"/>
                <a:cs typeface="Calibri"/>
              </a:rPr>
              <a:t>Fewer blocks =&gt; more conflicts.  Can waste bandwidth.</a:t>
            </a:r>
          </a:p>
        </p:txBody>
      </p:sp>
    </p:spTree>
    <p:extLst>
      <p:ext uri="{BB962C8B-B14F-4D97-AF65-F5344CB8AC3E}">
        <p14:creationId xmlns:p14="http://schemas.microsoft.com/office/powerpoint/2010/main" val="193261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Fully Associative Cache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84" name="Group 141"/>
          <p:cNvGrpSpPr/>
          <p:nvPr/>
        </p:nvGrpSpPr>
        <p:grpSpPr>
          <a:xfrm>
            <a:off x="838200" y="1219200"/>
            <a:ext cx="7341365" cy="5151437"/>
            <a:chOff x="1024301" y="1173163"/>
            <a:chExt cx="7341365" cy="5151437"/>
          </a:xfrm>
        </p:grpSpPr>
        <p:sp>
          <p:nvSpPr>
            <p:cNvPr id="185" name="Line 2"/>
            <p:cNvSpPr>
              <a:spLocks noChangeShapeType="1"/>
            </p:cNvSpPr>
            <p:nvPr/>
          </p:nvSpPr>
          <p:spPr bwMode="auto">
            <a:xfrm flipH="1">
              <a:off x="5410200" y="548640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186" name="Line 3"/>
            <p:cNvSpPr>
              <a:spLocks noChangeShapeType="1"/>
            </p:cNvSpPr>
            <p:nvPr/>
          </p:nvSpPr>
          <p:spPr bwMode="auto">
            <a:xfrm flipH="1">
              <a:off x="5410200" y="480060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187" name="Line 4"/>
            <p:cNvSpPr>
              <a:spLocks noChangeShapeType="1"/>
            </p:cNvSpPr>
            <p:nvPr/>
          </p:nvSpPr>
          <p:spPr bwMode="auto">
            <a:xfrm flipH="1">
              <a:off x="5410200" y="502920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188" name="Line 5"/>
            <p:cNvSpPr>
              <a:spLocks noChangeShapeType="1"/>
            </p:cNvSpPr>
            <p:nvPr/>
          </p:nvSpPr>
          <p:spPr bwMode="auto">
            <a:xfrm flipH="1">
              <a:off x="5410200" y="5257800"/>
              <a:ext cx="457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189" name="Line 6"/>
            <p:cNvSpPr>
              <a:spLocks noChangeShapeType="1"/>
            </p:cNvSpPr>
            <p:nvPr/>
          </p:nvSpPr>
          <p:spPr bwMode="auto">
            <a:xfrm flipH="1">
              <a:off x="6096000" y="5181600"/>
              <a:ext cx="685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190" name="Rectangle 8" descr="Large confetti"/>
            <p:cNvSpPr>
              <a:spLocks noChangeArrowheads="1"/>
            </p:cNvSpPr>
            <p:nvPr/>
          </p:nvSpPr>
          <p:spPr bwMode="auto">
            <a:xfrm>
              <a:off x="2298700" y="1612900"/>
              <a:ext cx="2413000" cy="355600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191" name="Line 9"/>
            <p:cNvSpPr>
              <a:spLocks noChangeShapeType="1"/>
            </p:cNvSpPr>
            <p:nvPr/>
          </p:nvSpPr>
          <p:spPr bwMode="auto">
            <a:xfrm>
              <a:off x="3276600" y="14478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192" name="Line 11"/>
            <p:cNvSpPr>
              <a:spLocks noChangeShapeType="1"/>
            </p:cNvSpPr>
            <p:nvPr/>
          </p:nvSpPr>
          <p:spPr bwMode="auto">
            <a:xfrm>
              <a:off x="2590800" y="14478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193" name="Rectangle 12"/>
            <p:cNvSpPr>
              <a:spLocks noChangeArrowheads="1"/>
            </p:cNvSpPr>
            <p:nvPr/>
          </p:nvSpPr>
          <p:spPr bwMode="auto">
            <a:xfrm>
              <a:off x="2422525" y="1173163"/>
              <a:ext cx="767388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libri"/>
                  <a:cs typeface="Calibri"/>
                </a:rPr>
                <a:t>  Tag</a:t>
              </a:r>
            </a:p>
          </p:txBody>
        </p:sp>
        <p:sp>
          <p:nvSpPr>
            <p:cNvPr id="194" name="Rectangle 13"/>
            <p:cNvSpPr>
              <a:spLocks noChangeArrowheads="1"/>
            </p:cNvSpPr>
            <p:nvPr/>
          </p:nvSpPr>
          <p:spPr bwMode="auto">
            <a:xfrm>
              <a:off x="3336925" y="1173163"/>
              <a:ext cx="1519647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libri"/>
                  <a:cs typeface="Calibri"/>
                </a:rPr>
                <a:t>Data Block</a:t>
              </a:r>
            </a:p>
          </p:txBody>
        </p:sp>
        <p:sp>
          <p:nvSpPr>
            <p:cNvPr id="195" name="Rectangle 14"/>
            <p:cNvSpPr>
              <a:spLocks noChangeArrowheads="1"/>
            </p:cNvSpPr>
            <p:nvPr/>
          </p:nvSpPr>
          <p:spPr bwMode="auto">
            <a:xfrm>
              <a:off x="2117725" y="1173163"/>
              <a:ext cx="506549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cs typeface="Calibri"/>
                </a:rPr>
                <a:t>  V</a:t>
              </a:r>
            </a:p>
          </p:txBody>
        </p:sp>
        <p:sp>
          <p:nvSpPr>
            <p:cNvPr id="196" name="Rectangle 15"/>
            <p:cNvSpPr>
              <a:spLocks noChangeArrowheads="1"/>
            </p:cNvSpPr>
            <p:nvPr/>
          </p:nvSpPr>
          <p:spPr bwMode="auto">
            <a:xfrm>
              <a:off x="1079500" y="1460500"/>
              <a:ext cx="508000" cy="4318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grpSp>
          <p:nvGrpSpPr>
            <p:cNvPr id="197" name="Group 16"/>
            <p:cNvGrpSpPr>
              <a:grpSpLocks/>
            </p:cNvGrpSpPr>
            <p:nvPr/>
          </p:nvGrpSpPr>
          <p:grpSpPr bwMode="auto">
            <a:xfrm>
              <a:off x="3744913" y="2493963"/>
              <a:ext cx="473075" cy="327025"/>
              <a:chOff x="2359" y="1571"/>
              <a:chExt cx="298" cy="206"/>
            </a:xfrm>
          </p:grpSpPr>
          <p:sp>
            <p:nvSpPr>
              <p:cNvPr id="316" name="Line 17"/>
              <p:cNvSpPr>
                <a:spLocks noChangeShapeType="1"/>
              </p:cNvSpPr>
              <p:nvPr/>
            </p:nvSpPr>
            <p:spPr bwMode="auto">
              <a:xfrm>
                <a:off x="2359" y="1572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17" name="Line 18"/>
              <p:cNvSpPr>
                <a:spLocks noChangeShapeType="1"/>
              </p:cNvSpPr>
              <p:nvPr/>
            </p:nvSpPr>
            <p:spPr bwMode="auto">
              <a:xfrm>
                <a:off x="2359" y="1774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18" name="Line 19"/>
              <p:cNvSpPr>
                <a:spLocks noChangeShapeType="1"/>
              </p:cNvSpPr>
              <p:nvPr/>
            </p:nvSpPr>
            <p:spPr bwMode="auto">
              <a:xfrm>
                <a:off x="2361" y="1571"/>
                <a:ext cx="0" cy="2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19" name="Arc 20"/>
              <p:cNvSpPr>
                <a:spLocks/>
              </p:cNvSpPr>
              <p:nvPr/>
            </p:nvSpPr>
            <p:spPr bwMode="auto">
              <a:xfrm>
                <a:off x="2562" y="1572"/>
                <a:ext cx="94" cy="1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9"/>
                  <a:gd name="T1" fmla="*/ 0 h 21600"/>
                  <a:gd name="T2" fmla="*/ 21599 w 21599"/>
                  <a:gd name="T3" fmla="*/ 21395 h 21600"/>
                  <a:gd name="T4" fmla="*/ 0 w 2159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0" y="-1"/>
                    </a:moveTo>
                    <a:cubicBezTo>
                      <a:pt x="11849" y="-1"/>
                      <a:pt x="21486" y="9546"/>
                      <a:pt x="21599" y="21394"/>
                    </a:cubicBezTo>
                  </a:path>
                  <a:path w="21599" h="21600" stroke="0" extrusionOk="0">
                    <a:moveTo>
                      <a:pt x="0" y="-1"/>
                    </a:moveTo>
                    <a:cubicBezTo>
                      <a:pt x="11849" y="-1"/>
                      <a:pt x="21486" y="9546"/>
                      <a:pt x="21599" y="21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20" name="Arc 21"/>
              <p:cNvSpPr>
                <a:spLocks/>
              </p:cNvSpPr>
              <p:nvPr/>
            </p:nvSpPr>
            <p:spPr bwMode="auto">
              <a:xfrm>
                <a:off x="2563" y="1670"/>
                <a:ext cx="94" cy="107"/>
              </a:xfrm>
              <a:custGeom>
                <a:avLst/>
                <a:gdLst>
                  <a:gd name="G0" fmla="+- 0 0 0"/>
                  <a:gd name="G1" fmla="+- 205 0 0"/>
                  <a:gd name="G2" fmla="+- 21600 0 0"/>
                  <a:gd name="T0" fmla="*/ 21599 w 21600"/>
                  <a:gd name="T1" fmla="*/ 0 h 21805"/>
                  <a:gd name="T2" fmla="*/ 0 w 21600"/>
                  <a:gd name="T3" fmla="*/ 21805 h 21805"/>
                  <a:gd name="T4" fmla="*/ 0 w 21600"/>
                  <a:gd name="T5" fmla="*/ 205 h 2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805" fill="none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5"/>
                      <a:pt x="-1" y="21805"/>
                    </a:cubicBezTo>
                  </a:path>
                  <a:path w="21600" h="21805" stroke="0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5"/>
                      <a:pt x="-1" y="21805"/>
                    </a:cubicBezTo>
                    <a:lnTo>
                      <a:pt x="0" y="205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198" name="Oval 22"/>
            <p:cNvSpPr>
              <a:spLocks noChangeArrowheads="1"/>
            </p:cNvSpPr>
            <p:nvPr/>
          </p:nvSpPr>
          <p:spPr bwMode="auto">
            <a:xfrm>
              <a:off x="2706688" y="2298700"/>
              <a:ext cx="508000" cy="5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199" name="Rectangle 23"/>
            <p:cNvSpPr>
              <a:spLocks noChangeArrowheads="1"/>
            </p:cNvSpPr>
            <p:nvPr/>
          </p:nvSpPr>
          <p:spPr bwMode="auto">
            <a:xfrm>
              <a:off x="2740025" y="2354263"/>
              <a:ext cx="408816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libri"/>
                  <a:cs typeface="Calibri"/>
                </a:rPr>
                <a:t> =</a:t>
              </a:r>
            </a:p>
          </p:txBody>
        </p:sp>
        <p:sp>
          <p:nvSpPr>
            <p:cNvPr id="200" name="Rectangle 24"/>
            <p:cNvSpPr>
              <a:spLocks noChangeArrowheads="1"/>
            </p:cNvSpPr>
            <p:nvPr/>
          </p:nvSpPr>
          <p:spPr bwMode="auto">
            <a:xfrm rot="16200000">
              <a:off x="969823" y="5048614"/>
              <a:ext cx="755929" cy="6469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Block</a:t>
              </a:r>
            </a:p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Calibri"/>
                  <a:cs typeface="Calibri"/>
                </a:rPr>
                <a:t>Offset</a:t>
              </a:r>
            </a:p>
          </p:txBody>
        </p:sp>
        <p:sp>
          <p:nvSpPr>
            <p:cNvPr id="201" name="Rectangle 25"/>
            <p:cNvSpPr>
              <a:spLocks noChangeArrowheads="1"/>
            </p:cNvSpPr>
            <p:nvPr/>
          </p:nvSpPr>
          <p:spPr bwMode="auto">
            <a:xfrm rot="16200000">
              <a:off x="926961" y="3230703"/>
              <a:ext cx="767388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libri"/>
                  <a:cs typeface="Calibri"/>
                </a:rPr>
                <a:t>  Tag</a:t>
              </a:r>
            </a:p>
          </p:txBody>
        </p:sp>
        <p:sp>
          <p:nvSpPr>
            <p:cNvPr id="202" name="Line 26"/>
            <p:cNvSpPr>
              <a:spLocks noChangeShapeType="1"/>
            </p:cNvSpPr>
            <p:nvPr/>
          </p:nvSpPr>
          <p:spPr bwMode="auto">
            <a:xfrm>
              <a:off x="2438400" y="1828800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03" name="Line 27"/>
            <p:cNvSpPr>
              <a:spLocks noChangeShapeType="1"/>
            </p:cNvSpPr>
            <p:nvPr/>
          </p:nvSpPr>
          <p:spPr bwMode="auto">
            <a:xfrm>
              <a:off x="2971800" y="18288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04" name="Line 28"/>
            <p:cNvSpPr>
              <a:spLocks noChangeShapeType="1"/>
            </p:cNvSpPr>
            <p:nvPr/>
          </p:nvSpPr>
          <p:spPr bwMode="auto">
            <a:xfrm>
              <a:off x="2057400" y="2514600"/>
              <a:ext cx="0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05" name="Line 29"/>
            <p:cNvSpPr>
              <a:spLocks noChangeShapeType="1"/>
            </p:cNvSpPr>
            <p:nvPr/>
          </p:nvSpPr>
          <p:spPr bwMode="auto">
            <a:xfrm flipH="1">
              <a:off x="2057400" y="2514600"/>
              <a:ext cx="60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06" name="Oval 30"/>
            <p:cNvSpPr>
              <a:spLocks noChangeArrowheads="1"/>
            </p:cNvSpPr>
            <p:nvPr/>
          </p:nvSpPr>
          <p:spPr bwMode="auto">
            <a:xfrm>
              <a:off x="2408238" y="1795463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07" name="Oval 31"/>
            <p:cNvSpPr>
              <a:spLocks noChangeArrowheads="1"/>
            </p:cNvSpPr>
            <p:nvPr/>
          </p:nvSpPr>
          <p:spPr bwMode="auto">
            <a:xfrm>
              <a:off x="2943225" y="1795463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08" name="Oval 32"/>
            <p:cNvSpPr>
              <a:spLocks noChangeArrowheads="1"/>
            </p:cNvSpPr>
            <p:nvPr/>
          </p:nvSpPr>
          <p:spPr bwMode="auto">
            <a:xfrm>
              <a:off x="3775075" y="1795463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09" name="Line 33"/>
            <p:cNvSpPr>
              <a:spLocks noChangeShapeType="1"/>
            </p:cNvSpPr>
            <p:nvPr/>
          </p:nvSpPr>
          <p:spPr bwMode="auto">
            <a:xfrm flipH="1">
              <a:off x="1752600" y="4038600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10" name="Line 34"/>
            <p:cNvSpPr>
              <a:spLocks noChangeShapeType="1"/>
            </p:cNvSpPr>
            <p:nvPr/>
          </p:nvSpPr>
          <p:spPr bwMode="auto">
            <a:xfrm flipH="1">
              <a:off x="1219200" y="5943600"/>
              <a:ext cx="15240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11" name="Rectangle 35"/>
            <p:cNvSpPr>
              <a:spLocks noChangeArrowheads="1"/>
            </p:cNvSpPr>
            <p:nvPr/>
          </p:nvSpPr>
          <p:spPr bwMode="auto">
            <a:xfrm>
              <a:off x="1660525" y="3687763"/>
              <a:ext cx="358622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libri"/>
                  <a:cs typeface="Calibri"/>
                </a:rPr>
                <a:t> t</a:t>
              </a:r>
            </a:p>
          </p:txBody>
        </p:sp>
        <p:sp>
          <p:nvSpPr>
            <p:cNvPr id="212" name="Rectangle 36"/>
            <p:cNvSpPr>
              <a:spLocks noChangeArrowheads="1"/>
            </p:cNvSpPr>
            <p:nvPr/>
          </p:nvSpPr>
          <p:spPr bwMode="auto">
            <a:xfrm>
              <a:off x="1279525" y="5821363"/>
              <a:ext cx="417232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libri"/>
                  <a:cs typeface="Calibri"/>
                </a:rPr>
                <a:t> b</a:t>
              </a:r>
            </a:p>
          </p:txBody>
        </p:sp>
        <p:sp>
          <p:nvSpPr>
            <p:cNvPr id="213" name="Rectangle 37"/>
            <p:cNvSpPr>
              <a:spLocks noChangeArrowheads="1"/>
            </p:cNvSpPr>
            <p:nvPr/>
          </p:nvSpPr>
          <p:spPr bwMode="auto">
            <a:xfrm>
              <a:off x="7756525" y="4449763"/>
              <a:ext cx="609141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libri"/>
                  <a:cs typeface="Calibri"/>
                </a:rPr>
                <a:t>HIT</a:t>
              </a:r>
            </a:p>
          </p:txBody>
        </p:sp>
        <p:sp>
          <p:nvSpPr>
            <p:cNvPr id="214" name="Line 38"/>
            <p:cNvSpPr>
              <a:spLocks noChangeShapeType="1"/>
            </p:cNvSpPr>
            <p:nvPr/>
          </p:nvSpPr>
          <p:spPr bwMode="auto">
            <a:xfrm flipH="1">
              <a:off x="5486400" y="2667000"/>
              <a:ext cx="1600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15" name="Rectangle 39"/>
            <p:cNvSpPr>
              <a:spLocks noChangeArrowheads="1"/>
            </p:cNvSpPr>
            <p:nvPr/>
          </p:nvSpPr>
          <p:spPr bwMode="auto">
            <a:xfrm>
              <a:off x="6184900" y="5059363"/>
              <a:ext cx="1088088" cy="12009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cs typeface="Calibri"/>
                </a:rPr>
                <a:t>Data</a:t>
              </a:r>
            </a:p>
            <a:p>
              <a:pPr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cs typeface="Calibri"/>
                </a:rPr>
                <a:t>Word</a:t>
              </a:r>
            </a:p>
            <a:p>
              <a:pPr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cs typeface="Calibri"/>
                </a:rPr>
                <a:t>or Byte</a:t>
              </a:r>
            </a:p>
          </p:txBody>
        </p:sp>
        <p:sp>
          <p:nvSpPr>
            <p:cNvPr id="216" name="Line 40"/>
            <p:cNvSpPr>
              <a:spLocks noChangeShapeType="1"/>
            </p:cNvSpPr>
            <p:nvPr/>
          </p:nvSpPr>
          <p:spPr bwMode="auto">
            <a:xfrm flipH="1">
              <a:off x="3200400" y="2514600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17" name="Line 41"/>
            <p:cNvSpPr>
              <a:spLocks noChangeShapeType="1"/>
            </p:cNvSpPr>
            <p:nvPr/>
          </p:nvSpPr>
          <p:spPr bwMode="auto">
            <a:xfrm flipH="1">
              <a:off x="2438400" y="2895600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18" name="Line 42"/>
            <p:cNvSpPr>
              <a:spLocks noChangeShapeType="1"/>
            </p:cNvSpPr>
            <p:nvPr/>
          </p:nvSpPr>
          <p:spPr bwMode="auto">
            <a:xfrm>
              <a:off x="2438400" y="25908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19" name="Line 43"/>
            <p:cNvSpPr>
              <a:spLocks noChangeShapeType="1"/>
            </p:cNvSpPr>
            <p:nvPr/>
          </p:nvSpPr>
          <p:spPr bwMode="auto">
            <a:xfrm>
              <a:off x="3505200" y="2514600"/>
              <a:ext cx="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20" name="Line 44"/>
            <p:cNvSpPr>
              <a:spLocks noChangeShapeType="1"/>
            </p:cNvSpPr>
            <p:nvPr/>
          </p:nvSpPr>
          <p:spPr bwMode="auto">
            <a:xfrm flipH="1">
              <a:off x="3505200" y="2590800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21" name="Line 45"/>
            <p:cNvSpPr>
              <a:spLocks noChangeShapeType="1"/>
            </p:cNvSpPr>
            <p:nvPr/>
          </p:nvSpPr>
          <p:spPr bwMode="auto">
            <a:xfrm flipH="1">
              <a:off x="3505200" y="2743200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22" name="Line 46"/>
            <p:cNvSpPr>
              <a:spLocks noChangeShapeType="1"/>
            </p:cNvSpPr>
            <p:nvPr/>
          </p:nvSpPr>
          <p:spPr bwMode="auto">
            <a:xfrm>
              <a:off x="3505200" y="274320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23" name="Rectangle 47" descr="Large confetti"/>
            <p:cNvSpPr>
              <a:spLocks noChangeArrowheads="1"/>
            </p:cNvSpPr>
            <p:nvPr/>
          </p:nvSpPr>
          <p:spPr bwMode="auto">
            <a:xfrm>
              <a:off x="2298700" y="3213100"/>
              <a:ext cx="2413000" cy="355600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grpSp>
          <p:nvGrpSpPr>
            <p:cNvPr id="224" name="Group 49"/>
            <p:cNvGrpSpPr>
              <a:grpSpLocks/>
            </p:cNvGrpSpPr>
            <p:nvPr/>
          </p:nvGrpSpPr>
          <p:grpSpPr bwMode="auto">
            <a:xfrm>
              <a:off x="3744913" y="4094163"/>
              <a:ext cx="473075" cy="327025"/>
              <a:chOff x="2359" y="2579"/>
              <a:chExt cx="298" cy="206"/>
            </a:xfrm>
          </p:grpSpPr>
          <p:sp>
            <p:nvSpPr>
              <p:cNvPr id="311" name="Line 50"/>
              <p:cNvSpPr>
                <a:spLocks noChangeShapeType="1"/>
              </p:cNvSpPr>
              <p:nvPr/>
            </p:nvSpPr>
            <p:spPr bwMode="auto">
              <a:xfrm>
                <a:off x="2359" y="2580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12" name="Line 51"/>
              <p:cNvSpPr>
                <a:spLocks noChangeShapeType="1"/>
              </p:cNvSpPr>
              <p:nvPr/>
            </p:nvSpPr>
            <p:spPr bwMode="auto">
              <a:xfrm>
                <a:off x="2359" y="2782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13" name="Line 52"/>
              <p:cNvSpPr>
                <a:spLocks noChangeShapeType="1"/>
              </p:cNvSpPr>
              <p:nvPr/>
            </p:nvSpPr>
            <p:spPr bwMode="auto">
              <a:xfrm>
                <a:off x="2361" y="2579"/>
                <a:ext cx="0" cy="2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14" name="Arc 53"/>
              <p:cNvSpPr>
                <a:spLocks/>
              </p:cNvSpPr>
              <p:nvPr/>
            </p:nvSpPr>
            <p:spPr bwMode="auto">
              <a:xfrm>
                <a:off x="2562" y="2580"/>
                <a:ext cx="94" cy="1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9"/>
                  <a:gd name="T1" fmla="*/ 0 h 21600"/>
                  <a:gd name="T2" fmla="*/ 21599 w 21599"/>
                  <a:gd name="T3" fmla="*/ 21395 h 21600"/>
                  <a:gd name="T4" fmla="*/ 0 w 2159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0" y="-1"/>
                    </a:moveTo>
                    <a:cubicBezTo>
                      <a:pt x="11849" y="-1"/>
                      <a:pt x="21486" y="9546"/>
                      <a:pt x="21599" y="21394"/>
                    </a:cubicBezTo>
                  </a:path>
                  <a:path w="21599" h="21600" stroke="0" extrusionOk="0">
                    <a:moveTo>
                      <a:pt x="0" y="-1"/>
                    </a:moveTo>
                    <a:cubicBezTo>
                      <a:pt x="11849" y="-1"/>
                      <a:pt x="21486" y="9546"/>
                      <a:pt x="21599" y="21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15" name="Arc 54"/>
              <p:cNvSpPr>
                <a:spLocks/>
              </p:cNvSpPr>
              <p:nvPr/>
            </p:nvSpPr>
            <p:spPr bwMode="auto">
              <a:xfrm>
                <a:off x="2563" y="2678"/>
                <a:ext cx="94" cy="107"/>
              </a:xfrm>
              <a:custGeom>
                <a:avLst/>
                <a:gdLst>
                  <a:gd name="G0" fmla="+- 0 0 0"/>
                  <a:gd name="G1" fmla="+- 205 0 0"/>
                  <a:gd name="G2" fmla="+- 21600 0 0"/>
                  <a:gd name="T0" fmla="*/ 21599 w 21600"/>
                  <a:gd name="T1" fmla="*/ 0 h 21805"/>
                  <a:gd name="T2" fmla="*/ 0 w 21600"/>
                  <a:gd name="T3" fmla="*/ 21805 h 21805"/>
                  <a:gd name="T4" fmla="*/ 0 w 21600"/>
                  <a:gd name="T5" fmla="*/ 205 h 2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805" fill="none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5"/>
                      <a:pt x="-1" y="21805"/>
                    </a:cubicBezTo>
                  </a:path>
                  <a:path w="21600" h="21805" stroke="0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5"/>
                      <a:pt x="-1" y="21805"/>
                    </a:cubicBezTo>
                    <a:lnTo>
                      <a:pt x="0" y="205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225" name="Oval 55"/>
            <p:cNvSpPr>
              <a:spLocks noChangeArrowheads="1"/>
            </p:cNvSpPr>
            <p:nvPr/>
          </p:nvSpPr>
          <p:spPr bwMode="auto">
            <a:xfrm>
              <a:off x="2706688" y="3898900"/>
              <a:ext cx="508000" cy="5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26" name="Rectangle 56"/>
            <p:cNvSpPr>
              <a:spLocks noChangeArrowheads="1"/>
            </p:cNvSpPr>
            <p:nvPr/>
          </p:nvSpPr>
          <p:spPr bwMode="auto">
            <a:xfrm>
              <a:off x="2740025" y="3954463"/>
              <a:ext cx="408816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libri"/>
                  <a:cs typeface="Calibri"/>
                </a:rPr>
                <a:t> =</a:t>
              </a:r>
            </a:p>
          </p:txBody>
        </p:sp>
        <p:sp>
          <p:nvSpPr>
            <p:cNvPr id="227" name="Line 57"/>
            <p:cNvSpPr>
              <a:spLocks noChangeShapeType="1"/>
            </p:cNvSpPr>
            <p:nvPr/>
          </p:nvSpPr>
          <p:spPr bwMode="auto">
            <a:xfrm>
              <a:off x="2438400" y="3429000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28" name="Line 58"/>
            <p:cNvSpPr>
              <a:spLocks noChangeShapeType="1"/>
            </p:cNvSpPr>
            <p:nvPr/>
          </p:nvSpPr>
          <p:spPr bwMode="auto">
            <a:xfrm>
              <a:off x="2971800" y="34290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29" name="Line 59"/>
            <p:cNvSpPr>
              <a:spLocks noChangeShapeType="1"/>
            </p:cNvSpPr>
            <p:nvPr/>
          </p:nvSpPr>
          <p:spPr bwMode="auto">
            <a:xfrm flipH="1">
              <a:off x="1600200" y="4114800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30" name="Oval 60"/>
            <p:cNvSpPr>
              <a:spLocks noChangeArrowheads="1"/>
            </p:cNvSpPr>
            <p:nvPr/>
          </p:nvSpPr>
          <p:spPr bwMode="auto">
            <a:xfrm>
              <a:off x="2408238" y="3395663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31" name="Oval 61"/>
            <p:cNvSpPr>
              <a:spLocks noChangeArrowheads="1"/>
            </p:cNvSpPr>
            <p:nvPr/>
          </p:nvSpPr>
          <p:spPr bwMode="auto">
            <a:xfrm>
              <a:off x="2943225" y="3395663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32" name="Oval 62"/>
            <p:cNvSpPr>
              <a:spLocks noChangeArrowheads="1"/>
            </p:cNvSpPr>
            <p:nvPr/>
          </p:nvSpPr>
          <p:spPr bwMode="auto">
            <a:xfrm>
              <a:off x="3775075" y="3395663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33" name="Line 63"/>
            <p:cNvSpPr>
              <a:spLocks noChangeShapeType="1"/>
            </p:cNvSpPr>
            <p:nvPr/>
          </p:nvSpPr>
          <p:spPr bwMode="auto">
            <a:xfrm flipH="1">
              <a:off x="5486400" y="4267200"/>
              <a:ext cx="1828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34" name="Line 64"/>
            <p:cNvSpPr>
              <a:spLocks noChangeShapeType="1"/>
            </p:cNvSpPr>
            <p:nvPr/>
          </p:nvSpPr>
          <p:spPr bwMode="auto">
            <a:xfrm flipH="1">
              <a:off x="3200400" y="4114800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35" name="Line 65"/>
            <p:cNvSpPr>
              <a:spLocks noChangeShapeType="1"/>
            </p:cNvSpPr>
            <p:nvPr/>
          </p:nvSpPr>
          <p:spPr bwMode="auto">
            <a:xfrm flipH="1">
              <a:off x="2438400" y="4495800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36" name="Line 66"/>
            <p:cNvSpPr>
              <a:spLocks noChangeShapeType="1"/>
            </p:cNvSpPr>
            <p:nvPr/>
          </p:nvSpPr>
          <p:spPr bwMode="auto">
            <a:xfrm>
              <a:off x="2438400" y="41910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37" name="Line 67"/>
            <p:cNvSpPr>
              <a:spLocks noChangeShapeType="1"/>
            </p:cNvSpPr>
            <p:nvPr/>
          </p:nvSpPr>
          <p:spPr bwMode="auto">
            <a:xfrm>
              <a:off x="3505200" y="4114800"/>
              <a:ext cx="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38" name="Line 68"/>
            <p:cNvSpPr>
              <a:spLocks noChangeShapeType="1"/>
            </p:cNvSpPr>
            <p:nvPr/>
          </p:nvSpPr>
          <p:spPr bwMode="auto">
            <a:xfrm flipH="1">
              <a:off x="3505200" y="4191000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39" name="Line 69"/>
            <p:cNvSpPr>
              <a:spLocks noChangeShapeType="1"/>
            </p:cNvSpPr>
            <p:nvPr/>
          </p:nvSpPr>
          <p:spPr bwMode="auto">
            <a:xfrm flipH="1">
              <a:off x="3505200" y="4343400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40" name="Line 70"/>
            <p:cNvSpPr>
              <a:spLocks noChangeShapeType="1"/>
            </p:cNvSpPr>
            <p:nvPr/>
          </p:nvSpPr>
          <p:spPr bwMode="auto">
            <a:xfrm>
              <a:off x="3505200" y="434340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41" name="Line 71"/>
            <p:cNvSpPr>
              <a:spLocks noChangeShapeType="1"/>
            </p:cNvSpPr>
            <p:nvPr/>
          </p:nvSpPr>
          <p:spPr bwMode="auto">
            <a:xfrm>
              <a:off x="3276600" y="3200400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42" name="Line 72"/>
            <p:cNvSpPr>
              <a:spLocks noChangeShapeType="1"/>
            </p:cNvSpPr>
            <p:nvPr/>
          </p:nvSpPr>
          <p:spPr bwMode="auto">
            <a:xfrm>
              <a:off x="2590800" y="3200400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43" name="Rectangle 73" descr="Large confetti"/>
            <p:cNvSpPr>
              <a:spLocks noChangeArrowheads="1"/>
            </p:cNvSpPr>
            <p:nvPr/>
          </p:nvSpPr>
          <p:spPr bwMode="auto">
            <a:xfrm>
              <a:off x="2298700" y="4813300"/>
              <a:ext cx="2413000" cy="355600"/>
            </a:xfrm>
            <a:prstGeom prst="rect">
              <a:avLst/>
            </a:prstGeom>
            <a:pattFill prst="lgConfetti">
              <a:fgClr>
                <a:schemeClr val="hlink"/>
              </a:fgClr>
              <a:bgClr>
                <a:srgbClr val="FFFFFF"/>
              </a:bgClr>
            </a:patt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grpSp>
          <p:nvGrpSpPr>
            <p:cNvPr id="244" name="Group 75"/>
            <p:cNvGrpSpPr>
              <a:grpSpLocks/>
            </p:cNvGrpSpPr>
            <p:nvPr/>
          </p:nvGrpSpPr>
          <p:grpSpPr bwMode="auto">
            <a:xfrm>
              <a:off x="3744913" y="5694363"/>
              <a:ext cx="473075" cy="327025"/>
              <a:chOff x="2359" y="3587"/>
              <a:chExt cx="298" cy="206"/>
            </a:xfrm>
          </p:grpSpPr>
          <p:sp>
            <p:nvSpPr>
              <p:cNvPr id="306" name="Line 76"/>
              <p:cNvSpPr>
                <a:spLocks noChangeShapeType="1"/>
              </p:cNvSpPr>
              <p:nvPr/>
            </p:nvSpPr>
            <p:spPr bwMode="auto">
              <a:xfrm>
                <a:off x="2359" y="3588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07" name="Line 77"/>
              <p:cNvSpPr>
                <a:spLocks noChangeShapeType="1"/>
              </p:cNvSpPr>
              <p:nvPr/>
            </p:nvSpPr>
            <p:spPr bwMode="auto">
              <a:xfrm>
                <a:off x="2359" y="3790"/>
                <a:ext cx="20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08" name="Line 78"/>
              <p:cNvSpPr>
                <a:spLocks noChangeShapeType="1"/>
              </p:cNvSpPr>
              <p:nvPr/>
            </p:nvSpPr>
            <p:spPr bwMode="auto">
              <a:xfrm>
                <a:off x="2361" y="3587"/>
                <a:ext cx="0" cy="20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09" name="Arc 79"/>
              <p:cNvSpPr>
                <a:spLocks/>
              </p:cNvSpPr>
              <p:nvPr/>
            </p:nvSpPr>
            <p:spPr bwMode="auto">
              <a:xfrm>
                <a:off x="2562" y="3588"/>
                <a:ext cx="94" cy="10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99"/>
                  <a:gd name="T1" fmla="*/ 0 h 21600"/>
                  <a:gd name="T2" fmla="*/ 21599 w 21599"/>
                  <a:gd name="T3" fmla="*/ 21395 h 21600"/>
                  <a:gd name="T4" fmla="*/ 0 w 2159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0" y="-1"/>
                    </a:moveTo>
                    <a:cubicBezTo>
                      <a:pt x="11849" y="-1"/>
                      <a:pt x="21486" y="9546"/>
                      <a:pt x="21599" y="21394"/>
                    </a:cubicBezTo>
                  </a:path>
                  <a:path w="21599" h="21600" stroke="0" extrusionOk="0">
                    <a:moveTo>
                      <a:pt x="0" y="-1"/>
                    </a:moveTo>
                    <a:cubicBezTo>
                      <a:pt x="11849" y="-1"/>
                      <a:pt x="21486" y="9546"/>
                      <a:pt x="21599" y="21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10" name="Arc 80"/>
              <p:cNvSpPr>
                <a:spLocks/>
              </p:cNvSpPr>
              <p:nvPr/>
            </p:nvSpPr>
            <p:spPr bwMode="auto">
              <a:xfrm>
                <a:off x="2563" y="3686"/>
                <a:ext cx="94" cy="107"/>
              </a:xfrm>
              <a:custGeom>
                <a:avLst/>
                <a:gdLst>
                  <a:gd name="G0" fmla="+- 0 0 0"/>
                  <a:gd name="G1" fmla="+- 205 0 0"/>
                  <a:gd name="G2" fmla="+- 21600 0 0"/>
                  <a:gd name="T0" fmla="*/ 21599 w 21600"/>
                  <a:gd name="T1" fmla="*/ 0 h 21805"/>
                  <a:gd name="T2" fmla="*/ 0 w 21600"/>
                  <a:gd name="T3" fmla="*/ 21805 h 21805"/>
                  <a:gd name="T4" fmla="*/ 0 w 21600"/>
                  <a:gd name="T5" fmla="*/ 205 h 21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805" fill="none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5"/>
                      <a:pt x="-1" y="21805"/>
                    </a:cubicBezTo>
                  </a:path>
                  <a:path w="21600" h="21805" stroke="0" extrusionOk="0">
                    <a:moveTo>
                      <a:pt x="21599" y="-1"/>
                    </a:moveTo>
                    <a:cubicBezTo>
                      <a:pt x="21599" y="68"/>
                      <a:pt x="21600" y="136"/>
                      <a:pt x="21600" y="205"/>
                    </a:cubicBezTo>
                    <a:cubicBezTo>
                      <a:pt x="21600" y="12134"/>
                      <a:pt x="11929" y="21805"/>
                      <a:pt x="-1" y="21805"/>
                    </a:cubicBezTo>
                    <a:lnTo>
                      <a:pt x="0" y="205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245" name="Oval 81"/>
            <p:cNvSpPr>
              <a:spLocks noChangeArrowheads="1"/>
            </p:cNvSpPr>
            <p:nvPr/>
          </p:nvSpPr>
          <p:spPr bwMode="auto">
            <a:xfrm>
              <a:off x="2706688" y="5499100"/>
              <a:ext cx="508000" cy="5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46" name="Rectangle 82"/>
            <p:cNvSpPr>
              <a:spLocks noChangeArrowheads="1"/>
            </p:cNvSpPr>
            <p:nvPr/>
          </p:nvSpPr>
          <p:spPr bwMode="auto">
            <a:xfrm>
              <a:off x="2740025" y="5554663"/>
              <a:ext cx="408816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libri"/>
                  <a:cs typeface="Calibri"/>
                </a:rPr>
                <a:t> =</a:t>
              </a:r>
            </a:p>
          </p:txBody>
        </p:sp>
        <p:sp>
          <p:nvSpPr>
            <p:cNvPr id="247" name="Line 83"/>
            <p:cNvSpPr>
              <a:spLocks noChangeShapeType="1"/>
            </p:cNvSpPr>
            <p:nvPr/>
          </p:nvSpPr>
          <p:spPr bwMode="auto">
            <a:xfrm>
              <a:off x="2438400" y="5029200"/>
              <a:ext cx="0" cy="609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48" name="Line 84"/>
            <p:cNvSpPr>
              <a:spLocks noChangeShapeType="1"/>
            </p:cNvSpPr>
            <p:nvPr/>
          </p:nvSpPr>
          <p:spPr bwMode="auto">
            <a:xfrm>
              <a:off x="2971800" y="5029200"/>
              <a:ext cx="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49" name="Line 85"/>
            <p:cNvSpPr>
              <a:spLocks noChangeShapeType="1"/>
            </p:cNvSpPr>
            <p:nvPr/>
          </p:nvSpPr>
          <p:spPr bwMode="auto">
            <a:xfrm flipH="1">
              <a:off x="2057400" y="5715000"/>
              <a:ext cx="609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50" name="Oval 86"/>
            <p:cNvSpPr>
              <a:spLocks noChangeArrowheads="1"/>
            </p:cNvSpPr>
            <p:nvPr/>
          </p:nvSpPr>
          <p:spPr bwMode="auto">
            <a:xfrm>
              <a:off x="2408238" y="4995863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51" name="Oval 87"/>
            <p:cNvSpPr>
              <a:spLocks noChangeArrowheads="1"/>
            </p:cNvSpPr>
            <p:nvPr/>
          </p:nvSpPr>
          <p:spPr bwMode="auto">
            <a:xfrm>
              <a:off x="2943225" y="4995863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52" name="Oval 88"/>
            <p:cNvSpPr>
              <a:spLocks noChangeArrowheads="1"/>
            </p:cNvSpPr>
            <p:nvPr/>
          </p:nvSpPr>
          <p:spPr bwMode="auto">
            <a:xfrm>
              <a:off x="3775075" y="4995863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53" name="Line 89"/>
            <p:cNvSpPr>
              <a:spLocks noChangeShapeType="1"/>
            </p:cNvSpPr>
            <p:nvPr/>
          </p:nvSpPr>
          <p:spPr bwMode="auto">
            <a:xfrm flipH="1">
              <a:off x="6096000" y="5867400"/>
              <a:ext cx="990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54" name="Line 90"/>
            <p:cNvSpPr>
              <a:spLocks noChangeShapeType="1"/>
            </p:cNvSpPr>
            <p:nvPr/>
          </p:nvSpPr>
          <p:spPr bwMode="auto">
            <a:xfrm flipH="1">
              <a:off x="3200400" y="5715000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55" name="Line 91"/>
            <p:cNvSpPr>
              <a:spLocks noChangeShapeType="1"/>
            </p:cNvSpPr>
            <p:nvPr/>
          </p:nvSpPr>
          <p:spPr bwMode="auto">
            <a:xfrm flipH="1">
              <a:off x="2438400" y="6096000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56" name="Line 92"/>
            <p:cNvSpPr>
              <a:spLocks noChangeShapeType="1"/>
            </p:cNvSpPr>
            <p:nvPr/>
          </p:nvSpPr>
          <p:spPr bwMode="auto">
            <a:xfrm>
              <a:off x="2438400" y="57912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57" name="Line 93"/>
            <p:cNvSpPr>
              <a:spLocks noChangeShapeType="1"/>
            </p:cNvSpPr>
            <p:nvPr/>
          </p:nvSpPr>
          <p:spPr bwMode="auto">
            <a:xfrm>
              <a:off x="3505200" y="5715000"/>
              <a:ext cx="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58" name="Line 94"/>
            <p:cNvSpPr>
              <a:spLocks noChangeShapeType="1"/>
            </p:cNvSpPr>
            <p:nvPr/>
          </p:nvSpPr>
          <p:spPr bwMode="auto">
            <a:xfrm flipH="1">
              <a:off x="3505200" y="5791200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59" name="Line 95"/>
            <p:cNvSpPr>
              <a:spLocks noChangeShapeType="1"/>
            </p:cNvSpPr>
            <p:nvPr/>
          </p:nvSpPr>
          <p:spPr bwMode="auto">
            <a:xfrm flipH="1">
              <a:off x="3505200" y="5943600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60" name="Line 96"/>
            <p:cNvSpPr>
              <a:spLocks noChangeShapeType="1"/>
            </p:cNvSpPr>
            <p:nvPr/>
          </p:nvSpPr>
          <p:spPr bwMode="auto">
            <a:xfrm>
              <a:off x="3505200" y="5943600"/>
              <a:ext cx="0" cy="152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61" name="Line 97"/>
            <p:cNvSpPr>
              <a:spLocks noChangeShapeType="1"/>
            </p:cNvSpPr>
            <p:nvPr/>
          </p:nvSpPr>
          <p:spPr bwMode="auto">
            <a:xfrm>
              <a:off x="3276600" y="4800600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62" name="Line 98"/>
            <p:cNvSpPr>
              <a:spLocks noChangeShapeType="1"/>
            </p:cNvSpPr>
            <p:nvPr/>
          </p:nvSpPr>
          <p:spPr bwMode="auto">
            <a:xfrm>
              <a:off x="2590800" y="4800600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63" name="Line 99"/>
            <p:cNvSpPr>
              <a:spLocks noChangeShapeType="1"/>
            </p:cNvSpPr>
            <p:nvPr/>
          </p:nvSpPr>
          <p:spPr bwMode="auto">
            <a:xfrm>
              <a:off x="1066800" y="4953000"/>
              <a:ext cx="533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64" name="Line 100"/>
            <p:cNvSpPr>
              <a:spLocks noChangeShapeType="1"/>
            </p:cNvSpPr>
            <p:nvPr/>
          </p:nvSpPr>
          <p:spPr bwMode="auto">
            <a:xfrm flipH="1">
              <a:off x="3810000" y="3429000"/>
              <a:ext cx="1143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65" name="Line 101"/>
            <p:cNvSpPr>
              <a:spLocks noChangeShapeType="1"/>
            </p:cNvSpPr>
            <p:nvPr/>
          </p:nvSpPr>
          <p:spPr bwMode="auto">
            <a:xfrm flipH="1">
              <a:off x="3810000" y="5029200"/>
              <a:ext cx="1143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66" name="Line 102"/>
            <p:cNvSpPr>
              <a:spLocks noChangeShapeType="1"/>
            </p:cNvSpPr>
            <p:nvPr/>
          </p:nvSpPr>
          <p:spPr bwMode="auto">
            <a:xfrm>
              <a:off x="5410200" y="1676400"/>
              <a:ext cx="0" cy="38862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67" name="AutoShape 103"/>
            <p:cNvSpPr>
              <a:spLocks noChangeArrowheads="1"/>
            </p:cNvSpPr>
            <p:nvPr/>
          </p:nvSpPr>
          <p:spPr bwMode="auto">
            <a:xfrm rot="5400000" flipV="1">
              <a:off x="5422901" y="5043487"/>
              <a:ext cx="1117600" cy="276225"/>
            </a:xfrm>
            <a:custGeom>
              <a:avLst/>
              <a:gdLst>
                <a:gd name="G0" fmla="+- 5399 0 0"/>
                <a:gd name="G1" fmla="+- 21600 0 5399"/>
                <a:gd name="G2" fmla="*/ 5399 1 2"/>
                <a:gd name="G3" fmla="+- 21600 0 G2"/>
                <a:gd name="G4" fmla="+/ 5399 21600 2"/>
                <a:gd name="G5" fmla="+/ G1 0 2"/>
                <a:gd name="G6" fmla="*/ 21600 21600 5399"/>
                <a:gd name="G7" fmla="*/ G6 1 2"/>
                <a:gd name="G8" fmla="+- 21600 0 G7"/>
                <a:gd name="G9" fmla="*/ 21600 1 2"/>
                <a:gd name="G10" fmla="+- 5399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68" name="Line 104"/>
            <p:cNvSpPr>
              <a:spLocks noChangeShapeType="1"/>
            </p:cNvSpPr>
            <p:nvPr/>
          </p:nvSpPr>
          <p:spPr bwMode="auto">
            <a:xfrm>
              <a:off x="1295400" y="5791200"/>
              <a:ext cx="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69" name="Line 105"/>
            <p:cNvSpPr>
              <a:spLocks noChangeShapeType="1"/>
            </p:cNvSpPr>
            <p:nvPr/>
          </p:nvSpPr>
          <p:spPr bwMode="auto">
            <a:xfrm>
              <a:off x="1295400" y="6324600"/>
              <a:ext cx="4724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70" name="Line 106"/>
            <p:cNvSpPr>
              <a:spLocks noChangeShapeType="1"/>
            </p:cNvSpPr>
            <p:nvPr/>
          </p:nvSpPr>
          <p:spPr bwMode="auto">
            <a:xfrm flipV="1">
              <a:off x="6019800" y="5562600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71" name="Line 107"/>
            <p:cNvSpPr>
              <a:spLocks noChangeShapeType="1"/>
            </p:cNvSpPr>
            <p:nvPr/>
          </p:nvSpPr>
          <p:spPr bwMode="auto">
            <a:xfrm flipH="1">
              <a:off x="3810000" y="1828800"/>
              <a:ext cx="1143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grpSp>
          <p:nvGrpSpPr>
            <p:cNvPr id="272" name="Group 108"/>
            <p:cNvGrpSpPr>
              <a:grpSpLocks/>
            </p:cNvGrpSpPr>
            <p:nvPr/>
          </p:nvGrpSpPr>
          <p:grpSpPr bwMode="auto">
            <a:xfrm>
              <a:off x="4960938" y="3268663"/>
              <a:ext cx="215900" cy="279400"/>
              <a:chOff x="3125" y="2059"/>
              <a:chExt cx="136" cy="176"/>
            </a:xfrm>
          </p:grpSpPr>
          <p:sp>
            <p:nvSpPr>
              <p:cNvPr id="303" name="Line 109"/>
              <p:cNvSpPr>
                <a:spLocks noChangeShapeType="1"/>
              </p:cNvSpPr>
              <p:nvPr/>
            </p:nvSpPr>
            <p:spPr bwMode="auto">
              <a:xfrm>
                <a:off x="3128" y="2059"/>
                <a:ext cx="133" cy="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04" name="Line 110"/>
              <p:cNvSpPr>
                <a:spLocks noChangeShapeType="1"/>
              </p:cNvSpPr>
              <p:nvPr/>
            </p:nvSpPr>
            <p:spPr bwMode="auto">
              <a:xfrm flipV="1">
                <a:off x="3128" y="2143"/>
                <a:ext cx="133" cy="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05" name="Line 111"/>
              <p:cNvSpPr>
                <a:spLocks noChangeShapeType="1"/>
              </p:cNvSpPr>
              <p:nvPr/>
            </p:nvSpPr>
            <p:spPr bwMode="auto">
              <a:xfrm>
                <a:off x="3125" y="2062"/>
                <a:ext cx="0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273" name="Group 112"/>
            <p:cNvGrpSpPr>
              <a:grpSpLocks/>
            </p:cNvGrpSpPr>
            <p:nvPr/>
          </p:nvGrpSpPr>
          <p:grpSpPr bwMode="auto">
            <a:xfrm>
              <a:off x="4960938" y="1668463"/>
              <a:ext cx="215900" cy="279400"/>
              <a:chOff x="3125" y="1051"/>
              <a:chExt cx="136" cy="176"/>
            </a:xfrm>
          </p:grpSpPr>
          <p:sp>
            <p:nvSpPr>
              <p:cNvPr id="300" name="Line 113"/>
              <p:cNvSpPr>
                <a:spLocks noChangeShapeType="1"/>
              </p:cNvSpPr>
              <p:nvPr/>
            </p:nvSpPr>
            <p:spPr bwMode="auto">
              <a:xfrm>
                <a:off x="3128" y="1051"/>
                <a:ext cx="133" cy="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01" name="Line 114"/>
              <p:cNvSpPr>
                <a:spLocks noChangeShapeType="1"/>
              </p:cNvSpPr>
              <p:nvPr/>
            </p:nvSpPr>
            <p:spPr bwMode="auto">
              <a:xfrm flipV="1">
                <a:off x="3128" y="1135"/>
                <a:ext cx="133" cy="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302" name="Line 115"/>
              <p:cNvSpPr>
                <a:spLocks noChangeShapeType="1"/>
              </p:cNvSpPr>
              <p:nvPr/>
            </p:nvSpPr>
            <p:spPr bwMode="auto">
              <a:xfrm>
                <a:off x="3125" y="1054"/>
                <a:ext cx="0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</p:grpSp>
        <p:grpSp>
          <p:nvGrpSpPr>
            <p:cNvPr id="274" name="Group 116"/>
            <p:cNvGrpSpPr>
              <a:grpSpLocks/>
            </p:cNvGrpSpPr>
            <p:nvPr/>
          </p:nvGrpSpPr>
          <p:grpSpPr bwMode="auto">
            <a:xfrm>
              <a:off x="4960938" y="4868863"/>
              <a:ext cx="215900" cy="279400"/>
              <a:chOff x="3125" y="3067"/>
              <a:chExt cx="136" cy="176"/>
            </a:xfrm>
          </p:grpSpPr>
          <p:sp>
            <p:nvSpPr>
              <p:cNvPr id="297" name="Line 117"/>
              <p:cNvSpPr>
                <a:spLocks noChangeShapeType="1"/>
              </p:cNvSpPr>
              <p:nvPr/>
            </p:nvSpPr>
            <p:spPr bwMode="auto">
              <a:xfrm>
                <a:off x="3128" y="3067"/>
                <a:ext cx="133" cy="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98" name="Line 118"/>
              <p:cNvSpPr>
                <a:spLocks noChangeShapeType="1"/>
              </p:cNvSpPr>
              <p:nvPr/>
            </p:nvSpPr>
            <p:spPr bwMode="auto">
              <a:xfrm flipV="1">
                <a:off x="3128" y="3151"/>
                <a:ext cx="133" cy="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99" name="Line 119"/>
              <p:cNvSpPr>
                <a:spLocks noChangeShapeType="1"/>
              </p:cNvSpPr>
              <p:nvPr/>
            </p:nvSpPr>
            <p:spPr bwMode="auto">
              <a:xfrm>
                <a:off x="3125" y="3070"/>
                <a:ext cx="0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275" name="Line 120"/>
            <p:cNvSpPr>
              <a:spLocks noChangeShapeType="1"/>
            </p:cNvSpPr>
            <p:nvPr/>
          </p:nvSpPr>
          <p:spPr bwMode="auto">
            <a:xfrm flipH="1">
              <a:off x="5181600" y="1804988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76" name="Line 121"/>
            <p:cNvSpPr>
              <a:spLocks noChangeShapeType="1"/>
            </p:cNvSpPr>
            <p:nvPr/>
          </p:nvSpPr>
          <p:spPr bwMode="auto">
            <a:xfrm flipH="1">
              <a:off x="5168900" y="3405188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77" name="Line 122"/>
            <p:cNvSpPr>
              <a:spLocks noChangeShapeType="1"/>
            </p:cNvSpPr>
            <p:nvPr/>
          </p:nvSpPr>
          <p:spPr bwMode="auto">
            <a:xfrm flipH="1">
              <a:off x="5181600" y="5005388"/>
              <a:ext cx="228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78" name="Line 123"/>
            <p:cNvSpPr>
              <a:spLocks noChangeShapeType="1"/>
            </p:cNvSpPr>
            <p:nvPr/>
          </p:nvSpPr>
          <p:spPr bwMode="auto">
            <a:xfrm>
              <a:off x="5029200" y="1905000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79" name="Line 124"/>
            <p:cNvSpPr>
              <a:spLocks noChangeShapeType="1"/>
            </p:cNvSpPr>
            <p:nvPr/>
          </p:nvSpPr>
          <p:spPr bwMode="auto">
            <a:xfrm>
              <a:off x="5029200" y="3505200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80" name="Line 125"/>
            <p:cNvSpPr>
              <a:spLocks noChangeShapeType="1"/>
            </p:cNvSpPr>
            <p:nvPr/>
          </p:nvSpPr>
          <p:spPr bwMode="auto">
            <a:xfrm>
              <a:off x="5029200" y="5105400"/>
              <a:ext cx="0" cy="762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med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81" name="Line 126"/>
            <p:cNvSpPr>
              <a:spLocks noChangeShapeType="1"/>
            </p:cNvSpPr>
            <p:nvPr/>
          </p:nvSpPr>
          <p:spPr bwMode="auto">
            <a:xfrm flipH="1">
              <a:off x="4191000" y="4267200"/>
              <a:ext cx="1143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82" name="Line 127"/>
            <p:cNvSpPr>
              <a:spLocks noChangeShapeType="1"/>
            </p:cNvSpPr>
            <p:nvPr/>
          </p:nvSpPr>
          <p:spPr bwMode="auto">
            <a:xfrm flipH="1">
              <a:off x="4191000" y="2667000"/>
              <a:ext cx="1143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83" name="Line 128"/>
            <p:cNvSpPr>
              <a:spLocks noChangeShapeType="1"/>
            </p:cNvSpPr>
            <p:nvPr/>
          </p:nvSpPr>
          <p:spPr bwMode="auto">
            <a:xfrm flipH="1">
              <a:off x="4191000" y="5867400"/>
              <a:ext cx="1752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grpSp>
          <p:nvGrpSpPr>
            <p:cNvPr id="284" name="Group 129"/>
            <p:cNvGrpSpPr>
              <a:grpSpLocks/>
            </p:cNvGrpSpPr>
            <p:nvPr/>
          </p:nvGrpSpPr>
          <p:grpSpPr bwMode="auto">
            <a:xfrm>
              <a:off x="7221538" y="4046538"/>
              <a:ext cx="758825" cy="476250"/>
              <a:chOff x="4549" y="2549"/>
              <a:chExt cx="478" cy="300"/>
            </a:xfrm>
          </p:grpSpPr>
          <p:sp>
            <p:nvSpPr>
              <p:cNvPr id="293" name="Arc 130"/>
              <p:cNvSpPr>
                <a:spLocks/>
              </p:cNvSpPr>
              <p:nvPr/>
            </p:nvSpPr>
            <p:spPr bwMode="auto">
              <a:xfrm>
                <a:off x="4549" y="2549"/>
                <a:ext cx="70" cy="144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94" name="Arc 131"/>
              <p:cNvSpPr>
                <a:spLocks/>
              </p:cNvSpPr>
              <p:nvPr/>
            </p:nvSpPr>
            <p:spPr bwMode="auto">
              <a:xfrm>
                <a:off x="4549" y="2549"/>
                <a:ext cx="478" cy="1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95" name="Arc 132"/>
              <p:cNvSpPr>
                <a:spLocks/>
              </p:cNvSpPr>
              <p:nvPr/>
            </p:nvSpPr>
            <p:spPr bwMode="auto">
              <a:xfrm>
                <a:off x="4573" y="2692"/>
                <a:ext cx="453" cy="15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  <p:sp>
            <p:nvSpPr>
              <p:cNvPr id="296" name="Arc 133"/>
              <p:cNvSpPr>
                <a:spLocks/>
              </p:cNvSpPr>
              <p:nvPr/>
            </p:nvSpPr>
            <p:spPr bwMode="auto">
              <a:xfrm>
                <a:off x="4549" y="2692"/>
                <a:ext cx="70" cy="157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600 w 21600"/>
                  <a:gd name="T1" fmla="*/ 0 h 21600"/>
                  <a:gd name="T2" fmla="*/ 0 w 21600"/>
                  <a:gd name="T3" fmla="*/ 21600 h 21600"/>
                  <a:gd name="T4" fmla="*/ 0 w 21600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599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rgbClr val="FC0128"/>
                  </a:solidFill>
                  <a:latin typeface="Calibri"/>
                  <a:cs typeface="Calibri"/>
                </a:endParaRPr>
              </a:p>
            </p:txBody>
          </p:sp>
        </p:grpSp>
        <p:sp>
          <p:nvSpPr>
            <p:cNvPr id="285" name="Line 134"/>
            <p:cNvSpPr>
              <a:spLocks noChangeShapeType="1"/>
            </p:cNvSpPr>
            <p:nvPr/>
          </p:nvSpPr>
          <p:spPr bwMode="auto">
            <a:xfrm>
              <a:off x="7086600" y="4419600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86" name="Line 135"/>
            <p:cNvSpPr>
              <a:spLocks noChangeShapeType="1"/>
            </p:cNvSpPr>
            <p:nvPr/>
          </p:nvSpPr>
          <p:spPr bwMode="auto">
            <a:xfrm flipH="1">
              <a:off x="7086600" y="4418013"/>
              <a:ext cx="212725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87" name="Line 136"/>
            <p:cNvSpPr>
              <a:spLocks noChangeShapeType="1"/>
            </p:cNvSpPr>
            <p:nvPr/>
          </p:nvSpPr>
          <p:spPr bwMode="auto">
            <a:xfrm flipH="1" flipV="1">
              <a:off x="7086600" y="4114800"/>
              <a:ext cx="188913" cy="63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88" name="Line 137"/>
            <p:cNvSpPr>
              <a:spLocks noChangeShapeType="1"/>
            </p:cNvSpPr>
            <p:nvPr/>
          </p:nvSpPr>
          <p:spPr bwMode="auto">
            <a:xfrm>
              <a:off x="7086600" y="2667000"/>
              <a:ext cx="0" cy="1447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89" name="Line 138"/>
            <p:cNvSpPr>
              <a:spLocks noChangeShapeType="1"/>
            </p:cNvSpPr>
            <p:nvPr/>
          </p:nvSpPr>
          <p:spPr bwMode="auto">
            <a:xfrm flipH="1">
              <a:off x="7935913" y="4291013"/>
              <a:ext cx="381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90" name="Oval 139"/>
            <p:cNvSpPr>
              <a:spLocks noChangeArrowheads="1"/>
            </p:cNvSpPr>
            <p:nvPr/>
          </p:nvSpPr>
          <p:spPr bwMode="auto">
            <a:xfrm>
              <a:off x="2024063" y="4083050"/>
              <a:ext cx="63500" cy="635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91" name="Line 140"/>
            <p:cNvSpPr>
              <a:spLocks noChangeShapeType="1"/>
            </p:cNvSpPr>
            <p:nvPr/>
          </p:nvSpPr>
          <p:spPr bwMode="auto">
            <a:xfrm flipH="1">
              <a:off x="2895600" y="2009775"/>
              <a:ext cx="152400" cy="1238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FC0128"/>
                </a:solidFill>
                <a:latin typeface="Calibri"/>
                <a:cs typeface="Calibri"/>
              </a:endParaRPr>
            </a:p>
          </p:txBody>
        </p:sp>
        <p:sp>
          <p:nvSpPr>
            <p:cNvPr id="292" name="Rectangle 141"/>
            <p:cNvSpPr>
              <a:spLocks noChangeArrowheads="1"/>
            </p:cNvSpPr>
            <p:nvPr/>
          </p:nvSpPr>
          <p:spPr bwMode="auto">
            <a:xfrm>
              <a:off x="2955925" y="1935163"/>
              <a:ext cx="358622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Calibri"/>
                  <a:cs typeface="Calibri"/>
                </a:rPr>
                <a:t>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2883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Your Turn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For a cache of 64 blocks, each block four bytes in size:</a:t>
            </a: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The capacity of the cache is: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____</a:t>
            </a:r>
            <a:r>
              <a:rPr lang="en-US" altLang="en-US" sz="2400" dirty="0">
                <a:latin typeface="Arial" panose="020B0604020202020204" pitchFamily="34" charset="0"/>
              </a:rPr>
              <a:t> bytes.</a:t>
            </a: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Given a 2-way Set Associative organization, there are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___</a:t>
            </a:r>
            <a:r>
              <a:rPr lang="en-US" altLang="en-US" sz="2400" dirty="0">
                <a:latin typeface="Arial" panose="020B0604020202020204" pitchFamily="34" charset="0"/>
              </a:rPr>
              <a:t> sets, each of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__</a:t>
            </a:r>
            <a:r>
              <a:rPr lang="en-US" altLang="en-US" sz="2400" dirty="0">
                <a:latin typeface="Arial" panose="020B0604020202020204" pitchFamily="34" charset="0"/>
              </a:rPr>
              <a:t> blocks, and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__</a:t>
            </a:r>
            <a:r>
              <a:rPr lang="en-US" altLang="en-US" sz="2400" dirty="0">
                <a:latin typeface="Arial" panose="020B0604020202020204" pitchFamily="34" charset="0"/>
              </a:rPr>
              <a:t> places a block from memory could be placed.</a:t>
            </a: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Given a 4-way Set Associative organization, there are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____</a:t>
            </a:r>
            <a:r>
              <a:rPr lang="en-US" altLang="en-US" sz="2400" dirty="0">
                <a:latin typeface="Arial" panose="020B0604020202020204" pitchFamily="34" charset="0"/>
              </a:rPr>
              <a:t> sets each of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__</a:t>
            </a:r>
            <a:r>
              <a:rPr lang="en-US" altLang="en-US" sz="2400" dirty="0">
                <a:latin typeface="Arial" panose="020B0604020202020204" pitchFamily="34" charset="0"/>
              </a:rPr>
              <a:t> blocks and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__</a:t>
            </a:r>
            <a:r>
              <a:rPr lang="en-US" altLang="en-US" sz="2400" dirty="0">
                <a:latin typeface="Arial" panose="020B0604020202020204" pitchFamily="34" charset="0"/>
              </a:rPr>
              <a:t> places a block from memory could be placed.</a:t>
            </a:r>
          </a:p>
          <a:p>
            <a:pPr marL="457200" indent="-457200">
              <a:spcBef>
                <a:spcPct val="0"/>
              </a:spcBef>
              <a:buClr>
                <a:srgbClr val="CC0000"/>
              </a:buClr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Given an 8-way Set Associative organization, there are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____</a:t>
            </a:r>
            <a:r>
              <a:rPr lang="en-US" altLang="en-US" sz="2400" dirty="0">
                <a:latin typeface="Arial" panose="020B0604020202020204" pitchFamily="34" charset="0"/>
              </a:rPr>
              <a:t> sets each of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__</a:t>
            </a:r>
            <a:r>
              <a:rPr lang="en-US" altLang="en-US" sz="2400" dirty="0">
                <a:latin typeface="Arial" panose="020B0604020202020204" pitchFamily="34" charset="0"/>
              </a:rPr>
              <a:t> blocks and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___</a:t>
            </a:r>
            <a:r>
              <a:rPr lang="en-US" altLang="en-US" sz="2400" dirty="0">
                <a:latin typeface="Arial" panose="020B0604020202020204" pitchFamily="34" charset="0"/>
              </a:rPr>
              <a:t> places a block from memory could be placed.</a:t>
            </a:r>
          </a:p>
        </p:txBody>
      </p:sp>
    </p:spTree>
    <p:extLst>
      <p:ext uri="{BB962C8B-B14F-4D97-AF65-F5344CB8AC3E}">
        <p14:creationId xmlns:p14="http://schemas.microsoft.com/office/powerpoint/2010/main" val="3978100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369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Peer Instruction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3490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For a cache with constant total capacity, if we increase the number of ways by a factor of two, which statement is </a:t>
            </a:r>
            <a:r>
              <a:rPr lang="en-US" altLang="en-US" sz="2400" b="1" dirty="0">
                <a:latin typeface="Arial" panose="020B0604020202020204" pitchFamily="34" charset="0"/>
              </a:rPr>
              <a:t>false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 number of sets is halved</a:t>
            </a:r>
          </a:p>
          <a:p>
            <a:pPr>
              <a:lnSpc>
                <a:spcPct val="85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 tag width decreases</a:t>
            </a:r>
          </a:p>
          <a:p>
            <a:pPr>
              <a:lnSpc>
                <a:spcPct val="85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 block size stays the same</a:t>
            </a:r>
          </a:p>
          <a:p>
            <a:pPr>
              <a:lnSpc>
                <a:spcPct val="85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The set index decreases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1034439" y="3134147"/>
            <a:ext cx="5200650" cy="457200"/>
          </a:xfrm>
          <a:prstGeom prst="rect">
            <a:avLst/>
          </a:prstGeom>
          <a:noFill/>
          <a:ln w="508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23132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Peer Instruction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412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For S sets, N ways, B blocks, which statements hold?</a:t>
            </a:r>
          </a:p>
          <a:p>
            <a:pPr marL="1257300" lvl="1" indent="-514350">
              <a:spcBef>
                <a:spcPct val="0"/>
              </a:spcBef>
              <a:buClr>
                <a:srgbClr val="CC0000"/>
              </a:buClr>
              <a:buFont typeface="+mj-lt"/>
              <a:buAutoNum type="romanLcPeriod"/>
            </a:pPr>
            <a:r>
              <a:rPr lang="en-US" altLang="en-US" sz="2400" dirty="0">
                <a:latin typeface="Arial" panose="020B0604020202020204" pitchFamily="34" charset="0"/>
              </a:rPr>
              <a:t>The cache has B tags</a:t>
            </a:r>
          </a:p>
          <a:p>
            <a:pPr marL="1257300" lvl="1" indent="-514350">
              <a:spcBef>
                <a:spcPct val="0"/>
              </a:spcBef>
              <a:buClr>
                <a:srgbClr val="CC0000"/>
              </a:buClr>
              <a:buFont typeface="+mj-lt"/>
              <a:buAutoNum type="romanLcPeriod"/>
            </a:pPr>
            <a:r>
              <a:rPr lang="en-US" altLang="en-US" sz="2400" dirty="0">
                <a:latin typeface="Arial" panose="020B0604020202020204" pitchFamily="34" charset="0"/>
              </a:rPr>
              <a:t>The cache needs N comparators</a:t>
            </a:r>
          </a:p>
          <a:p>
            <a:pPr marL="1257300" lvl="1" indent="-514350">
              <a:spcBef>
                <a:spcPct val="0"/>
              </a:spcBef>
              <a:buClr>
                <a:srgbClr val="CC0000"/>
              </a:buClr>
              <a:buFont typeface="+mj-lt"/>
              <a:buAutoNum type="romanLcPeriod"/>
            </a:pPr>
            <a:r>
              <a:rPr lang="en-US" altLang="en-US" sz="2400" dirty="0">
                <a:latin typeface="Arial" panose="020B0604020202020204" pitchFamily="34" charset="0"/>
              </a:rPr>
              <a:t>B = N x S</a:t>
            </a:r>
          </a:p>
          <a:p>
            <a:pPr marL="1257300" lvl="1" indent="-514350">
              <a:spcBef>
                <a:spcPct val="0"/>
              </a:spcBef>
              <a:buClr>
                <a:srgbClr val="CC0000"/>
              </a:buClr>
              <a:buFont typeface="+mj-lt"/>
              <a:buAutoNum type="romanLcPeriod"/>
            </a:pPr>
            <a:r>
              <a:rPr lang="en-US" altLang="en-US" sz="2400" dirty="0">
                <a:latin typeface="Arial" panose="020B0604020202020204" pitchFamily="34" charset="0"/>
              </a:rPr>
              <a:t>Size of Index = Log</a:t>
            </a:r>
            <a:r>
              <a:rPr lang="en-US" altLang="en-US" sz="2400" baseline="-25000" dirty="0">
                <a:latin typeface="Arial" panose="020B0604020202020204" pitchFamily="34" charset="0"/>
              </a:rPr>
              <a:t>2</a:t>
            </a:r>
            <a:r>
              <a:rPr lang="en-US" altLang="en-US" sz="2400" dirty="0">
                <a:latin typeface="Arial" panose="020B0604020202020204" pitchFamily="34" charset="0"/>
              </a:rPr>
              <a:t>(S)</a:t>
            </a:r>
            <a:br>
              <a:rPr lang="en-US" altLang="en-US" sz="2000" dirty="0">
                <a:latin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ts val="45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  <a:p>
            <a:pPr>
              <a:lnSpc>
                <a:spcPct val="85000"/>
              </a:lnSpc>
              <a:spcBef>
                <a:spcPts val="45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(ii)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only</a:t>
            </a:r>
          </a:p>
          <a:p>
            <a:pPr>
              <a:lnSpc>
                <a:spcPct val="85000"/>
              </a:lnSpc>
              <a:spcBef>
                <a:spcPts val="45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(ii), (iii)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</a:p>
          <a:p>
            <a:pPr>
              <a:lnSpc>
                <a:spcPct val="85000"/>
              </a:lnSpc>
              <a:spcBef>
                <a:spcPts val="45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 All four statements are true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1250264" y="4572000"/>
            <a:ext cx="4519256" cy="381231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2192400" y="1326960"/>
              <a:ext cx="6276240" cy="3508920"/>
            </p14:xfrm>
          </p:contentPart>
        </mc:Choice>
        <mc:Fallback xmlns=""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3040" y="1317600"/>
                <a:ext cx="6294960" cy="352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04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Typical Memory Hierarchy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16561" y="4633478"/>
            <a:ext cx="827023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Principle of locality + memory hierarchy </a:t>
            </a:r>
            <a:r>
              <a:rPr lang="en-US" altLang="en-US" sz="2000" dirty="0">
                <a:latin typeface="Arial" panose="020B0604020202020204" pitchFamily="34" charset="0"/>
              </a:rPr>
              <a:t>presents programmer with ≈ as much memory as is available in the </a:t>
            </a:r>
            <a:r>
              <a:rPr lang="en-US" altLang="en-US" sz="2000" i="1" dirty="0">
                <a:solidFill>
                  <a:srgbClr val="0070C0"/>
                </a:solidFill>
                <a:latin typeface="Arial" panose="020B0604020202020204" pitchFamily="34" charset="0"/>
              </a:rPr>
              <a:t>cheapest</a:t>
            </a:r>
            <a:r>
              <a:rPr lang="en-US" altLang="en-US" sz="2000" dirty="0">
                <a:latin typeface="Arial" panose="020B0604020202020204" pitchFamily="34" charset="0"/>
              </a:rPr>
              <a:t> technology at the ≈ speed offered by the </a:t>
            </a:r>
            <a:r>
              <a:rPr lang="en-US" altLang="en-US" sz="2000" i="1" dirty="0">
                <a:solidFill>
                  <a:srgbClr val="0070C0"/>
                </a:solidFill>
                <a:latin typeface="Arial" panose="020B0604020202020204" pitchFamily="34" charset="0"/>
              </a:rPr>
              <a:t>fastest</a:t>
            </a:r>
            <a:r>
              <a:rPr lang="en-US" altLang="en-US" sz="2000" dirty="0">
                <a:latin typeface="Arial" panose="020B0604020202020204" pitchFamily="34" charset="0"/>
              </a:rPr>
              <a:t> technology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6" name="Rectangle 3" descr="10%"/>
          <p:cNvSpPr>
            <a:spLocks noChangeArrowheads="1"/>
          </p:cNvSpPr>
          <p:nvPr/>
        </p:nvSpPr>
        <p:spPr bwMode="auto">
          <a:xfrm>
            <a:off x="3490745" y="2400670"/>
            <a:ext cx="817365" cy="92910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7866" tIns="33338" rIns="67866" bIns="33338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Second-Level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(SRAM)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52051" y="1959213"/>
            <a:ext cx="2037160" cy="18216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37852" y="1902064"/>
            <a:ext cx="714139" cy="2827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sp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15141" y="2302113"/>
            <a:ext cx="1066800" cy="1010841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44453" y="2451656"/>
            <a:ext cx="863218" cy="2827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Datapath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24099" y="1559163"/>
            <a:ext cx="1033185" cy="18240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39921" y="2302114"/>
            <a:ext cx="1005761" cy="92910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866" tIns="33338" rIns="67866" bIns="33338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Secondary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(Disk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Or Flash)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00840" y="1730614"/>
            <a:ext cx="3850220" cy="166449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17959" y="1728569"/>
            <a:ext cx="1868301" cy="2827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On-Chip Components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V="1">
            <a:off x="2266450" y="1444863"/>
            <a:ext cx="4343400" cy="12573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339079" y="3281999"/>
            <a:ext cx="4156472" cy="16311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 rot="16200000">
            <a:off x="1824409" y="2710698"/>
            <a:ext cx="266700" cy="671016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81791" y="2915573"/>
            <a:ext cx="758429" cy="2827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7866" tIns="33338" rIns="67866" bIns="33338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RegFile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9" descr="10%"/>
          <p:cNvSpPr>
            <a:spLocks noChangeArrowheads="1"/>
          </p:cNvSpPr>
          <p:nvPr/>
        </p:nvSpPr>
        <p:spPr bwMode="auto">
          <a:xfrm>
            <a:off x="5279660" y="2114920"/>
            <a:ext cx="781050" cy="101322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287971" y="2343520"/>
            <a:ext cx="784672" cy="7136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(DRAM)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 rot="5400000">
            <a:off x="2859390" y="2838225"/>
            <a:ext cx="654828" cy="4982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lIns="67866" tIns="33338" rIns="67866" bIns="33338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 rot="5400000">
            <a:off x="2865342" y="2323875"/>
            <a:ext cx="654828" cy="49821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67866" tIns="33338" rIns="67866" bIns="33338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</a:t>
            </a: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279593" y="3550511"/>
            <a:ext cx="7317388" cy="2215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Speed (cycles):   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½’s                  1’s                      10’s          100’s-1000     1,000,000’s</a:t>
            </a: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279591" y="3836261"/>
            <a:ext cx="6868483" cy="2215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Size (bytes):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100’s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10K’s                       M’s                G’s                   T’s</a:t>
            </a:r>
          </a:p>
        </p:txBody>
      </p:sp>
      <p:grpSp>
        <p:nvGrpSpPr>
          <p:cNvPr id="25" name="Group 29"/>
          <p:cNvGrpSpPr/>
          <p:nvPr/>
        </p:nvGrpSpPr>
        <p:grpSpPr>
          <a:xfrm>
            <a:off x="510569" y="4114136"/>
            <a:ext cx="7275222" cy="221599"/>
            <a:chOff x="481357" y="4658696"/>
            <a:chExt cx="7924800" cy="295466"/>
          </a:xfrm>
        </p:grpSpPr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481357" y="4658696"/>
              <a:ext cx="7924800" cy="29546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47625" tIns="19050" rIns="47625" bIns="1905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 Cost/bit:        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highest                                                                                            lowest</a:t>
              </a:r>
            </a:p>
          </p:txBody>
        </p:sp>
        <p:cxnSp>
          <p:nvCxnSpPr>
            <p:cNvPr id="27" name="Straight Arrow Connector 28"/>
            <p:cNvCxnSpPr/>
            <p:nvPr/>
          </p:nvCxnSpPr>
          <p:spPr>
            <a:xfrm flipV="1">
              <a:off x="2739264" y="4810070"/>
              <a:ext cx="4548634" cy="771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3" descr="10%"/>
          <p:cNvSpPr>
            <a:spLocks noChangeArrowheads="1"/>
          </p:cNvSpPr>
          <p:nvPr/>
        </p:nvSpPr>
        <p:spPr bwMode="auto">
          <a:xfrm>
            <a:off x="4365260" y="2057769"/>
            <a:ext cx="671254" cy="12001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67866" tIns="33338" rIns="67866" bIns="0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Third-Level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</a:p>
          <a:p>
            <a:pPr algn="ctr"/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(SRAM)</a:t>
            </a:r>
          </a:p>
        </p:txBody>
      </p:sp>
    </p:spTree>
    <p:extLst>
      <p:ext uri="{BB962C8B-B14F-4D97-AF65-F5344CB8AC3E}">
        <p14:creationId xmlns:p14="http://schemas.microsoft.com/office/powerpoint/2010/main" val="367723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utoUpdateAnimBg="0"/>
      <p:bldP spid="23" grpId="0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Costs of Set-Associative Caches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N-way set-associative cache costs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N comparators (delay and area)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MUX delay (set selection) before data is available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Data available after set selection (and Hit/Miss decision).  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DM $: block is available before the Hit/Miss decision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In Set-Associative, not possible to just assume a hit and continue and recover later if it was a miss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When miss occurs, which way’s block selected for replacement?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Least Recently Used </a:t>
            </a:r>
            <a:r>
              <a:rPr lang="en-US" altLang="en-US" sz="2000" dirty="0">
                <a:latin typeface="Arial" panose="020B0604020202020204" pitchFamily="34" charset="0"/>
              </a:rPr>
              <a:t>(LRU): one that has been unused the longest (principle of temporal locality)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Must track when each way’s block was used relative to other blocks in the set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For 2-way SA $, one bit per set → set to 1 when a block is referenced; reset the other way’s bit (i.e., “last used”)</a:t>
            </a:r>
          </a:p>
        </p:txBody>
      </p:sp>
    </p:spTree>
    <p:extLst>
      <p:ext uri="{BB962C8B-B14F-4D97-AF65-F5344CB8AC3E}">
        <p14:creationId xmlns:p14="http://schemas.microsoft.com/office/powerpoint/2010/main" val="2026389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Cache Replacement Policies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3" y="1229299"/>
            <a:ext cx="7375952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Random Replacement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Hardware randomly selects a cache evict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Least-Recently Used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Hardware keeps track of access history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Replace the entry that has not been used for the longest time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For 2-way set-associative cache, need one bit for LRU replacement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Example of a Simple “Pseudo” LRU Implementation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Assume 64 Fully Associative entries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Hardware replacement pointer points to one cache entry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Whenever access is made to the entry the pointer points to:</a:t>
            </a:r>
          </a:p>
          <a:p>
            <a:pPr lvl="2">
              <a:spcBef>
                <a:spcPct val="0"/>
              </a:spcBef>
              <a:buClr>
                <a:srgbClr val="CC0000"/>
              </a:buClr>
            </a:pPr>
            <a:r>
              <a:rPr lang="en-US" altLang="en-US" sz="1800" dirty="0">
                <a:latin typeface="Arial" panose="020B0604020202020204" pitchFamily="34" charset="0"/>
              </a:rPr>
              <a:t>Move the pointer to the next entry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Otherwise: do not move the pointer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(example of “not-most-recently used” replacement policy)</a:t>
            </a: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6487488" y="5184783"/>
            <a:ext cx="2306240" cy="1139429"/>
            <a:chOff x="3361" y="3089"/>
            <a:chExt cx="1937" cy="957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4376" y="3128"/>
              <a:ext cx="896" cy="8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4376" y="3312"/>
              <a:ext cx="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4376" y="3504"/>
              <a:ext cx="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4376" y="3840"/>
              <a:ext cx="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739" y="3491"/>
              <a:ext cx="186" cy="31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7865" tIns="33338" rIns="67865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2000" b="1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547" y="3089"/>
              <a:ext cx="625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7865" tIns="33338" rIns="67865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Entry 0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547" y="3281"/>
              <a:ext cx="625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7865" tIns="33338" rIns="67865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Entry 1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4547" y="3809"/>
              <a:ext cx="751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7865" tIns="33338" rIns="67865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Entry  63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436" y="3596"/>
              <a:ext cx="924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361" y="3359"/>
              <a:ext cx="1051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7865" tIns="33338" rIns="67865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Replacement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539" y="3596"/>
              <a:ext cx="633" cy="2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67865" tIns="33338" rIns="67865" bIns="33338">
              <a:prstTxWarp prst="textNoShape">
                <a:avLst/>
              </a:prstTxWarp>
              <a:spAutoFit/>
            </a:bodyPr>
            <a:lstStyle/>
            <a:p>
              <a:pPr>
                <a:defRPr/>
              </a:pPr>
              <a:r>
                <a:rPr lang="en-US" sz="1400" b="1">
                  <a:latin typeface="Arial" panose="020B0604020202020204" pitchFamily="34" charset="0"/>
                  <a:cs typeface="Arial" panose="020B0604020202020204" pitchFamily="34" charset="0"/>
                </a:rPr>
                <a:t>Pointer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22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Replacement Policy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3" y="1229299"/>
            <a:ext cx="8375070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In an associative cache, which block from a set should be evicted when the set becomes full?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Random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Least-Recently Used (LRU)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LRU cache state must be updated on every access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true implementation only feasible for small sets (2-way)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pseudo-LRU binary tree often used for 4-8 way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First-In, First-Out (FIFO) a.k.a. Round-Robin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used in highly associative caches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Not-Most-Recently Used (NMRU)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FIFO with exception for most-recently used block or blocks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This is a second-order effect.  Why?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3200400" y="5638800"/>
            <a:ext cx="56707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>
                <a:solidFill>
                  <a:srgbClr val="FC0128"/>
                </a:solidFill>
                <a:latin typeface="Calibri"/>
                <a:cs typeface="Calibri"/>
              </a:rPr>
              <a:t>Replacement only happens on misses</a:t>
            </a:r>
          </a:p>
        </p:txBody>
      </p:sp>
    </p:spTree>
    <p:extLst>
      <p:ext uri="{BB962C8B-B14F-4D97-AF65-F5344CB8AC3E}">
        <p14:creationId xmlns:p14="http://schemas.microsoft.com/office/powerpoint/2010/main" val="155335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Placement Policy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77"/>
          <p:cNvGrpSpPr/>
          <p:nvPr/>
        </p:nvGrpSpPr>
        <p:grpSpPr>
          <a:xfrm>
            <a:off x="638283" y="1304351"/>
            <a:ext cx="7791234" cy="5098926"/>
            <a:chOff x="609600" y="1325563"/>
            <a:chExt cx="7791234" cy="5098926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2763838" y="3657600"/>
              <a:ext cx="1219200" cy="1066800"/>
            </a:xfrm>
            <a:prstGeom prst="rect">
              <a:avLst/>
            </a:prstGeom>
            <a:solidFill>
              <a:schemeClr val="bg2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grpSp>
          <p:nvGrpSpPr>
            <p:cNvPr id="9" name="Group 4"/>
            <p:cNvGrpSpPr>
              <a:grpSpLocks/>
            </p:cNvGrpSpPr>
            <p:nvPr/>
          </p:nvGrpSpPr>
          <p:grpSpPr bwMode="auto">
            <a:xfrm>
              <a:off x="2776538" y="3663950"/>
              <a:ext cx="1193800" cy="1054100"/>
              <a:chOff x="1749" y="2308"/>
              <a:chExt cx="752" cy="664"/>
            </a:xfrm>
          </p:grpSpPr>
          <p:sp>
            <p:nvSpPr>
              <p:cNvPr id="74" name="Rectangle 5"/>
              <p:cNvSpPr>
                <a:spLocks noChangeArrowheads="1"/>
              </p:cNvSpPr>
              <p:nvPr/>
            </p:nvSpPr>
            <p:spPr bwMode="auto">
              <a:xfrm>
                <a:off x="1749" y="2312"/>
                <a:ext cx="752" cy="6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</a:endParaRPr>
              </a:p>
            </p:txBody>
          </p:sp>
          <p:sp>
            <p:nvSpPr>
              <p:cNvPr id="75" name="Line 6"/>
              <p:cNvSpPr>
                <a:spLocks noChangeShapeType="1"/>
              </p:cNvSpPr>
              <p:nvPr/>
            </p:nvSpPr>
            <p:spPr bwMode="auto">
              <a:xfrm>
                <a:off x="1837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</a:endParaRPr>
              </a:p>
            </p:txBody>
          </p:sp>
          <p:sp>
            <p:nvSpPr>
              <p:cNvPr id="76" name="Line 7"/>
              <p:cNvSpPr>
                <a:spLocks noChangeShapeType="1"/>
              </p:cNvSpPr>
              <p:nvPr/>
            </p:nvSpPr>
            <p:spPr bwMode="auto">
              <a:xfrm>
                <a:off x="1933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</a:endParaRPr>
              </a:p>
            </p:txBody>
          </p:sp>
          <p:sp>
            <p:nvSpPr>
              <p:cNvPr id="77" name="Line 8"/>
              <p:cNvSpPr>
                <a:spLocks noChangeShapeType="1"/>
              </p:cNvSpPr>
              <p:nvPr/>
            </p:nvSpPr>
            <p:spPr bwMode="auto">
              <a:xfrm>
                <a:off x="2029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</a:endParaRPr>
              </a:p>
            </p:txBody>
          </p:sp>
          <p:sp>
            <p:nvSpPr>
              <p:cNvPr id="78" name="Line 9"/>
              <p:cNvSpPr>
                <a:spLocks noChangeShapeType="1"/>
              </p:cNvSpPr>
              <p:nvPr/>
            </p:nvSpPr>
            <p:spPr bwMode="auto">
              <a:xfrm>
                <a:off x="2125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</a:endParaRPr>
              </a:p>
            </p:txBody>
          </p:sp>
          <p:sp>
            <p:nvSpPr>
              <p:cNvPr id="79" name="Line 10"/>
              <p:cNvSpPr>
                <a:spLocks noChangeShapeType="1"/>
              </p:cNvSpPr>
              <p:nvPr/>
            </p:nvSpPr>
            <p:spPr bwMode="auto">
              <a:xfrm>
                <a:off x="2221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</a:endParaRPr>
              </a:p>
            </p:txBody>
          </p:sp>
          <p:sp>
            <p:nvSpPr>
              <p:cNvPr id="80" name="Line 11"/>
              <p:cNvSpPr>
                <a:spLocks noChangeShapeType="1"/>
              </p:cNvSpPr>
              <p:nvPr/>
            </p:nvSpPr>
            <p:spPr bwMode="auto">
              <a:xfrm>
                <a:off x="2317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</a:endParaRPr>
              </a:p>
            </p:txBody>
          </p:sp>
          <p:sp>
            <p:nvSpPr>
              <p:cNvPr id="81" name="Line 12"/>
              <p:cNvSpPr>
                <a:spLocks noChangeShapeType="1"/>
              </p:cNvSpPr>
              <p:nvPr/>
            </p:nvSpPr>
            <p:spPr bwMode="auto">
              <a:xfrm>
                <a:off x="2413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</a:endParaRPr>
              </a:p>
            </p:txBody>
          </p:sp>
        </p:grp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7183438" y="3657600"/>
              <a:ext cx="152400" cy="1066800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6586538" y="3663950"/>
              <a:ext cx="1193800" cy="1054100"/>
              <a:chOff x="4149" y="2308"/>
              <a:chExt cx="752" cy="664"/>
            </a:xfrm>
          </p:grpSpPr>
          <p:sp>
            <p:nvSpPr>
              <p:cNvPr id="66" name="Rectangle 15"/>
              <p:cNvSpPr>
                <a:spLocks noChangeArrowheads="1"/>
              </p:cNvSpPr>
              <p:nvPr/>
            </p:nvSpPr>
            <p:spPr bwMode="auto">
              <a:xfrm>
                <a:off x="4149" y="2312"/>
                <a:ext cx="752" cy="65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</a:endParaRPr>
              </a:p>
            </p:txBody>
          </p:sp>
          <p:sp>
            <p:nvSpPr>
              <p:cNvPr id="67" name="Line 16"/>
              <p:cNvSpPr>
                <a:spLocks noChangeShapeType="1"/>
              </p:cNvSpPr>
              <p:nvPr/>
            </p:nvSpPr>
            <p:spPr bwMode="auto">
              <a:xfrm>
                <a:off x="4237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</a:endParaRPr>
              </a:p>
            </p:txBody>
          </p:sp>
          <p:sp>
            <p:nvSpPr>
              <p:cNvPr id="68" name="Line 17"/>
              <p:cNvSpPr>
                <a:spLocks noChangeShapeType="1"/>
              </p:cNvSpPr>
              <p:nvPr/>
            </p:nvSpPr>
            <p:spPr bwMode="auto">
              <a:xfrm>
                <a:off x="4333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</a:endParaRPr>
              </a:p>
            </p:txBody>
          </p:sp>
          <p:sp>
            <p:nvSpPr>
              <p:cNvPr id="69" name="Line 18"/>
              <p:cNvSpPr>
                <a:spLocks noChangeShapeType="1"/>
              </p:cNvSpPr>
              <p:nvPr/>
            </p:nvSpPr>
            <p:spPr bwMode="auto">
              <a:xfrm>
                <a:off x="4429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</a:endParaRPr>
              </a:p>
            </p:txBody>
          </p:sp>
          <p:sp>
            <p:nvSpPr>
              <p:cNvPr id="70" name="Line 19"/>
              <p:cNvSpPr>
                <a:spLocks noChangeShapeType="1"/>
              </p:cNvSpPr>
              <p:nvPr/>
            </p:nvSpPr>
            <p:spPr bwMode="auto">
              <a:xfrm>
                <a:off x="4525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</a:endParaRPr>
              </a:p>
            </p:txBody>
          </p:sp>
          <p:sp>
            <p:nvSpPr>
              <p:cNvPr id="71" name="Line 20"/>
              <p:cNvSpPr>
                <a:spLocks noChangeShapeType="1"/>
              </p:cNvSpPr>
              <p:nvPr/>
            </p:nvSpPr>
            <p:spPr bwMode="auto">
              <a:xfrm>
                <a:off x="4621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</a:endParaRPr>
              </a:p>
            </p:txBody>
          </p:sp>
          <p:sp>
            <p:nvSpPr>
              <p:cNvPr id="72" name="Line 21"/>
              <p:cNvSpPr>
                <a:spLocks noChangeShapeType="1"/>
              </p:cNvSpPr>
              <p:nvPr/>
            </p:nvSpPr>
            <p:spPr bwMode="auto">
              <a:xfrm>
                <a:off x="4717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</a:endParaRPr>
              </a:p>
            </p:txBody>
          </p:sp>
          <p:sp>
            <p:nvSpPr>
              <p:cNvPr id="73" name="Line 22"/>
              <p:cNvSpPr>
                <a:spLocks noChangeShapeType="1"/>
              </p:cNvSpPr>
              <p:nvPr/>
            </p:nvSpPr>
            <p:spPr bwMode="auto">
              <a:xfrm>
                <a:off x="4813" y="2308"/>
                <a:ext cx="0" cy="6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C0128"/>
                  </a:solidFill>
                </a:endParaRPr>
              </a:p>
            </p:txBody>
          </p:sp>
        </p:grp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510338" y="3392488"/>
              <a:ext cx="1520825" cy="2714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911225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Verdana" charset="0"/>
                </a:rPr>
                <a:t>0 1 2 3 4 5 6 7</a:t>
              </a: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4529138" y="3405188"/>
              <a:ext cx="1458912" cy="2714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911225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Verdana" charset="0"/>
                </a:rPr>
                <a:t>0     1      2     3</a:t>
              </a: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4516438" y="3657600"/>
              <a:ext cx="304800" cy="1066800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4529138" y="3670300"/>
              <a:ext cx="279400" cy="1041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16" name="Line 27"/>
            <p:cNvSpPr>
              <a:spLocks noChangeShapeType="1"/>
            </p:cNvSpPr>
            <p:nvPr/>
          </p:nvSpPr>
          <p:spPr bwMode="auto">
            <a:xfrm>
              <a:off x="4668838" y="36639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17" name="Rectangle 28"/>
            <p:cNvSpPr>
              <a:spLocks noChangeArrowheads="1"/>
            </p:cNvSpPr>
            <p:nvPr/>
          </p:nvSpPr>
          <p:spPr bwMode="auto">
            <a:xfrm>
              <a:off x="4910138" y="3670300"/>
              <a:ext cx="279400" cy="1041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18" name="Line 29"/>
            <p:cNvSpPr>
              <a:spLocks noChangeShapeType="1"/>
            </p:cNvSpPr>
            <p:nvPr/>
          </p:nvSpPr>
          <p:spPr bwMode="auto">
            <a:xfrm>
              <a:off x="5049838" y="36639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5291138" y="3670300"/>
              <a:ext cx="279400" cy="1041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>
              <a:off x="5430838" y="36639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21" name="Rectangle 32"/>
            <p:cNvSpPr>
              <a:spLocks noChangeArrowheads="1"/>
            </p:cNvSpPr>
            <p:nvPr/>
          </p:nvSpPr>
          <p:spPr bwMode="auto">
            <a:xfrm>
              <a:off x="5672138" y="3670300"/>
              <a:ext cx="279400" cy="1041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22" name="Line 33"/>
            <p:cNvSpPr>
              <a:spLocks noChangeShapeType="1"/>
            </p:cNvSpPr>
            <p:nvPr/>
          </p:nvSpPr>
          <p:spPr bwMode="auto">
            <a:xfrm>
              <a:off x="5811838" y="36639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23" name="Rectangle 34"/>
            <p:cNvSpPr>
              <a:spLocks noChangeArrowheads="1"/>
            </p:cNvSpPr>
            <p:nvPr/>
          </p:nvSpPr>
          <p:spPr bwMode="auto">
            <a:xfrm>
              <a:off x="1174750" y="3392488"/>
              <a:ext cx="1404938" cy="3333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Verdana" charset="0"/>
                </a:rPr>
                <a:t>Set Number</a:t>
              </a:r>
            </a:p>
          </p:txBody>
        </p:sp>
        <p:sp>
          <p:nvSpPr>
            <p:cNvPr id="24" name="Rectangle 35"/>
            <p:cNvSpPr>
              <a:spLocks noChangeArrowheads="1"/>
            </p:cNvSpPr>
            <p:nvPr/>
          </p:nvSpPr>
          <p:spPr bwMode="auto">
            <a:xfrm>
              <a:off x="1149350" y="3948113"/>
              <a:ext cx="1109663" cy="4540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Verdana" charset="0"/>
                </a:rPr>
                <a:t>Cache</a:t>
              </a: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2678113" y="4795838"/>
              <a:ext cx="5722721" cy="162865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Verdana" charset="0"/>
                </a:rPr>
                <a:t>     Fully	 (2-way) Set        Direct</a:t>
              </a:r>
            </a:p>
            <a:p>
              <a:pPr>
                <a:spcBef>
                  <a:spcPct val="0"/>
                </a:spcBef>
              </a:pPr>
              <a:r>
                <a:rPr lang="en-US" sz="2000" dirty="0">
                  <a:solidFill>
                    <a:srgbClr val="000000"/>
                  </a:solidFill>
                  <a:latin typeface="Verdana" charset="0"/>
                </a:rPr>
                <a:t>Associative	Associative         Mapped</a:t>
              </a:r>
            </a:p>
            <a:p>
              <a:pPr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anywhere	anywhere in        only into</a:t>
              </a:r>
            </a:p>
            <a:p>
              <a:pPr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		      set 0              block 4	</a:t>
              </a:r>
            </a:p>
            <a:p>
              <a:pPr>
                <a:spcBef>
                  <a:spcPct val="0"/>
                </a:spcBef>
              </a:pPr>
              <a:r>
                <a:rPr lang="en-US" sz="2000" dirty="0">
                  <a:solidFill>
                    <a:srgbClr val="56127A"/>
                  </a:solidFill>
                  <a:latin typeface="Verdana" charset="0"/>
                </a:rPr>
                <a:t>        		 </a:t>
              </a:r>
              <a:r>
                <a:rPr lang="en-US" sz="2000" i="1" dirty="0">
                  <a:solidFill>
                    <a:srgbClr val="56127A"/>
                  </a:solidFill>
                  <a:latin typeface="Verdana" charset="0"/>
                </a:rPr>
                <a:t>(12 mod 4)	   (12 mod 8)</a:t>
              </a:r>
            </a:p>
          </p:txBody>
        </p:sp>
        <p:sp>
          <p:nvSpPr>
            <p:cNvPr id="26" name="Rectangle 37"/>
            <p:cNvSpPr>
              <a:spLocks noChangeArrowheads="1"/>
            </p:cNvSpPr>
            <p:nvPr/>
          </p:nvSpPr>
          <p:spPr bwMode="auto">
            <a:xfrm>
              <a:off x="4600575" y="1790700"/>
              <a:ext cx="152400" cy="1066800"/>
            </a:xfrm>
            <a:prstGeom prst="rect">
              <a:avLst/>
            </a:prstGeom>
            <a:solidFill>
              <a:schemeClr val="bg2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2784475" y="1803400"/>
              <a:ext cx="4851400" cy="1041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28" name="Line 39"/>
            <p:cNvSpPr>
              <a:spLocks noChangeShapeType="1"/>
            </p:cNvSpPr>
            <p:nvPr/>
          </p:nvSpPr>
          <p:spPr bwMode="auto">
            <a:xfrm>
              <a:off x="29241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29" name="Line 40"/>
            <p:cNvSpPr>
              <a:spLocks noChangeShapeType="1"/>
            </p:cNvSpPr>
            <p:nvPr/>
          </p:nvSpPr>
          <p:spPr bwMode="auto">
            <a:xfrm>
              <a:off x="30765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30" name="Line 41"/>
            <p:cNvSpPr>
              <a:spLocks noChangeShapeType="1"/>
            </p:cNvSpPr>
            <p:nvPr/>
          </p:nvSpPr>
          <p:spPr bwMode="auto">
            <a:xfrm>
              <a:off x="32289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>
              <a:off x="33813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>
              <a:off x="35337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33" name="Line 44"/>
            <p:cNvSpPr>
              <a:spLocks noChangeShapeType="1"/>
            </p:cNvSpPr>
            <p:nvPr/>
          </p:nvSpPr>
          <p:spPr bwMode="auto">
            <a:xfrm>
              <a:off x="36861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34" name="Line 45"/>
            <p:cNvSpPr>
              <a:spLocks noChangeShapeType="1"/>
            </p:cNvSpPr>
            <p:nvPr/>
          </p:nvSpPr>
          <p:spPr bwMode="auto">
            <a:xfrm>
              <a:off x="38385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35" name="Line 46"/>
            <p:cNvSpPr>
              <a:spLocks noChangeShapeType="1"/>
            </p:cNvSpPr>
            <p:nvPr/>
          </p:nvSpPr>
          <p:spPr bwMode="auto">
            <a:xfrm>
              <a:off x="39909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36" name="Line 47"/>
            <p:cNvSpPr>
              <a:spLocks noChangeShapeType="1"/>
            </p:cNvSpPr>
            <p:nvPr/>
          </p:nvSpPr>
          <p:spPr bwMode="auto">
            <a:xfrm>
              <a:off x="41433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37" name="Line 48"/>
            <p:cNvSpPr>
              <a:spLocks noChangeShapeType="1"/>
            </p:cNvSpPr>
            <p:nvPr/>
          </p:nvSpPr>
          <p:spPr bwMode="auto">
            <a:xfrm>
              <a:off x="42957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38" name="Line 49"/>
            <p:cNvSpPr>
              <a:spLocks noChangeShapeType="1"/>
            </p:cNvSpPr>
            <p:nvPr/>
          </p:nvSpPr>
          <p:spPr bwMode="auto">
            <a:xfrm>
              <a:off x="44481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39" name="Line 50"/>
            <p:cNvSpPr>
              <a:spLocks noChangeShapeType="1"/>
            </p:cNvSpPr>
            <p:nvPr/>
          </p:nvSpPr>
          <p:spPr bwMode="auto">
            <a:xfrm>
              <a:off x="46005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40" name="Line 51"/>
            <p:cNvSpPr>
              <a:spLocks noChangeShapeType="1"/>
            </p:cNvSpPr>
            <p:nvPr/>
          </p:nvSpPr>
          <p:spPr bwMode="auto">
            <a:xfrm>
              <a:off x="47529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41" name="Line 52"/>
            <p:cNvSpPr>
              <a:spLocks noChangeShapeType="1"/>
            </p:cNvSpPr>
            <p:nvPr/>
          </p:nvSpPr>
          <p:spPr bwMode="auto">
            <a:xfrm>
              <a:off x="49053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42" name="Line 53"/>
            <p:cNvSpPr>
              <a:spLocks noChangeShapeType="1"/>
            </p:cNvSpPr>
            <p:nvPr/>
          </p:nvSpPr>
          <p:spPr bwMode="auto">
            <a:xfrm>
              <a:off x="50577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43" name="Line 54"/>
            <p:cNvSpPr>
              <a:spLocks noChangeShapeType="1"/>
            </p:cNvSpPr>
            <p:nvPr/>
          </p:nvSpPr>
          <p:spPr bwMode="auto">
            <a:xfrm>
              <a:off x="52101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44" name="Line 55"/>
            <p:cNvSpPr>
              <a:spLocks noChangeShapeType="1"/>
            </p:cNvSpPr>
            <p:nvPr/>
          </p:nvSpPr>
          <p:spPr bwMode="auto">
            <a:xfrm>
              <a:off x="53625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45" name="Line 56"/>
            <p:cNvSpPr>
              <a:spLocks noChangeShapeType="1"/>
            </p:cNvSpPr>
            <p:nvPr/>
          </p:nvSpPr>
          <p:spPr bwMode="auto">
            <a:xfrm>
              <a:off x="55149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46" name="Line 57"/>
            <p:cNvSpPr>
              <a:spLocks noChangeShapeType="1"/>
            </p:cNvSpPr>
            <p:nvPr/>
          </p:nvSpPr>
          <p:spPr bwMode="auto">
            <a:xfrm>
              <a:off x="56673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47" name="Line 58"/>
            <p:cNvSpPr>
              <a:spLocks noChangeShapeType="1"/>
            </p:cNvSpPr>
            <p:nvPr/>
          </p:nvSpPr>
          <p:spPr bwMode="auto">
            <a:xfrm>
              <a:off x="58197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48" name="Line 59"/>
            <p:cNvSpPr>
              <a:spLocks noChangeShapeType="1"/>
            </p:cNvSpPr>
            <p:nvPr/>
          </p:nvSpPr>
          <p:spPr bwMode="auto">
            <a:xfrm>
              <a:off x="59721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49" name="Line 60"/>
            <p:cNvSpPr>
              <a:spLocks noChangeShapeType="1"/>
            </p:cNvSpPr>
            <p:nvPr/>
          </p:nvSpPr>
          <p:spPr bwMode="auto">
            <a:xfrm>
              <a:off x="61245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50" name="Line 61"/>
            <p:cNvSpPr>
              <a:spLocks noChangeShapeType="1"/>
            </p:cNvSpPr>
            <p:nvPr/>
          </p:nvSpPr>
          <p:spPr bwMode="auto">
            <a:xfrm>
              <a:off x="62769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51" name="Line 62"/>
            <p:cNvSpPr>
              <a:spLocks noChangeShapeType="1"/>
            </p:cNvSpPr>
            <p:nvPr/>
          </p:nvSpPr>
          <p:spPr bwMode="auto">
            <a:xfrm>
              <a:off x="64293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52" name="Line 63"/>
            <p:cNvSpPr>
              <a:spLocks noChangeShapeType="1"/>
            </p:cNvSpPr>
            <p:nvPr/>
          </p:nvSpPr>
          <p:spPr bwMode="auto">
            <a:xfrm>
              <a:off x="65817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53" name="Line 64"/>
            <p:cNvSpPr>
              <a:spLocks noChangeShapeType="1"/>
            </p:cNvSpPr>
            <p:nvPr/>
          </p:nvSpPr>
          <p:spPr bwMode="auto">
            <a:xfrm>
              <a:off x="67341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54" name="Line 65"/>
            <p:cNvSpPr>
              <a:spLocks noChangeShapeType="1"/>
            </p:cNvSpPr>
            <p:nvPr/>
          </p:nvSpPr>
          <p:spPr bwMode="auto">
            <a:xfrm>
              <a:off x="68865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55" name="Line 66"/>
            <p:cNvSpPr>
              <a:spLocks noChangeShapeType="1"/>
            </p:cNvSpPr>
            <p:nvPr/>
          </p:nvSpPr>
          <p:spPr bwMode="auto">
            <a:xfrm>
              <a:off x="70389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56" name="Line 67"/>
            <p:cNvSpPr>
              <a:spLocks noChangeShapeType="1"/>
            </p:cNvSpPr>
            <p:nvPr/>
          </p:nvSpPr>
          <p:spPr bwMode="auto">
            <a:xfrm>
              <a:off x="71913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57" name="Line 68"/>
            <p:cNvSpPr>
              <a:spLocks noChangeShapeType="1"/>
            </p:cNvSpPr>
            <p:nvPr/>
          </p:nvSpPr>
          <p:spPr bwMode="auto">
            <a:xfrm>
              <a:off x="73437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58" name="Line 69"/>
            <p:cNvSpPr>
              <a:spLocks noChangeShapeType="1"/>
            </p:cNvSpPr>
            <p:nvPr/>
          </p:nvSpPr>
          <p:spPr bwMode="auto">
            <a:xfrm>
              <a:off x="7496175" y="1797050"/>
              <a:ext cx="0" cy="1054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C0128"/>
                </a:solidFill>
              </a:endParaRPr>
            </a:p>
          </p:txBody>
        </p:sp>
        <p:sp>
          <p:nvSpPr>
            <p:cNvPr id="59" name="Rectangle 70"/>
            <p:cNvSpPr>
              <a:spLocks noChangeArrowheads="1"/>
            </p:cNvSpPr>
            <p:nvPr/>
          </p:nvSpPr>
          <p:spPr bwMode="auto">
            <a:xfrm>
              <a:off x="2733675" y="1538288"/>
              <a:ext cx="1712913" cy="27146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911225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Verdana" charset="0"/>
                </a:rPr>
                <a:t>0 1 2 3 4 5 6 7 8 9</a:t>
              </a:r>
            </a:p>
          </p:txBody>
        </p:sp>
        <p:sp>
          <p:nvSpPr>
            <p:cNvPr id="60" name="Rectangle 71"/>
            <p:cNvSpPr>
              <a:spLocks noChangeArrowheads="1"/>
            </p:cNvSpPr>
            <p:nvPr/>
          </p:nvSpPr>
          <p:spPr bwMode="auto">
            <a:xfrm>
              <a:off x="4257675" y="1325563"/>
              <a:ext cx="1712913" cy="4540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defTabSz="911225">
                <a:spcBef>
                  <a:spcPct val="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Verdana" charset="0"/>
                </a:rPr>
                <a:t>1 1 1 1 1 1 1 1 1 1 0 1 2 3 4 5 6 7 8 9</a:t>
              </a:r>
            </a:p>
          </p:txBody>
        </p:sp>
        <p:sp>
          <p:nvSpPr>
            <p:cNvPr id="61" name="Rectangle 72"/>
            <p:cNvSpPr>
              <a:spLocks noChangeArrowheads="1"/>
            </p:cNvSpPr>
            <p:nvPr/>
          </p:nvSpPr>
          <p:spPr bwMode="auto">
            <a:xfrm>
              <a:off x="5756275" y="1325563"/>
              <a:ext cx="1712913" cy="4540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911225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Verdana" charset="0"/>
                </a:rPr>
                <a:t>2 2 2 2 2 2 2 2 2 2 0 1 2 3 4 5 6 7 8 9</a:t>
              </a:r>
            </a:p>
          </p:txBody>
        </p:sp>
        <p:sp>
          <p:nvSpPr>
            <p:cNvPr id="62" name="Rectangle 73"/>
            <p:cNvSpPr>
              <a:spLocks noChangeArrowheads="1"/>
            </p:cNvSpPr>
            <p:nvPr/>
          </p:nvSpPr>
          <p:spPr bwMode="auto">
            <a:xfrm>
              <a:off x="7127875" y="1325563"/>
              <a:ext cx="811213" cy="4540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defTabSz="911225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Verdana" charset="0"/>
                </a:rPr>
                <a:t>3 3</a:t>
              </a:r>
            </a:p>
            <a:p>
              <a:pPr algn="ctr" defTabSz="911225"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Verdana" charset="0"/>
                </a:rPr>
                <a:t>0 1</a:t>
              </a:r>
            </a:p>
          </p:txBody>
        </p:sp>
        <p:sp>
          <p:nvSpPr>
            <p:cNvPr id="63" name="Rectangle 74"/>
            <p:cNvSpPr>
              <a:spLocks noChangeArrowheads="1"/>
            </p:cNvSpPr>
            <p:nvPr/>
          </p:nvSpPr>
          <p:spPr bwMode="auto">
            <a:xfrm>
              <a:off x="1098550" y="2005013"/>
              <a:ext cx="1411288" cy="45402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Verdana" charset="0"/>
                </a:rPr>
                <a:t>Memory</a:t>
              </a:r>
            </a:p>
          </p:txBody>
        </p:sp>
        <p:sp>
          <p:nvSpPr>
            <p:cNvPr id="64" name="Rectangle 75"/>
            <p:cNvSpPr>
              <a:spLocks noChangeArrowheads="1"/>
            </p:cNvSpPr>
            <p:nvPr/>
          </p:nvSpPr>
          <p:spPr bwMode="auto">
            <a:xfrm>
              <a:off x="1098550" y="1409700"/>
              <a:ext cx="1609725" cy="3333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>
                  <a:solidFill>
                    <a:srgbClr val="000000"/>
                  </a:solidFill>
                  <a:latin typeface="Verdana" charset="0"/>
                </a:rPr>
                <a:t>Block Number</a:t>
              </a:r>
            </a:p>
          </p:txBody>
        </p:sp>
        <p:sp>
          <p:nvSpPr>
            <p:cNvPr id="65" name="Rectangle 76"/>
            <p:cNvSpPr>
              <a:spLocks noChangeArrowheads="1"/>
            </p:cNvSpPr>
            <p:nvPr/>
          </p:nvSpPr>
          <p:spPr bwMode="auto">
            <a:xfrm>
              <a:off x="609600" y="5562600"/>
              <a:ext cx="1762125" cy="63817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Verdana" charset="0"/>
                </a:rPr>
                <a:t>block 12 </a:t>
              </a:r>
            </a:p>
            <a:p>
              <a:pPr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Verdana" charset="0"/>
                </a:rPr>
                <a:t>can be placed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83336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Benefits of Set-Associative Caches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Choice of DM $ versus SA $ depends on the cost of a miss versus the cost of implementation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sz="2400" dirty="0">
                <a:latin typeface="Calibri" charset="0"/>
              </a:rPr>
              <a:t> Largest gains are in going from direct mapped to 2-way </a:t>
            </a:r>
            <a:br>
              <a:rPr lang="en-US" sz="2400" dirty="0">
                <a:latin typeface="Calibri" charset="0"/>
              </a:rPr>
            </a:br>
            <a:r>
              <a:rPr lang="en-US" sz="2400" dirty="0">
                <a:latin typeface="Calibri" charset="0"/>
              </a:rPr>
              <a:t>(20%+ reduction in miss rate)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6" name="Picture 4" descr="f05-30-P37449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40732" y="1975247"/>
            <a:ext cx="4866085" cy="3365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54437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116130"/>
            <a:ext cx="803696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Miss Rate vs. Cache Size on the Integer Portion of SPECCPU2000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99" y="1560984"/>
            <a:ext cx="7221462" cy="459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07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Big Idea: Locality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381001" y="1243694"/>
            <a:ext cx="8270239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Temporal Locality </a:t>
            </a:r>
            <a:r>
              <a:rPr lang="en-US" altLang="en-US" sz="2400" dirty="0">
                <a:latin typeface="Arial" panose="020B0604020202020204" pitchFamily="34" charset="0"/>
              </a:rPr>
              <a:t>(locality in time)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Go back to same book on desk multiple times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If a memory location is referenced, then it will tend to be referenced again soon</a:t>
            </a:r>
          </a:p>
          <a:p>
            <a:pPr>
              <a:spcBef>
                <a:spcPct val="0"/>
              </a:spcBef>
              <a:buClr>
                <a:srgbClr val="CC0000"/>
              </a:buClr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i="1" dirty="0">
                <a:solidFill>
                  <a:srgbClr val="0070C0"/>
                </a:solidFill>
                <a:latin typeface="Arial" panose="020B0604020202020204" pitchFamily="34" charset="0"/>
              </a:rPr>
              <a:t>Spatial Locality </a:t>
            </a:r>
            <a:r>
              <a:rPr lang="en-US" altLang="en-US" sz="2400" dirty="0">
                <a:latin typeface="Arial" panose="020B0604020202020204" pitchFamily="34" charset="0"/>
              </a:rPr>
              <a:t>(locality in space)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When go to book shelf, pick up multiple books on J.D. Salinger since library stores related books together</a:t>
            </a:r>
          </a:p>
          <a:p>
            <a:pPr lvl="1">
              <a:spcBef>
                <a:spcPct val="0"/>
              </a:spcBef>
              <a:buClr>
                <a:srgbClr val="CC0000"/>
              </a:buClr>
            </a:pPr>
            <a:r>
              <a:rPr lang="en-US" altLang="en-US" sz="2000" dirty="0">
                <a:latin typeface="Arial" panose="020B0604020202020204" pitchFamily="34" charset="0"/>
              </a:rPr>
              <a:t>If a memory location is referenced, the locations with nearby addresses will tend to be referenced soon</a:t>
            </a:r>
          </a:p>
        </p:txBody>
      </p:sp>
    </p:spTree>
    <p:extLst>
      <p:ext uri="{BB962C8B-B14F-4D97-AF65-F5344CB8AC3E}">
        <p14:creationId xmlns:p14="http://schemas.microsoft.com/office/powerpoint/2010/main" val="135402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Adding Cache to Computer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268"/>
          <p:cNvGrpSpPr/>
          <p:nvPr/>
        </p:nvGrpSpPr>
        <p:grpSpPr>
          <a:xfrm>
            <a:off x="989707" y="1808480"/>
            <a:ext cx="2286000" cy="2971800"/>
            <a:chOff x="609600" y="1676400"/>
            <a:chExt cx="3048000" cy="3962400"/>
          </a:xfrm>
        </p:grpSpPr>
        <p:sp>
          <p:nvSpPr>
            <p:cNvPr id="7" name="Rectangle 10"/>
            <p:cNvSpPr/>
            <p:nvPr/>
          </p:nvSpPr>
          <p:spPr>
            <a:xfrm>
              <a:off x="609600" y="1676400"/>
              <a:ext cx="3048000" cy="3962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Processor</a:t>
              </a:r>
            </a:p>
          </p:txBody>
        </p:sp>
        <p:sp>
          <p:nvSpPr>
            <p:cNvPr id="8" name="Rectangle 8"/>
            <p:cNvSpPr/>
            <p:nvPr/>
          </p:nvSpPr>
          <p:spPr>
            <a:xfrm>
              <a:off x="838200" y="2286000"/>
              <a:ext cx="2590800" cy="5334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</a:p>
          </p:txBody>
        </p:sp>
        <p:sp>
          <p:nvSpPr>
            <p:cNvPr id="9" name="Rectangle 9"/>
            <p:cNvSpPr/>
            <p:nvPr/>
          </p:nvSpPr>
          <p:spPr>
            <a:xfrm>
              <a:off x="838200" y="3048000"/>
              <a:ext cx="2590800" cy="23622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Datapath</a:t>
              </a:r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27"/>
            <p:cNvCxnSpPr/>
            <p:nvPr/>
          </p:nvCxnSpPr>
          <p:spPr>
            <a:xfrm rot="5400000">
              <a:off x="1409700" y="2933700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28"/>
            <p:cNvCxnSpPr/>
            <p:nvPr/>
          </p:nvCxnSpPr>
          <p:spPr>
            <a:xfrm rot="16200000" flipV="1">
              <a:off x="2553494" y="2932906"/>
              <a:ext cx="228600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269"/>
          <p:cNvGrpSpPr/>
          <p:nvPr/>
        </p:nvGrpSpPr>
        <p:grpSpPr>
          <a:xfrm>
            <a:off x="1107264" y="3237230"/>
            <a:ext cx="1997663" cy="1371600"/>
            <a:chOff x="766341" y="3505200"/>
            <a:chExt cx="2663549" cy="1828800"/>
          </a:xfrm>
        </p:grpSpPr>
        <p:sp>
          <p:nvSpPr>
            <p:cNvPr id="13" name="Rectangle 11"/>
            <p:cNvSpPr/>
            <p:nvPr/>
          </p:nvSpPr>
          <p:spPr>
            <a:xfrm>
              <a:off x="914400" y="3505200"/>
              <a:ext cx="2362200" cy="2286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  <p:grpSp>
          <p:nvGrpSpPr>
            <p:cNvPr id="14" name="Group 25"/>
            <p:cNvGrpSpPr/>
            <p:nvPr/>
          </p:nvGrpSpPr>
          <p:grpSpPr>
            <a:xfrm>
              <a:off x="914399" y="3886200"/>
              <a:ext cx="2362202" cy="685880"/>
              <a:chOff x="1600199" y="3962400"/>
              <a:chExt cx="1600201" cy="685880"/>
            </a:xfrm>
            <a:solidFill>
              <a:srgbClr val="9BBB59"/>
            </a:solidFill>
          </p:grpSpPr>
          <p:sp>
            <p:nvSpPr>
              <p:cNvPr id="18" name="Rectangle 12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3"/>
              <p:cNvSpPr/>
              <p:nvPr/>
            </p:nvSpPr>
            <p:spPr>
              <a:xfrm>
                <a:off x="1600200" y="4038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14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15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effectLst>
                    <a:glow rad="101600">
                      <a:schemeClr val="bg1">
                        <a:alpha val="75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1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17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18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19"/>
              <p:cNvSpPr/>
              <p:nvPr/>
            </p:nvSpPr>
            <p:spPr>
              <a:xfrm>
                <a:off x="1600199" y="4495800"/>
                <a:ext cx="1600199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20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Box 21"/>
              <p:cNvSpPr txBox="1"/>
              <p:nvPr/>
            </p:nvSpPr>
            <p:spPr>
              <a:xfrm>
                <a:off x="1905000" y="4114800"/>
                <a:ext cx="1166347" cy="53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effectLst>
                      <a:glow rad="254000">
                        <a:schemeClr val="bg1">
                          <a:alpha val="75000"/>
                        </a:schemeClr>
                      </a:glo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Registers</a:t>
                </a:r>
              </a:p>
            </p:txBody>
          </p:sp>
        </p:grpSp>
        <p:grpSp>
          <p:nvGrpSpPr>
            <p:cNvPr id="15" name="Group 24"/>
            <p:cNvGrpSpPr/>
            <p:nvPr/>
          </p:nvGrpSpPr>
          <p:grpSpPr>
            <a:xfrm>
              <a:off x="766341" y="4622554"/>
              <a:ext cx="2663549" cy="711446"/>
              <a:chOff x="4423941" y="3327154"/>
              <a:chExt cx="2663549" cy="711446"/>
            </a:xfrm>
          </p:grpSpPr>
          <p:sp>
            <p:nvSpPr>
              <p:cNvPr id="16" name="Trapezoid 22"/>
              <p:cNvSpPr/>
              <p:nvPr/>
            </p:nvSpPr>
            <p:spPr>
              <a:xfrm flipV="1">
                <a:off x="4572000" y="3429000"/>
                <a:ext cx="2362200" cy="609600"/>
              </a:xfrm>
              <a:prstGeom prst="trapezoid">
                <a:avLst>
                  <a:gd name="adj" fmla="val 25000"/>
                </a:avLst>
              </a:prstGeom>
              <a:solidFill>
                <a:srgbClr val="C0504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23"/>
              <p:cNvSpPr txBox="1"/>
              <p:nvPr/>
            </p:nvSpPr>
            <p:spPr>
              <a:xfrm>
                <a:off x="4423941" y="3327154"/>
                <a:ext cx="2663549" cy="69762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1400" dirty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Arithmetic &amp; Logic Unit</a:t>
                </a:r>
              </a:p>
              <a:p>
                <a:pPr algn="ctr"/>
                <a:r>
                  <a:rPr lang="en-US" sz="1400" dirty="0">
                    <a:effectLst>
                      <a:glow rad="152400">
                        <a:schemeClr val="bg1">
                          <a:alpha val="75000"/>
                        </a:schemeClr>
                      </a:glo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(ALU)</a:t>
                </a:r>
              </a:p>
            </p:txBody>
          </p:sp>
        </p:grpSp>
      </p:grpSp>
      <p:sp>
        <p:nvSpPr>
          <p:cNvPr id="28" name="Rectangle 29"/>
          <p:cNvSpPr/>
          <p:nvPr/>
        </p:nvSpPr>
        <p:spPr>
          <a:xfrm>
            <a:off x="5136257" y="1751330"/>
            <a:ext cx="1428750" cy="3086100"/>
          </a:xfrm>
          <a:prstGeom prst="rect">
            <a:avLst/>
          </a:prstGeom>
          <a:solidFill>
            <a:srgbClr val="95B3D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</a:p>
        </p:txBody>
      </p:sp>
      <p:grpSp>
        <p:nvGrpSpPr>
          <p:cNvPr id="29" name="Group 272"/>
          <p:cNvGrpSpPr/>
          <p:nvPr/>
        </p:nvGrpSpPr>
        <p:grpSpPr>
          <a:xfrm>
            <a:off x="6565008" y="1865630"/>
            <a:ext cx="1179673" cy="571500"/>
            <a:chOff x="6656703" y="1676400"/>
            <a:chExt cx="1572897" cy="762000"/>
          </a:xfrm>
        </p:grpSpPr>
        <p:sp>
          <p:nvSpPr>
            <p:cNvPr id="30" name="Rectangle 50"/>
            <p:cNvSpPr/>
            <p:nvPr/>
          </p:nvSpPr>
          <p:spPr>
            <a:xfrm>
              <a:off x="7315200" y="16764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</a:p>
          </p:txBody>
        </p:sp>
        <p:cxnSp>
          <p:nvCxnSpPr>
            <p:cNvPr id="31" name="Straight Arrow Connector 51"/>
            <p:cNvCxnSpPr/>
            <p:nvPr/>
          </p:nvCxnSpPr>
          <p:spPr>
            <a:xfrm flipH="1" flipV="1">
              <a:off x="6656703" y="1981200"/>
              <a:ext cx="658497" cy="1588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273"/>
          <p:cNvGrpSpPr/>
          <p:nvPr/>
        </p:nvGrpSpPr>
        <p:grpSpPr>
          <a:xfrm>
            <a:off x="6565008" y="4208780"/>
            <a:ext cx="1358899" cy="571500"/>
            <a:chOff x="6656703" y="4800600"/>
            <a:chExt cx="1572897" cy="762000"/>
          </a:xfrm>
        </p:grpSpPr>
        <p:sp>
          <p:nvSpPr>
            <p:cNvPr id="33" name="Rectangle 54"/>
            <p:cNvSpPr/>
            <p:nvPr/>
          </p:nvSpPr>
          <p:spPr>
            <a:xfrm>
              <a:off x="7315200" y="48006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</a:p>
          </p:txBody>
        </p:sp>
        <p:cxnSp>
          <p:nvCxnSpPr>
            <p:cNvPr id="34" name="Straight Arrow Connector 58"/>
            <p:cNvCxnSpPr/>
            <p:nvPr/>
          </p:nvCxnSpPr>
          <p:spPr>
            <a:xfrm>
              <a:off x="6656703" y="5181600"/>
              <a:ext cx="658497" cy="0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270"/>
          <p:cNvGrpSpPr/>
          <p:nvPr/>
        </p:nvGrpSpPr>
        <p:grpSpPr>
          <a:xfrm>
            <a:off x="5250557" y="2094230"/>
            <a:ext cx="1143000" cy="2571750"/>
            <a:chOff x="4953000" y="1981200"/>
            <a:chExt cx="1524000" cy="3429000"/>
          </a:xfrm>
        </p:grpSpPr>
        <p:grpSp>
          <p:nvGrpSpPr>
            <p:cNvPr id="36" name="Group 74"/>
            <p:cNvGrpSpPr/>
            <p:nvPr/>
          </p:nvGrpSpPr>
          <p:grpSpPr>
            <a:xfrm>
              <a:off x="4953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28" name="Rectangle 64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9" name="Rectangle 65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0" name="Rectangle 6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Rectangle 67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Rectangle 68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Rectangle 69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Rectangle 70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Rectangle 71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" name="Rectangle 72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Group 75"/>
            <p:cNvGrpSpPr/>
            <p:nvPr/>
          </p:nvGrpSpPr>
          <p:grpSpPr>
            <a:xfrm>
              <a:off x="5334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9" name="Rectangle 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0" name="Rectangle 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Rectangle 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Rectangle 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3" name="Rectangle 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" name="Rectangle 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" name="Rectangle 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Rectangle 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Rectangle 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Group 85"/>
            <p:cNvGrpSpPr/>
            <p:nvPr/>
          </p:nvGrpSpPr>
          <p:grpSpPr>
            <a:xfrm>
              <a:off x="5715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10" name="Rectangle 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1" name="Rectangle 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2" name="Rectangle 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3" name="Rectangle 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4" name="Rectangle 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5" name="Rectangle 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6" name="Rectangle 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Rectangle 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8" name="Rectangle 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Group 95"/>
            <p:cNvGrpSpPr/>
            <p:nvPr/>
          </p:nvGrpSpPr>
          <p:grpSpPr>
            <a:xfrm>
              <a:off x="6096000" y="40386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201" name="Rectangle 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2" name="Rectangle 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3" name="Rectangle 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4" name="Rectangle 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5" name="Rectangle 1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6" name="Rectangle 1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7" name="Rectangle 1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8" name="Rectangle 1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9" name="Rectangle 1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Group 105"/>
            <p:cNvGrpSpPr/>
            <p:nvPr/>
          </p:nvGrpSpPr>
          <p:grpSpPr>
            <a:xfrm>
              <a:off x="4953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92" name="Rectangle 1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3" name="Rectangle 1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4" name="Rectangle 1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5" name="Rectangle 1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6" name="Rectangle 1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7" name="Rectangle 1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8" name="Rectangle 1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9" name="Rectangle 1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0" name="Rectangle 1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Group 115"/>
            <p:cNvGrpSpPr/>
            <p:nvPr/>
          </p:nvGrpSpPr>
          <p:grpSpPr>
            <a:xfrm>
              <a:off x="5334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83" name="Rectangle 1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4" name="Rectangle 1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5" name="Rectangle 1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6" name="Rectangle 1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7" name="Rectangle 1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8" name="Rectangle 1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9" name="Rectangle 1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0" name="Rectangle 1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1" name="Rectangle 1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" name="Group 125"/>
            <p:cNvGrpSpPr/>
            <p:nvPr/>
          </p:nvGrpSpPr>
          <p:grpSpPr>
            <a:xfrm>
              <a:off x="5715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74" name="Rectangle 1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" name="Rectangle 1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6" name="Rectangle 1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7" name="Rectangle 1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8" name="Rectangle 1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9" name="Rectangle 1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Rectangle 1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1" name="Rectangle 1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2" name="Rectangle 1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Group 135"/>
            <p:cNvGrpSpPr/>
            <p:nvPr/>
          </p:nvGrpSpPr>
          <p:grpSpPr>
            <a:xfrm>
              <a:off x="6096000" y="47244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65" name="Rectangle 1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6" name="Rectangle 1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7" name="Rectangle 1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8" name="Rectangle 1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9" name="Rectangle 1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0" name="Rectangle 1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1" name="Rectangle 1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2" name="Rectangle 1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3" name="Rectangle 1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" name="Group 145"/>
            <p:cNvGrpSpPr/>
            <p:nvPr/>
          </p:nvGrpSpPr>
          <p:grpSpPr>
            <a:xfrm>
              <a:off x="4953000" y="3352800"/>
              <a:ext cx="381000" cy="685800"/>
              <a:chOff x="7543800" y="3581400"/>
              <a:chExt cx="2362200" cy="685800"/>
            </a:xfrm>
            <a:solidFill>
              <a:srgbClr val="9BBB59"/>
            </a:solidFill>
          </p:grpSpPr>
          <p:sp>
            <p:nvSpPr>
              <p:cNvPr id="156" name="Rectangle 1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Rectangle 1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Rectangle 1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Rectangle 1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Rectangle 1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Rectangle 1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Rectangle 1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Rectangle 1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tangle 1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Group 155"/>
            <p:cNvGrpSpPr/>
            <p:nvPr/>
          </p:nvGrpSpPr>
          <p:grpSpPr>
            <a:xfrm>
              <a:off x="5334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47" name="Rectangle 1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Rectangle 1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Rectangle 1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Rectangle 1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Rectangle 1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2" name="Rectangle 1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3" name="Rectangle 1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Rectangle 1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Rectangle 1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165"/>
            <p:cNvGrpSpPr/>
            <p:nvPr/>
          </p:nvGrpSpPr>
          <p:grpSpPr>
            <a:xfrm>
              <a:off x="5715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38" name="Rectangle 16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6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Rectangle 16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Rectangle 16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2" name="Rectangle 17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Rectangle 17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Rectangle 17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Rectangle 17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" name="Rectangle 17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" name="Group 175"/>
            <p:cNvGrpSpPr/>
            <p:nvPr/>
          </p:nvGrpSpPr>
          <p:grpSpPr>
            <a:xfrm>
              <a:off x="6096000" y="33528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9" name="Rectangle 1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Rectangle 17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angle 17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ectangle 17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8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8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Rectangle 18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Rectangle 18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" name="Group 185"/>
            <p:cNvGrpSpPr/>
            <p:nvPr/>
          </p:nvGrpSpPr>
          <p:grpSpPr>
            <a:xfrm>
              <a:off x="4953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20" name="Rectangle 18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Rectangle 18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tangle 18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3" name="Rectangle 18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Rectangle 19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Rectangle 19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Rectangle 19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Rectangle 19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Rectangle 19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9" name="Group 195"/>
            <p:cNvGrpSpPr/>
            <p:nvPr/>
          </p:nvGrpSpPr>
          <p:grpSpPr>
            <a:xfrm>
              <a:off x="5334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11" name="Rectangle 19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Rectangle 19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Rectangle 19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Rectangle 19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tangle 20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Rectangle 20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" name="Rectangle 20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20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 20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0" name="Group 205"/>
            <p:cNvGrpSpPr/>
            <p:nvPr/>
          </p:nvGrpSpPr>
          <p:grpSpPr>
            <a:xfrm>
              <a:off x="5715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102" name="Rectangle 20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20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ectangle 20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Rectangle 20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ectangle 21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Rectangle 21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ectangle 21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Rectangle 21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 21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Group 215"/>
            <p:cNvGrpSpPr/>
            <p:nvPr/>
          </p:nvGrpSpPr>
          <p:grpSpPr>
            <a:xfrm>
              <a:off x="6096000" y="26670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93" name="Rectangle 21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ectangle 21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angle 21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ectangle 21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Rectangle 22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22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Rectangle 22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22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 22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Group 225"/>
            <p:cNvGrpSpPr/>
            <p:nvPr/>
          </p:nvGrpSpPr>
          <p:grpSpPr>
            <a:xfrm>
              <a:off x="4953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84" name="Rectangle 22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22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ectangle 22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22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23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 23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angle 23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angle 23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ectangle 23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Group 235"/>
            <p:cNvGrpSpPr/>
            <p:nvPr/>
          </p:nvGrpSpPr>
          <p:grpSpPr>
            <a:xfrm>
              <a:off x="5334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75" name="Rectangle 23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23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 23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23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 24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 24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24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tangle 24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3" name="Rectangle 24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4" name="Group 245"/>
            <p:cNvGrpSpPr/>
            <p:nvPr/>
          </p:nvGrpSpPr>
          <p:grpSpPr>
            <a:xfrm>
              <a:off x="5715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66" name="Rectangle 24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Rectangle 24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Rectangle 24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Rectangle 24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25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25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25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25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25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5" name="Group 255"/>
            <p:cNvGrpSpPr/>
            <p:nvPr/>
          </p:nvGrpSpPr>
          <p:grpSpPr>
            <a:xfrm>
              <a:off x="6096000" y="1981200"/>
              <a:ext cx="381000" cy="685800"/>
              <a:chOff x="7543800" y="3581400"/>
              <a:chExt cx="2362200" cy="685800"/>
            </a:xfrm>
            <a:solidFill>
              <a:schemeClr val="accent3"/>
            </a:solidFill>
          </p:grpSpPr>
          <p:sp>
            <p:nvSpPr>
              <p:cNvPr id="57" name="Rectangle 25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Rectangle 257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Rectangle 258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Rectangle 259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Rectangle 260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Rectangle 261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Rectangle 262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Rectangle 263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Rectangle 264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6" name="TextBox 73"/>
            <p:cNvSpPr txBox="1"/>
            <p:nvPr/>
          </p:nvSpPr>
          <p:spPr>
            <a:xfrm>
              <a:off x="5181600" y="3352800"/>
              <a:ext cx="1203032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effectLst>
                    <a:glow rad="228600">
                      <a:schemeClr val="bg1">
                        <a:alpha val="75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Bytes</a:t>
              </a:r>
            </a:p>
          </p:txBody>
        </p:sp>
      </p:grpSp>
      <p:grpSp>
        <p:nvGrpSpPr>
          <p:cNvPr id="237" name="Group 279"/>
          <p:cNvGrpSpPr/>
          <p:nvPr/>
        </p:nvGrpSpPr>
        <p:grpSpPr>
          <a:xfrm>
            <a:off x="3237490" y="1964978"/>
            <a:ext cx="2776721" cy="3603848"/>
            <a:chOff x="2726108" y="1808864"/>
            <a:chExt cx="3702296" cy="4805130"/>
          </a:xfrm>
        </p:grpSpPr>
        <p:grpSp>
          <p:nvGrpSpPr>
            <p:cNvPr id="238" name="Group 271"/>
            <p:cNvGrpSpPr/>
            <p:nvPr/>
          </p:nvGrpSpPr>
          <p:grpSpPr>
            <a:xfrm>
              <a:off x="2777064" y="1808864"/>
              <a:ext cx="2480737" cy="3591157"/>
              <a:chOff x="2777064" y="1808864"/>
              <a:chExt cx="2480737" cy="3591157"/>
            </a:xfrm>
          </p:grpSpPr>
          <p:cxnSp>
            <p:nvCxnSpPr>
              <p:cNvPr id="242" name="Straight Arrow Connector 30"/>
              <p:cNvCxnSpPr/>
              <p:nvPr/>
            </p:nvCxnSpPr>
            <p:spPr>
              <a:xfrm>
                <a:off x="2777064" y="2514600"/>
                <a:ext cx="2480736" cy="0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35"/>
              <p:cNvCxnSpPr>
                <a:stCxn id="7" idx="3"/>
                <a:endCxn id="28" idx="1"/>
              </p:cNvCxnSpPr>
              <p:nvPr/>
            </p:nvCxnSpPr>
            <p:spPr>
              <a:xfrm>
                <a:off x="2777064" y="3581400"/>
                <a:ext cx="2480735" cy="0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36"/>
              <p:cNvCxnSpPr/>
              <p:nvPr/>
            </p:nvCxnSpPr>
            <p:spPr>
              <a:xfrm flipV="1">
                <a:off x="2777064" y="4495802"/>
                <a:ext cx="2480736" cy="4804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Arrow Connector 37"/>
              <p:cNvCxnSpPr/>
              <p:nvPr/>
            </p:nvCxnSpPr>
            <p:spPr>
              <a:xfrm flipH="1" flipV="1">
                <a:off x="2777064" y="4724399"/>
                <a:ext cx="2480737" cy="1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" name="TextBox 38"/>
              <p:cNvSpPr txBox="1"/>
              <p:nvPr/>
            </p:nvSpPr>
            <p:spPr>
              <a:xfrm>
                <a:off x="2814183" y="1808864"/>
                <a:ext cx="1436633" cy="69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Enable?</a:t>
                </a:r>
              </a:p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Read/Write</a:t>
                </a:r>
              </a:p>
            </p:txBody>
          </p:sp>
          <p:sp>
            <p:nvSpPr>
              <p:cNvPr id="247" name="TextBox 43"/>
              <p:cNvSpPr txBox="1"/>
              <p:nvPr/>
            </p:nvSpPr>
            <p:spPr>
              <a:xfrm>
                <a:off x="2848921" y="3200400"/>
                <a:ext cx="112252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Address</a:t>
                </a:r>
              </a:p>
            </p:txBody>
          </p:sp>
          <p:sp>
            <p:nvSpPr>
              <p:cNvPr id="248" name="TextBox 44"/>
              <p:cNvSpPr txBox="1"/>
              <p:nvPr/>
            </p:nvSpPr>
            <p:spPr>
              <a:xfrm>
                <a:off x="2930735" y="3861945"/>
                <a:ext cx="936412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Write Data</a:t>
                </a:r>
              </a:p>
            </p:txBody>
          </p:sp>
          <p:sp>
            <p:nvSpPr>
              <p:cNvPr id="249" name="TextBox 45"/>
              <p:cNvSpPr txBox="1"/>
              <p:nvPr/>
            </p:nvSpPr>
            <p:spPr>
              <a:xfrm>
                <a:off x="2952093" y="4702395"/>
                <a:ext cx="876296" cy="697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Read Data</a:t>
                </a:r>
              </a:p>
            </p:txBody>
          </p:sp>
        </p:grpSp>
        <p:grpSp>
          <p:nvGrpSpPr>
            <p:cNvPr id="239" name="Group 278"/>
            <p:cNvGrpSpPr/>
            <p:nvPr/>
          </p:nvGrpSpPr>
          <p:grpSpPr>
            <a:xfrm>
              <a:off x="2726108" y="5715000"/>
              <a:ext cx="3702296" cy="898994"/>
              <a:chOff x="2802308" y="5791200"/>
              <a:chExt cx="3702296" cy="898994"/>
            </a:xfrm>
          </p:grpSpPr>
          <p:sp>
            <p:nvSpPr>
              <p:cNvPr id="240" name="Left Brace 275"/>
              <p:cNvSpPr/>
              <p:nvPr/>
            </p:nvSpPr>
            <p:spPr>
              <a:xfrm rot="16200000">
                <a:off x="3903134" y="4741333"/>
                <a:ext cx="381000" cy="2480733"/>
              </a:xfrm>
              <a:prstGeom prst="leftBrace">
                <a:avLst>
                  <a:gd name="adj1" fmla="val 67668"/>
                  <a:gd name="adj2" fmla="val 47995"/>
                </a:avLst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1" name="TextBox 276"/>
              <p:cNvSpPr txBox="1"/>
              <p:nvPr/>
            </p:nvSpPr>
            <p:spPr>
              <a:xfrm>
                <a:off x="2802308" y="6238789"/>
                <a:ext cx="3702296" cy="451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Processor-Memory Interface</a:t>
                </a:r>
              </a:p>
            </p:txBody>
          </p:sp>
        </p:grpSp>
      </p:grpSp>
      <p:grpSp>
        <p:nvGrpSpPr>
          <p:cNvPr id="250" name="Group 284"/>
          <p:cNvGrpSpPr/>
          <p:nvPr/>
        </p:nvGrpSpPr>
        <p:grpSpPr>
          <a:xfrm>
            <a:off x="6283649" y="4951730"/>
            <a:ext cx="2231701" cy="623112"/>
            <a:chOff x="6281559" y="5791200"/>
            <a:chExt cx="2975601" cy="830815"/>
          </a:xfrm>
        </p:grpSpPr>
        <p:sp>
          <p:nvSpPr>
            <p:cNvPr id="251" name="Left Brace 282"/>
            <p:cNvSpPr/>
            <p:nvPr/>
          </p:nvSpPr>
          <p:spPr>
            <a:xfrm rot="16200000">
              <a:off x="6934200" y="5410200"/>
              <a:ext cx="381000" cy="1143000"/>
            </a:xfrm>
            <a:prstGeom prst="leftBrace">
              <a:avLst>
                <a:gd name="adj1" fmla="val 28383"/>
                <a:gd name="adj2" fmla="val 50000"/>
              </a:avLst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TextBox 283"/>
            <p:cNvSpPr txBox="1"/>
            <p:nvPr/>
          </p:nvSpPr>
          <p:spPr>
            <a:xfrm>
              <a:off x="6281559" y="6170610"/>
              <a:ext cx="2975601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I/O-Memory Interfaces</a:t>
              </a:r>
            </a:p>
          </p:txBody>
        </p:sp>
      </p:grpSp>
      <p:sp>
        <p:nvSpPr>
          <p:cNvPr id="253" name="Rectangle 3"/>
          <p:cNvSpPr/>
          <p:nvPr/>
        </p:nvSpPr>
        <p:spPr>
          <a:xfrm>
            <a:off x="5259998" y="2559569"/>
            <a:ext cx="1137763" cy="56883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</p:txBody>
      </p:sp>
      <p:sp>
        <p:nvSpPr>
          <p:cNvPr id="254" name="Rectangle 287"/>
          <p:cNvSpPr/>
          <p:nvPr/>
        </p:nvSpPr>
        <p:spPr>
          <a:xfrm>
            <a:off x="5242000" y="3923986"/>
            <a:ext cx="1137763" cy="56883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grpSp>
        <p:nvGrpSpPr>
          <p:cNvPr id="255" name="Group 34"/>
          <p:cNvGrpSpPr/>
          <p:nvPr/>
        </p:nvGrpSpPr>
        <p:grpSpPr>
          <a:xfrm>
            <a:off x="4336157" y="2379980"/>
            <a:ext cx="628650" cy="1885950"/>
            <a:chOff x="4191000" y="2362200"/>
            <a:chExt cx="838200" cy="2514600"/>
          </a:xfrm>
        </p:grpSpPr>
        <p:grpSp>
          <p:nvGrpSpPr>
            <p:cNvPr id="256" name="Group 32"/>
            <p:cNvGrpSpPr/>
            <p:nvPr/>
          </p:nvGrpSpPr>
          <p:grpSpPr>
            <a:xfrm>
              <a:off x="4191000" y="2362200"/>
              <a:ext cx="838200" cy="2514600"/>
              <a:chOff x="3962400" y="685800"/>
              <a:chExt cx="762000" cy="1066800"/>
            </a:xfrm>
          </p:grpSpPr>
          <p:sp>
            <p:nvSpPr>
              <p:cNvPr id="258" name="Rectangle 288"/>
              <p:cNvSpPr/>
              <p:nvPr/>
            </p:nvSpPr>
            <p:spPr>
              <a:xfrm>
                <a:off x="3962400" y="6858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9" name="Rectangle 289"/>
              <p:cNvSpPr/>
              <p:nvPr/>
            </p:nvSpPr>
            <p:spPr>
              <a:xfrm>
                <a:off x="4343400" y="6858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0" name="Rectangle 290"/>
              <p:cNvSpPr/>
              <p:nvPr/>
            </p:nvSpPr>
            <p:spPr>
              <a:xfrm>
                <a:off x="3962400" y="7620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1" name="Rectangle 291"/>
              <p:cNvSpPr/>
              <p:nvPr/>
            </p:nvSpPr>
            <p:spPr>
              <a:xfrm>
                <a:off x="4343400" y="7620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2" name="Rectangle 292"/>
              <p:cNvSpPr/>
              <p:nvPr/>
            </p:nvSpPr>
            <p:spPr>
              <a:xfrm>
                <a:off x="3962400" y="8382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3" name="Rectangle 293"/>
              <p:cNvSpPr/>
              <p:nvPr/>
            </p:nvSpPr>
            <p:spPr>
              <a:xfrm>
                <a:off x="4343400" y="8382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4" name="Rectangle 294"/>
              <p:cNvSpPr/>
              <p:nvPr/>
            </p:nvSpPr>
            <p:spPr>
              <a:xfrm>
                <a:off x="3962400" y="9144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5" name="Rectangle 295"/>
              <p:cNvSpPr/>
              <p:nvPr/>
            </p:nvSpPr>
            <p:spPr>
              <a:xfrm>
                <a:off x="4343400" y="9144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6" name="Rectangle 296"/>
              <p:cNvSpPr/>
              <p:nvPr/>
            </p:nvSpPr>
            <p:spPr>
              <a:xfrm>
                <a:off x="3962400" y="9906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7" name="Rectangle 297"/>
              <p:cNvSpPr/>
              <p:nvPr/>
            </p:nvSpPr>
            <p:spPr>
              <a:xfrm>
                <a:off x="4343400" y="9906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8" name="Rectangle 298"/>
              <p:cNvSpPr/>
              <p:nvPr/>
            </p:nvSpPr>
            <p:spPr>
              <a:xfrm>
                <a:off x="3962400" y="10668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9" name="Rectangle 299"/>
              <p:cNvSpPr/>
              <p:nvPr/>
            </p:nvSpPr>
            <p:spPr>
              <a:xfrm>
                <a:off x="4343400" y="10668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0" name="Rectangle 300"/>
              <p:cNvSpPr/>
              <p:nvPr/>
            </p:nvSpPr>
            <p:spPr>
              <a:xfrm>
                <a:off x="3962400" y="11430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1" name="Rectangle 301"/>
              <p:cNvSpPr/>
              <p:nvPr/>
            </p:nvSpPr>
            <p:spPr>
              <a:xfrm>
                <a:off x="4343400" y="11430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2" name="Rectangle 302"/>
              <p:cNvSpPr/>
              <p:nvPr/>
            </p:nvSpPr>
            <p:spPr>
              <a:xfrm>
                <a:off x="3962400" y="12192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3" name="Rectangle 303"/>
              <p:cNvSpPr/>
              <p:nvPr/>
            </p:nvSpPr>
            <p:spPr>
              <a:xfrm>
                <a:off x="4343400" y="12192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4" name="Rectangle 304"/>
              <p:cNvSpPr/>
              <p:nvPr/>
            </p:nvSpPr>
            <p:spPr>
              <a:xfrm>
                <a:off x="3962400" y="12954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5" name="Rectangle 305"/>
              <p:cNvSpPr/>
              <p:nvPr/>
            </p:nvSpPr>
            <p:spPr>
              <a:xfrm>
                <a:off x="4343400" y="12954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Rectangle 306"/>
              <p:cNvSpPr/>
              <p:nvPr/>
            </p:nvSpPr>
            <p:spPr>
              <a:xfrm>
                <a:off x="3962400" y="13716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Rectangle 307"/>
              <p:cNvSpPr/>
              <p:nvPr/>
            </p:nvSpPr>
            <p:spPr>
              <a:xfrm>
                <a:off x="4343400" y="13716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8" name="Rectangle 308"/>
              <p:cNvSpPr/>
              <p:nvPr/>
            </p:nvSpPr>
            <p:spPr>
              <a:xfrm>
                <a:off x="3962400" y="14478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9" name="Rectangle 309"/>
              <p:cNvSpPr/>
              <p:nvPr/>
            </p:nvSpPr>
            <p:spPr>
              <a:xfrm>
                <a:off x="4343400" y="14478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0" name="Rectangle 310"/>
              <p:cNvSpPr/>
              <p:nvPr/>
            </p:nvSpPr>
            <p:spPr>
              <a:xfrm>
                <a:off x="3962400" y="15240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1" name="Rectangle 311"/>
              <p:cNvSpPr/>
              <p:nvPr/>
            </p:nvSpPr>
            <p:spPr>
              <a:xfrm>
                <a:off x="4343400" y="15240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2" name="Rectangle 312"/>
              <p:cNvSpPr/>
              <p:nvPr/>
            </p:nvSpPr>
            <p:spPr>
              <a:xfrm>
                <a:off x="3962400" y="16002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3" name="Rectangle 313"/>
              <p:cNvSpPr/>
              <p:nvPr/>
            </p:nvSpPr>
            <p:spPr>
              <a:xfrm>
                <a:off x="4343400" y="16002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4" name="Rectangle 314"/>
              <p:cNvSpPr/>
              <p:nvPr/>
            </p:nvSpPr>
            <p:spPr>
              <a:xfrm>
                <a:off x="3962400" y="16764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5" name="Rectangle 315"/>
              <p:cNvSpPr/>
              <p:nvPr/>
            </p:nvSpPr>
            <p:spPr>
              <a:xfrm>
                <a:off x="4343400" y="1676400"/>
                <a:ext cx="3810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7" name="TextBox 316"/>
            <p:cNvSpPr txBox="1"/>
            <p:nvPr/>
          </p:nvSpPr>
          <p:spPr>
            <a:xfrm rot="16200000">
              <a:off x="3827195" y="3389872"/>
              <a:ext cx="1522028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effectLst>
                    <a:glow rad="254000">
                      <a:schemeClr val="bg1">
                        <a:alpha val="75000"/>
                      </a:schemeClr>
                    </a:glo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Cache</a:t>
              </a:r>
            </a:p>
          </p:txBody>
        </p:sp>
      </p:grpSp>
      <p:sp>
        <p:nvSpPr>
          <p:cNvPr id="286" name="TextBox 1"/>
          <p:cNvSpPr txBox="1"/>
          <p:nvPr/>
        </p:nvSpPr>
        <p:spPr>
          <a:xfrm>
            <a:off x="883745" y="4725923"/>
            <a:ext cx="2476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Processor organized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around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words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bytes</a:t>
            </a:r>
          </a:p>
        </p:txBody>
      </p:sp>
      <p:sp>
        <p:nvSpPr>
          <p:cNvPr id="287" name="TextBox 318"/>
          <p:cNvSpPr txBox="1"/>
          <p:nvPr/>
        </p:nvSpPr>
        <p:spPr>
          <a:xfrm>
            <a:off x="6683511" y="2684370"/>
            <a:ext cx="18598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Memory (including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cache) organized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around 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blocks,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which are typically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multiple words</a:t>
            </a:r>
          </a:p>
        </p:txBody>
      </p:sp>
    </p:spTree>
    <p:extLst>
      <p:ext uri="{BB962C8B-B14F-4D97-AF65-F5344CB8AC3E}">
        <p14:creationId xmlns:p14="http://schemas.microsoft.com/office/powerpoint/2010/main" val="370298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4195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Pipelined RISC-V RV32I </a:t>
            </a:r>
            <a:r>
              <a:rPr lang="en-US" altLang="en-US" dirty="0" err="1">
                <a:solidFill>
                  <a:srgbClr val="CC0000"/>
                </a:solidFill>
                <a:latin typeface="Arial" panose="020B0604020202020204" pitchFamily="34" charset="0"/>
              </a:rPr>
              <a:t>Datapath</a:t>
            </a: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 (with I,D$)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矩形 72"/>
          <p:cNvSpPr/>
          <p:nvPr/>
        </p:nvSpPr>
        <p:spPr>
          <a:xfrm>
            <a:off x="7084483" y="5554125"/>
            <a:ext cx="370417" cy="155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2182635"/>
            <a:ext cx="9144000" cy="3388000"/>
          </a:xfrm>
          <a:prstGeom prst="rect">
            <a:avLst/>
          </a:prstGeom>
        </p:spPr>
      </p:pic>
      <p:sp>
        <p:nvSpPr>
          <p:cNvPr id="14" name="TextBox 299"/>
          <p:cNvSpPr txBox="1"/>
          <p:nvPr/>
        </p:nvSpPr>
        <p:spPr>
          <a:xfrm>
            <a:off x="6086923" y="1393138"/>
            <a:ext cx="3124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Recalculate PC+4 in M stage to avoid sending both PC and PC+4 down pipeline</a:t>
            </a:r>
          </a:p>
        </p:txBody>
      </p:sp>
      <p:cxnSp>
        <p:nvCxnSpPr>
          <p:cNvPr id="15" name="Straight Arrow Connector 301"/>
          <p:cNvCxnSpPr/>
          <p:nvPr/>
        </p:nvCxnSpPr>
        <p:spPr>
          <a:xfrm flipH="1">
            <a:off x="7024428" y="2174163"/>
            <a:ext cx="176472" cy="637904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398"/>
          <p:cNvSpPr txBox="1"/>
          <p:nvPr/>
        </p:nvSpPr>
        <p:spPr>
          <a:xfrm>
            <a:off x="3543300" y="5871231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Must pipeline instruction along with data, so control operates correctly in each stage</a:t>
            </a:r>
          </a:p>
        </p:txBody>
      </p:sp>
      <p:cxnSp>
        <p:nvCxnSpPr>
          <p:cNvPr id="17" name="Straight Arrow Connector 403"/>
          <p:cNvCxnSpPr/>
          <p:nvPr/>
        </p:nvCxnSpPr>
        <p:spPr>
          <a:xfrm flipH="1" flipV="1">
            <a:off x="4305302" y="5604531"/>
            <a:ext cx="457199" cy="304801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06"/>
          <p:cNvCxnSpPr/>
          <p:nvPr/>
        </p:nvCxnSpPr>
        <p:spPr>
          <a:xfrm flipV="1">
            <a:off x="6057900" y="5528331"/>
            <a:ext cx="304800" cy="38100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409"/>
          <p:cNvCxnSpPr/>
          <p:nvPr/>
        </p:nvCxnSpPr>
        <p:spPr>
          <a:xfrm flipV="1">
            <a:off x="6667500" y="5528333"/>
            <a:ext cx="1828800" cy="380999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98" y="4219201"/>
            <a:ext cx="2943745" cy="24120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928" y="4484223"/>
            <a:ext cx="3519867" cy="208386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62800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80369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CPU-Cache Interaction (5-stage pipeline)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4953000" y="3505200"/>
            <a:ext cx="1828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5867400" y="26670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4800600" y="2462213"/>
            <a:ext cx="695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1168400" y="2259013"/>
            <a:ext cx="344488" cy="1004887"/>
          </a:xfrm>
          <a:custGeom>
            <a:avLst/>
            <a:gdLst/>
            <a:ahLst/>
            <a:cxnLst>
              <a:cxn ang="0">
                <a:pos x="0" y="632"/>
              </a:cxn>
              <a:cxn ang="0">
                <a:pos x="0" y="56"/>
              </a:cxn>
              <a:cxn ang="0">
                <a:pos x="0" y="0"/>
              </a:cxn>
              <a:cxn ang="0">
                <a:pos x="216" y="0"/>
              </a:cxn>
            </a:cxnLst>
            <a:rect l="0" t="0" r="r" b="b"/>
            <a:pathLst>
              <a:path w="217" h="633">
                <a:moveTo>
                  <a:pt x="0" y="632"/>
                </a:moveTo>
                <a:lnTo>
                  <a:pt x="0" y="56"/>
                </a:lnTo>
                <a:lnTo>
                  <a:pt x="0" y="0"/>
                </a:lnTo>
                <a:lnTo>
                  <a:pt x="21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1130300" y="3262313"/>
            <a:ext cx="306388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92" y="0"/>
              </a:cxn>
            </a:cxnLst>
            <a:rect l="0" t="0" r="r" b="b"/>
            <a:pathLst>
              <a:path w="193" h="1">
                <a:moveTo>
                  <a:pt x="0" y="0"/>
                </a:moveTo>
                <a:lnTo>
                  <a:pt x="144" y="0"/>
                </a:lnTo>
                <a:lnTo>
                  <a:pt x="192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914400" y="2970213"/>
            <a:ext cx="203200" cy="584200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1143000" y="3262313"/>
            <a:ext cx="5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36613" y="3167063"/>
            <a:ext cx="344296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PC</a:t>
            </a:r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977900" y="3478213"/>
            <a:ext cx="77788" cy="77787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24" y="0"/>
              </a:cxn>
              <a:cxn ang="0">
                <a:pos x="48" y="48"/>
              </a:cxn>
            </a:cxnLst>
            <a:rect l="0" t="0" r="r" b="b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446213" y="3108325"/>
            <a:ext cx="1068387" cy="123507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2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393825" y="3105150"/>
            <a:ext cx="568165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addr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052638" y="3133725"/>
            <a:ext cx="486613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 err="1">
                <a:solidFill>
                  <a:srgbClr val="000000"/>
                </a:solidFill>
                <a:latin typeface="Calibri"/>
                <a:cs typeface="Calibri"/>
              </a:rPr>
              <a:t>inst</a:t>
            </a: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1404938" y="3587750"/>
            <a:ext cx="1087638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Primary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Instruction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Cache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987425" y="1682750"/>
            <a:ext cx="479599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0x4</a:t>
            </a:r>
          </a:p>
        </p:txBody>
      </p:sp>
      <p:sp>
        <p:nvSpPr>
          <p:cNvPr id="20" name="Freeform 17"/>
          <p:cNvSpPr>
            <a:spLocks/>
          </p:cNvSpPr>
          <p:nvPr/>
        </p:nvSpPr>
        <p:spPr bwMode="auto">
          <a:xfrm>
            <a:off x="1522413" y="1724025"/>
            <a:ext cx="382587" cy="611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60"/>
              </a:cxn>
              <a:cxn ang="0">
                <a:pos x="48" y="192"/>
              </a:cxn>
              <a:cxn ang="0">
                <a:pos x="0" y="224"/>
              </a:cxn>
              <a:cxn ang="0">
                <a:pos x="0" y="384"/>
              </a:cxn>
              <a:cxn ang="0">
                <a:pos x="240" y="288"/>
              </a:cxn>
              <a:cxn ang="0">
                <a:pos x="240" y="96"/>
              </a:cxn>
              <a:cxn ang="0">
                <a:pos x="0" y="0"/>
              </a:cxn>
            </a:cxnLst>
            <a:rect l="0" t="0" r="r" b="b"/>
            <a:pathLst>
              <a:path w="241" h="385">
                <a:moveTo>
                  <a:pt x="0" y="0"/>
                </a:moveTo>
                <a:lnTo>
                  <a:pt x="0" y="160"/>
                </a:lnTo>
                <a:lnTo>
                  <a:pt x="48" y="192"/>
                </a:lnTo>
                <a:lnTo>
                  <a:pt x="0" y="224"/>
                </a:lnTo>
                <a:lnTo>
                  <a:pt x="0" y="384"/>
                </a:lnTo>
                <a:lnTo>
                  <a:pt x="240" y="288"/>
                </a:lnTo>
                <a:lnTo>
                  <a:pt x="240" y="96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452563" y="1800225"/>
            <a:ext cx="63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547712" y="1859166"/>
            <a:ext cx="433488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Add</a:t>
            </a:r>
          </a:p>
        </p:txBody>
      </p: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275018" y="2701925"/>
            <a:ext cx="311150" cy="485775"/>
            <a:chOff x="2063" y="1846"/>
            <a:chExt cx="196" cy="306"/>
          </a:xfrm>
        </p:grpSpPr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102" y="1846"/>
              <a:ext cx="109" cy="30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2135" y="2108"/>
              <a:ext cx="43" cy="44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21" y="0"/>
                </a:cxn>
                <a:cxn ang="0">
                  <a:pos x="42" y="43"/>
                </a:cxn>
              </a:cxnLst>
              <a:rect l="0" t="0" r="r" b="b"/>
              <a:pathLst>
                <a:path w="43" h="44">
                  <a:moveTo>
                    <a:pt x="0" y="43"/>
                  </a:moveTo>
                  <a:lnTo>
                    <a:pt x="21" y="0"/>
                  </a:lnTo>
                  <a:lnTo>
                    <a:pt x="42" y="43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2063" y="1913"/>
              <a:ext cx="196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Calibri"/>
                  <a:cs typeface="Calibri"/>
                </a:rPr>
                <a:t>IR</a:t>
              </a:r>
            </a:p>
          </p:txBody>
        </p:sp>
      </p:grpSp>
      <p:sp>
        <p:nvSpPr>
          <p:cNvPr id="27" name="Freeform 24"/>
          <p:cNvSpPr>
            <a:spLocks/>
          </p:cNvSpPr>
          <p:nvPr/>
        </p:nvSpPr>
        <p:spPr bwMode="auto">
          <a:xfrm>
            <a:off x="609600" y="1371600"/>
            <a:ext cx="1452563" cy="1897063"/>
          </a:xfrm>
          <a:custGeom>
            <a:avLst/>
            <a:gdLst/>
            <a:ahLst/>
            <a:cxnLst>
              <a:cxn ang="0">
                <a:pos x="822" y="429"/>
              </a:cxn>
              <a:cxn ang="0">
                <a:pos x="915" y="429"/>
              </a:cxn>
              <a:cxn ang="0">
                <a:pos x="915" y="0"/>
              </a:cxn>
              <a:cxn ang="0">
                <a:pos x="0" y="1"/>
              </a:cxn>
              <a:cxn ang="0">
                <a:pos x="0" y="1195"/>
              </a:cxn>
              <a:cxn ang="0">
                <a:pos x="212" y="1195"/>
              </a:cxn>
            </a:cxnLst>
            <a:rect l="0" t="0" r="r" b="b"/>
            <a:pathLst>
              <a:path w="915" h="1195">
                <a:moveTo>
                  <a:pt x="822" y="429"/>
                </a:moveTo>
                <a:lnTo>
                  <a:pt x="915" y="429"/>
                </a:lnTo>
                <a:lnTo>
                  <a:pt x="915" y="0"/>
                </a:lnTo>
                <a:lnTo>
                  <a:pt x="0" y="1"/>
                </a:lnTo>
                <a:lnTo>
                  <a:pt x="0" y="1195"/>
                </a:lnTo>
                <a:lnTo>
                  <a:pt x="212" y="1195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276600" y="3198813"/>
            <a:ext cx="35968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solidFill>
                  <a:srgbClr val="000000"/>
                </a:solidFill>
                <a:latin typeface="Calibri"/>
                <a:cs typeface="Calibri"/>
              </a:rPr>
              <a:t>D</a:t>
            </a:r>
          </a:p>
        </p:txBody>
      </p:sp>
      <p:sp>
        <p:nvSpPr>
          <p:cNvPr id="29" name="Freeform 26"/>
          <p:cNvSpPr>
            <a:spLocks/>
          </p:cNvSpPr>
          <p:nvPr/>
        </p:nvSpPr>
        <p:spPr bwMode="auto">
          <a:xfrm>
            <a:off x="2771775" y="2732088"/>
            <a:ext cx="230188" cy="458787"/>
          </a:xfrm>
          <a:custGeom>
            <a:avLst/>
            <a:gdLst/>
            <a:ahLst/>
            <a:cxnLst>
              <a:cxn ang="0">
                <a:pos x="144" y="48"/>
              </a:cxn>
              <a:cxn ang="0">
                <a:pos x="144" y="240"/>
              </a:cxn>
              <a:cxn ang="0">
                <a:pos x="0" y="288"/>
              </a:cxn>
              <a:cxn ang="0">
                <a:pos x="0" y="0"/>
              </a:cxn>
              <a:cxn ang="0">
                <a:pos x="144" y="48"/>
              </a:cxn>
            </a:cxnLst>
            <a:rect l="0" t="0" r="r" b="b"/>
            <a:pathLst>
              <a:path w="145" h="289">
                <a:moveTo>
                  <a:pt x="144" y="48"/>
                </a:moveTo>
                <a:lnTo>
                  <a:pt x="144" y="240"/>
                </a:lnTo>
                <a:lnTo>
                  <a:pt x="0" y="288"/>
                </a:lnTo>
                <a:lnTo>
                  <a:pt x="0" y="0"/>
                </a:lnTo>
                <a:lnTo>
                  <a:pt x="144" y="48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828800" y="2667000"/>
            <a:ext cx="76313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bubble</a:t>
            </a: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3003550" y="2947988"/>
            <a:ext cx="317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V="1">
            <a:off x="2590800" y="2819400"/>
            <a:ext cx="184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3" name="Freeform 30"/>
          <p:cNvSpPr>
            <a:spLocks/>
          </p:cNvSpPr>
          <p:nvPr/>
        </p:nvSpPr>
        <p:spPr bwMode="auto">
          <a:xfrm>
            <a:off x="2509838" y="3032125"/>
            <a:ext cx="252412" cy="242888"/>
          </a:xfrm>
          <a:custGeom>
            <a:avLst/>
            <a:gdLst/>
            <a:ahLst/>
            <a:cxnLst>
              <a:cxn ang="0">
                <a:pos x="0" y="153"/>
              </a:cxn>
              <a:cxn ang="0">
                <a:pos x="87" y="153"/>
              </a:cxn>
              <a:cxn ang="0">
                <a:pos x="87" y="0"/>
              </a:cxn>
              <a:cxn ang="0">
                <a:pos x="159" y="0"/>
              </a:cxn>
            </a:cxnLst>
            <a:rect l="0" t="0" r="r" b="b"/>
            <a:pathLst>
              <a:path w="159" h="153">
                <a:moveTo>
                  <a:pt x="0" y="153"/>
                </a:moveTo>
                <a:lnTo>
                  <a:pt x="87" y="153"/>
                </a:lnTo>
                <a:lnTo>
                  <a:pt x="87" y="0"/>
                </a:lnTo>
                <a:lnTo>
                  <a:pt x="159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2073679" y="3354180"/>
            <a:ext cx="47068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hit</a:t>
            </a:r>
            <a:r>
              <a:rPr lang="en-US" sz="1100">
                <a:solidFill>
                  <a:srgbClr val="000000"/>
                </a:solidFill>
                <a:latin typeface="Calibri"/>
                <a:cs typeface="Calibri"/>
              </a:rPr>
              <a:t>?</a:t>
            </a:r>
            <a:endParaRPr lang="en-US" sz="2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5" name="Freeform 32"/>
          <p:cNvSpPr>
            <a:spLocks/>
          </p:cNvSpPr>
          <p:nvPr/>
        </p:nvSpPr>
        <p:spPr bwMode="auto">
          <a:xfrm>
            <a:off x="2514600" y="3124200"/>
            <a:ext cx="381000" cy="381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240" y="240"/>
              </a:cxn>
              <a:cxn ang="0">
                <a:pos x="240" y="0"/>
              </a:cxn>
            </a:cxnLst>
            <a:rect l="0" t="0" r="r" b="b"/>
            <a:pathLst>
              <a:path w="240" h="240">
                <a:moveTo>
                  <a:pt x="0" y="240"/>
                </a:moveTo>
                <a:lnTo>
                  <a:pt x="240" y="240"/>
                </a:lnTo>
                <a:lnTo>
                  <a:pt x="240" y="0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6" name="Freeform 33"/>
          <p:cNvSpPr>
            <a:spLocks/>
          </p:cNvSpPr>
          <p:nvPr/>
        </p:nvSpPr>
        <p:spPr bwMode="auto">
          <a:xfrm>
            <a:off x="1066800" y="3505200"/>
            <a:ext cx="1828800" cy="1143000"/>
          </a:xfrm>
          <a:custGeom>
            <a:avLst/>
            <a:gdLst/>
            <a:ahLst/>
            <a:cxnLst>
              <a:cxn ang="0">
                <a:pos x="1152" y="0"/>
              </a:cxn>
              <a:cxn ang="0">
                <a:pos x="1148" y="635"/>
              </a:cxn>
              <a:cxn ang="0">
                <a:pos x="1" y="635"/>
              </a:cxn>
              <a:cxn ang="0">
                <a:pos x="0" y="48"/>
              </a:cxn>
            </a:cxnLst>
            <a:rect l="0" t="0" r="r" b="b"/>
            <a:pathLst>
              <a:path w="1152" h="635">
                <a:moveTo>
                  <a:pt x="1152" y="0"/>
                </a:moveTo>
                <a:lnTo>
                  <a:pt x="1148" y="635"/>
                </a:lnTo>
                <a:lnTo>
                  <a:pt x="1" y="635"/>
                </a:lnTo>
                <a:lnTo>
                  <a:pt x="0" y="48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2895600" y="4495800"/>
            <a:ext cx="0" cy="5334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3810000" y="2133600"/>
            <a:ext cx="990600" cy="1676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Decode,</a:t>
            </a:r>
          </a:p>
          <a:p>
            <a:pPr algn="ctr"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Register</a:t>
            </a:r>
          </a:p>
          <a:p>
            <a:pPr algn="ctr"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Fetch</a:t>
            </a:r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3505200" y="2971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0" name="Freeform 38"/>
          <p:cNvSpPr>
            <a:spLocks/>
          </p:cNvSpPr>
          <p:nvPr/>
        </p:nvSpPr>
        <p:spPr bwMode="auto">
          <a:xfrm flipV="1">
            <a:off x="7772400" y="2919413"/>
            <a:ext cx="376238" cy="128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6" y="0"/>
              </a:cxn>
            </a:cxnLst>
            <a:rect l="0" t="0" r="r" b="b"/>
            <a:pathLst>
              <a:path w="337" h="1">
                <a:moveTo>
                  <a:pt x="0" y="0"/>
                </a:moveTo>
                <a:lnTo>
                  <a:pt x="336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1" name="Freeform 39"/>
          <p:cNvSpPr>
            <a:spLocks/>
          </p:cNvSpPr>
          <p:nvPr/>
        </p:nvSpPr>
        <p:spPr bwMode="auto">
          <a:xfrm>
            <a:off x="6400800" y="2667000"/>
            <a:ext cx="1746250" cy="11557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8"/>
              </a:cxn>
              <a:cxn ang="0">
                <a:pos x="843" y="728"/>
              </a:cxn>
              <a:cxn ang="0">
                <a:pos x="986" y="728"/>
              </a:cxn>
              <a:cxn ang="0">
                <a:pos x="984" y="404"/>
              </a:cxn>
              <a:cxn ang="0">
                <a:pos x="1100" y="399"/>
              </a:cxn>
            </a:cxnLst>
            <a:rect l="0" t="0" r="r" b="b"/>
            <a:pathLst>
              <a:path w="1100" h="728">
                <a:moveTo>
                  <a:pt x="0" y="0"/>
                </a:moveTo>
                <a:lnTo>
                  <a:pt x="0" y="728"/>
                </a:lnTo>
                <a:lnTo>
                  <a:pt x="843" y="728"/>
                </a:lnTo>
                <a:lnTo>
                  <a:pt x="986" y="728"/>
                </a:lnTo>
                <a:lnTo>
                  <a:pt x="984" y="404"/>
                </a:lnTo>
                <a:lnTo>
                  <a:pt x="1100" y="399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6362700" y="2627313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6726238" y="3340100"/>
            <a:ext cx="507602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Calibri"/>
                <a:cs typeface="Calibri"/>
              </a:rPr>
              <a:t>wdata</a:t>
            </a:r>
          </a:p>
        </p:txBody>
      </p:sp>
      <p:grpSp>
        <p:nvGrpSpPr>
          <p:cNvPr id="44" name="Group 42"/>
          <p:cNvGrpSpPr>
            <a:grpSpLocks/>
          </p:cNvGrpSpPr>
          <p:nvPr/>
        </p:nvGrpSpPr>
        <p:grpSpPr bwMode="auto">
          <a:xfrm>
            <a:off x="8359804" y="3008313"/>
            <a:ext cx="298451" cy="485775"/>
            <a:chOff x="5420" y="2656"/>
            <a:chExt cx="188" cy="306"/>
          </a:xfrm>
        </p:grpSpPr>
        <p:sp>
          <p:nvSpPr>
            <p:cNvPr id="45" name="Line 43"/>
            <p:cNvSpPr>
              <a:spLocks noChangeShapeType="1"/>
            </p:cNvSpPr>
            <p:nvPr/>
          </p:nvSpPr>
          <p:spPr bwMode="auto">
            <a:xfrm flipH="1">
              <a:off x="5420" y="2800"/>
              <a:ext cx="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5471" y="2656"/>
              <a:ext cx="109" cy="30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7" name="Freeform 45"/>
            <p:cNvSpPr>
              <a:spLocks/>
            </p:cNvSpPr>
            <p:nvPr/>
          </p:nvSpPr>
          <p:spPr bwMode="auto">
            <a:xfrm>
              <a:off x="5504" y="2918"/>
              <a:ext cx="43" cy="44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21" y="0"/>
                </a:cxn>
                <a:cxn ang="0">
                  <a:pos x="42" y="43"/>
                </a:cxn>
              </a:cxnLst>
              <a:rect l="0" t="0" r="r" b="b"/>
              <a:pathLst>
                <a:path w="43" h="44">
                  <a:moveTo>
                    <a:pt x="0" y="43"/>
                  </a:moveTo>
                  <a:lnTo>
                    <a:pt x="21" y="0"/>
                  </a:lnTo>
                  <a:lnTo>
                    <a:pt x="42" y="43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 sz="1800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5431" y="2723"/>
              <a:ext cx="177" cy="19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Calibri"/>
                  <a:cs typeface="Calibri"/>
                </a:rPr>
                <a:t>R</a:t>
              </a:r>
            </a:p>
          </p:txBody>
        </p:sp>
      </p:grp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6791325" y="2449513"/>
            <a:ext cx="981075" cy="1193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6751638" y="2522538"/>
            <a:ext cx="519988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alibri"/>
                <a:cs typeface="Calibri"/>
              </a:rPr>
              <a:t>addr</a:t>
            </a: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6751638" y="3362325"/>
            <a:ext cx="637545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alibri"/>
                <a:cs typeface="Calibri"/>
              </a:rPr>
              <a:t>wdata</a:t>
            </a:r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7251700" y="2908300"/>
            <a:ext cx="57179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alibri"/>
                <a:cs typeface="Calibri"/>
              </a:rPr>
              <a:t>rdata</a:t>
            </a: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6724650" y="2778125"/>
            <a:ext cx="752561" cy="6445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Primary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Data </a:t>
            </a:r>
          </a:p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Calibri"/>
                <a:cs typeface="Calibri"/>
              </a:rPr>
              <a:t>Cache</a:t>
            </a:r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6942138" y="2370138"/>
            <a:ext cx="40075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alibri"/>
                <a:cs typeface="Calibri"/>
              </a:rPr>
              <a:t>we</a:t>
            </a:r>
          </a:p>
        </p:txBody>
      </p:sp>
      <p:sp>
        <p:nvSpPr>
          <p:cNvPr id="55" name="Freeform 53"/>
          <p:cNvSpPr>
            <a:spLocks/>
          </p:cNvSpPr>
          <p:nvPr/>
        </p:nvSpPr>
        <p:spPr bwMode="auto">
          <a:xfrm>
            <a:off x="8137525" y="2908300"/>
            <a:ext cx="230188" cy="517525"/>
          </a:xfrm>
          <a:custGeom>
            <a:avLst/>
            <a:gdLst/>
            <a:ahLst/>
            <a:cxnLst>
              <a:cxn ang="0">
                <a:pos x="144" y="41"/>
              </a:cxn>
              <a:cxn ang="0">
                <a:pos x="144" y="284"/>
              </a:cxn>
              <a:cxn ang="0">
                <a:pos x="0" y="325"/>
              </a:cxn>
              <a:cxn ang="0">
                <a:pos x="0" y="0"/>
              </a:cxn>
              <a:cxn ang="0">
                <a:pos x="144" y="41"/>
              </a:cxn>
            </a:cxnLst>
            <a:rect l="0" t="0" r="r" b="b"/>
            <a:pathLst>
              <a:path w="145" h="326">
                <a:moveTo>
                  <a:pt x="144" y="41"/>
                </a:moveTo>
                <a:lnTo>
                  <a:pt x="144" y="284"/>
                </a:lnTo>
                <a:lnTo>
                  <a:pt x="0" y="325"/>
                </a:lnTo>
                <a:lnTo>
                  <a:pt x="0" y="0"/>
                </a:lnTo>
                <a:lnTo>
                  <a:pt x="144" y="41"/>
                </a:lnTo>
              </a:path>
            </a:pathLst>
          </a:custGeom>
          <a:solidFill>
            <a:schemeClr val="bg1"/>
          </a:solidFill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6" name="Freeform 54"/>
          <p:cNvSpPr>
            <a:spLocks/>
          </p:cNvSpPr>
          <p:nvPr/>
        </p:nvSpPr>
        <p:spPr bwMode="auto">
          <a:xfrm flipV="1">
            <a:off x="6848475" y="2463800"/>
            <a:ext cx="68263" cy="69850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21" y="0"/>
              </a:cxn>
              <a:cxn ang="0">
                <a:pos x="42" y="43"/>
              </a:cxn>
            </a:cxnLst>
            <a:rect l="0" t="0" r="r" b="b"/>
            <a:pathLst>
              <a:path w="43" h="44">
                <a:moveTo>
                  <a:pt x="0" y="43"/>
                </a:moveTo>
                <a:lnTo>
                  <a:pt x="21" y="0"/>
                </a:lnTo>
                <a:lnTo>
                  <a:pt x="42" y="43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 sz="18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7" name="Line 55"/>
          <p:cNvSpPr>
            <a:spLocks noChangeShapeType="1"/>
          </p:cNvSpPr>
          <p:nvPr/>
        </p:nvSpPr>
        <p:spPr bwMode="auto">
          <a:xfrm>
            <a:off x="4800600" y="2906713"/>
            <a:ext cx="6953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8" name="Oval 56"/>
          <p:cNvSpPr>
            <a:spLocks noChangeArrowheads="1"/>
          </p:cNvSpPr>
          <p:nvPr/>
        </p:nvSpPr>
        <p:spPr bwMode="auto">
          <a:xfrm>
            <a:off x="6362700" y="2627313"/>
            <a:ext cx="50800" cy="508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59" name="Group 57"/>
          <p:cNvGrpSpPr>
            <a:grpSpLocks/>
          </p:cNvGrpSpPr>
          <p:nvPr/>
        </p:nvGrpSpPr>
        <p:grpSpPr bwMode="auto">
          <a:xfrm>
            <a:off x="5043488" y="2157413"/>
            <a:ext cx="273050" cy="485775"/>
            <a:chOff x="3311" y="2120"/>
            <a:chExt cx="172" cy="306"/>
          </a:xfrm>
        </p:grpSpPr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3335" y="2120"/>
              <a:ext cx="109" cy="30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61" name="Freeform 59"/>
            <p:cNvSpPr>
              <a:spLocks/>
            </p:cNvSpPr>
            <p:nvPr/>
          </p:nvSpPr>
          <p:spPr bwMode="auto">
            <a:xfrm>
              <a:off x="3368" y="2382"/>
              <a:ext cx="43" cy="44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21" y="0"/>
                </a:cxn>
                <a:cxn ang="0">
                  <a:pos x="42" y="43"/>
                </a:cxn>
              </a:cxnLst>
              <a:rect l="0" t="0" r="r" b="b"/>
              <a:pathLst>
                <a:path w="43" h="44">
                  <a:moveTo>
                    <a:pt x="0" y="43"/>
                  </a:moveTo>
                  <a:lnTo>
                    <a:pt x="21" y="0"/>
                  </a:lnTo>
                  <a:lnTo>
                    <a:pt x="42" y="43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3311" y="2195"/>
              <a:ext cx="172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Calibri"/>
                  <a:cs typeface="Calibri"/>
                </a:rPr>
                <a:t>A</a:t>
              </a:r>
            </a:p>
          </p:txBody>
        </p:sp>
      </p:grpSp>
      <p:grpSp>
        <p:nvGrpSpPr>
          <p:cNvPr id="63" name="Group 61"/>
          <p:cNvGrpSpPr>
            <a:grpSpLocks/>
          </p:cNvGrpSpPr>
          <p:nvPr/>
        </p:nvGrpSpPr>
        <p:grpSpPr bwMode="auto">
          <a:xfrm>
            <a:off x="5018088" y="2690813"/>
            <a:ext cx="266700" cy="485775"/>
            <a:chOff x="3295" y="2456"/>
            <a:chExt cx="168" cy="306"/>
          </a:xfrm>
        </p:grpSpPr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3335" y="2456"/>
              <a:ext cx="109" cy="30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65" name="Freeform 63"/>
            <p:cNvSpPr>
              <a:spLocks/>
            </p:cNvSpPr>
            <p:nvPr/>
          </p:nvSpPr>
          <p:spPr bwMode="auto">
            <a:xfrm>
              <a:off x="3368" y="2718"/>
              <a:ext cx="43" cy="44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21" y="0"/>
                </a:cxn>
                <a:cxn ang="0">
                  <a:pos x="42" y="43"/>
                </a:cxn>
              </a:cxnLst>
              <a:rect l="0" t="0" r="r" b="b"/>
              <a:pathLst>
                <a:path w="43" h="44">
                  <a:moveTo>
                    <a:pt x="0" y="43"/>
                  </a:moveTo>
                  <a:lnTo>
                    <a:pt x="21" y="0"/>
                  </a:lnTo>
                  <a:lnTo>
                    <a:pt x="42" y="43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3295" y="2539"/>
              <a:ext cx="168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Calibri"/>
                  <a:cs typeface="Calibri"/>
                </a:rPr>
                <a:t>B</a:t>
              </a:r>
            </a:p>
          </p:txBody>
        </p:sp>
      </p:grpSp>
      <p:grpSp>
        <p:nvGrpSpPr>
          <p:cNvPr id="67" name="Group 65"/>
          <p:cNvGrpSpPr>
            <a:grpSpLocks/>
          </p:cNvGrpSpPr>
          <p:nvPr/>
        </p:nvGrpSpPr>
        <p:grpSpPr bwMode="auto">
          <a:xfrm>
            <a:off x="6019789" y="2438400"/>
            <a:ext cx="273050" cy="485775"/>
            <a:chOff x="3781" y="1671"/>
            <a:chExt cx="172" cy="306"/>
          </a:xfrm>
        </p:grpSpPr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3805" y="1671"/>
              <a:ext cx="109" cy="30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Freeform 67"/>
            <p:cNvSpPr>
              <a:spLocks/>
            </p:cNvSpPr>
            <p:nvPr/>
          </p:nvSpPr>
          <p:spPr bwMode="auto">
            <a:xfrm>
              <a:off x="3838" y="1933"/>
              <a:ext cx="43" cy="44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21" y="0"/>
                </a:cxn>
                <a:cxn ang="0">
                  <a:pos x="42" y="43"/>
                </a:cxn>
              </a:cxnLst>
              <a:rect l="0" t="0" r="r" b="b"/>
              <a:pathLst>
                <a:path w="43" h="44">
                  <a:moveTo>
                    <a:pt x="0" y="43"/>
                  </a:moveTo>
                  <a:lnTo>
                    <a:pt x="21" y="0"/>
                  </a:lnTo>
                  <a:lnTo>
                    <a:pt x="42" y="43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3781" y="1746"/>
              <a:ext cx="172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Calibri"/>
                  <a:cs typeface="Calibri"/>
                </a:rPr>
                <a:t>Y</a:t>
              </a:r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3805" y="1671"/>
              <a:ext cx="109" cy="30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2" name="Freeform 70"/>
            <p:cNvSpPr>
              <a:spLocks/>
            </p:cNvSpPr>
            <p:nvPr/>
          </p:nvSpPr>
          <p:spPr bwMode="auto">
            <a:xfrm>
              <a:off x="3838" y="1933"/>
              <a:ext cx="43" cy="44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21" y="0"/>
                </a:cxn>
                <a:cxn ang="0">
                  <a:pos x="42" y="43"/>
                </a:cxn>
              </a:cxnLst>
              <a:rect l="0" t="0" r="r" b="b"/>
              <a:pathLst>
                <a:path w="43" h="44">
                  <a:moveTo>
                    <a:pt x="0" y="43"/>
                  </a:moveTo>
                  <a:lnTo>
                    <a:pt x="21" y="0"/>
                  </a:lnTo>
                  <a:lnTo>
                    <a:pt x="42" y="43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>
              <a:off x="3781" y="1746"/>
              <a:ext cx="172" cy="17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200">
                  <a:solidFill>
                    <a:srgbClr val="000000"/>
                  </a:solidFill>
                  <a:latin typeface="Calibri"/>
                  <a:cs typeface="Calibri"/>
                </a:rPr>
                <a:t>Y</a:t>
              </a:r>
            </a:p>
          </p:txBody>
        </p:sp>
      </p:grpSp>
      <p:grpSp>
        <p:nvGrpSpPr>
          <p:cNvPr id="74" name="Group 72"/>
          <p:cNvGrpSpPr>
            <a:grpSpLocks/>
          </p:cNvGrpSpPr>
          <p:nvPr/>
        </p:nvGrpSpPr>
        <p:grpSpPr bwMode="auto">
          <a:xfrm>
            <a:off x="5488001" y="2384425"/>
            <a:ext cx="434976" cy="611188"/>
            <a:chOff x="3611" y="2263"/>
            <a:chExt cx="274" cy="385"/>
          </a:xfrm>
        </p:grpSpPr>
        <p:sp>
          <p:nvSpPr>
            <p:cNvPr id="75" name="Freeform 73"/>
            <p:cNvSpPr>
              <a:spLocks/>
            </p:cNvSpPr>
            <p:nvPr/>
          </p:nvSpPr>
          <p:spPr bwMode="auto">
            <a:xfrm>
              <a:off x="3619" y="2263"/>
              <a:ext cx="250" cy="3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60"/>
                </a:cxn>
                <a:cxn ang="0">
                  <a:pos x="50" y="192"/>
                </a:cxn>
                <a:cxn ang="0">
                  <a:pos x="0" y="224"/>
                </a:cxn>
                <a:cxn ang="0">
                  <a:pos x="0" y="384"/>
                </a:cxn>
                <a:cxn ang="0">
                  <a:pos x="249" y="288"/>
                </a:cxn>
                <a:cxn ang="0">
                  <a:pos x="249" y="96"/>
                </a:cxn>
                <a:cxn ang="0">
                  <a:pos x="0" y="0"/>
                </a:cxn>
              </a:cxnLst>
              <a:rect l="0" t="0" r="r" b="b"/>
              <a:pathLst>
                <a:path w="250" h="385">
                  <a:moveTo>
                    <a:pt x="0" y="0"/>
                  </a:moveTo>
                  <a:lnTo>
                    <a:pt x="0" y="160"/>
                  </a:lnTo>
                  <a:lnTo>
                    <a:pt x="50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9" y="288"/>
                  </a:lnTo>
                  <a:lnTo>
                    <a:pt x="249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3611" y="2373"/>
              <a:ext cx="274" cy="17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alibri"/>
                  <a:cs typeface="Calibri"/>
                </a:rPr>
                <a:t>ALU</a:t>
              </a:r>
            </a:p>
          </p:txBody>
        </p:sp>
      </p:grpSp>
      <p:grpSp>
        <p:nvGrpSpPr>
          <p:cNvPr id="77" name="Group 75"/>
          <p:cNvGrpSpPr>
            <a:grpSpLocks/>
          </p:cNvGrpSpPr>
          <p:nvPr/>
        </p:nvGrpSpPr>
        <p:grpSpPr bwMode="auto">
          <a:xfrm>
            <a:off x="5105400" y="3276600"/>
            <a:ext cx="173038" cy="485775"/>
            <a:chOff x="3335" y="2792"/>
            <a:chExt cx="109" cy="306"/>
          </a:xfrm>
        </p:grpSpPr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3335" y="2792"/>
              <a:ext cx="109" cy="30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79" name="Freeform 77"/>
            <p:cNvSpPr>
              <a:spLocks/>
            </p:cNvSpPr>
            <p:nvPr/>
          </p:nvSpPr>
          <p:spPr bwMode="auto">
            <a:xfrm>
              <a:off x="3368" y="3054"/>
              <a:ext cx="43" cy="44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21" y="0"/>
                </a:cxn>
                <a:cxn ang="0">
                  <a:pos x="42" y="43"/>
                </a:cxn>
              </a:cxnLst>
              <a:rect l="0" t="0" r="r" b="b"/>
              <a:pathLst>
                <a:path w="43" h="44">
                  <a:moveTo>
                    <a:pt x="0" y="43"/>
                  </a:moveTo>
                  <a:lnTo>
                    <a:pt x="21" y="0"/>
                  </a:lnTo>
                  <a:lnTo>
                    <a:pt x="42" y="43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grpSp>
        <p:nvGrpSpPr>
          <p:cNvPr id="80" name="Group 78"/>
          <p:cNvGrpSpPr>
            <a:grpSpLocks/>
          </p:cNvGrpSpPr>
          <p:nvPr/>
        </p:nvGrpSpPr>
        <p:grpSpPr bwMode="auto">
          <a:xfrm>
            <a:off x="6073775" y="3276600"/>
            <a:ext cx="173038" cy="485775"/>
            <a:chOff x="3951" y="2792"/>
            <a:chExt cx="109" cy="306"/>
          </a:xfrm>
        </p:grpSpPr>
        <p:sp>
          <p:nvSpPr>
            <p:cNvPr id="81" name="Rectangle 79"/>
            <p:cNvSpPr>
              <a:spLocks noChangeArrowheads="1"/>
            </p:cNvSpPr>
            <p:nvPr/>
          </p:nvSpPr>
          <p:spPr bwMode="auto">
            <a:xfrm>
              <a:off x="3951" y="2792"/>
              <a:ext cx="109" cy="304"/>
            </a:xfrm>
            <a:prstGeom prst="rect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82" name="Freeform 80"/>
            <p:cNvSpPr>
              <a:spLocks/>
            </p:cNvSpPr>
            <p:nvPr/>
          </p:nvSpPr>
          <p:spPr bwMode="auto">
            <a:xfrm>
              <a:off x="3984" y="3054"/>
              <a:ext cx="43" cy="44"/>
            </a:xfrm>
            <a:custGeom>
              <a:avLst/>
              <a:gdLst/>
              <a:ahLst/>
              <a:cxnLst>
                <a:cxn ang="0">
                  <a:pos x="0" y="43"/>
                </a:cxn>
                <a:cxn ang="0">
                  <a:pos x="21" y="0"/>
                </a:cxn>
                <a:cxn ang="0">
                  <a:pos x="42" y="43"/>
                </a:cxn>
              </a:cxnLst>
              <a:rect l="0" t="0" r="r" b="b"/>
              <a:pathLst>
                <a:path w="43" h="44">
                  <a:moveTo>
                    <a:pt x="0" y="43"/>
                  </a:moveTo>
                  <a:lnTo>
                    <a:pt x="21" y="0"/>
                  </a:lnTo>
                  <a:lnTo>
                    <a:pt x="42" y="43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83" name="Line 81"/>
          <p:cNvSpPr>
            <a:spLocks noChangeShapeType="1"/>
          </p:cNvSpPr>
          <p:nvPr/>
        </p:nvSpPr>
        <p:spPr bwMode="auto">
          <a:xfrm>
            <a:off x="6400800" y="2667000"/>
            <a:ext cx="381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4" name="Rectangle 82"/>
          <p:cNvSpPr>
            <a:spLocks noChangeArrowheads="1"/>
          </p:cNvSpPr>
          <p:nvPr/>
        </p:nvSpPr>
        <p:spPr bwMode="auto">
          <a:xfrm>
            <a:off x="4953000" y="3810000"/>
            <a:ext cx="588403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MD1</a:t>
            </a:r>
          </a:p>
        </p:txBody>
      </p:sp>
      <p:sp>
        <p:nvSpPr>
          <p:cNvPr id="85" name="Rectangle 83"/>
          <p:cNvSpPr>
            <a:spLocks noChangeArrowheads="1"/>
          </p:cNvSpPr>
          <p:nvPr/>
        </p:nvSpPr>
        <p:spPr bwMode="auto">
          <a:xfrm>
            <a:off x="5854700" y="3822700"/>
            <a:ext cx="588403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MD2</a:t>
            </a:r>
          </a:p>
        </p:txBody>
      </p:sp>
      <p:sp>
        <p:nvSpPr>
          <p:cNvPr id="86" name="Freeform 84"/>
          <p:cNvSpPr>
            <a:spLocks/>
          </p:cNvSpPr>
          <p:nvPr/>
        </p:nvSpPr>
        <p:spPr bwMode="auto">
          <a:xfrm>
            <a:off x="2057400" y="4343400"/>
            <a:ext cx="2514600" cy="1362075"/>
          </a:xfrm>
          <a:custGeom>
            <a:avLst/>
            <a:gdLst/>
            <a:ahLst/>
            <a:cxnLst>
              <a:cxn ang="0">
                <a:pos x="1584" y="858"/>
              </a:cxn>
              <a:cxn ang="0">
                <a:pos x="1584" y="665"/>
              </a:cxn>
              <a:cxn ang="0">
                <a:pos x="0" y="665"/>
              </a:cxn>
              <a:cxn ang="0">
                <a:pos x="0" y="0"/>
              </a:cxn>
            </a:cxnLst>
            <a:rect l="0" t="0" r="r" b="b"/>
            <a:pathLst>
              <a:path w="1584" h="858">
                <a:moveTo>
                  <a:pt x="1584" y="858"/>
                </a:moveTo>
                <a:lnTo>
                  <a:pt x="1584" y="665"/>
                </a:lnTo>
                <a:lnTo>
                  <a:pt x="0" y="665"/>
                </a:lnTo>
                <a:lnTo>
                  <a:pt x="0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7" name="Freeform 85"/>
          <p:cNvSpPr>
            <a:spLocks/>
          </p:cNvSpPr>
          <p:nvPr/>
        </p:nvSpPr>
        <p:spPr bwMode="auto">
          <a:xfrm>
            <a:off x="4572000" y="3657600"/>
            <a:ext cx="2743200" cy="1752600"/>
          </a:xfrm>
          <a:custGeom>
            <a:avLst/>
            <a:gdLst/>
            <a:ahLst/>
            <a:cxnLst>
              <a:cxn ang="0">
                <a:pos x="0" y="1296"/>
              </a:cxn>
              <a:cxn ang="0">
                <a:pos x="1728" y="1296"/>
              </a:cxn>
              <a:cxn ang="0">
                <a:pos x="1728" y="0"/>
              </a:cxn>
            </a:cxnLst>
            <a:rect l="0" t="0" r="r" b="b"/>
            <a:pathLst>
              <a:path w="1728" h="1296">
                <a:moveTo>
                  <a:pt x="0" y="1296"/>
                </a:moveTo>
                <a:lnTo>
                  <a:pt x="1728" y="1296"/>
                </a:lnTo>
                <a:lnTo>
                  <a:pt x="1728" y="0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8" name="Text Box 86"/>
          <p:cNvSpPr txBox="1">
            <a:spLocks noChangeArrowheads="1"/>
          </p:cNvSpPr>
          <p:nvPr/>
        </p:nvSpPr>
        <p:spPr bwMode="auto">
          <a:xfrm>
            <a:off x="2743200" y="5653445"/>
            <a:ext cx="3810000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Cache Refill Data from Lower Levels of Memory Hierarchy</a:t>
            </a:r>
          </a:p>
        </p:txBody>
      </p:sp>
      <p:sp>
        <p:nvSpPr>
          <p:cNvPr id="89" name="Text Box 87"/>
          <p:cNvSpPr txBox="1">
            <a:spLocks noChangeArrowheads="1"/>
          </p:cNvSpPr>
          <p:nvPr/>
        </p:nvSpPr>
        <p:spPr bwMode="auto">
          <a:xfrm>
            <a:off x="7319258" y="3260031"/>
            <a:ext cx="441146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Calibri"/>
                <a:cs typeface="Calibri"/>
              </a:rPr>
              <a:t>hit</a:t>
            </a:r>
            <a:r>
              <a:rPr lang="en-US" sz="1050">
                <a:solidFill>
                  <a:srgbClr val="000000"/>
                </a:solidFill>
                <a:latin typeface="Calibri"/>
                <a:cs typeface="Calibri"/>
              </a:rPr>
              <a:t>?</a:t>
            </a:r>
            <a:endParaRPr lang="en-US" sz="240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0" name="Freeform 88"/>
          <p:cNvSpPr>
            <a:spLocks/>
          </p:cNvSpPr>
          <p:nvPr/>
        </p:nvSpPr>
        <p:spPr bwMode="auto">
          <a:xfrm>
            <a:off x="7772400" y="3429000"/>
            <a:ext cx="76200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0"/>
              </a:cxn>
              <a:cxn ang="0">
                <a:pos x="48" y="480"/>
              </a:cxn>
              <a:cxn ang="0">
                <a:pos x="48" y="528"/>
              </a:cxn>
            </a:cxnLst>
            <a:rect l="0" t="0" r="r" b="b"/>
            <a:pathLst>
              <a:path w="48" h="528">
                <a:moveTo>
                  <a:pt x="0" y="0"/>
                </a:moveTo>
                <a:lnTo>
                  <a:pt x="48" y="0"/>
                </a:lnTo>
                <a:lnTo>
                  <a:pt x="48" y="480"/>
                </a:lnTo>
                <a:lnTo>
                  <a:pt x="48" y="528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grpSp>
        <p:nvGrpSpPr>
          <p:cNvPr id="91" name="Group 89"/>
          <p:cNvGrpSpPr>
            <a:grpSpLocks/>
          </p:cNvGrpSpPr>
          <p:nvPr/>
        </p:nvGrpSpPr>
        <p:grpSpPr bwMode="auto">
          <a:xfrm>
            <a:off x="7620000" y="4953000"/>
            <a:ext cx="1066800" cy="609600"/>
            <a:chOff x="4704" y="3120"/>
            <a:chExt cx="672" cy="384"/>
          </a:xfrm>
        </p:grpSpPr>
        <p:sp>
          <p:nvSpPr>
            <p:cNvPr id="92" name="Line 90"/>
            <p:cNvSpPr>
              <a:spLocks noChangeShapeType="1"/>
            </p:cNvSpPr>
            <p:nvPr/>
          </p:nvSpPr>
          <p:spPr bwMode="auto">
            <a:xfrm flipH="1">
              <a:off x="4704" y="3168"/>
              <a:ext cx="192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 flipH="1">
              <a:off x="4896" y="3168"/>
              <a:ext cx="48" cy="33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94" name="Line 92"/>
            <p:cNvSpPr>
              <a:spLocks noChangeShapeType="1"/>
            </p:cNvSpPr>
            <p:nvPr/>
          </p:nvSpPr>
          <p:spPr bwMode="auto">
            <a:xfrm>
              <a:off x="5040" y="3168"/>
              <a:ext cx="144" cy="288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  <p:sp>
          <p:nvSpPr>
            <p:cNvPr id="95" name="Line 93"/>
            <p:cNvSpPr>
              <a:spLocks noChangeShapeType="1"/>
            </p:cNvSpPr>
            <p:nvPr/>
          </p:nvSpPr>
          <p:spPr bwMode="auto">
            <a:xfrm>
              <a:off x="5136" y="3120"/>
              <a:ext cx="240" cy="1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latin typeface="Calibri"/>
                <a:cs typeface="Calibri"/>
              </a:endParaRPr>
            </a:p>
          </p:txBody>
        </p:sp>
      </p:grpSp>
      <p:sp>
        <p:nvSpPr>
          <p:cNvPr id="96" name="Text Box 94"/>
          <p:cNvSpPr txBox="1">
            <a:spLocks noChangeArrowheads="1"/>
          </p:cNvSpPr>
          <p:nvPr/>
        </p:nvSpPr>
        <p:spPr bwMode="auto">
          <a:xfrm>
            <a:off x="7315200" y="4221034"/>
            <a:ext cx="1416050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Stall entire CPU on data cache miss</a:t>
            </a:r>
          </a:p>
        </p:txBody>
      </p:sp>
      <p:sp>
        <p:nvSpPr>
          <p:cNvPr id="97" name="Freeform 95"/>
          <p:cNvSpPr>
            <a:spLocks/>
          </p:cNvSpPr>
          <p:nvPr/>
        </p:nvSpPr>
        <p:spPr bwMode="auto">
          <a:xfrm>
            <a:off x="3124200" y="3962400"/>
            <a:ext cx="4724400" cy="1066800"/>
          </a:xfrm>
          <a:custGeom>
            <a:avLst/>
            <a:gdLst/>
            <a:ahLst/>
            <a:cxnLst>
              <a:cxn ang="0">
                <a:pos x="2784" y="0"/>
              </a:cxn>
              <a:cxn ang="0">
                <a:pos x="2160" y="0"/>
              </a:cxn>
              <a:cxn ang="0">
                <a:pos x="2160" y="432"/>
              </a:cxn>
              <a:cxn ang="0">
                <a:pos x="0" y="432"/>
              </a:cxn>
              <a:cxn ang="0">
                <a:pos x="0" y="672"/>
              </a:cxn>
            </a:cxnLst>
            <a:rect l="0" t="0" r="r" b="b"/>
            <a:pathLst>
              <a:path w="2784" h="672">
                <a:moveTo>
                  <a:pt x="2784" y="0"/>
                </a:moveTo>
                <a:lnTo>
                  <a:pt x="2160" y="0"/>
                </a:lnTo>
                <a:lnTo>
                  <a:pt x="2160" y="432"/>
                </a:lnTo>
                <a:lnTo>
                  <a:pt x="0" y="432"/>
                </a:lnTo>
                <a:lnTo>
                  <a:pt x="0" y="672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98" name="Text Box 96"/>
          <p:cNvSpPr txBox="1">
            <a:spLocks noChangeArrowheads="1"/>
          </p:cNvSpPr>
          <p:nvPr/>
        </p:nvSpPr>
        <p:spPr bwMode="auto">
          <a:xfrm>
            <a:off x="2209800" y="4953000"/>
            <a:ext cx="228600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Calibri"/>
                <a:cs typeface="Calibri"/>
              </a:rPr>
              <a:t>To Memory Control</a:t>
            </a:r>
          </a:p>
        </p:txBody>
      </p:sp>
      <p:sp>
        <p:nvSpPr>
          <p:cNvPr id="99" name="Text Box 97"/>
          <p:cNvSpPr txBox="1">
            <a:spLocks noChangeArrowheads="1"/>
          </p:cNvSpPr>
          <p:nvPr/>
        </p:nvSpPr>
        <p:spPr bwMode="auto">
          <a:xfrm>
            <a:off x="6019800" y="2055813"/>
            <a:ext cx="40887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solidFill>
                  <a:srgbClr val="000000"/>
                </a:solidFill>
                <a:latin typeface="Calibri"/>
                <a:cs typeface="Calibri"/>
              </a:rPr>
              <a:t>M</a:t>
            </a:r>
          </a:p>
        </p:txBody>
      </p:sp>
      <p:sp>
        <p:nvSpPr>
          <p:cNvPr id="100" name="Text Box 98"/>
          <p:cNvSpPr txBox="1">
            <a:spLocks noChangeArrowheads="1"/>
          </p:cNvSpPr>
          <p:nvPr/>
        </p:nvSpPr>
        <p:spPr bwMode="auto">
          <a:xfrm>
            <a:off x="5029200" y="1827213"/>
            <a:ext cx="333632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i="1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</a:p>
        </p:txBody>
      </p:sp>
      <p:sp>
        <p:nvSpPr>
          <p:cNvPr id="101" name="Line 99"/>
          <p:cNvSpPr>
            <a:spLocks noChangeShapeType="1"/>
          </p:cNvSpPr>
          <p:nvPr/>
        </p:nvSpPr>
        <p:spPr bwMode="auto">
          <a:xfrm>
            <a:off x="4953000" y="28956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05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7BEA882-75A9-4118-AC6B-AE788D3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F47CA1-4B21-47C4-8BC6-693C9691C8B7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41324" y="396875"/>
            <a:ext cx="70389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dirty="0">
                <a:solidFill>
                  <a:srgbClr val="CC0000"/>
                </a:solidFill>
                <a:latin typeface="Arial" panose="020B0604020202020204" pitchFamily="34" charset="0"/>
              </a:rPr>
              <a:t>Inside a Cache</a:t>
            </a:r>
          </a:p>
        </p:txBody>
      </p:sp>
      <p:sp>
        <p:nvSpPr>
          <p:cNvPr id="45060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6184900" y="1612900"/>
            <a:ext cx="1346200" cy="8890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1308100" y="1536700"/>
            <a:ext cx="1346200" cy="8890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H="1">
            <a:off x="1447800" y="4419600"/>
            <a:ext cx="1066800" cy="304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3276600" y="3429000"/>
            <a:ext cx="228600" cy="3810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H="1">
            <a:off x="3962400" y="3581400"/>
            <a:ext cx="457200" cy="228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none" w="sm" len="sm"/>
            <a:tailEnd type="stealth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746500" y="1612900"/>
            <a:ext cx="1346200" cy="812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3794125" y="1812925"/>
            <a:ext cx="1034288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libri"/>
                <a:cs typeface="Calibri"/>
              </a:rPr>
              <a:t>CACHE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279525" y="1782763"/>
            <a:ext cx="120448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Processor 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308725" y="1706563"/>
            <a:ext cx="1083630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Main</a:t>
            </a:r>
          </a:p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Memory 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667000" y="17526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2667000" y="22860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105400" y="17526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105400" y="2286000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stealth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727325" y="1370013"/>
            <a:ext cx="854401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Address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089525" y="1370013"/>
            <a:ext cx="854401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Address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5318125" y="2284413"/>
            <a:ext cx="57748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2879725" y="2284413"/>
            <a:ext cx="57748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2298700" y="3822700"/>
            <a:ext cx="4165600" cy="2260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286000" y="4191000"/>
            <a:ext cx="274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286000" y="4572000"/>
            <a:ext cx="274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286000" y="4953000"/>
            <a:ext cx="274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2286000" y="5334000"/>
            <a:ext cx="274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2286000" y="5715000"/>
            <a:ext cx="2743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5029200" y="3810000"/>
            <a:ext cx="0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3200400" y="3810000"/>
            <a:ext cx="0" cy="2286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3657600" y="3810000"/>
            <a:ext cx="0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4114800" y="3810000"/>
            <a:ext cx="0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4572000" y="3810000"/>
            <a:ext cx="0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>
            <a:off x="6019800" y="3810000"/>
            <a:ext cx="0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6019800" y="4191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6019800" y="4572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6019800" y="4953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6019800" y="5334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6019800" y="5715000"/>
            <a:ext cx="45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5181600" y="40386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5181600" y="4343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5181600" y="5943600"/>
            <a:ext cx="609600" cy="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43" name="Oval 40"/>
          <p:cNvSpPr>
            <a:spLocks noChangeArrowheads="1"/>
          </p:cNvSpPr>
          <p:nvPr/>
        </p:nvSpPr>
        <p:spPr bwMode="auto">
          <a:xfrm>
            <a:off x="2824163" y="5503863"/>
            <a:ext cx="4025900" cy="749300"/>
          </a:xfrm>
          <a:prstGeom prst="ellips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669925" y="4678363"/>
            <a:ext cx="1137481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  Address</a:t>
            </a:r>
          </a:p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     Tag</a:t>
            </a:r>
          </a:p>
        </p:txBody>
      </p:sp>
      <p:sp>
        <p:nvSpPr>
          <p:cNvPr id="45" name="Line 42"/>
          <p:cNvSpPr>
            <a:spLocks noChangeShapeType="1"/>
          </p:cNvSpPr>
          <p:nvPr/>
        </p:nvSpPr>
        <p:spPr bwMode="auto">
          <a:xfrm flipH="1">
            <a:off x="2286000" y="2438400"/>
            <a:ext cx="1447800" cy="137160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46" name="Line 43"/>
          <p:cNvSpPr>
            <a:spLocks noChangeShapeType="1"/>
          </p:cNvSpPr>
          <p:nvPr/>
        </p:nvSpPr>
        <p:spPr bwMode="auto">
          <a:xfrm>
            <a:off x="5105400" y="2438400"/>
            <a:ext cx="1371600" cy="1371600"/>
          </a:xfrm>
          <a:prstGeom prst="line">
            <a:avLst/>
          </a:prstGeom>
          <a:noFill/>
          <a:ln w="12700">
            <a:solidFill>
              <a:schemeClr val="accent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47" name="Rectangle 44"/>
          <p:cNvSpPr>
            <a:spLocks noChangeArrowheads="1"/>
          </p:cNvSpPr>
          <p:nvPr/>
        </p:nvSpPr>
        <p:spPr bwMode="auto">
          <a:xfrm>
            <a:off x="6842125" y="5745163"/>
            <a:ext cx="1292020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Data Block</a:t>
            </a:r>
          </a:p>
        </p:txBody>
      </p:sp>
      <p:sp>
        <p:nvSpPr>
          <p:cNvPr id="48" name="Rectangle 45"/>
          <p:cNvSpPr>
            <a:spLocks noChangeArrowheads="1"/>
          </p:cNvSpPr>
          <p:nvPr/>
        </p:nvSpPr>
        <p:spPr bwMode="auto">
          <a:xfrm>
            <a:off x="3184525" y="3819525"/>
            <a:ext cx="480901" cy="36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alibri"/>
                <a:cs typeface="Calibri"/>
              </a:rPr>
              <a:t>Byte</a:t>
            </a:r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3641725" y="3819525"/>
            <a:ext cx="480901" cy="36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alibri"/>
                <a:cs typeface="Calibri"/>
              </a:rPr>
              <a:t>Byte</a:t>
            </a:r>
          </a:p>
        </p:txBody>
      </p:sp>
      <p:sp>
        <p:nvSpPr>
          <p:cNvPr id="50" name="Rectangle 47"/>
          <p:cNvSpPr>
            <a:spLocks noChangeArrowheads="1"/>
          </p:cNvSpPr>
          <p:nvPr/>
        </p:nvSpPr>
        <p:spPr bwMode="auto">
          <a:xfrm>
            <a:off x="3184525" y="4200525"/>
            <a:ext cx="480901" cy="36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alibri"/>
                <a:cs typeface="Calibri"/>
              </a:rPr>
              <a:t>Data</a:t>
            </a:r>
          </a:p>
          <a:p>
            <a:pPr>
              <a:lnSpc>
                <a:spcPct val="7000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alibri"/>
                <a:cs typeface="Calibri"/>
              </a:rPr>
              <a:t>Byte</a:t>
            </a:r>
          </a:p>
        </p:txBody>
      </p:sp>
      <p:sp>
        <p:nvSpPr>
          <p:cNvPr id="51" name="Rectangle 48"/>
          <p:cNvSpPr>
            <a:spLocks noChangeArrowheads="1"/>
          </p:cNvSpPr>
          <p:nvPr/>
        </p:nvSpPr>
        <p:spPr bwMode="auto">
          <a:xfrm>
            <a:off x="7223125" y="3840163"/>
            <a:ext cx="61500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libri"/>
                <a:cs typeface="Calibri"/>
              </a:rPr>
              <a:t>Line</a:t>
            </a:r>
          </a:p>
        </p:txBody>
      </p:sp>
      <p:sp>
        <p:nvSpPr>
          <p:cNvPr id="52" name="Rectangle 49"/>
          <p:cNvSpPr>
            <a:spLocks noChangeArrowheads="1"/>
          </p:cNvSpPr>
          <p:nvPr/>
        </p:nvSpPr>
        <p:spPr bwMode="auto">
          <a:xfrm>
            <a:off x="2552700" y="3884613"/>
            <a:ext cx="49793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100</a:t>
            </a:r>
          </a:p>
        </p:txBody>
      </p:sp>
      <p:sp>
        <p:nvSpPr>
          <p:cNvPr id="53" name="Rectangle 50"/>
          <p:cNvSpPr>
            <a:spLocks noChangeArrowheads="1"/>
          </p:cNvSpPr>
          <p:nvPr/>
        </p:nvSpPr>
        <p:spPr bwMode="auto">
          <a:xfrm>
            <a:off x="2552700" y="4265613"/>
            <a:ext cx="49793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304</a:t>
            </a:r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2438400" y="4648200"/>
            <a:ext cx="601928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6848</a:t>
            </a: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 flipH="1">
            <a:off x="6705600" y="4038600"/>
            <a:ext cx="5334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stealth" w="med" len="med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56" name="Arc 53"/>
          <p:cNvSpPr>
            <a:spLocks/>
          </p:cNvSpPr>
          <p:nvPr/>
        </p:nvSpPr>
        <p:spPr bwMode="auto">
          <a:xfrm>
            <a:off x="6553200" y="3810000"/>
            <a:ext cx="153988" cy="381000"/>
          </a:xfrm>
          <a:custGeom>
            <a:avLst/>
            <a:gdLst>
              <a:gd name="G0" fmla="+- 224 0 0"/>
              <a:gd name="G1" fmla="+- 21600 0 0"/>
              <a:gd name="G2" fmla="+- 21600 0 0"/>
              <a:gd name="T0" fmla="*/ 0 w 21824"/>
              <a:gd name="T1" fmla="*/ 1 h 43103"/>
              <a:gd name="T2" fmla="*/ 2265 w 21824"/>
              <a:gd name="T3" fmla="*/ 43103 h 43103"/>
              <a:gd name="T4" fmla="*/ 224 w 21824"/>
              <a:gd name="T5" fmla="*/ 21600 h 43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824" h="43103" fill="none" extrusionOk="0">
                <a:moveTo>
                  <a:pt x="0" y="1"/>
                </a:moveTo>
                <a:cubicBezTo>
                  <a:pt x="74" y="0"/>
                  <a:pt x="149" y="-1"/>
                  <a:pt x="224" y="-1"/>
                </a:cubicBezTo>
                <a:cubicBezTo>
                  <a:pt x="12153" y="0"/>
                  <a:pt x="21824" y="9670"/>
                  <a:pt x="21824" y="21600"/>
                </a:cubicBezTo>
                <a:cubicBezTo>
                  <a:pt x="21824" y="32738"/>
                  <a:pt x="13353" y="42050"/>
                  <a:pt x="2265" y="43103"/>
                </a:cubicBezTo>
              </a:path>
              <a:path w="21824" h="43103" stroke="0" extrusionOk="0">
                <a:moveTo>
                  <a:pt x="0" y="1"/>
                </a:moveTo>
                <a:cubicBezTo>
                  <a:pt x="74" y="0"/>
                  <a:pt x="149" y="-1"/>
                  <a:pt x="224" y="-1"/>
                </a:cubicBezTo>
                <a:cubicBezTo>
                  <a:pt x="12153" y="0"/>
                  <a:pt x="21824" y="9670"/>
                  <a:pt x="21824" y="21600"/>
                </a:cubicBezTo>
                <a:cubicBezTo>
                  <a:pt x="21824" y="32738"/>
                  <a:pt x="13353" y="42050"/>
                  <a:pt x="2265" y="43103"/>
                </a:cubicBezTo>
                <a:lnTo>
                  <a:pt x="224" y="21600"/>
                </a:lnTo>
                <a:close/>
              </a:path>
            </a:pathLst>
          </a:custGeom>
          <a:noFill/>
          <a:ln w="12700" cap="rnd">
            <a:solidFill>
              <a:schemeClr val="hlink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FC0128"/>
              </a:solidFill>
              <a:latin typeface="Calibri"/>
              <a:cs typeface="Calibri"/>
            </a:endParaRPr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1752600" y="2819400"/>
            <a:ext cx="1396804" cy="845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copy of main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memory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location 100</a:t>
            </a: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4343400" y="2819400"/>
            <a:ext cx="1396804" cy="845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copy of main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memory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libri"/>
                <a:cs typeface="Calibri"/>
              </a:rPr>
              <a:t>location 101</a:t>
            </a:r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2481262" y="4994275"/>
            <a:ext cx="544320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416</a:t>
            </a:r>
          </a:p>
        </p:txBody>
      </p:sp>
    </p:spTree>
    <p:extLst>
      <p:ext uri="{BB962C8B-B14F-4D97-AF65-F5344CB8AC3E}">
        <p14:creationId xmlns:p14="http://schemas.microsoft.com/office/powerpoint/2010/main" val="176099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32254</TotalTime>
  <Words>3257</Words>
  <Application>Microsoft Office PowerPoint</Application>
  <PresentationFormat>全屏显示(4:3)</PresentationFormat>
  <Paragraphs>940</Paragraphs>
  <Slides>45</Slides>
  <Notes>44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 Calibri</vt:lpstr>
      <vt:lpstr>等线</vt:lpstr>
      <vt:lpstr>等线 Light</vt:lpstr>
      <vt:lpstr>Arial</vt:lpstr>
      <vt:lpstr>Arial Narrow</vt:lpstr>
      <vt:lpstr>Calibri</vt:lpstr>
      <vt:lpstr>Calibri Light</vt:lpstr>
      <vt:lpstr>Verdana</vt:lpstr>
      <vt:lpstr>Office 主题​​</vt:lpstr>
      <vt:lpstr>计算机组成与系统结构 Computer Organization &amp; System Architecture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 KJ</dc:creator>
  <cp:lastModifiedBy>Kejie Huang</cp:lastModifiedBy>
  <cp:revision>428</cp:revision>
  <dcterms:created xsi:type="dcterms:W3CDTF">2018-11-06T08:46:54Z</dcterms:created>
  <dcterms:modified xsi:type="dcterms:W3CDTF">2020-02-09T07:54:39Z</dcterms:modified>
</cp:coreProperties>
</file>