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606" r:id="rId2"/>
    <p:sldId id="1509" r:id="rId3"/>
    <p:sldId id="1510" r:id="rId4"/>
    <p:sldId id="1511" r:id="rId5"/>
    <p:sldId id="1512" r:id="rId6"/>
    <p:sldId id="1513" r:id="rId7"/>
    <p:sldId id="1514" r:id="rId8"/>
    <p:sldId id="1437" r:id="rId9"/>
    <p:sldId id="1438" r:id="rId10"/>
    <p:sldId id="1439" r:id="rId11"/>
    <p:sldId id="1440" r:id="rId12"/>
    <p:sldId id="1441" r:id="rId13"/>
    <p:sldId id="1442" r:id="rId14"/>
    <p:sldId id="1372" r:id="rId15"/>
    <p:sldId id="1443" r:id="rId16"/>
    <p:sldId id="1374" r:id="rId17"/>
    <p:sldId id="1444" r:id="rId18"/>
    <p:sldId id="1445" r:id="rId19"/>
    <p:sldId id="1446" r:id="rId20"/>
    <p:sldId id="1447" r:id="rId21"/>
    <p:sldId id="1448" r:id="rId22"/>
    <p:sldId id="1449" r:id="rId23"/>
    <p:sldId id="1450" r:id="rId24"/>
    <p:sldId id="1451" r:id="rId25"/>
    <p:sldId id="1452" r:id="rId26"/>
    <p:sldId id="1453" r:id="rId27"/>
    <p:sldId id="1454" r:id="rId28"/>
    <p:sldId id="1455" r:id="rId29"/>
    <p:sldId id="1456" r:id="rId30"/>
    <p:sldId id="1457" r:id="rId31"/>
    <p:sldId id="1458" r:id="rId32"/>
    <p:sldId id="1459" r:id="rId33"/>
    <p:sldId id="1460" r:id="rId34"/>
    <p:sldId id="1461" r:id="rId35"/>
    <p:sldId id="1462" r:id="rId36"/>
    <p:sldId id="1463" r:id="rId37"/>
    <p:sldId id="1464" r:id="rId38"/>
    <p:sldId id="1465" r:id="rId39"/>
    <p:sldId id="1466" r:id="rId40"/>
    <p:sldId id="1467" r:id="rId41"/>
    <p:sldId id="146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01:44.7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7702 10723 0,'37'-14'31,"108"-5"-15,-17 5-1,42 9 1,-17 5-1,33 10 1,-8-10 0,32 7-1,26-3 17,-75 1-32,79 16 31,-21-2-16,-25-8 1,5-6 0,-34-7-1,-20 2 1,-67 0 0,-16 0-1,-4 0 1,-78 13 31,-75 6-32</inkml:trace>
  <inkml:trace contextRef="#ctx0" brushRef="#br0" timeOffset="825.754">3469 11706 0,'70'-7'31,"58"3"-15,67-6 0,24-1-1,103-6 1,83 10 15,5 12-15,-67 4-1,25 17 1,-42-14 0,-144-1-1,161-6 16,-91 2-31,30-7 32,-51 0-32,-20 2 15,-37 1 1,-88-3 0,-19 0-1,-22-7 1,-24-3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04:55.7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14433 13581 0,'62'-7'15,"91"-12"1,66 24 0,20 11-1,1 28 1,25 7 0,86 28 15,-86-21-31,16-23 31,-17-18-15,-20-8-1,42-2 1,-38 5 0,49-1-1,-69 10 1,-1-16-1,9-12 1,-42-12 0,21-16-1,-33 0 1,0-6 15,-71-1-31,26-19 31,-42 1-15,-17-24 0,-49 7-1,-29-39 1,-24 14 0,-47-5-1,-15 30 1,-84-32 15,-107-29-15,66 50-1,-124-21-15,-119-14 16,144 60 15,-54 9-31,8 19 16,-20 5 15,4 0-15,-4 28-1,136 16 1,-45 7 0,45 11-1,12 19 1,-3 38-1,78 1 1,8 8 0,46 7-1,33-5 1,37 25 0,33 15 15,-4-110-31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07:48.0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13035 14353 0,'265'30'16,"-25"2"-1,82 15 1,-53-8 0,-25 15-1,-25 9 1,-17-12-1,-40-12 1,-5 3 0,-42-12-1,-24 8 32,-20-8-47,-59-4 16,29 25 15,-41 14 0,-24-65-31</inkml:trace>
  <inkml:trace contextRef="#ctx0" brushRef="#br0" timeOffset="559.843">13680 13618 0,'0'0'47,"-41"-5"-31,99 52 0,62 29-1,-1 34 1,39 18-1,15 51 1,-3-12 0,49 49-1,-87-67 1,-4-5 15,9 5-31,-9-21 31,-21-26-15,-24-37 0,-17-25-1,-20-17 1,-5-4 0,4-7 15</inkml:trace>
  <inkml:trace contextRef="#ctx0" brushRef="#br0" timeOffset="1902.932">15685 14943 0,'33'-88'15,"-12"-52"1,-9-53-1,-41-95 1,-4 65 0,-29-54 15,13 77-15,-26-107-1,13 86 1,0-30-1,-12-12 1,24 52 0,-28-24-1,7 28 1,18 0 0,7 53-1,-16 6 1,50 22-1,3 47 1,1 18 0,4 22-1,4 39 48,0-58-48,-45 116 48,7 56-63,18-54 16,-1 5-1,-4 10 1,17-15-1,-9-6 32</inkml:trace>
  <inkml:trace contextRef="#ctx0" brushRef="#br0" timeOffset="2098.309">14813 11009 0,'41'4'47,"50"24"-31,17 35-1,3 42 1,-36-8 0</inkml:trace>
  <inkml:trace contextRef="#ctx0" brushRef="#br0" timeOffset="32507.266">9306 11506 0,'-8'44'16,"-4"24"-1,24 57 17,-4-1-1,0 13 0,5-16-31,-17 32 16,-13 26-16,9 3 15,0 6 1,8-6 0,-4 13-1,8-9 1,-4-37 0,0 13-1,0-45 1,0-34-1,12-20 17,5-19-1</inkml:trace>
  <inkml:trace contextRef="#ctx0" brushRef="#br0" timeOffset="33052.304">9033 13688 0,'9'58'16,"3"28"0,5 9-1,-5-25 1,25-7 0,-12-5-1,20-5 1,5-2 15,33-46 16,-21-58-47,8-29 31,-4 12-31,4 5 16,-28 21 15,-9 12-15,0 1-1,0-6 17,-12 23-1</inkml:trace>
  <inkml:trace contextRef="#ctx0" brushRef="#br0" timeOffset="33631.176">8422 13929 0,'-21'47'63,"4"55"-48,5 8-15,0 22 16,3-13-1,13 18 17,-4-7-17,9-11 1,3-24 31,-16-48-47,37-64 31,-12-66-15,-25-29-1,12 54 1</inkml:trace>
  <inkml:trace contextRef="#ctx0" brushRef="#br0" timeOffset="34592.717">8438 14339 0,'0'0'47,"79"9"-31,16 3-1,20 4 1,55-5-1,12 1 1,-17 4 0,87-6-1,-32-8 1,11-2 0,-8-7-1,-16 9 16,8 1-31,-29 13 32,-37-11-17,-50 6 1,17 10 0,-34 9-1,1 12 1,-21 23-1,-8 19 1,-17 18 0,-20 15-1,-21-20 1,-9 29 0,-16 9-1,-12 14 1,-1-38 15,-11 33-15,-18-13-1,1-10 1,8-38 0,-21 1-1,-20-40 1,-4-23-1,-17-37 1,-50-33 0,-16-39 15,-46-33-31,21 9 31,0-6-31,-29-3 31,46 11-31,-13 13 16,4 18 15,-4-3-15,9 15 0,37 23-1,57 13 32,58 17-47,34-21 16</inkml:trace>
  <inkml:trace contextRef="#ctx0" brushRef="#br0" timeOffset="38353.541">8876 15218 0,'9'44'16,"-9"-44"-16,8 25 16,0 27-16,-8-52 0,0 0 31,25 102-31,-25-102 15,41 121 17,-12-49-32</inkml:trace>
  <inkml:trace contextRef="#ctx0" brushRef="#br0" timeOffset="45728.33">18463 14832 0,'4'90'47,"5"8"-32,-5 30 1,16 16-1,-48-28 1,19 47 0,-11-30 46,11 32-62,18-63 16,-1-14-16,8-36 31,1-10-15,37-82-1,-38 24-15</inkml:trace>
  <inkml:trace contextRef="#ctx0" brushRef="#br0" timeOffset="46871.919">18571 15339 0,'45'-17'31,"34"-8"-15,61-1 15,5 19 0,41 7-31,-12 0 16,12 7-1,25-14 1,-34 3 0,26-8 15,-54-7-31,0 19 31,8-11-31,-4 15 16,-29 8-1,-33-7 1,-33-3 0,32 17 30,-56-10-46,11 21 16,-8 28 15,-24 3-15,11 48 0,-28-18-1,0 9 1,-8-3-1,3 8 1,1 0 0,4 29-1,4-6 1,0 5 0,-12-45-1,3-11 1,-20-37 15,-12 20-15,-8-44-1,-67 5 1,4-28 0,-24-32 15,12 4-16,-54-2-15,8-1 32,9-1-32,-4 2 15,-17-10 1,12 1 0,1-5-1,24 11 1,-4 5-1,38 7 17,61 17-17,-20-1 17,70 12 14,-50-14-14,75-7-1</inkml:trace>
  <inkml:trace contextRef="#ctx0" brushRef="#br0" timeOffset="49327.228">16016 13009 0,'0'0'47,"-99"95"-47,28-14 16,-15 38-1,-1-17 16,-41 63-31,-5-18 16,5-3 15,45-49-15,26-9 0,36-65 15,21-9-16,29-68 1,20-44 15,13-35-31,9 3 16,7 11 31,-3 9-47,-38 63 15,25 7-15,-33 1 32,12-13-17,42 10 1,20 16 0,25 9-1,25 12 1,42 3-1,-13-1 1,61 7 0,-44-2-1,53 0 1,-29 0 0,21-7-1,-29-11 1,-8-1 15,-17 1-15,-20-8-16,-50 7 31,-42 1-15,-12-1-1,0 10 16,5 7-15,-18 16 0,-28 25-1,29 31 1,4 21 15,0 9-31,8 7 16,21 13-1,-13-20 17,-4 7-17,1-11 1,-5-8 15,-37-18 0,-21-61-15</inkml:trace>
  <inkml:trace contextRef="#ctx0" brushRef="#br0" timeOffset="50049.939">15222 14055 0,'0'0'47,"8"56"-32,125-45 32,-9-4-47,70-14 16,-8 0 0,46-14-1,123-11 1,-119 11-1,111-2 1,-128 9 0,145-16 15,-137 13-31,133-13 31,-108 0-31,-29 14 16,1 13 15,-26 3 0,-45-4-15,-17-8 0,-90 5-1,8-2 1</inkml:trace>
  <inkml:trace contextRef="#ctx0" brushRef="#br0" timeOffset="50383.323">19199 14213 0,'0'0'63</inkml:trace>
  <inkml:trace contextRef="#ctx0" brushRef="#br0" timeOffset="50879.367">18860 14060 0,'0'0'46,"8"46"-30,9 68 15,33 42 1,-21-49-17,16 2 1,-20 5-1,16-2 1,-12-26 15,-8-23-15,12 41 15,-21-29-15,1-24 31,3-16-16</inkml:trace>
  <inkml:trace contextRef="#ctx0" brushRef="#br0" timeOffset="59072.657">12432 12460 0,'0'0'63,"153"-14"-32,-50 28-15,-49-10 15,12 17 0,-46 5 0,-28 2 1,-29 0 15,4 0-1,-4 18-14,12-4-1,4 2-31,-4 17 16,21 27-1,-20 19 1,3-16-1,13-26 1,-1-19 0,13 5 15,9-23 0,-1-18-15,34-48-1,16-36 1,16-28 0,-3 9-1,-1-5 1,-28 31 0,-26 29-1,-20 38 32,33-42-31,13 152 31,-38 18-32,4 16 1,-3-9-1,-1-52 1,13-29 0,3-19 15,30-40-15,12-46-1,5-37 1,3-26 15,-24 25-31,20-18 31,-33 49-15,-16-12 0,12 5-1,-4 14 1,16 12-1</inkml:trace>
  <inkml:trace contextRef="#ctx0" brushRef="#br0" timeOffset="59596.103">13945 12799 0,'0'0'47,"29"19"-32,49-1 16,-28-6 1,-13 21-17,-37 6 1,-41 54 0,-46-2-1,17-17 1,24-16-1,17-23 1,4 30 0,29-20 31,30-1-32,7-16 16,0-47-15,-24-30-16</inkml:trace>
  <inkml:trace contextRef="#ctx0" brushRef="#br0" timeOffset="59781.845">13862 13148 0,'0'0'62,"74"58"-31,38-35-31,-13 3 32,9-12-17,-96-14-15</inkml:trace>
  <inkml:trace contextRef="#ctx0" brushRef="#br0" timeOffset="60482.597">14457 13278 0,'66'10'31,"42"6"0,12 2-15,0-1 0,0-1-1,0 3 1,-67-10-1,13-11 17,-33-15-17,-4-18 1,-33-20 0,-45-45 15,24 67-16,25 33 32,-41-2-31,107 69 15,37 8-15,-49-43-1,12 26 17,-78 10-1,-50-26-15,-34-10 15,-15-11-31,57-5 31,17-9-15</inkml:trace>
  <inkml:trace contextRef="#ctx0" brushRef="#br0" timeOffset="61823.849">17554 13329 0,'0'0'47,"-29"-11"-16,-54-50-15,-57-46 0,3 7-1,-20 5 1,21 9-1,-13-2 1,8-10 0,-3-2-1,24 2 1,-25-27 15,-4-1-31,0 3 16,38 21-1,-17-12 1,32 16 0,-7-2-1,12 5 17,25 18-17,29 23 1,-25-29-1,12-3 17,38 55-17,-17 1 32,0 14-31,-4 28-1,-17 36 17,34 27-1,-5 13 0,9-44 0</inkml:trace>
  <inkml:trace contextRef="#ctx0" brushRef="#br0" timeOffset="62022.959">14978 11237 0,'71'13'16,"40"25"0,26 48 15,16 16-15,-116-76-16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09:19.4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10053 0,'-120'84'31,"78"-45"-15,-20 10 0</inkml:trace>
  <inkml:trace contextRef="#ctx0" brushRef="#br0" timeOffset="79302.65">8761 10867 0,'103'-37'47,"33"9"-32,9-3 1,4 22-1,4 4 1,4 3 0,0 7-1,0-5 1,17 7 0,-42 2 15,-8-2-31,-66-5 15,33 10 1,-29-12 0,4 0 46,-120-5-15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13:51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1402 15050 0,'0'0'62,"0"0"-15,41 54-16,-8-94-15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14:26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15743 8467 0</inkml:trace>
  <inkml:trace contextRef="#ctx0" brushRef="#br0" timeOffset="113720.71">6131 8774 0,'0'0'47,"17"-44"-32,57-10 1,-12-4 0,58-26-1,-4 5 1,-9 10 0,-16-8-1,8 9 1,-36 31 15,-18 12-15,-4-3 15,13 2-15,-25 1 15</inkml:trace>
  <inkml:trace contextRef="#ctx0" brushRef="#br0" timeOffset="114144.253">6768 8132 0,'87'-21'31,"8"5"1,29-19-17,0 7 1,-62 23 0,25 1 15,-63 62 0,-73 9-15,-55 31 15,34-35 0,4 7-31,37-19 31,25 5-15</inkml:trace>
  <inkml:trace contextRef="#ctx0" brushRef="#br0" timeOffset="116238.551">12423 10123 0,'33'-42'31,"87"-9"-15,25-3-1,-9 1 1,46-19 15,-8-3-31,-21-13 16,-13-5 15,9-14-15,0-7-1,-29 12 1,16 11 0,-12-7-1,5 10 1,-5-1-1,-25 22 1,-4-7 0,-8 8-1,-9 18 1,-53 22 0,58-23 30,-54 31-30,8 4 0,13-5 15,-17 17 16,-104-3-16,-32-2-15,24-11-1,26-3 1,11-3 31,100-4 0,21 28-32,-13 0 1,33 35 0,9 68-1,-26 13 1,-11 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6:21:43.3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10100 14543 0,'95'-18'31,"29"22"-15,-4 15 15,16 18-31,-12 5 16,21-2-1,-8-22 17,7-20-17,-36-21 1,12 2-1,-5-26 1,-11-23 0,-42 3-1,0-19 1,-17 9 0,-20-34-1,-21 6 1,-12-2-1,-29-14 1,-46 12 0,-8 9-1,-29-3 17,-29 1-17,-28 30 1,-1 23-1,4 17 1,-16 29 0,0 22-1,49 25 1,5 33 0,-1 7-1,59 9 1,16 39 15,37-13 0,54 83-31,50 89 0,-26-75 32,-40-163-32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91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53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55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48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330531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754264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177997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601730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/>
            <a:fld id="{BC1E5E1F-4615-5548-B97D-C0151AE0D63A}" type="slidenum">
              <a:rPr lang="en-US">
                <a:solidFill>
                  <a:srgbClr val="000000"/>
                </a:solidFill>
                <a:latin typeface="Times New Roman" charset="0"/>
                <a:cs typeface="Segoe UI" charset="0"/>
              </a:rPr>
              <a:pPr eaLnBrk="1"/>
              <a:t>14</a:t>
            </a:fld>
            <a:endParaRPr lang="en-US">
              <a:solidFill>
                <a:srgbClr val="000000"/>
              </a:solidFill>
              <a:latin typeface="Times New Roman" charset="0"/>
              <a:cs typeface="Segoe UI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76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2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1pPr>
            <a:lvl2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2pPr>
            <a:lvl3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3pPr>
            <a:lvl4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4pPr>
            <a:lvl5pPr eaLnBrk="0"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5pPr>
            <a:lvl6pPr marL="2330531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6pPr>
            <a:lvl7pPr marL="2754264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7pPr>
            <a:lvl8pPr marL="3177997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8pPr>
            <a:lvl9pPr marL="3601730" indent="-211866" defTabSz="41637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16377" algn="l"/>
                <a:tab pos="832753" algn="l"/>
                <a:tab pos="1249130" algn="l"/>
                <a:tab pos="1665506" algn="l"/>
                <a:tab pos="2081883" algn="l"/>
                <a:tab pos="2498259" algn="l"/>
                <a:tab pos="2914636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0"/>
                <a:cs typeface="Microsoft YaHei" charset="0"/>
              </a:defRPr>
            </a:lvl9pPr>
          </a:lstStyle>
          <a:p>
            <a:pPr eaLnBrk="1"/>
            <a:fld id="{5EA35168-BB54-B244-8B33-08B52FCF6239}" type="slidenum">
              <a:rPr lang="en-US">
                <a:solidFill>
                  <a:srgbClr val="000000"/>
                </a:solidFill>
                <a:latin typeface="Times New Roman" charset="0"/>
                <a:cs typeface="Segoe UI" charset="0"/>
              </a:rPr>
              <a:pPr eaLnBrk="1"/>
              <a:t>16</a:t>
            </a:fld>
            <a:endParaRPr lang="en-US">
              <a:solidFill>
                <a:srgbClr val="000000"/>
              </a:solidFill>
              <a:latin typeface="Times New Roman" charset="0"/>
              <a:cs typeface="Segoe UI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4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73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40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72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5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774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0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836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812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29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603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32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407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115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445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2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76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183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84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707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23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31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500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41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699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6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763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1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90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2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51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51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Pipelining Cache Writes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19200" y="1219200"/>
            <a:ext cx="6775450" cy="5352197"/>
            <a:chOff x="838200" y="685800"/>
            <a:chExt cx="7461250" cy="6037997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143000" y="3200400"/>
              <a:ext cx="1143000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Tags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495800" y="3200400"/>
              <a:ext cx="3429000" cy="990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Data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143000" y="1295400"/>
              <a:ext cx="1447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400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Tag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90800" y="1295400"/>
              <a:ext cx="10668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Index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24400" y="1295400"/>
              <a:ext cx="34290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4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Store Data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286000" y="685800"/>
              <a:ext cx="4376738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i="1">
                  <a:solidFill>
                    <a:srgbClr val="000000"/>
                  </a:solidFill>
                  <a:ea typeface="굴림" charset="-127"/>
                  <a:cs typeface="굴림" charset="-127"/>
                </a:rPr>
                <a:t>Address and Store Data From CPU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724400" y="2286000"/>
              <a:ext cx="34290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Delayed Write Data</a:t>
              </a: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724400" y="2286000"/>
              <a:ext cx="1524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6477000" y="16002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477000" y="25908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28800" y="2286000"/>
              <a:ext cx="27432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Delayed Write Addr.</a:t>
              </a: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828800" y="2286000"/>
              <a:ext cx="762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0" y="192"/>
                </a:cxn>
              </a:cxnLst>
              <a:rect l="0" t="0" r="r" b="b"/>
              <a:pathLst>
                <a:path w="48" h="192">
                  <a:moveTo>
                    <a:pt x="0" y="0"/>
                  </a:moveTo>
                  <a:lnTo>
                    <a:pt x="48" y="96"/>
                  </a:lnTo>
                  <a:lnTo>
                    <a:pt x="0" y="19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752600" y="41910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524000" y="4572000"/>
              <a:ext cx="466725" cy="3270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=?</a:t>
              </a: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2667000" y="2873375"/>
              <a:ext cx="466725" cy="3270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=?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553200" y="4191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410200" y="4648200"/>
              <a:ext cx="1371600" cy="249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0"/>
                </a:cxn>
                <a:cxn ang="0">
                  <a:pos x="287" y="156"/>
                </a:cxn>
                <a:cxn ang="0">
                  <a:pos x="63" y="156"/>
                </a:cxn>
                <a:cxn ang="0">
                  <a:pos x="0" y="0"/>
                </a:cxn>
              </a:cxnLst>
              <a:rect l="0" t="0" r="r" b="b"/>
              <a:pathLst>
                <a:path w="340" h="157">
                  <a:moveTo>
                    <a:pt x="0" y="0"/>
                  </a:moveTo>
                  <a:lnTo>
                    <a:pt x="339" y="0"/>
                  </a:lnTo>
                  <a:lnTo>
                    <a:pt x="287" y="156"/>
                  </a:lnTo>
                  <a:lnTo>
                    <a:pt x="63" y="15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715000" y="2743200"/>
              <a:ext cx="762000" cy="1905000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0" y="0"/>
                </a:cxn>
                <a:cxn ang="0">
                  <a:pos x="0" y="1680"/>
                </a:cxn>
              </a:cxnLst>
              <a:rect l="0" t="0" r="r" b="b"/>
              <a:pathLst>
                <a:path w="576" h="1680">
                  <a:moveTo>
                    <a:pt x="576" y="0"/>
                  </a:moveTo>
                  <a:lnTo>
                    <a:pt x="0" y="0"/>
                  </a:lnTo>
                  <a:lnTo>
                    <a:pt x="0" y="16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096000" y="48768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895600" y="2590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 rot="-5400000">
              <a:off x="3553619" y="3456781"/>
              <a:ext cx="762000" cy="249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0"/>
                </a:cxn>
                <a:cxn ang="0">
                  <a:pos x="287" y="156"/>
                </a:cxn>
                <a:cxn ang="0">
                  <a:pos x="63" y="156"/>
                </a:cxn>
                <a:cxn ang="0">
                  <a:pos x="0" y="0"/>
                </a:cxn>
              </a:cxnLst>
              <a:rect l="0" t="0" r="r" b="b"/>
              <a:pathLst>
                <a:path w="340" h="157">
                  <a:moveTo>
                    <a:pt x="0" y="0"/>
                  </a:moveTo>
                  <a:lnTo>
                    <a:pt x="339" y="0"/>
                  </a:lnTo>
                  <a:lnTo>
                    <a:pt x="287" y="156"/>
                  </a:lnTo>
                  <a:lnTo>
                    <a:pt x="63" y="15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4038600" y="35814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5030276" y="5305425"/>
              <a:ext cx="211716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i="1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Load Data to CPU</a:t>
              </a: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200400" y="1600200"/>
              <a:ext cx="609600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0"/>
                </a:cxn>
                <a:cxn ang="0">
                  <a:pos x="384" y="1440"/>
                </a:cxn>
              </a:cxnLst>
              <a:rect l="0" t="0" r="r" b="b"/>
              <a:pathLst>
                <a:path w="384" h="1440">
                  <a:moveTo>
                    <a:pt x="0" y="0"/>
                  </a:moveTo>
                  <a:lnTo>
                    <a:pt x="0" y="1440"/>
                  </a:lnTo>
                  <a:lnTo>
                    <a:pt x="384" y="144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352800" y="2590800"/>
              <a:ext cx="457200" cy="838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288" y="528"/>
                </a:cxn>
              </a:cxnLst>
              <a:rect l="0" t="0" r="r" b="b"/>
              <a:pathLst>
                <a:path w="288" h="528">
                  <a:moveTo>
                    <a:pt x="0" y="0"/>
                  </a:move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962400" y="2895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461895" y="2590800"/>
              <a:ext cx="11359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Load/Store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438400" y="16002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H="1">
              <a:off x="2286000" y="38100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750570" y="3581400"/>
              <a:ext cx="27443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L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3749715" y="3276600"/>
              <a:ext cx="28725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S</a:t>
              </a: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1524000" y="1600200"/>
              <a:ext cx="11430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2"/>
                </a:cxn>
                <a:cxn ang="0">
                  <a:pos x="720" y="912"/>
                </a:cxn>
              </a:cxnLst>
              <a:rect l="0" t="0" r="r" b="b"/>
              <a:pathLst>
                <a:path w="720" h="912">
                  <a:moveTo>
                    <a:pt x="0" y="0"/>
                  </a:moveTo>
                  <a:lnTo>
                    <a:pt x="0" y="912"/>
                  </a:lnTo>
                  <a:lnTo>
                    <a:pt x="720" y="91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838200" y="3048000"/>
              <a:ext cx="685800" cy="1676400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432" y="1056"/>
                </a:cxn>
              </a:cxnLst>
              <a:rect l="0" t="0" r="r" b="b"/>
              <a:pathLst>
                <a:path w="432" h="1056">
                  <a:moveTo>
                    <a:pt x="432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432" y="105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2895600" y="3200400"/>
              <a:ext cx="0" cy="198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 rot="16200000">
              <a:off x="2543175" y="5076825"/>
              <a:ext cx="400050" cy="457200"/>
            </a:xfrm>
            <a:prstGeom prst="moon">
              <a:avLst>
                <a:gd name="adj" fmla="val 8125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828800" y="4876800"/>
              <a:ext cx="762000" cy="304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480" y="96"/>
                </a:cxn>
                <a:cxn ang="0">
                  <a:pos x="480" y="192"/>
                </a:cxn>
              </a:cxnLst>
              <a:rect l="0" t="0" r="r" b="b"/>
              <a:pathLst>
                <a:path w="480" h="192">
                  <a:moveTo>
                    <a:pt x="0" y="0"/>
                  </a:moveTo>
                  <a:lnTo>
                    <a:pt x="0" y="96"/>
                  </a:lnTo>
                  <a:lnTo>
                    <a:pt x="480" y="96"/>
                  </a:lnTo>
                  <a:lnTo>
                    <a:pt x="480" y="192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895600" y="4800600"/>
              <a:ext cx="266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562600" y="4572000"/>
              <a:ext cx="296863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1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6400800" y="4572000"/>
              <a:ext cx="296863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743200" y="54864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743200" y="5486400"/>
              <a:ext cx="677863" cy="3968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000" i="1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Hit?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927100" y="5892800"/>
              <a:ext cx="7372350" cy="8309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i="1" dirty="0">
                  <a:solidFill>
                    <a:srgbClr val="000000"/>
                  </a:solidFill>
                  <a:latin typeface="Calibri"/>
                  <a:ea typeface="굴림" charset="-127"/>
                  <a:cs typeface="Calibri"/>
                </a:rPr>
                <a:t>Data from a store hit is written into data portion of cache during tag access of subsequent store</a:t>
              </a:r>
            </a:p>
          </p:txBody>
        </p:sp>
        <p:grpSp>
          <p:nvGrpSpPr>
            <p:cNvPr id="49" name="Group 45"/>
            <p:cNvGrpSpPr>
              <a:grpSpLocks/>
            </p:cNvGrpSpPr>
            <p:nvPr/>
          </p:nvGrpSpPr>
          <p:grpSpPr bwMode="auto">
            <a:xfrm rot="5400000">
              <a:off x="3695700" y="4229100"/>
              <a:ext cx="533400" cy="304800"/>
              <a:chOff x="4992" y="3744"/>
              <a:chExt cx="336" cy="192"/>
            </a:xfrm>
          </p:grpSpPr>
          <p:sp>
            <p:nvSpPr>
              <p:cNvPr id="55" name="Rectangle 46"/>
              <p:cNvSpPr>
                <a:spLocks noChangeArrowheads="1"/>
              </p:cNvSpPr>
              <p:nvPr/>
            </p:nvSpPr>
            <p:spPr bwMode="auto">
              <a:xfrm>
                <a:off x="4992" y="3744"/>
                <a:ext cx="336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6" name="Freeform 47"/>
              <p:cNvSpPr>
                <a:spLocks/>
              </p:cNvSpPr>
              <p:nvPr/>
            </p:nvSpPr>
            <p:spPr bwMode="auto">
              <a:xfrm>
                <a:off x="4992" y="3744"/>
                <a:ext cx="9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96"/>
                  </a:cxn>
                  <a:cxn ang="0">
                    <a:pos x="0" y="192"/>
                  </a:cxn>
                </a:cxnLst>
                <a:rect l="0" t="0" r="r" b="b"/>
                <a:pathLst>
                  <a:path w="96" h="192">
                    <a:moveTo>
                      <a:pt x="0" y="0"/>
                    </a:moveTo>
                    <a:lnTo>
                      <a:pt x="96" y="96"/>
                    </a:lnTo>
                    <a:lnTo>
                      <a:pt x="0" y="192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90800" y="4343400"/>
              <a:ext cx="1219200" cy="685800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0"/>
                </a:cxn>
                <a:cxn ang="0">
                  <a:pos x="768" y="0"/>
                </a:cxn>
              </a:cxnLst>
              <a:rect l="0" t="0" r="r" b="b"/>
              <a:pathLst>
                <a:path w="768" h="432">
                  <a:moveTo>
                    <a:pt x="0" y="432"/>
                  </a:moveTo>
                  <a:lnTo>
                    <a:pt x="0" y="0"/>
                  </a:lnTo>
                  <a:lnTo>
                    <a:pt x="76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 flipV="1">
              <a:off x="6324600" y="2819400"/>
              <a:ext cx="304800" cy="24447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4114800" y="2971800"/>
              <a:ext cx="2286000" cy="1371600"/>
            </a:xfrm>
            <a:custGeom>
              <a:avLst/>
              <a:gdLst/>
              <a:ahLst/>
              <a:cxnLst>
                <a:cxn ang="0">
                  <a:pos x="0" y="864"/>
                </a:cxn>
                <a:cxn ang="0">
                  <a:pos x="96" y="864"/>
                </a:cxn>
                <a:cxn ang="0">
                  <a:pos x="96" y="0"/>
                </a:cxn>
                <a:cxn ang="0">
                  <a:pos x="1440" y="0"/>
                </a:cxn>
              </a:cxnLst>
              <a:rect l="0" t="0" r="r" b="b"/>
              <a:pathLst>
                <a:path w="1440" h="864">
                  <a:moveTo>
                    <a:pt x="0" y="864"/>
                  </a:moveTo>
                  <a:lnTo>
                    <a:pt x="96" y="864"/>
                  </a:lnTo>
                  <a:lnTo>
                    <a:pt x="96" y="0"/>
                  </a:lnTo>
                  <a:lnTo>
                    <a:pt x="1440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6477000" y="1066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2438400" y="10668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04720" y="5418000"/>
              <a:ext cx="27000" cy="19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60" y="5408640"/>
                <a:ext cx="457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91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945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Write Buffer to Reduce Read Miss Penalty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216063"/>
            <a:ext cx="8610600" cy="24384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FontTx/>
              <a:buNone/>
            </a:pPr>
            <a:r>
              <a:rPr lang="en-US" altLang="ko-KR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Processor is not stalled on writes, and read misses can go ahead of write to main memory</a:t>
            </a:r>
            <a:endParaRPr lang="en-US" altLang="ko-KR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31775" indent="-231775">
              <a:buFontTx/>
              <a:buNone/>
            </a:pPr>
            <a:r>
              <a:rPr lang="en-US" altLang="ko-KR" sz="20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Problem:</a:t>
            </a:r>
            <a:r>
              <a:rPr lang="en-US" altLang="ko-KR" sz="20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Write buffer may hold updated value of location needed by a read miss</a:t>
            </a:r>
          </a:p>
          <a:p>
            <a:pPr marL="231775" indent="-231775">
              <a:buFontTx/>
              <a:buNone/>
            </a:pPr>
            <a:r>
              <a:rPr lang="en-US" altLang="ko-KR" sz="20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Simple solution: </a:t>
            </a:r>
            <a:r>
              <a:rPr lang="en-US" altLang="ko-KR" sz="20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on a read miss, wait for the write buffer to go empty</a:t>
            </a:r>
          </a:p>
          <a:p>
            <a:pPr marL="231775" indent="-231775">
              <a:buFontTx/>
              <a:buNone/>
            </a:pPr>
            <a:r>
              <a:rPr lang="en-US" altLang="ko-KR" sz="20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Faster solution:</a:t>
            </a:r>
            <a:r>
              <a:rPr lang="en-US" altLang="ko-KR" sz="20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Check write buffer addresses against read miss addresses, if no match, allow read miss to go ahead of writes, else, return value in write buffer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0600" y="1295400"/>
            <a:ext cx="1016000" cy="175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67000" y="1371600"/>
            <a:ext cx="1600200" cy="15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Data Cache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1981200" y="2362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29400" y="1219200"/>
            <a:ext cx="13716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Unified L2 Cache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143000" y="22860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RF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1295400" y="205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1447800" y="205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00200" y="205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990600" y="1600200"/>
            <a:ext cx="990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0200" y="2209800"/>
            <a:ext cx="838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Write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buffer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67200" y="2590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267200" y="16002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non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981200" y="3048000"/>
            <a:ext cx="54102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Evicted dirty lines for </a:t>
            </a:r>
            <a:r>
              <a:rPr lang="en-US" sz="2000" dirty="0" err="1">
                <a:solidFill>
                  <a:srgbClr val="56127A"/>
                </a:solidFill>
                <a:latin typeface="Calibri"/>
                <a:cs typeface="Calibri"/>
              </a:rPr>
              <a:t>writeback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cache</a:t>
            </a:r>
          </a:p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OR</a:t>
            </a:r>
          </a:p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All writes in </a:t>
            </a:r>
            <a:r>
              <a:rPr lang="en-US" sz="2000" dirty="0" err="1">
                <a:solidFill>
                  <a:srgbClr val="56127A"/>
                </a:solidFill>
                <a:latin typeface="Calibri"/>
                <a:cs typeface="Calibri"/>
              </a:rPr>
              <a:t>writethrough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cache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248400" y="2590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981200" y="1600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22" name="Straight Connector 23"/>
          <p:cNvCxnSpPr>
            <a:stCxn id="19" idx="0"/>
          </p:cNvCxnSpPr>
          <p:nvPr/>
        </p:nvCxnSpPr>
        <p:spPr bwMode="auto">
          <a:xfrm flipV="1">
            <a:off x="4686300" y="2667000"/>
            <a:ext cx="190500" cy="381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207160" y="2888280"/>
              <a:ext cx="3460680" cy="756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7800" y="2878920"/>
                <a:ext cx="3479400" cy="7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69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Reducing Tag Overhead with Sub-Blocks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Arial" panose="020B0604020202020204" pitchFamily="34" charset="0"/>
              </a:rPr>
              <a:t> Problem</a:t>
            </a:r>
            <a:r>
              <a:rPr lang="en-US" altLang="en-US" sz="2400" dirty="0">
                <a:latin typeface="Arial" panose="020B0604020202020204" pitchFamily="34" charset="0"/>
              </a:rPr>
              <a:t>: Tags are too large, i.e., too much overhead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Simple solution: Larger lines, but miss penalty could be large.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Arial" panose="020B0604020202020204" pitchFamily="34" charset="0"/>
              </a:rPr>
              <a:t> Solution</a:t>
            </a:r>
            <a:r>
              <a:rPr lang="en-US" altLang="en-US" sz="2400" dirty="0">
                <a:latin typeface="Arial" panose="020B0604020202020204" pitchFamily="34" charset="0"/>
              </a:rPr>
              <a:t>: Sub-block placement (aka sector cache)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 valid bit added to units smaller than full line, called sub-blocks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Only read a sub-block on a miss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If a tag matches, is the word in the cache?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7800" y="4267200"/>
            <a:ext cx="6858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2000" b="1" i="1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95600" y="4267200"/>
            <a:ext cx="42672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200400" y="4267200"/>
            <a:ext cx="0" cy="1143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62400" y="42672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67200" y="4267200"/>
            <a:ext cx="0" cy="1143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029200" y="42672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334000" y="4267200"/>
            <a:ext cx="0" cy="1143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096000" y="42672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400800" y="4267200"/>
            <a:ext cx="0" cy="1143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95600" y="4648200"/>
            <a:ext cx="426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895600" y="5029200"/>
            <a:ext cx="426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895600" y="5410200"/>
            <a:ext cx="426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1447800" y="4648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1447800" y="5029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447800" y="4267200"/>
            <a:ext cx="701675" cy="115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b="1" i="1">
                <a:solidFill>
                  <a:srgbClr val="000000"/>
                </a:solidFill>
              </a:rPr>
              <a:t>100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b="1" i="1">
                <a:solidFill>
                  <a:srgbClr val="000000"/>
                </a:solidFill>
              </a:rPr>
              <a:t>300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b="1" i="1">
                <a:solidFill>
                  <a:srgbClr val="000000"/>
                </a:solidFill>
              </a:rPr>
              <a:t>204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895600" y="4267200"/>
            <a:ext cx="4038600" cy="115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2800"/>
              </a:lnSpc>
              <a:spcBef>
                <a:spcPct val="0"/>
              </a:spcBef>
            </a:pPr>
            <a:r>
              <a:rPr lang="en-US" sz="2000" b="1" i="1" dirty="0">
                <a:solidFill>
                  <a:srgbClr val="000000"/>
                </a:solidFill>
              </a:rPr>
              <a:t>1                1                 1                1  </a:t>
            </a:r>
          </a:p>
          <a:p>
            <a:pPr marL="457200" indent="-457200">
              <a:lnSpc>
                <a:spcPts val="2800"/>
              </a:lnSpc>
              <a:spcBef>
                <a:spcPct val="0"/>
              </a:spcBef>
              <a:buFontTx/>
              <a:buAutoNum type="arabicPlain"/>
            </a:pPr>
            <a:r>
              <a:rPr lang="en-US" sz="2000" b="1" i="1" dirty="0">
                <a:solidFill>
                  <a:srgbClr val="000000"/>
                </a:solidFill>
              </a:rPr>
              <a:t>          1                 0                0</a:t>
            </a:r>
          </a:p>
          <a:p>
            <a:pPr marL="457200" indent="-457200">
              <a:lnSpc>
                <a:spcPts val="2800"/>
              </a:lnSpc>
              <a:spcBef>
                <a:spcPct val="0"/>
              </a:spcBef>
            </a:pPr>
            <a:r>
              <a:rPr lang="en-US" sz="2000" b="1" i="1" dirty="0">
                <a:solidFill>
                  <a:srgbClr val="000000"/>
                </a:solidFill>
              </a:rPr>
              <a:t>0                1                 0                1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411272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Reducing Tag Overhead with Sub-Blocks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Arial" panose="020B0604020202020204" pitchFamily="34" charset="0"/>
              </a:rPr>
              <a:t> Problem: </a:t>
            </a:r>
            <a:r>
              <a:rPr lang="en-US" altLang="en-US" sz="2400" dirty="0">
                <a:latin typeface="Arial" panose="020B0604020202020204" pitchFamily="34" charset="0"/>
              </a:rPr>
              <a:t>A memory cannot be large and fast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b="1" dirty="0">
                <a:latin typeface="Arial" panose="020B0604020202020204" pitchFamily="34" charset="0"/>
              </a:rPr>
              <a:t> Solution: </a:t>
            </a:r>
            <a:r>
              <a:rPr lang="en-US" altLang="en-US" sz="2400" dirty="0">
                <a:latin typeface="Arial" panose="020B0604020202020204" pitchFamily="34" charset="0"/>
              </a:rPr>
              <a:t>Increasing sizes of cache at each level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397000" y="2590800"/>
            <a:ext cx="5994400" cy="1306513"/>
            <a:chOff x="552" y="1200"/>
            <a:chExt cx="4368" cy="121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52" y="1440"/>
              <a:ext cx="768" cy="7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CPU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656" y="1584"/>
              <a:ext cx="480" cy="4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L1$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472" y="1440"/>
              <a:ext cx="816" cy="8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L2$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3624" y="1200"/>
              <a:ext cx="1296" cy="12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DRAM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320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2136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288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04800" y="4343400"/>
            <a:ext cx="85725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Local miss rate = misses in cache / accesses to cache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Global miss rate = misses in cache / CPU memory accesses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Misses per instruction = misses in cache / number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81456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 noChangeArrowheads="1"/>
          </p:cNvSpPr>
          <p:nvPr/>
        </p:nvSpPr>
        <p:spPr bwMode="auto">
          <a:xfrm>
            <a:off x="406400" y="365125"/>
            <a:ext cx="36513" cy="36513"/>
          </a:xfrm>
          <a:custGeom>
            <a:avLst/>
            <a:gdLst>
              <a:gd name="T0" fmla="*/ 0 w 102"/>
              <a:gd name="T1" fmla="*/ 0 h 102"/>
              <a:gd name="T2" fmla="*/ 2147483647 w 102"/>
              <a:gd name="T3" fmla="*/ 0 h 102"/>
              <a:gd name="T4" fmla="*/ 2147483647 w 102"/>
              <a:gd name="T5" fmla="*/ 2147483647 h 102"/>
              <a:gd name="T6" fmla="*/ 0 w 102"/>
              <a:gd name="T7" fmla="*/ 2147483647 h 102"/>
              <a:gd name="T8" fmla="*/ 0 w 102"/>
              <a:gd name="T9" fmla="*/ 0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102"/>
              <a:gd name="T17" fmla="*/ 102 w 102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102">
                <a:moveTo>
                  <a:pt x="0" y="0"/>
                </a:moveTo>
                <a:lnTo>
                  <a:pt x="101" y="0"/>
                </a:lnTo>
                <a:lnTo>
                  <a:pt x="101" y="101"/>
                </a:lnTo>
                <a:lnTo>
                  <a:pt x="0" y="1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457200" y="4572000"/>
            <a:ext cx="8204200" cy="215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449263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Figure B.14 Miss rates versus cache size for multilevel caches. </a:t>
            </a: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Second-level caches </a:t>
            </a:r>
            <a:r>
              <a:rPr lang="en-US" i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smaller</a:t>
            </a: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 than the sum of the two 64 </a:t>
            </a:r>
            <a:r>
              <a:rPr lang="en-US" dirty="0" err="1">
                <a:solidFill>
                  <a:srgbClr val="000000"/>
                </a:solidFill>
                <a:ea typeface="Microsoft YaHei" charset="0"/>
                <a:cs typeface="Microsoft YaHei" charset="0"/>
              </a:rPr>
              <a:t>KiB</a:t>
            </a: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 first-level caches make little sense, as reflected in the high miss rates. After 256 </a:t>
            </a:r>
            <a:r>
              <a:rPr lang="en-US" dirty="0" err="1">
                <a:solidFill>
                  <a:srgbClr val="000000"/>
                </a:solidFill>
                <a:ea typeface="Microsoft YaHei" charset="0"/>
                <a:cs typeface="Microsoft YaHei" charset="0"/>
              </a:rPr>
              <a:t>KiB</a:t>
            </a: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 the single cache is within 10% of the global miss rates. The miss rate of a single-level cache versus size is plotted against the local miss rate and global miss rate of a second-level cache using a 32 </a:t>
            </a:r>
            <a:r>
              <a:rPr lang="en-US" dirty="0" err="1">
                <a:solidFill>
                  <a:srgbClr val="000000"/>
                </a:solidFill>
                <a:ea typeface="Microsoft YaHei" charset="0"/>
                <a:cs typeface="Microsoft YaHei" charset="0"/>
              </a:rPr>
              <a:t>KiB</a:t>
            </a: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 first-level cache. The L2 caches (unified) were two-way set associative with replacement. Each had split L1 instruction and data caches that were 64 </a:t>
            </a:r>
            <a:r>
              <a:rPr lang="en-US" dirty="0" err="1">
                <a:solidFill>
                  <a:srgbClr val="000000"/>
                </a:solidFill>
                <a:ea typeface="Microsoft YaHei" charset="0"/>
                <a:cs typeface="Microsoft YaHei" charset="0"/>
              </a:rPr>
              <a:t>KiB</a:t>
            </a: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 two-way set associative with LRU replacement. The block size for both L1 and L2 caches was 64 bytes. Data were collected as in Figure B.4.</a:t>
            </a:r>
          </a:p>
        </p:txBody>
      </p:sp>
      <p:pic>
        <p:nvPicPr>
          <p:cNvPr id="17412" name="Picture 2" descr="Z:\02_GRAPHICS\BOOKS\02_PPTs\MKCAD(Hennessy)\PPT\AppB\bm14-9780128119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50113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571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Presence of L2 influences L1 design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smaller L1 if there is also L2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Trade increased L1 miss rate for reduced L1 hit time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Backup L2 reduces L1 miss penalty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Reduces average access energy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simpler write-through L1 with on-chip L2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Write-back L2 cache absorbs write traffic, doesn’t go off-chip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At most one L1 miss request per L1 access (no dirty victim write back) simplifies pipeline control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Simplifies coherence issues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Simplifies error recovery in L1 (can use just parity bits in L1 and reload from L2 when parity error detected on L1 read)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525840" y="4780080"/>
              <a:ext cx="711720" cy="5068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6480" y="4770720"/>
                <a:ext cx="730440" cy="5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89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 noChangeArrowheads="1"/>
          </p:cNvSpPr>
          <p:nvPr/>
        </p:nvSpPr>
        <p:spPr bwMode="auto">
          <a:xfrm>
            <a:off x="406400" y="365125"/>
            <a:ext cx="36513" cy="36513"/>
          </a:xfrm>
          <a:custGeom>
            <a:avLst/>
            <a:gdLst>
              <a:gd name="T0" fmla="*/ 0 w 102"/>
              <a:gd name="T1" fmla="*/ 0 h 102"/>
              <a:gd name="T2" fmla="*/ 2147483647 w 102"/>
              <a:gd name="T3" fmla="*/ 0 h 102"/>
              <a:gd name="T4" fmla="*/ 2147483647 w 102"/>
              <a:gd name="T5" fmla="*/ 2147483647 h 102"/>
              <a:gd name="T6" fmla="*/ 0 w 102"/>
              <a:gd name="T7" fmla="*/ 2147483647 h 102"/>
              <a:gd name="T8" fmla="*/ 0 w 102"/>
              <a:gd name="T9" fmla="*/ 0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102"/>
              <a:gd name="T17" fmla="*/ 102 w 102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102">
                <a:moveTo>
                  <a:pt x="0" y="0"/>
                </a:moveTo>
                <a:lnTo>
                  <a:pt x="101" y="0"/>
                </a:lnTo>
                <a:lnTo>
                  <a:pt x="101" y="101"/>
                </a:lnTo>
                <a:lnTo>
                  <a:pt x="0" y="10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381000" y="5181600"/>
            <a:ext cx="82772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Figure B.15 Relative execution time by second-level cache size. </a:t>
            </a:r>
            <a:r>
              <a:rPr lang="en-US" dirty="0">
                <a:solidFill>
                  <a:srgbClr val="000000"/>
                </a:solidFill>
              </a:rPr>
              <a:t>The two bars are for different clock cycles for an L2 cache hit. The reference execution time of 1.00 is for an 8192 </a:t>
            </a:r>
            <a:r>
              <a:rPr lang="en-US" dirty="0" err="1">
                <a:solidFill>
                  <a:srgbClr val="000000"/>
                </a:solidFill>
              </a:rPr>
              <a:t>KiB</a:t>
            </a:r>
            <a:r>
              <a:rPr lang="en-US" dirty="0">
                <a:solidFill>
                  <a:srgbClr val="000000"/>
                </a:solidFill>
              </a:rPr>
              <a:t> second-level cache with a 1-clock-cycle latency on a second-level hit. These data were collected the same way as in Figure B.14, using a simulator to imitate the Alpha 21264.</a:t>
            </a:r>
          </a:p>
        </p:txBody>
      </p:sp>
      <p:pic>
        <p:nvPicPr>
          <p:cNvPr id="18436" name="Picture 2" descr="Z:\02_GRAPHICS\BOOKS\02_PPTs\MKCAD(Hennessy)\PPT\AppB\bm15-9780128119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5838914" cy="487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Inclusion Policy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Inclusive multilevel cache: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Inner cache can only hold lines also present in outer cache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External coherence snoop access need only check outer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Exclusive multilevel caches: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Inner cache may hold lines not in outer cache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Swap lines between inner/outer caches on miss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Used in AMD Athlon with 64KB primary and 256KB secondary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Why choose one type or the other?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2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74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Itanium-2 On-Chip Caches (Intel/HP, 2002)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24425" y="1555750"/>
            <a:ext cx="4114800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b="1">
                <a:ea typeface="굴림" charset="-127"/>
                <a:cs typeface="굴림" charset="-127"/>
              </a:rPr>
              <a:t>Level 1:</a:t>
            </a:r>
            <a:r>
              <a:rPr lang="en-US" altLang="ko-KR">
                <a:ea typeface="굴림" charset="-127"/>
                <a:cs typeface="굴림" charset="-127"/>
              </a:rPr>
              <a:t> 16KB, 4-way s.a., 64B line,  quad-port (2 load+2 store), single cycle latency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endParaRPr lang="en-US" altLang="ko-KR"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b="1">
                <a:ea typeface="굴림" charset="-127"/>
                <a:cs typeface="굴림" charset="-127"/>
              </a:rPr>
              <a:t>Level 2:</a:t>
            </a:r>
            <a:r>
              <a:rPr lang="en-US" altLang="ko-KR">
                <a:ea typeface="굴림" charset="-127"/>
                <a:cs typeface="굴림" charset="-127"/>
              </a:rPr>
              <a:t> 256KB, 4-way s.a, 128B line, quad-port (4 load or 4 store), five cycle latency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endParaRPr lang="en-US" altLang="ko-KR">
              <a:ea typeface="굴림" charset="-127"/>
              <a:cs typeface="굴림" charset="-127"/>
            </a:endParaRP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ko-KR" b="1">
                <a:ea typeface="굴림" charset="-127"/>
                <a:cs typeface="굴림" charset="-127"/>
              </a:rPr>
              <a:t>Level 3:</a:t>
            </a:r>
            <a:r>
              <a:rPr lang="en-US" altLang="ko-KR">
                <a:ea typeface="굴림" charset="-127"/>
                <a:cs typeface="굴림" charset="-127"/>
              </a:rPr>
              <a:t> 3MB, 12-way s.a., 128B line, single 32B port, twelve cycle latency</a:t>
            </a:r>
            <a:endParaRPr lang="en-US" altLang="ko-KR" dirty="0">
              <a:ea typeface="굴림" charset="-127"/>
              <a:cs typeface="굴림" charset="-127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700" y="1282700"/>
            <a:ext cx="5041900" cy="5486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538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Power 7 On-Chip Caches [IBM 2009]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5" y="1479551"/>
            <a:ext cx="6092055" cy="4876800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338180" y="1327151"/>
            <a:ext cx="1918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32KB L1 I$/core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32KB L1 D$/core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3-cycle latency</a:t>
            </a:r>
          </a:p>
        </p:txBody>
      </p:sp>
      <p:cxnSp>
        <p:nvCxnSpPr>
          <p:cNvPr id="8" name="Straight Connector 6"/>
          <p:cNvCxnSpPr/>
          <p:nvPr/>
        </p:nvCxnSpPr>
        <p:spPr bwMode="auto">
          <a:xfrm>
            <a:off x="2438400" y="2012951"/>
            <a:ext cx="1143000" cy="457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10"/>
          <p:cNvCxnSpPr/>
          <p:nvPr/>
        </p:nvCxnSpPr>
        <p:spPr bwMode="auto">
          <a:xfrm flipV="1">
            <a:off x="2895600" y="4260851"/>
            <a:ext cx="1447800" cy="3048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12"/>
          <p:cNvSpPr txBox="1"/>
          <p:nvPr/>
        </p:nvSpPr>
        <p:spPr>
          <a:xfrm>
            <a:off x="0" y="2927351"/>
            <a:ext cx="29717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256KB Unified L2$/core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8-cycle latency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0" y="4603751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32MB Unified Shared L3$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Embedded DRAM (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eDRAM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25-cycle latency to local slice</a:t>
            </a:r>
          </a:p>
        </p:txBody>
      </p:sp>
      <p:cxnSp>
        <p:nvCxnSpPr>
          <p:cNvPr id="12" name="Straight Connector 17"/>
          <p:cNvCxnSpPr/>
          <p:nvPr/>
        </p:nvCxnSpPr>
        <p:spPr bwMode="auto">
          <a:xfrm flipV="1">
            <a:off x="2743200" y="3041651"/>
            <a:ext cx="914400" cy="228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49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Handling Stores with Write-Through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Store instructions write to memory, changing values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to make sure cache and memory have same values on writes: two policies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1) Write-Through Policy:</a:t>
            </a:r>
            <a:r>
              <a:rPr lang="en-US" altLang="en-US" sz="2400" dirty="0">
                <a:latin typeface="Arial" panose="020B0604020202020204" pitchFamily="34" charset="0"/>
              </a:rPr>
              <a:t> write cache and write through the cache to memory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Every write eventually gets to memory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Too slow, so include Write Buffer to allow processor to continue once data in Buffer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Buffer updates memory in parallel to processor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IBM z196 Mainframe Caches 2010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96 cores (4 cores/chip, 24 chips/system)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Out-of-order, 3-way superscalar @ 5.2GHz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L1: 64KB I-$/core + 128KB D-$/core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L2: 1.5MB private/core (144MB total)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L3: 24MB shared/chip (</a:t>
            </a:r>
            <a:r>
              <a:rPr lang="en-US" altLang="en-US" sz="2400" dirty="0" err="1">
                <a:latin typeface="Arial" panose="020B0604020202020204" pitchFamily="34" charset="0"/>
              </a:rPr>
              <a:t>eDRAM</a:t>
            </a:r>
            <a:r>
              <a:rPr lang="en-US" altLang="en-US" sz="2400" dirty="0">
                <a:latin typeface="Arial" panose="020B0604020202020204" pitchFamily="34" charset="0"/>
              </a:rPr>
              <a:t>) (576MB total)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L4: 768MB shared/system (</a:t>
            </a:r>
            <a:r>
              <a:rPr lang="en-US" altLang="en-US" sz="2400" dirty="0" err="1">
                <a:latin typeface="Arial" panose="020B0604020202020204" pitchFamily="34" charset="0"/>
              </a:rPr>
              <a:t>eDRAM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8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3978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Exponential X704 PowerPC Processor(1997)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1" y="1295400"/>
            <a:ext cx="6362318" cy="4038600"/>
          </a:xfrm>
          <a:prstGeom prst="rect">
            <a:avLst/>
          </a:prstGeom>
        </p:spPr>
      </p:pic>
      <p:grpSp>
        <p:nvGrpSpPr>
          <p:cNvPr id="7" name="Group 21"/>
          <p:cNvGrpSpPr/>
          <p:nvPr/>
        </p:nvGrpSpPr>
        <p:grpSpPr>
          <a:xfrm>
            <a:off x="304800" y="4724400"/>
            <a:ext cx="2819400" cy="1393686"/>
            <a:chOff x="304800" y="4724400"/>
            <a:chExt cx="2819400" cy="1393686"/>
          </a:xfrm>
        </p:grpSpPr>
        <p:cxnSp>
          <p:nvCxnSpPr>
            <p:cNvPr id="8" name="Straight Arrow Connector 6"/>
            <p:cNvCxnSpPr/>
            <p:nvPr/>
          </p:nvCxnSpPr>
          <p:spPr bwMode="auto">
            <a:xfrm flipV="1">
              <a:off x="1524000" y="4724400"/>
              <a:ext cx="3810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>
              <a:glow rad="101600">
                <a:schemeClr val="tx1">
                  <a:alpha val="75000"/>
                </a:schemeClr>
              </a:glow>
            </a:effectLst>
          </p:spPr>
        </p:cxnSp>
        <p:sp>
          <p:nvSpPr>
            <p:cNvPr id="9" name="TextBox 10"/>
            <p:cNvSpPr txBox="1"/>
            <p:nvPr/>
          </p:nvSpPr>
          <p:spPr>
            <a:xfrm>
              <a:off x="304800" y="5410200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2KB L1 Direct-Mapped Instruction Cache</a:t>
              </a:r>
            </a:p>
          </p:txBody>
        </p:sp>
      </p:grpSp>
      <p:grpSp>
        <p:nvGrpSpPr>
          <p:cNvPr id="10" name="Group 22"/>
          <p:cNvGrpSpPr/>
          <p:nvPr/>
        </p:nvGrpSpPr>
        <p:grpSpPr>
          <a:xfrm>
            <a:off x="3048000" y="4724400"/>
            <a:ext cx="2895600" cy="1701463"/>
            <a:chOff x="3048000" y="4724400"/>
            <a:chExt cx="2895600" cy="1701463"/>
          </a:xfrm>
        </p:grpSpPr>
        <p:cxnSp>
          <p:nvCxnSpPr>
            <p:cNvPr id="11" name="Straight Arrow Connector 7"/>
            <p:cNvCxnSpPr/>
            <p:nvPr/>
          </p:nvCxnSpPr>
          <p:spPr bwMode="auto">
            <a:xfrm flipH="1" flipV="1">
              <a:off x="3048000" y="4724400"/>
              <a:ext cx="381000" cy="685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>
              <a:glow rad="101600">
                <a:schemeClr val="tx1">
                  <a:alpha val="75000"/>
                </a:schemeClr>
              </a:glow>
            </a:effectLst>
          </p:spPr>
        </p:cxnSp>
        <p:sp>
          <p:nvSpPr>
            <p:cNvPr id="12" name="TextBox 11"/>
            <p:cNvSpPr txBox="1"/>
            <p:nvPr/>
          </p:nvSpPr>
          <p:spPr>
            <a:xfrm>
              <a:off x="3124200" y="5410200"/>
              <a:ext cx="2819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2KB L1 Direct-Mapped Write-Through Data Cache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0" y="12954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32KB L2 8-way Set-Associative Write-Back Unified Cache</a:t>
            </a:r>
          </a:p>
        </p:txBody>
      </p:sp>
      <p:cxnSp>
        <p:nvCxnSpPr>
          <p:cNvPr id="14" name="Straight Arrow Connector 18"/>
          <p:cNvCxnSpPr/>
          <p:nvPr/>
        </p:nvCxnSpPr>
        <p:spPr bwMode="auto">
          <a:xfrm flipH="1">
            <a:off x="6019800" y="1981200"/>
            <a:ext cx="6858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tx1">
                <a:alpha val="75000"/>
              </a:schemeClr>
            </a:glow>
          </a:effectLst>
        </p:spPr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E7787AF6-2189-FF40-9360-F13C5F77DD3B}"/>
              </a:ext>
            </a:extLst>
          </p:cNvPr>
          <p:cNvSpPr txBox="1"/>
          <p:nvPr/>
        </p:nvSpPr>
        <p:spPr>
          <a:xfrm>
            <a:off x="6705600" y="3401794"/>
            <a:ext cx="236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0.5µm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BiCMOS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Ran at 410-533MHz when other PC processors were much lower clock rate</a:t>
            </a:r>
          </a:p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Project delayed –missed market window for Apple</a:t>
            </a:r>
          </a:p>
        </p:txBody>
      </p:sp>
    </p:spTree>
    <p:extLst>
      <p:ext uri="{BB962C8B-B14F-4D97-AF65-F5344CB8AC3E}">
        <p14:creationId xmlns:p14="http://schemas.microsoft.com/office/powerpoint/2010/main" val="26456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Victim Caches (HP 7200)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46579" y="4601002"/>
            <a:ext cx="82702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Victim cache is a small associative backup cache, added to a direct-mapped cache, which holds recently evicted lines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First look up in direct-mapped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If miss, look in victim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If hit in victim cache, swap hit line with line now evicted from L1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If miss in victim cache, L1 victim -&gt; VC, VC victim-&gt;?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Fast hit time of direct mapped but with reduced conflict misses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1273314"/>
            <a:ext cx="1016000" cy="175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67000" y="2111514"/>
            <a:ext cx="1600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L1 Data Cache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1981200" y="2568714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72200" y="1349514"/>
            <a:ext cx="15240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Unified L2 Cache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43000" y="2263914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RF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295400" y="203531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1447800" y="203531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00200" y="203531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990600" y="1425714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91000" y="371171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Victim</a:t>
            </a:r>
          </a:p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FA Cache</a:t>
            </a:r>
          </a:p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4 blocks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267200" y="2797314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67200" y="2340114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800600" y="2797314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800600" y="2873514"/>
            <a:ext cx="146569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Evicted data</a:t>
            </a:r>
          </a:p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from L1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410200" y="4016514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486400" y="4016514"/>
            <a:ext cx="1465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Evicted data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from VC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324600" y="3711714"/>
            <a:ext cx="12887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  <a:latin typeface="Calibri"/>
                <a:cs typeface="Calibri"/>
              </a:rPr>
              <a:t>to where?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352800" y="3025914"/>
            <a:ext cx="0" cy="104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362200" y="4092714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62100" y="4038601"/>
            <a:ext cx="2468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Hit data from VC (miss in L1)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2362200" y="2568714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1981200" y="2340114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64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15436"/>
            <a:ext cx="75666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MIPS R10000 Off-Chip L2 Cache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(Yeager, IEEE Micro 1996)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68" y="1295400"/>
            <a:ext cx="4957831" cy="55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65782"/>
            <a:ext cx="75666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Way-Predicting Caches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(MIPS R10000 L2 cache)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processor address to index into way-prediction table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Look in predicted way at given index, then:</a:t>
            </a:r>
          </a:p>
        </p:txBody>
      </p:sp>
      <p:cxnSp>
        <p:nvCxnSpPr>
          <p:cNvPr id="6" name="Shape 801"/>
          <p:cNvCxnSpPr/>
          <p:nvPr/>
        </p:nvCxnSpPr>
        <p:spPr>
          <a:xfrm flipH="1">
            <a:off x="2503488" y="2101268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" name="Shape 802"/>
          <p:cNvSpPr txBox="1"/>
          <p:nvPr/>
        </p:nvSpPr>
        <p:spPr>
          <a:xfrm>
            <a:off x="2655888" y="2329868"/>
            <a:ext cx="5937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Shape 803"/>
          <p:cNvCxnSpPr/>
          <p:nvPr/>
        </p:nvCxnSpPr>
        <p:spPr>
          <a:xfrm>
            <a:off x="4332288" y="2101268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" name="Shape 804"/>
          <p:cNvSpPr txBox="1"/>
          <p:nvPr/>
        </p:nvSpPr>
        <p:spPr>
          <a:xfrm>
            <a:off x="5246688" y="2329868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05"/>
          <p:cNvSpPr txBox="1"/>
          <p:nvPr/>
        </p:nvSpPr>
        <p:spPr>
          <a:xfrm>
            <a:off x="1071419" y="3579230"/>
            <a:ext cx="1862282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copy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 from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806"/>
          <p:cNvSpPr txBox="1"/>
          <p:nvPr/>
        </p:nvSpPr>
        <p:spPr>
          <a:xfrm>
            <a:off x="4697413" y="3579230"/>
            <a:ext cx="3250190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in other way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000" b="1" u="sng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data from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level of cache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807"/>
          <p:cNvCxnSpPr/>
          <p:nvPr/>
        </p:nvCxnSpPr>
        <p:spPr>
          <a:xfrm>
            <a:off x="6008688" y="4615868"/>
            <a:ext cx="0" cy="10668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" name="Shape 808"/>
          <p:cNvSpPr txBox="1"/>
          <p:nvPr/>
        </p:nvSpPr>
        <p:spPr>
          <a:xfrm>
            <a:off x="6161087" y="4920668"/>
            <a:ext cx="103981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Shape 809"/>
          <p:cNvCxnSpPr/>
          <p:nvPr/>
        </p:nvCxnSpPr>
        <p:spPr>
          <a:xfrm rot="10800000">
            <a:off x="2362201" y="4311069"/>
            <a:ext cx="2519363" cy="841375"/>
          </a:xfrm>
          <a:prstGeom prst="curvedConnector3">
            <a:avLst>
              <a:gd name="adj1" fmla="val 100036"/>
            </a:avLst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" name="Shape 810"/>
          <p:cNvCxnSpPr/>
          <p:nvPr/>
        </p:nvCxnSpPr>
        <p:spPr>
          <a:xfrm rot="5400000" flipH="1" flipV="1">
            <a:off x="4876800" y="4006268"/>
            <a:ext cx="1143000" cy="1143000"/>
          </a:xfrm>
          <a:prstGeom prst="curvedConnector3">
            <a:avLst>
              <a:gd name="adj1" fmla="val -4321"/>
            </a:avLst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Shape 811"/>
          <p:cNvSpPr txBox="1"/>
          <p:nvPr/>
        </p:nvSpPr>
        <p:spPr>
          <a:xfrm>
            <a:off x="1893888" y="5073068"/>
            <a:ext cx="29718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SLOW HIT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(change entry in prediction table)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51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R10000 L2 Cache Timing Diagram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299122"/>
            <a:ext cx="9143059" cy="54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5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60720"/>
            <a:ext cx="75666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Way-Predicting Instruction Cache (Alpha 21264-like)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hape 820"/>
          <p:cNvSpPr txBox="1">
            <a:spLocks/>
          </p:cNvSpPr>
          <p:nvPr/>
        </p:nvSpPr>
        <p:spPr bwMode="auto">
          <a:xfrm>
            <a:off x="0" y="1820141"/>
            <a:ext cx="6907213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en-US"/>
          </a:p>
        </p:txBody>
      </p:sp>
      <p:sp>
        <p:nvSpPr>
          <p:cNvPr id="8" name="Shape 821"/>
          <p:cNvSpPr/>
          <p:nvPr/>
        </p:nvSpPr>
        <p:spPr>
          <a:xfrm>
            <a:off x="3820055" y="2780578"/>
            <a:ext cx="344487" cy="1004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810"/>
                </a:moveTo>
                <a:lnTo>
                  <a:pt x="0" y="10616"/>
                </a:lnTo>
                <a:lnTo>
                  <a:pt x="0" y="0"/>
                </a:lnTo>
                <a:lnTo>
                  <a:pt x="119447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822"/>
          <p:cNvSpPr/>
          <p:nvPr/>
        </p:nvSpPr>
        <p:spPr>
          <a:xfrm>
            <a:off x="3705755" y="3783878"/>
            <a:ext cx="306387" cy="1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9533" y="0"/>
                </a:lnTo>
                <a:lnTo>
                  <a:pt x="119378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hape 823"/>
          <p:cNvSpPr/>
          <p:nvPr/>
        </p:nvSpPr>
        <p:spPr>
          <a:xfrm>
            <a:off x="3489855" y="3491778"/>
            <a:ext cx="203200" cy="584200"/>
          </a:xfrm>
          <a:prstGeom prst="rect">
            <a:avLst/>
          </a:prstGeom>
          <a:solidFill>
            <a:schemeClr val="fol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" name="Shape 824"/>
          <p:cNvCxnSpPr/>
          <p:nvPr/>
        </p:nvCxnSpPr>
        <p:spPr>
          <a:xfrm>
            <a:off x="3718455" y="3783878"/>
            <a:ext cx="50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Shape 825"/>
          <p:cNvSpPr txBox="1"/>
          <p:nvPr/>
        </p:nvSpPr>
        <p:spPr>
          <a:xfrm>
            <a:off x="3412067" y="3688628"/>
            <a:ext cx="379412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PC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826"/>
          <p:cNvSpPr/>
          <p:nvPr/>
        </p:nvSpPr>
        <p:spPr>
          <a:xfrm>
            <a:off x="3553355" y="3999778"/>
            <a:ext cx="77787" cy="777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551"/>
                </a:moveTo>
                <a:lnTo>
                  <a:pt x="58775" y="0"/>
                </a:lnTo>
                <a:lnTo>
                  <a:pt x="117551" y="117551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827"/>
          <p:cNvSpPr txBox="1"/>
          <p:nvPr/>
        </p:nvSpPr>
        <p:spPr>
          <a:xfrm>
            <a:off x="4021667" y="3401291"/>
            <a:ext cx="2655887" cy="14636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828"/>
          <p:cNvSpPr txBox="1"/>
          <p:nvPr/>
        </p:nvSpPr>
        <p:spPr>
          <a:xfrm>
            <a:off x="3969280" y="3626716"/>
            <a:ext cx="52863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829"/>
          <p:cNvSpPr txBox="1"/>
          <p:nvPr/>
        </p:nvSpPr>
        <p:spPr>
          <a:xfrm>
            <a:off x="6139392" y="3680691"/>
            <a:ext cx="45878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830"/>
          <p:cNvSpPr txBox="1"/>
          <p:nvPr/>
        </p:nvSpPr>
        <p:spPr>
          <a:xfrm>
            <a:off x="4894792" y="3969616"/>
            <a:ext cx="10128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Primary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Instruction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831"/>
          <p:cNvSpPr txBox="1"/>
          <p:nvPr/>
        </p:nvSpPr>
        <p:spPr>
          <a:xfrm>
            <a:off x="3562880" y="2204316"/>
            <a:ext cx="46513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0x4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832"/>
          <p:cNvSpPr/>
          <p:nvPr/>
        </p:nvSpPr>
        <p:spPr>
          <a:xfrm>
            <a:off x="4097867" y="2245591"/>
            <a:ext cx="382587" cy="611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49870"/>
                </a:lnTo>
                <a:lnTo>
                  <a:pt x="23900" y="59844"/>
                </a:lnTo>
                <a:lnTo>
                  <a:pt x="0" y="69818"/>
                </a:lnTo>
                <a:lnTo>
                  <a:pt x="0" y="119688"/>
                </a:lnTo>
                <a:lnTo>
                  <a:pt x="119502" y="89766"/>
                </a:lnTo>
                <a:lnTo>
                  <a:pt x="119502" y="29922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hape 833"/>
          <p:cNvCxnSpPr/>
          <p:nvPr/>
        </p:nvCxnSpPr>
        <p:spPr>
          <a:xfrm>
            <a:off x="4028017" y="2321791"/>
            <a:ext cx="63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" name="Shape 834"/>
          <p:cNvSpPr txBox="1"/>
          <p:nvPr/>
        </p:nvSpPr>
        <p:spPr>
          <a:xfrm>
            <a:off x="4081992" y="2432916"/>
            <a:ext cx="42703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835"/>
          <p:cNvSpPr/>
          <p:nvPr/>
        </p:nvSpPr>
        <p:spPr>
          <a:xfrm>
            <a:off x="3185055" y="1893166"/>
            <a:ext cx="1452562" cy="681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03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279"/>
                </a:lnTo>
                <a:lnTo>
                  <a:pt x="0" y="102937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836"/>
          <p:cNvSpPr/>
          <p:nvPr/>
        </p:nvSpPr>
        <p:spPr>
          <a:xfrm rot="5400000">
            <a:off x="2915973" y="2324172"/>
            <a:ext cx="230187" cy="517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5092"/>
                </a:moveTo>
                <a:lnTo>
                  <a:pt x="119172" y="104539"/>
                </a:lnTo>
                <a:lnTo>
                  <a:pt x="0" y="119631"/>
                </a:lnTo>
                <a:lnTo>
                  <a:pt x="0" y="0"/>
                </a:lnTo>
                <a:lnTo>
                  <a:pt x="119172" y="15092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Shape 837"/>
          <p:cNvSpPr txBox="1"/>
          <p:nvPr/>
        </p:nvSpPr>
        <p:spPr>
          <a:xfrm>
            <a:off x="4021667" y="4874491"/>
            <a:ext cx="2655887" cy="3460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Sequential Way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838"/>
          <p:cNvSpPr txBox="1"/>
          <p:nvPr/>
        </p:nvSpPr>
        <p:spPr>
          <a:xfrm>
            <a:off x="4021667" y="5217391"/>
            <a:ext cx="2655887" cy="3460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Branch Target Way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839"/>
          <p:cNvSpPr txBox="1"/>
          <p:nvPr/>
        </p:nvSpPr>
        <p:spPr>
          <a:xfrm>
            <a:off x="4032780" y="4223616"/>
            <a:ext cx="488950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840"/>
          <p:cNvSpPr txBox="1"/>
          <p:nvPr/>
        </p:nvSpPr>
        <p:spPr>
          <a:xfrm>
            <a:off x="1524000" y="1420091"/>
            <a:ext cx="2219855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800" kern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Jump target</a:t>
            </a:r>
            <a:endParaRPr sz="20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Shape 841"/>
          <p:cNvCxnSpPr/>
          <p:nvPr/>
        </p:nvCxnSpPr>
        <p:spPr>
          <a:xfrm>
            <a:off x="2895600" y="1801091"/>
            <a:ext cx="22755" cy="650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" name="Shape 842"/>
          <p:cNvSpPr/>
          <p:nvPr/>
        </p:nvSpPr>
        <p:spPr>
          <a:xfrm>
            <a:off x="3032655" y="2698028"/>
            <a:ext cx="419100" cy="1087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8598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miter lim="524288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" name="Shape 843"/>
          <p:cNvCxnSpPr/>
          <p:nvPr/>
        </p:nvCxnSpPr>
        <p:spPr>
          <a:xfrm>
            <a:off x="1826155" y="2591666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1" name="Shape 844"/>
          <p:cNvSpPr/>
          <p:nvPr/>
        </p:nvSpPr>
        <p:spPr>
          <a:xfrm>
            <a:off x="2305580" y="4077566"/>
            <a:ext cx="230187" cy="517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5092"/>
                </a:moveTo>
                <a:lnTo>
                  <a:pt x="119172" y="104539"/>
                </a:lnTo>
                <a:lnTo>
                  <a:pt x="0" y="119631"/>
                </a:lnTo>
                <a:lnTo>
                  <a:pt x="0" y="0"/>
                </a:lnTo>
                <a:lnTo>
                  <a:pt x="119172" y="15092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" name="Shape 845"/>
          <p:cNvCxnSpPr/>
          <p:nvPr/>
        </p:nvCxnSpPr>
        <p:spPr>
          <a:xfrm>
            <a:off x="6677555" y="5385666"/>
            <a:ext cx="317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Shape 846"/>
          <p:cNvCxnSpPr/>
          <p:nvPr/>
        </p:nvCxnSpPr>
        <p:spPr>
          <a:xfrm>
            <a:off x="6982355" y="5385666"/>
            <a:ext cx="0" cy="55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" name="Shape 847"/>
          <p:cNvCxnSpPr/>
          <p:nvPr/>
        </p:nvCxnSpPr>
        <p:spPr>
          <a:xfrm rot="10800000">
            <a:off x="2080155" y="5944466"/>
            <a:ext cx="4902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848"/>
          <p:cNvCxnSpPr/>
          <p:nvPr/>
        </p:nvCxnSpPr>
        <p:spPr>
          <a:xfrm rot="10800000">
            <a:off x="2067455" y="4471266"/>
            <a:ext cx="0" cy="1473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849"/>
          <p:cNvCxnSpPr/>
          <p:nvPr/>
        </p:nvCxnSpPr>
        <p:spPr>
          <a:xfrm>
            <a:off x="2054755" y="4483966"/>
            <a:ext cx="228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7" name="Shape 850"/>
          <p:cNvCxnSpPr/>
          <p:nvPr/>
        </p:nvCxnSpPr>
        <p:spPr>
          <a:xfrm>
            <a:off x="6677555" y="5017366"/>
            <a:ext cx="635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851"/>
          <p:cNvCxnSpPr/>
          <p:nvPr/>
        </p:nvCxnSpPr>
        <p:spPr>
          <a:xfrm>
            <a:off x="7312555" y="5004666"/>
            <a:ext cx="0" cy="1257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Shape 852"/>
          <p:cNvCxnSpPr/>
          <p:nvPr/>
        </p:nvCxnSpPr>
        <p:spPr>
          <a:xfrm rot="10800000">
            <a:off x="1584855" y="6274666"/>
            <a:ext cx="5727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Shape 853"/>
          <p:cNvCxnSpPr/>
          <p:nvPr/>
        </p:nvCxnSpPr>
        <p:spPr>
          <a:xfrm rot="10800000">
            <a:off x="1572155" y="4217266"/>
            <a:ext cx="0" cy="204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Shape 854"/>
          <p:cNvCxnSpPr/>
          <p:nvPr/>
        </p:nvCxnSpPr>
        <p:spPr>
          <a:xfrm rot="10800000" flipH="1">
            <a:off x="1584855" y="4204566"/>
            <a:ext cx="736600" cy="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2" name="Shape 855"/>
          <p:cNvCxnSpPr/>
          <p:nvPr/>
        </p:nvCxnSpPr>
        <p:spPr>
          <a:xfrm>
            <a:off x="2511955" y="4331566"/>
            <a:ext cx="1473200" cy="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3" name="Shape 856"/>
          <p:cNvCxnSpPr/>
          <p:nvPr/>
        </p:nvCxnSpPr>
        <p:spPr>
          <a:xfrm>
            <a:off x="2448455" y="2591666"/>
            <a:ext cx="0" cy="1524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4" name="Shape 857"/>
          <p:cNvSpPr txBox="1"/>
          <p:nvPr/>
        </p:nvSpPr>
        <p:spPr>
          <a:xfrm>
            <a:off x="1149880" y="2369416"/>
            <a:ext cx="7080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Jump </a:t>
            </a:r>
            <a:b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control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Shape 858"/>
          <p:cNvCxnSpPr/>
          <p:nvPr/>
        </p:nvCxnSpPr>
        <p:spPr>
          <a:xfrm>
            <a:off x="6677555" y="3798166"/>
            <a:ext cx="1257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6" name="TextBox 44"/>
          <p:cNvSpPr txBox="1"/>
          <p:nvPr/>
        </p:nvSpPr>
        <p:spPr>
          <a:xfrm>
            <a:off x="5105400" y="1496291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Store last-used way for sequential path and predicted branch taken path.  Can be fetching multiple instructions per cycle.</a:t>
            </a:r>
          </a:p>
        </p:txBody>
      </p:sp>
    </p:spTree>
    <p:extLst>
      <p:ext uri="{BB962C8B-B14F-4D97-AF65-F5344CB8AC3E}">
        <p14:creationId xmlns:p14="http://schemas.microsoft.com/office/powerpoint/2010/main" val="184523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69033" y="65782"/>
            <a:ext cx="75666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Reduce Miss Penalty of Long Blocks: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Early Restart and Critical Word First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Don’t wait for full block before restarting CPU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Early restart</a:t>
            </a:r>
            <a:r>
              <a:rPr lang="en-US" altLang="en-US" sz="2400" dirty="0">
                <a:latin typeface="Arial" panose="020B0604020202020204" pitchFamily="34" charset="0"/>
              </a:rPr>
              <a:t>—As soon as the requested word of the block arrives, send it to the CPU and let the CPU continue execution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Critical Word First</a:t>
            </a:r>
            <a:r>
              <a:rPr lang="en-US" altLang="en-US" sz="2400" dirty="0">
                <a:latin typeface="Arial" panose="020B0604020202020204" pitchFamily="34" charset="0"/>
              </a:rPr>
              <a:t>—Request the missed word first from memory and send it to the CPU as soon as it arrives; let the CPU continue execution while filling the rest of the words in the block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Long blocks more popular today </a:t>
            </a:r>
            <a:r>
              <a:rPr lang="en-US" altLang="en-US" sz="2000" b="1" dirty="0">
                <a:sym typeface="Symbol" pitchFamily="2" charset="2"/>
              </a:rPr>
              <a:t></a:t>
            </a:r>
            <a:r>
              <a:rPr lang="en-US" altLang="en-US" sz="2000" dirty="0">
                <a:latin typeface="Arial" panose="020B0604020202020204" pitchFamily="34" charset="0"/>
              </a:rPr>
              <a:t> Critical Word 1st Widely used 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9CF5783-4C1F-1740-B6C1-11613A037A3D}"/>
              </a:ext>
            </a:extLst>
          </p:cNvPr>
          <p:cNvGrpSpPr/>
          <p:nvPr/>
        </p:nvGrpSpPr>
        <p:grpSpPr>
          <a:xfrm>
            <a:off x="1360057" y="4535537"/>
            <a:ext cx="2209800" cy="2050078"/>
            <a:chOff x="1714500" y="4651774"/>
            <a:chExt cx="2209800" cy="205007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8B63990-01CE-C544-9B2A-7BD721DC7D3E}"/>
                </a:ext>
              </a:extLst>
            </p:cNvPr>
            <p:cNvSpPr/>
            <p:nvPr/>
          </p:nvSpPr>
          <p:spPr>
            <a:xfrm>
              <a:off x="1714500" y="5177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0</a:t>
              </a: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8A5A969F-F586-9946-988F-108D105686E1}"/>
                </a:ext>
              </a:extLst>
            </p:cNvPr>
            <p:cNvSpPr/>
            <p:nvPr/>
          </p:nvSpPr>
          <p:spPr>
            <a:xfrm>
              <a:off x="1714500" y="5558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1</a:t>
              </a: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B9640732-74DF-744E-B6CE-D3C328B00A64}"/>
                </a:ext>
              </a:extLst>
            </p:cNvPr>
            <p:cNvSpPr/>
            <p:nvPr/>
          </p:nvSpPr>
          <p:spPr>
            <a:xfrm>
              <a:off x="1714500" y="5939852"/>
              <a:ext cx="22098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2</a:t>
              </a: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AF28299A-39C7-1F40-8502-ECE525FAFC6C}"/>
                </a:ext>
              </a:extLst>
            </p:cNvPr>
            <p:cNvSpPr/>
            <p:nvPr/>
          </p:nvSpPr>
          <p:spPr>
            <a:xfrm>
              <a:off x="1714500" y="6320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3</a:t>
              </a:r>
            </a:p>
          </p:txBody>
        </p:sp>
        <p:sp>
          <p:nvSpPr>
            <p:cNvPr id="11" name="Up Arrow 2">
              <a:extLst>
                <a:ext uri="{FF2B5EF4-FFF2-40B4-BE49-F238E27FC236}">
                  <a16:creationId xmlns:a16="http://schemas.microsoft.com/office/drawing/2014/main" id="{84844F4F-9494-4141-861D-959E95C48A58}"/>
                </a:ext>
              </a:extLst>
            </p:cNvPr>
            <p:cNvSpPr/>
            <p:nvPr/>
          </p:nvSpPr>
          <p:spPr>
            <a:xfrm>
              <a:off x="1935756" y="4651774"/>
              <a:ext cx="1767288" cy="449878"/>
            </a:xfrm>
            <a:prstGeom prst="upArrow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 CPU</a:t>
              </a:r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02C6551C-B2ED-2B44-839A-BCC91D39C0B6}"/>
              </a:ext>
            </a:extLst>
          </p:cNvPr>
          <p:cNvGrpSpPr/>
          <p:nvPr/>
        </p:nvGrpSpPr>
        <p:grpSpPr>
          <a:xfrm>
            <a:off x="4351915" y="4535537"/>
            <a:ext cx="2209800" cy="2050078"/>
            <a:chOff x="5194716" y="4651774"/>
            <a:chExt cx="2209800" cy="2050078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23B294A2-18AE-7643-AF58-33692BEEAE62}"/>
                </a:ext>
              </a:extLst>
            </p:cNvPr>
            <p:cNvSpPr/>
            <p:nvPr/>
          </p:nvSpPr>
          <p:spPr>
            <a:xfrm>
              <a:off x="5194716" y="5177852"/>
              <a:ext cx="22098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2</a:t>
              </a: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DEB86BD6-EF3C-A043-885A-8B944D7B03E7}"/>
                </a:ext>
              </a:extLst>
            </p:cNvPr>
            <p:cNvSpPr/>
            <p:nvPr/>
          </p:nvSpPr>
          <p:spPr>
            <a:xfrm>
              <a:off x="5194716" y="5558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3</a:t>
              </a: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7DE19C80-6378-5F41-BB4B-57460983A1C1}"/>
                </a:ext>
              </a:extLst>
            </p:cNvPr>
            <p:cNvSpPr/>
            <p:nvPr/>
          </p:nvSpPr>
          <p:spPr>
            <a:xfrm>
              <a:off x="5194716" y="5939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0</a:t>
              </a:r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BA21DE11-4CA5-4242-ADCB-5DA4C3C85E2B}"/>
                </a:ext>
              </a:extLst>
            </p:cNvPr>
            <p:cNvSpPr/>
            <p:nvPr/>
          </p:nvSpPr>
          <p:spPr>
            <a:xfrm>
              <a:off x="5194716" y="6320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1</a:t>
              </a:r>
            </a:p>
          </p:txBody>
        </p:sp>
        <p:sp>
          <p:nvSpPr>
            <p:cNvPr id="17" name="Up Arrow 22">
              <a:extLst>
                <a:ext uri="{FF2B5EF4-FFF2-40B4-BE49-F238E27FC236}">
                  <a16:creationId xmlns:a16="http://schemas.microsoft.com/office/drawing/2014/main" id="{FC5DD0BD-704C-6347-9DCE-C05A8A24FEA2}"/>
                </a:ext>
              </a:extLst>
            </p:cNvPr>
            <p:cNvSpPr/>
            <p:nvPr/>
          </p:nvSpPr>
          <p:spPr>
            <a:xfrm>
              <a:off x="5415972" y="4651774"/>
              <a:ext cx="1767288" cy="449878"/>
            </a:xfrm>
            <a:prstGeom prst="upArrow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 CPU</a:t>
              </a:r>
            </a:p>
          </p:txBody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C0F3D6DE-3FD1-5449-AB72-CEFB21788411}"/>
              </a:ext>
            </a:extLst>
          </p:cNvPr>
          <p:cNvSpPr txBox="1"/>
          <p:nvPr/>
        </p:nvSpPr>
        <p:spPr>
          <a:xfrm>
            <a:off x="6559020" y="5823615"/>
            <a:ext cx="212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Rest of line filled in with wrap-around on cache line</a:t>
            </a:r>
          </a:p>
        </p:txBody>
      </p:sp>
    </p:spTree>
    <p:extLst>
      <p:ext uri="{BB962C8B-B14F-4D97-AF65-F5344CB8AC3E}">
        <p14:creationId xmlns:p14="http://schemas.microsoft.com/office/powerpoint/2010/main" val="24347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33006"/>
            <a:ext cx="75666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Increasing Cache Bandwidth with Non-Blocking Caches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Non-blocking cache </a:t>
            </a:r>
            <a:r>
              <a:rPr lang="en-US" altLang="en-US" sz="2400" dirty="0">
                <a:latin typeface="Arial" panose="020B0604020202020204" pitchFamily="34" charset="0"/>
              </a:rPr>
              <a:t>or  </a:t>
            </a:r>
            <a:r>
              <a:rPr lang="en-US" altLang="en-US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lockup-free cache </a:t>
            </a:r>
            <a:r>
              <a:rPr lang="en-US" altLang="en-US" sz="2400" dirty="0">
                <a:latin typeface="Arial" panose="020B0604020202020204" pitchFamily="34" charset="0"/>
              </a:rPr>
              <a:t>allow data cache to continue to supply cache hits during a miss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requires Full/Empty bits on registers or out-of-order execution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“hit under miss”  </a:t>
            </a:r>
            <a:r>
              <a:rPr lang="en-US" altLang="en-US" sz="2400" dirty="0">
                <a:latin typeface="Arial" panose="020B0604020202020204" pitchFamily="34" charset="0"/>
              </a:rPr>
              <a:t>reduces the effective miss penalty by working during miss vs. ignoring CPU requests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“hit under multiple miss”</a:t>
            </a:r>
            <a:r>
              <a:rPr lang="en-US" altLang="en-US" sz="2400" dirty="0">
                <a:latin typeface="Arial" panose="020B0604020202020204" pitchFamily="34" charset="0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“miss under miss”  </a:t>
            </a:r>
            <a:r>
              <a:rPr lang="en-US" altLang="en-US" sz="2400" dirty="0">
                <a:latin typeface="Arial" panose="020B0604020202020204" pitchFamily="34" charset="0"/>
              </a:rPr>
              <a:t>may further lower the effective miss penalty by overlapping multiple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Significantly increases the complexity of the cache controller as there can be multiple outstanding memory accesses, and can get miss to line with outstanding miss (secondary miss)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Requires pipelined or banked memory system (otherwise cannot support multiple misses)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Pentium Pro allows 4 outstanding memory misses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Cray X1E vector supercomputer allows 2,048 outstanding memory misses</a:t>
            </a:r>
          </a:p>
        </p:txBody>
      </p:sp>
    </p:spTree>
    <p:extLst>
      <p:ext uri="{BB962C8B-B14F-4D97-AF65-F5344CB8AC3E}">
        <p14:creationId xmlns:p14="http://schemas.microsoft.com/office/powerpoint/2010/main" val="285274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2454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Value of Hit Under Miss for SPEC  (old data)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98780" y="5536244"/>
            <a:ext cx="82702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FP programs on average: AMAT= 0.68 -&gt; 0.52 -&gt; 0.34 -&gt; 0.26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latin typeface="Arial" panose="020B0604020202020204" pitchFamily="34" charset="0"/>
              </a:rPr>
              <a:t> programs on average: AMAT= 0.24 -&gt; 0.20 -&gt; 0.19 -&gt; 0.19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8 KB Data Cache, Direct Mapped, 32B block, 16 cycle miss, SPEC 92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3238EDE5-C09B-B94A-BD02-44ADEABFAE8F}"/>
              </a:ext>
            </a:extLst>
          </p:cNvPr>
          <p:cNvGrpSpPr>
            <a:grpSpLocks/>
          </p:cNvGrpSpPr>
          <p:nvPr/>
        </p:nvGrpSpPr>
        <p:grpSpPr bwMode="auto">
          <a:xfrm>
            <a:off x="457527" y="831732"/>
            <a:ext cx="7696200" cy="5058005"/>
            <a:chOff x="421" y="605"/>
            <a:chExt cx="4656" cy="301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38CBFA49-8661-334B-B838-02F25D7DBF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" y="605"/>
              <a:ext cx="4656" cy="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8F592C8-3232-E248-B2B4-8701C10B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321"/>
              <a:ext cx="57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Integer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D879EF0-DF5D-5741-8F04-2CB06CACB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532"/>
              <a:ext cx="104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Floating Point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E94F21E-48D9-E44B-B80C-C950E54C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A6181090-A59E-0A40-93CE-B28087CE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559" y="1176158"/>
            <a:ext cx="3124200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</a:rPr>
              <a:t>“Hit under n Misses”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5EA955B-B247-9748-BFA2-E3B6A161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27" y="2772177"/>
            <a:ext cx="8382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0-&gt;1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1-&gt;2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2-&gt;64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65282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Write-Through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2" y="1243694"/>
            <a:ext cx="461567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 both values in cache and in memory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 buffer stops CPU from stalling if memory cannot keep up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 buffer may have multiple entries to absorb bursts of writes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if store misses in cache?</a:t>
            </a:r>
          </a:p>
        </p:txBody>
      </p:sp>
      <p:cxnSp>
        <p:nvCxnSpPr>
          <p:cNvPr id="6" name="Straight Arrow Connector 52"/>
          <p:cNvCxnSpPr>
            <a:stCxn id="27" idx="2"/>
          </p:cNvCxnSpPr>
          <p:nvPr/>
        </p:nvCxnSpPr>
        <p:spPr>
          <a:xfrm rot="16200000" flipH="1">
            <a:off x="5495378" y="5179225"/>
            <a:ext cx="972909" cy="974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5463623" y="1373376"/>
            <a:ext cx="2889832" cy="1209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22"/>
          <p:cNvSpPr txBox="1"/>
          <p:nvPr/>
        </p:nvSpPr>
        <p:spPr>
          <a:xfrm>
            <a:off x="5194902" y="2641601"/>
            <a:ext cx="84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9" name="TextBox 23"/>
          <p:cNvSpPr txBox="1"/>
          <p:nvPr/>
        </p:nvSpPr>
        <p:spPr>
          <a:xfrm>
            <a:off x="7227873" y="264160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25"/>
          <p:cNvSpPr/>
          <p:nvPr/>
        </p:nvSpPr>
        <p:spPr>
          <a:xfrm>
            <a:off x="5527840" y="3155951"/>
            <a:ext cx="2868426" cy="1898807"/>
          </a:xfrm>
          <a:prstGeom prst="rect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6550254" y="308247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2" name="TextBox 39"/>
          <p:cNvSpPr txBox="1"/>
          <p:nvPr/>
        </p:nvSpPr>
        <p:spPr>
          <a:xfrm>
            <a:off x="5167688" y="5099051"/>
            <a:ext cx="84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3" name="TextBox 40"/>
          <p:cNvSpPr txBox="1"/>
          <p:nvPr/>
        </p:nvSpPr>
        <p:spPr>
          <a:xfrm>
            <a:off x="7255088" y="509905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4" name="Rectangle 41"/>
          <p:cNvSpPr/>
          <p:nvPr/>
        </p:nvSpPr>
        <p:spPr>
          <a:xfrm>
            <a:off x="5559949" y="5686158"/>
            <a:ext cx="2836317" cy="6701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48"/>
          <p:cNvGrpSpPr/>
          <p:nvPr/>
        </p:nvGrpSpPr>
        <p:grpSpPr>
          <a:xfrm>
            <a:off x="6585406" y="2584450"/>
            <a:ext cx="1622201" cy="3086102"/>
            <a:chOff x="4469167" y="1812156"/>
            <a:chExt cx="3926736" cy="4114802"/>
          </a:xfrm>
        </p:grpSpPr>
        <p:cxnSp>
          <p:nvCxnSpPr>
            <p:cNvPr id="16" name="Straight Arrow Connector 44"/>
            <p:cNvCxnSpPr>
              <a:stCxn id="21" idx="2"/>
            </p:cNvCxnSpPr>
            <p:nvPr/>
          </p:nvCxnSpPr>
          <p:spPr>
            <a:xfrm>
              <a:off x="7649136" y="4623132"/>
              <a:ext cx="55069" cy="1303826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9"/>
            <p:cNvCxnSpPr/>
            <p:nvPr/>
          </p:nvCxnSpPr>
          <p:spPr>
            <a:xfrm rot="5400000">
              <a:off x="6892883" y="2568406"/>
              <a:ext cx="1512503" cy="4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47"/>
            <p:cNvGrpSpPr/>
            <p:nvPr/>
          </p:nvGrpSpPr>
          <p:grpSpPr>
            <a:xfrm>
              <a:off x="6890647" y="3324660"/>
              <a:ext cx="1505256" cy="1298472"/>
              <a:chOff x="6890647" y="3324660"/>
              <a:chExt cx="1505256" cy="1298472"/>
            </a:xfrm>
          </p:grpSpPr>
          <p:sp>
            <p:nvSpPr>
              <p:cNvPr id="21" name="Rectangle 12"/>
              <p:cNvSpPr/>
              <p:nvPr/>
            </p:nvSpPr>
            <p:spPr>
              <a:xfrm>
                <a:off x="6921325" y="3324660"/>
                <a:ext cx="1455619" cy="12984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Connector 35"/>
              <p:cNvCxnSpPr>
                <a:stCxn id="21" idx="1"/>
                <a:endCxn id="21" idx="3"/>
              </p:cNvCxnSpPr>
              <p:nvPr/>
            </p:nvCxnSpPr>
            <p:spPr>
              <a:xfrm rot="10800000" flipH="1">
                <a:off x="6921324" y="3973896"/>
                <a:ext cx="145561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45"/>
              <p:cNvCxnSpPr/>
              <p:nvPr/>
            </p:nvCxnSpPr>
            <p:spPr>
              <a:xfrm>
                <a:off x="6910474" y="3659035"/>
                <a:ext cx="148542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46"/>
              <p:cNvCxnSpPr/>
              <p:nvPr/>
            </p:nvCxnSpPr>
            <p:spPr>
              <a:xfrm>
                <a:off x="6890647" y="4263434"/>
                <a:ext cx="148542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42"/>
            <p:cNvCxnSpPr/>
            <p:nvPr/>
          </p:nvCxnSpPr>
          <p:spPr>
            <a:xfrm>
              <a:off x="5905806" y="4707756"/>
              <a:ext cx="1798404" cy="304802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51"/>
            <p:cNvCxnSpPr>
              <a:stCxn id="39" idx="2"/>
            </p:cNvCxnSpPr>
            <p:nvPr/>
          </p:nvCxnSpPr>
          <p:spPr>
            <a:xfrm rot="5400000">
              <a:off x="5215968" y="4435087"/>
              <a:ext cx="304800" cy="1798401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50"/>
          <p:cNvCxnSpPr>
            <a:endCxn id="27" idx="0"/>
          </p:cNvCxnSpPr>
          <p:nvPr/>
        </p:nvCxnSpPr>
        <p:spPr>
          <a:xfrm rot="16200000" flipH="1">
            <a:off x="5396593" y="3143422"/>
            <a:ext cx="1134378" cy="263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53"/>
          <p:cNvGrpSpPr/>
          <p:nvPr/>
        </p:nvGrpSpPr>
        <p:grpSpPr>
          <a:xfrm>
            <a:off x="5635853" y="3723789"/>
            <a:ext cx="676945" cy="973854"/>
            <a:chOff x="6890650" y="3324660"/>
            <a:chExt cx="1505253" cy="1298472"/>
          </a:xfrm>
        </p:grpSpPr>
        <p:sp>
          <p:nvSpPr>
            <p:cNvPr id="27" name="Rectangle 54"/>
            <p:cNvSpPr/>
            <p:nvPr/>
          </p:nvSpPr>
          <p:spPr>
            <a:xfrm>
              <a:off x="6921325" y="3324660"/>
              <a:ext cx="1455619" cy="12984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55"/>
            <p:cNvCxnSpPr>
              <a:stCxn id="27" idx="1"/>
              <a:endCxn id="27" idx="3"/>
            </p:cNvCxnSpPr>
            <p:nvPr/>
          </p:nvCxnSpPr>
          <p:spPr>
            <a:xfrm rot="10800000" flipH="1">
              <a:off x="6921324" y="3973896"/>
              <a:ext cx="145561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6"/>
            <p:cNvCxnSpPr/>
            <p:nvPr/>
          </p:nvCxnSpPr>
          <p:spPr>
            <a:xfrm>
              <a:off x="6910474" y="3659035"/>
              <a:ext cx="148542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57"/>
            <p:cNvCxnSpPr/>
            <p:nvPr/>
          </p:nvCxnSpPr>
          <p:spPr>
            <a:xfrm>
              <a:off x="6890650" y="4263434"/>
              <a:ext cx="148542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59"/>
          <p:cNvSpPr/>
          <p:nvPr/>
        </p:nvSpPr>
        <p:spPr>
          <a:xfrm>
            <a:off x="5757339" y="395281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1022</a:t>
            </a:r>
          </a:p>
        </p:txBody>
      </p:sp>
      <p:sp>
        <p:nvSpPr>
          <p:cNvPr id="32" name="Rectangle 60"/>
          <p:cNvSpPr/>
          <p:nvPr/>
        </p:nvSpPr>
        <p:spPr>
          <a:xfrm>
            <a:off x="7765217" y="393797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33" name="Rectangle 61"/>
          <p:cNvSpPr/>
          <p:nvPr/>
        </p:nvSpPr>
        <p:spPr>
          <a:xfrm flipH="1">
            <a:off x="5824472" y="3678386"/>
            <a:ext cx="581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252</a:t>
            </a:r>
          </a:p>
        </p:txBody>
      </p:sp>
      <p:sp>
        <p:nvSpPr>
          <p:cNvPr id="34" name="Rectangle 62"/>
          <p:cNvSpPr/>
          <p:nvPr/>
        </p:nvSpPr>
        <p:spPr>
          <a:xfrm>
            <a:off x="7765217" y="414912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5" name="Rectangle 63"/>
          <p:cNvSpPr/>
          <p:nvPr/>
        </p:nvSpPr>
        <p:spPr>
          <a:xfrm>
            <a:off x="7693252" y="441325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6" name="Rectangle 64"/>
          <p:cNvSpPr/>
          <p:nvPr/>
        </p:nvSpPr>
        <p:spPr>
          <a:xfrm>
            <a:off x="7765217" y="366484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7" name="Rectangle 65"/>
          <p:cNvSpPr/>
          <p:nvPr/>
        </p:nvSpPr>
        <p:spPr>
          <a:xfrm flipH="1">
            <a:off x="5784108" y="4196255"/>
            <a:ext cx="581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</p:txBody>
      </p:sp>
      <p:sp>
        <p:nvSpPr>
          <p:cNvPr id="38" name="Rectangle 66"/>
          <p:cNvSpPr/>
          <p:nvPr/>
        </p:nvSpPr>
        <p:spPr>
          <a:xfrm flipH="1">
            <a:off x="5792180" y="4439698"/>
            <a:ext cx="581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2041</a:t>
            </a:r>
          </a:p>
        </p:txBody>
      </p:sp>
      <p:sp>
        <p:nvSpPr>
          <p:cNvPr id="39" name="Rectangle 67"/>
          <p:cNvSpPr/>
          <p:nvPr/>
        </p:nvSpPr>
        <p:spPr>
          <a:xfrm>
            <a:off x="6435952" y="4584700"/>
            <a:ext cx="571500" cy="171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68"/>
          <p:cNvSpPr/>
          <p:nvPr/>
        </p:nvSpPr>
        <p:spPr>
          <a:xfrm>
            <a:off x="7007453" y="4587422"/>
            <a:ext cx="593272" cy="168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Freeform 82"/>
          <p:cNvSpPr/>
          <p:nvPr/>
        </p:nvSpPr>
        <p:spPr>
          <a:xfrm>
            <a:off x="5980341" y="3458029"/>
            <a:ext cx="627062" cy="1112384"/>
          </a:xfrm>
          <a:custGeom>
            <a:avLst/>
            <a:gdLst>
              <a:gd name="connsiteX0" fmla="*/ 0 w 867833"/>
              <a:gd name="connsiteY0" fmla="*/ 21167 h 1672167"/>
              <a:gd name="connsiteX1" fmla="*/ 825500 w 867833"/>
              <a:gd name="connsiteY1" fmla="*/ 0 h 1672167"/>
              <a:gd name="connsiteX2" fmla="*/ 867833 w 867833"/>
              <a:gd name="connsiteY2" fmla="*/ 1672167 h 16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833" h="1672167">
                <a:moveTo>
                  <a:pt x="0" y="21167"/>
                </a:moveTo>
                <a:lnTo>
                  <a:pt x="825500" y="0"/>
                </a:lnTo>
                <a:lnTo>
                  <a:pt x="867833" y="1672167"/>
                </a:lnTo>
              </a:path>
            </a:pathLst>
          </a:cu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83"/>
          <p:cNvSpPr/>
          <p:nvPr/>
        </p:nvSpPr>
        <p:spPr>
          <a:xfrm flipH="1">
            <a:off x="7293203" y="3458029"/>
            <a:ext cx="606878" cy="1134764"/>
          </a:xfrm>
          <a:custGeom>
            <a:avLst/>
            <a:gdLst>
              <a:gd name="connsiteX0" fmla="*/ 0 w 867833"/>
              <a:gd name="connsiteY0" fmla="*/ 21167 h 1672167"/>
              <a:gd name="connsiteX1" fmla="*/ 825500 w 867833"/>
              <a:gd name="connsiteY1" fmla="*/ 0 h 1672167"/>
              <a:gd name="connsiteX2" fmla="*/ 867833 w 867833"/>
              <a:gd name="connsiteY2" fmla="*/ 1672167 h 16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833" h="1672167">
                <a:moveTo>
                  <a:pt x="0" y="21167"/>
                </a:moveTo>
                <a:lnTo>
                  <a:pt x="825500" y="0"/>
                </a:lnTo>
                <a:lnTo>
                  <a:pt x="867833" y="1672167"/>
                </a:lnTo>
              </a:path>
            </a:pathLst>
          </a:cu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84"/>
          <p:cNvSpPr txBox="1"/>
          <p:nvPr/>
        </p:nvSpPr>
        <p:spPr>
          <a:xfrm>
            <a:off x="6493102" y="4070351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Buffer</a:t>
            </a:r>
          </a:p>
        </p:txBody>
      </p:sp>
    </p:spTree>
    <p:extLst>
      <p:ext uri="{BB962C8B-B14F-4D97-AF65-F5344CB8AC3E}">
        <p14:creationId xmlns:p14="http://schemas.microsoft.com/office/powerpoint/2010/main" val="867573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Prefetching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Speculate on future instruction and data accesses and fetch them into cache(s)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Instruction accesses easier to predict than data accesses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Varieties of prefetching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Hardware prefetching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Software prefetching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Mixed schemes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What types of misses does prefetching affect?</a:t>
            </a:r>
          </a:p>
        </p:txBody>
      </p:sp>
    </p:spTree>
    <p:extLst>
      <p:ext uri="{BB962C8B-B14F-4D97-AF65-F5344CB8AC3E}">
        <p14:creationId xmlns:p14="http://schemas.microsoft.com/office/powerpoint/2010/main" val="254232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Issues in Prefetching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Usefulness – should produce hits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Timeliness – not late and not too early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Cache and bandwidth pollution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3213100"/>
            <a:ext cx="1016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ko-KR" altLang="en-US" sz="200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4432300"/>
            <a:ext cx="1600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L1 Data</a:t>
            </a:r>
            <a:endParaRPr lang="en-US" altLang="ko-KR" sz="240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2514600" y="36703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514600" y="48895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00400" y="3213100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L1 Instruction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715000" y="3213100"/>
            <a:ext cx="1524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Unified L2 Cache</a:t>
            </a: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00600" y="36703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76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800600" y="4279900"/>
            <a:ext cx="457200" cy="6096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288" y="384"/>
              </a:cxn>
              <a:cxn ang="0">
                <a:pos x="0" y="384"/>
              </a:cxn>
            </a:cxnLst>
            <a:rect l="0" t="0" r="r" b="b"/>
            <a:pathLst>
              <a:path w="288" h="384">
                <a:moveTo>
                  <a:pt x="288" y="0"/>
                </a:moveTo>
                <a:lnTo>
                  <a:pt x="288" y="384"/>
                </a:lnTo>
                <a:lnTo>
                  <a:pt x="0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676400" y="45847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RF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828800" y="4356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1981200" y="4356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133600" y="4356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524000" y="3746500"/>
            <a:ext cx="990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CPU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5400000" flipV="1">
            <a:off x="4876800" y="4737100"/>
            <a:ext cx="762000" cy="609600"/>
          </a:xfrm>
          <a:custGeom>
            <a:avLst/>
            <a:gdLst>
              <a:gd name="G0" fmla="+- 9257 0 0"/>
              <a:gd name="G1" fmla="+- 16874 0 0"/>
              <a:gd name="G2" fmla="+- 7143 0 0"/>
              <a:gd name="G3" fmla="*/ 9257 1 2"/>
              <a:gd name="G4" fmla="+- G3 10800 0"/>
              <a:gd name="G5" fmla="+- 21600 9257 16874"/>
              <a:gd name="G6" fmla="+- 16874 7143 0"/>
              <a:gd name="G7" fmla="*/ G6 1 2"/>
              <a:gd name="G8" fmla="*/ 1687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87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143 h 21600"/>
              <a:gd name="T4" fmla="*/ 0 w 21600"/>
              <a:gd name="T5" fmla="*/ 19750 h 21600"/>
              <a:gd name="T6" fmla="*/ 8437 w 21600"/>
              <a:gd name="T7" fmla="*/ 21600 h 21600"/>
              <a:gd name="T8" fmla="*/ 16874 w 21600"/>
              <a:gd name="T9" fmla="*/ 15372 h 21600"/>
              <a:gd name="T10" fmla="*/ 21600 w 21600"/>
              <a:gd name="T11" fmla="*/ 71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143"/>
                </a:lnTo>
                <a:lnTo>
                  <a:pt x="13983" y="7143"/>
                </a:lnTo>
                <a:lnTo>
                  <a:pt x="13983" y="17899"/>
                </a:lnTo>
                <a:lnTo>
                  <a:pt x="0" y="17899"/>
                </a:lnTo>
                <a:lnTo>
                  <a:pt x="0" y="21600"/>
                </a:lnTo>
                <a:lnTo>
                  <a:pt x="16874" y="21600"/>
                </a:lnTo>
                <a:lnTo>
                  <a:pt x="16874" y="7143"/>
                </a:lnTo>
                <a:lnTo>
                  <a:pt x="21600" y="7143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089525" y="5434013"/>
            <a:ext cx="189011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rgbClr val="FF0000"/>
                </a:solidFill>
                <a:latin typeface="Calibri"/>
                <a:ea typeface="굴림" charset="-127"/>
                <a:cs typeface="Calibri"/>
              </a:rPr>
              <a:t>Prefetched</a:t>
            </a:r>
            <a:r>
              <a:rPr lang="en-US" altLang="ko-KR" sz="2000" dirty="0">
                <a:solidFill>
                  <a:srgbClr val="FF0000"/>
                </a:solidFill>
                <a:latin typeface="Calibri"/>
                <a:ea typeface="굴림" charset="-127"/>
                <a:cs typeface="Calibri"/>
              </a:rPr>
              <a:t> data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572000" y="4432300"/>
            <a:ext cx="228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63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Hardware Instruction Prefetching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Instruction </a:t>
            </a:r>
            <a:r>
              <a:rPr lang="en-US" altLang="en-US" sz="2400" dirty="0" err="1">
                <a:latin typeface="Arial" panose="020B0604020202020204" pitchFamily="34" charset="0"/>
              </a:rPr>
              <a:t>prefetch</a:t>
            </a:r>
            <a:r>
              <a:rPr lang="en-US" altLang="en-US" sz="2400" dirty="0">
                <a:latin typeface="Arial" panose="020B0604020202020204" pitchFamily="34" charset="0"/>
              </a:rPr>
              <a:t> in Alpha AXP 21064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Fetch two lines on a miss; the requested line (</a:t>
            </a:r>
            <a:r>
              <a:rPr lang="en-US" altLang="en-US" sz="2400" dirty="0" err="1"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) and the next consecutive line (i+1)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Requested line placed in cache, and next line in instruction stream buffer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If miss in cache but hit in stream buffer, move stream buffer line into cache and </a:t>
            </a:r>
            <a:r>
              <a:rPr lang="en-US" altLang="en-US" sz="2400" dirty="0" err="1">
                <a:latin typeface="Arial" panose="020B0604020202020204" pitchFamily="34" charset="0"/>
              </a:rPr>
              <a:t>prefetch</a:t>
            </a:r>
            <a:r>
              <a:rPr lang="en-US" altLang="en-US" sz="2400" dirty="0">
                <a:latin typeface="Arial" panose="020B0604020202020204" pitchFamily="34" charset="0"/>
              </a:rPr>
              <a:t> next line (i+2)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514764" y="4756151"/>
            <a:ext cx="1016000" cy="160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 flipV="1">
            <a:off x="2505364" y="5594351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191164" y="5137151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L1 Instruction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162964" y="4756151"/>
            <a:ext cx="1524000" cy="160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Unified L2 Cache</a:t>
            </a:r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4791364" y="5365751"/>
            <a:ext cx="1371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76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667164" y="5670551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RF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819564" y="544195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1971964" y="544195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4364" y="544195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514764" y="4832351"/>
            <a:ext cx="990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 rot="-27000000">
            <a:off x="4448464" y="4565651"/>
            <a:ext cx="990600" cy="609600"/>
          </a:xfrm>
          <a:custGeom>
            <a:avLst/>
            <a:gdLst>
              <a:gd name="G0" fmla="+- 9257 0 0"/>
              <a:gd name="G1" fmla="+- 16874 0 0"/>
              <a:gd name="G2" fmla="+- 7143 0 0"/>
              <a:gd name="G3" fmla="*/ 9257 1 2"/>
              <a:gd name="G4" fmla="+- G3 10800 0"/>
              <a:gd name="G5" fmla="+- 21600 9257 16874"/>
              <a:gd name="G6" fmla="+- 16874 7143 0"/>
              <a:gd name="G7" fmla="*/ G6 1 2"/>
              <a:gd name="G8" fmla="*/ 1687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87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143 h 21600"/>
              <a:gd name="T4" fmla="*/ 0 w 21600"/>
              <a:gd name="T5" fmla="*/ 19750 h 21600"/>
              <a:gd name="T6" fmla="*/ 8437 w 21600"/>
              <a:gd name="T7" fmla="*/ 21600 h 21600"/>
              <a:gd name="T8" fmla="*/ 16874 w 21600"/>
              <a:gd name="T9" fmla="*/ 15372 h 21600"/>
              <a:gd name="T10" fmla="*/ 21600 w 21600"/>
              <a:gd name="T11" fmla="*/ 71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143"/>
                </a:lnTo>
                <a:lnTo>
                  <a:pt x="13983" y="7143"/>
                </a:lnTo>
                <a:lnTo>
                  <a:pt x="13983" y="17899"/>
                </a:lnTo>
                <a:lnTo>
                  <a:pt x="0" y="17899"/>
                </a:lnTo>
                <a:lnTo>
                  <a:pt x="0" y="21600"/>
                </a:lnTo>
                <a:lnTo>
                  <a:pt x="16874" y="21600"/>
                </a:lnTo>
                <a:lnTo>
                  <a:pt x="16874" y="7143"/>
                </a:lnTo>
                <a:lnTo>
                  <a:pt x="21600" y="7143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3724564" y="414655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Stream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Buffer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134519" y="3917951"/>
            <a:ext cx="159175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Prefetched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instruction line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-10800000">
            <a:off x="3191164" y="4527551"/>
            <a:ext cx="533400" cy="609600"/>
          </a:xfrm>
          <a:custGeom>
            <a:avLst/>
            <a:gdLst>
              <a:gd name="G0" fmla="+- 9257 0 0"/>
              <a:gd name="G1" fmla="+- 16874 0 0"/>
              <a:gd name="G2" fmla="+- 7143 0 0"/>
              <a:gd name="G3" fmla="*/ 9257 1 2"/>
              <a:gd name="G4" fmla="+- G3 10800 0"/>
              <a:gd name="G5" fmla="+- 21600 9257 16874"/>
              <a:gd name="G6" fmla="+- 16874 7143 0"/>
              <a:gd name="G7" fmla="*/ G6 1 2"/>
              <a:gd name="G8" fmla="*/ 1687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87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143 h 21600"/>
              <a:gd name="T4" fmla="*/ 0 w 21600"/>
              <a:gd name="T5" fmla="*/ 19750 h 21600"/>
              <a:gd name="T6" fmla="*/ 8437 w 21600"/>
              <a:gd name="T7" fmla="*/ 21600 h 21600"/>
              <a:gd name="T8" fmla="*/ 16874 w 21600"/>
              <a:gd name="T9" fmla="*/ 15372 h 21600"/>
              <a:gd name="T10" fmla="*/ 21600 w 21600"/>
              <a:gd name="T11" fmla="*/ 71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143"/>
                </a:lnTo>
                <a:lnTo>
                  <a:pt x="13983" y="7143"/>
                </a:lnTo>
                <a:lnTo>
                  <a:pt x="13983" y="17899"/>
                </a:lnTo>
                <a:lnTo>
                  <a:pt x="0" y="17899"/>
                </a:lnTo>
                <a:lnTo>
                  <a:pt x="0" y="21600"/>
                </a:lnTo>
                <a:lnTo>
                  <a:pt x="16874" y="21600"/>
                </a:lnTo>
                <a:lnTo>
                  <a:pt x="16874" y="7143"/>
                </a:lnTo>
                <a:lnTo>
                  <a:pt x="21600" y="7143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2639762" y="4146551"/>
            <a:ext cx="57893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Req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4887662" y="5594351"/>
            <a:ext cx="57893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Req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203704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Hardware Data Prefetching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Prefetch</a:t>
            </a:r>
            <a:r>
              <a:rPr lang="en-US" altLang="en-US" sz="2400" dirty="0">
                <a:latin typeface="Arial" panose="020B0604020202020204" pitchFamily="34" charset="0"/>
              </a:rPr>
              <a:t>-on-miss: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Prefetch</a:t>
            </a:r>
            <a:r>
              <a:rPr lang="en-US" altLang="en-US" sz="2000" dirty="0">
                <a:latin typeface="Arial" panose="020B0604020202020204" pitchFamily="34" charset="0"/>
              </a:rPr>
              <a:t> b + 1 upon miss on b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One-Block </a:t>
            </a:r>
            <a:r>
              <a:rPr lang="en-US" altLang="en-US" sz="2400" dirty="0" err="1">
                <a:latin typeface="Arial" panose="020B0604020202020204" pitchFamily="34" charset="0"/>
              </a:rPr>
              <a:t>Lookahead</a:t>
            </a:r>
            <a:r>
              <a:rPr lang="en-US" altLang="en-US" sz="2400" dirty="0">
                <a:latin typeface="Arial" panose="020B0604020202020204" pitchFamily="34" charset="0"/>
              </a:rPr>
              <a:t> (OBL) scheme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Initiate </a:t>
            </a:r>
            <a:r>
              <a:rPr lang="en-US" altLang="en-US" sz="2000" dirty="0" err="1">
                <a:latin typeface="Arial" panose="020B0604020202020204" pitchFamily="34" charset="0"/>
              </a:rPr>
              <a:t>prefetch</a:t>
            </a:r>
            <a:r>
              <a:rPr lang="en-US" altLang="en-US" sz="2000" dirty="0">
                <a:latin typeface="Arial" panose="020B0604020202020204" pitchFamily="34" charset="0"/>
              </a:rPr>
              <a:t> for block b + 1 when block b is accessed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Why is this different from doubling block size?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Can extend to N-block </a:t>
            </a:r>
            <a:r>
              <a:rPr lang="en-US" altLang="en-US" sz="2000" dirty="0" err="1">
                <a:latin typeface="Arial" panose="020B0604020202020204" pitchFamily="34" charset="0"/>
              </a:rPr>
              <a:t>lookahead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Strided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prefetch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observe sequence of accesses to line b, </a:t>
            </a:r>
            <a:r>
              <a:rPr lang="en-US" altLang="en-US" sz="2000" dirty="0" err="1">
                <a:latin typeface="Arial" panose="020B0604020202020204" pitchFamily="34" charset="0"/>
              </a:rPr>
              <a:t>b+N</a:t>
            </a:r>
            <a:r>
              <a:rPr lang="en-US" altLang="en-US" sz="2000" dirty="0">
                <a:latin typeface="Arial" panose="020B0604020202020204" pitchFamily="34" charset="0"/>
              </a:rPr>
              <a:t>, b+2N, then </a:t>
            </a:r>
            <a:r>
              <a:rPr lang="en-US" altLang="en-US" sz="2000" dirty="0" err="1">
                <a:latin typeface="Arial" panose="020B0604020202020204" pitchFamily="34" charset="0"/>
              </a:rPr>
              <a:t>prefetch</a:t>
            </a:r>
            <a:r>
              <a:rPr lang="en-US" altLang="en-US" sz="2000" dirty="0">
                <a:latin typeface="Arial" panose="020B0604020202020204" pitchFamily="34" charset="0"/>
              </a:rPr>
              <a:t> b+3N etc.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Example: IBM Power 5 [2003] supports eight independent streams of </a:t>
            </a:r>
            <a:r>
              <a:rPr lang="en-US" altLang="en-US" sz="2400" dirty="0" err="1">
                <a:latin typeface="Arial" panose="020B0604020202020204" pitchFamily="34" charset="0"/>
              </a:rPr>
              <a:t>strided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prefetch</a:t>
            </a:r>
            <a:r>
              <a:rPr lang="en-US" altLang="en-US" sz="2400" dirty="0">
                <a:latin typeface="Arial" panose="020B0604020202020204" pitchFamily="34" charset="0"/>
              </a:rPr>
              <a:t> per processor, prefetching 12 lines ahead of current access</a:t>
            </a:r>
          </a:p>
        </p:txBody>
      </p:sp>
    </p:spTree>
    <p:extLst>
      <p:ext uri="{BB962C8B-B14F-4D97-AF65-F5344CB8AC3E}">
        <p14:creationId xmlns:p14="http://schemas.microsoft.com/office/powerpoint/2010/main" val="23172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Software Prefetching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219200"/>
            <a:ext cx="7399338" cy="42529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>
              <a:solidFill>
                <a:schemeClr val="tx2"/>
              </a:solidFill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ko-KR" altLang="en-US" b="1">
                <a:solidFill>
                  <a:schemeClr val="tx2"/>
                </a:solidFill>
                <a:latin typeface="Courier New" charset="0"/>
                <a:ea typeface="굴림" charset="-127"/>
                <a:cs typeface="굴림" charset="-127"/>
              </a:rPr>
              <a:t>  </a:t>
            </a: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for(i=0; i &lt; N; i++) {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   prefetch( &amp;a[i + 1] );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   prefetch( &amp;b[i + 1] );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   SUM = SUM + a[i] * b[i];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}</a:t>
            </a:r>
          </a:p>
          <a:p>
            <a:endParaRPr lang="en-US" altLang="ko-KR" sz="3600" dirty="0"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537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Software Prefetching Issues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Timing is the biggest issue, not predictability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you </a:t>
            </a:r>
            <a:r>
              <a:rPr lang="en-US" altLang="en-US" sz="2000" dirty="0" err="1">
                <a:latin typeface="Arial" panose="020B0604020202020204" pitchFamily="34" charset="0"/>
              </a:rPr>
              <a:t>prefetch</a:t>
            </a:r>
            <a:r>
              <a:rPr lang="en-US" altLang="en-US" sz="2000" dirty="0">
                <a:latin typeface="Arial" panose="020B0604020202020204" pitchFamily="34" charset="0"/>
              </a:rPr>
              <a:t> very close to when the data is required, you might be too late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Prefetch</a:t>
            </a:r>
            <a:r>
              <a:rPr lang="en-US" altLang="en-US" sz="2000" dirty="0">
                <a:latin typeface="Arial" panose="020B0604020202020204" pitchFamily="34" charset="0"/>
              </a:rPr>
              <a:t> too early, cause pollution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Estimate how long it will take for the data to come into L1, so we can set P appropriately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i="1" dirty="0">
                <a:latin typeface="Arial" panose="020B0604020202020204" pitchFamily="34" charset="0"/>
              </a:rPr>
              <a:t>Why is this hard to do?</a:t>
            </a:r>
          </a:p>
        </p:txBody>
      </p:sp>
      <p:sp>
        <p:nvSpPr>
          <p:cNvPr id="2" name="矩形 1"/>
          <p:cNvSpPr/>
          <p:nvPr/>
        </p:nvSpPr>
        <p:spPr>
          <a:xfrm>
            <a:off x="1938625" y="361357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for(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=0; 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&lt; N; 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++) {</a:t>
            </a:r>
            <a:b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prefetch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( &amp;a[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+ P] );</a:t>
            </a:r>
            <a:b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prefetch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( &amp;b[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+ P] );</a:t>
            </a:r>
            <a:b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SUM = SUM + a[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] * b[</a:t>
            </a:r>
            <a:r>
              <a:rPr lang="en-US" altLang="ko-KR" sz="20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];</a:t>
            </a:r>
            <a:b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05000" y="5257800"/>
            <a:ext cx="6478587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</a:pPr>
            <a:r>
              <a:rPr lang="en-US" altLang="ko-KR" sz="2400" b="1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Must consider cost of </a:t>
            </a:r>
            <a:r>
              <a:rPr lang="en-US" altLang="ko-KR" sz="2400" b="1" i="1" dirty="0" err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prefetch</a:t>
            </a:r>
            <a:r>
              <a:rPr lang="en-US" altLang="ko-KR" sz="2400" b="1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 instructions</a:t>
            </a:r>
            <a:endParaRPr lang="en-US" altLang="ko-KR" sz="2000" b="1" i="1" dirty="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006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Software Prefetching Example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5" descr="Untitled 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21798"/>
            <a:ext cx="7776350" cy="562465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2953912" y="1098700"/>
            <a:ext cx="556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[“Data prefetching on the HP PA8000”,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Santhanam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et al., 1997]</a:t>
            </a:r>
          </a:p>
        </p:txBody>
      </p:sp>
      <p:pic>
        <p:nvPicPr>
          <p:cNvPr id="9" name="Picture 4" descr="Untitle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91" y="1481554"/>
            <a:ext cx="3441700" cy="1114720"/>
          </a:xfrm>
          <a:prstGeom prst="rect">
            <a:avLst/>
          </a:prstGeom>
        </p:spPr>
      </p:pic>
      <p:pic>
        <p:nvPicPr>
          <p:cNvPr id="10" name="Picture 6" descr="Untitle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74652"/>
            <a:ext cx="4470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8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Compiler Optimizations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Restructuring code affects the data access sequence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Group data accesses together to improve spatial locality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Re-order data accesses to improve temporal locality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Prevent data from entering the cache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Useful for variables that will only be accessed once before being replaced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Needs mechanism for software to tell hardware not to cache data (“no-allocate” instruction hints or page table bits)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Kill data that will never be used again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Streaming data exploits spatial locality but not temporal locality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Replace into dead cache locations</a:t>
            </a:r>
          </a:p>
        </p:txBody>
      </p:sp>
    </p:spTree>
    <p:extLst>
      <p:ext uri="{BB962C8B-B14F-4D97-AF65-F5344CB8AC3E}">
        <p14:creationId xmlns:p14="http://schemas.microsoft.com/office/powerpoint/2010/main" val="2842341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Loop Interchange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5600" y="1295400"/>
            <a:ext cx="8788400" cy="49530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FontTx/>
              <a:buNone/>
            </a:pPr>
            <a:r>
              <a:rPr lang="ko-KR" altLang="en-US" b="1">
                <a:solidFill>
                  <a:schemeClr val="tx2"/>
                </a:solidFill>
                <a:latin typeface="Courier New" charset="0"/>
                <a:ea typeface="굴림" charset="-127"/>
                <a:cs typeface="굴림" charset="-127"/>
              </a:rPr>
              <a:t>  </a:t>
            </a: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for(j=0; j &lt; N; j++) {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  for(i=0; i &lt; M; i++) {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     x[i][j] = 2 * x[i][j];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  }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}</a:t>
            </a:r>
          </a:p>
          <a:p>
            <a:pPr lvl="1">
              <a:lnSpc>
                <a:spcPct val="80000"/>
              </a:lnSpc>
            </a:pPr>
            <a:endParaRPr lang="en-US" altLang="ko-KR"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for(i=0; i &lt; M; i++) {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  for(j=0; j &lt; N; j++) {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     x[i][j] = 2 * x[i][j];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   }</a:t>
            </a:r>
            <a:br>
              <a:rPr lang="en-US" altLang="ko-KR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>
                <a:latin typeface="Courier New" charset="0"/>
                <a:ea typeface="굴림" charset="-127"/>
                <a:cs typeface="굴림" charset="-127"/>
              </a:rPr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>
              <a:latin typeface="Courier New" charset="0"/>
              <a:ea typeface="굴림" charset="-127"/>
              <a:cs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3200" i="1">
                <a:solidFill>
                  <a:schemeClr val="tx2"/>
                </a:solidFill>
                <a:ea typeface="굴림" charset="-127"/>
                <a:cs typeface="굴림" charset="-127"/>
              </a:rPr>
              <a:t>What type of locality does this improve?</a:t>
            </a:r>
            <a:endParaRPr lang="en-US" altLang="ko-KR" sz="3200" i="1" dirty="0">
              <a:solidFill>
                <a:schemeClr val="tx2"/>
              </a:solidFill>
              <a:ea typeface="굴림" charset="-127"/>
              <a:cs typeface="굴림" charset="-127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810000" y="2806700"/>
            <a:ext cx="485775" cy="4429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25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Loop Fusion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90600" y="1219200"/>
            <a:ext cx="5257800" cy="17526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for(i=0; i &lt; N; i++)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a[i] = b[i] * c[i];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endParaRPr lang="en-US" altLang="ko-KR" sz="2000" b="1">
              <a:latin typeface="Courier New" charset="0"/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for(i=0; i &lt; N; i++)</a:t>
            </a:r>
          </a:p>
          <a:p>
            <a:pPr lvl="1">
              <a:buFontTx/>
              <a:buNone/>
            </a:pP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 d[i] = a[i] * c[i];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657600" y="3048000"/>
            <a:ext cx="485775" cy="4429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9200" y="3733800"/>
            <a:ext cx="525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for(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++)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{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     a[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* c[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]; 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     d[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= a[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* c[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];</a:t>
            </a:r>
            <a:endParaRPr lang="en-US" altLang="ko-KR" sz="2000" b="1" dirty="0">
              <a:solidFill>
                <a:srgbClr val="000000"/>
              </a:solidFill>
              <a:ea typeface="굴림" charset="-127"/>
              <a:cs typeface="굴림" charset="-127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}</a:t>
            </a:r>
            <a:endParaRPr lang="en-US" altLang="ko-KR" sz="2000" i="1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59916" y="5560547"/>
            <a:ext cx="611138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What type of locality does this improve?</a:t>
            </a:r>
          </a:p>
        </p:txBody>
      </p:sp>
    </p:spTree>
    <p:extLst>
      <p:ext uri="{BB962C8B-B14F-4D97-AF65-F5344CB8AC3E}">
        <p14:creationId xmlns:p14="http://schemas.microsoft.com/office/powerpoint/2010/main" val="37027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autoUpdateAnimBg="0"/>
      <p:bldP spid="1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Handling Stores with Write-Back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2)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Write-Back Policy: </a:t>
            </a:r>
            <a:r>
              <a:rPr lang="en-US" altLang="en-US" sz="2400" dirty="0">
                <a:latin typeface="Arial" panose="020B0604020202020204" pitchFamily="34" charset="0"/>
              </a:rPr>
              <a:t>write only to cache and then write cache block back to memory when evict block from cache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Writes collected in cache, only single write to memory per block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Include bit to see if wrote to block or not, and then only write back if bit is set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Called “</a:t>
            </a:r>
            <a:r>
              <a:rPr lang="en-US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Dirty</a:t>
            </a:r>
            <a:r>
              <a:rPr lang="en-US" altLang="en-US" sz="1800" dirty="0">
                <a:latin typeface="Arial" panose="020B0604020202020204" pitchFamily="34" charset="0"/>
              </a:rPr>
              <a:t>” bit (writing makes it “dirty”)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63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fr-FR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Matrix Multiply, Naïve Code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1369288"/>
            <a:ext cx="6400800" cy="18938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80000"/>
              </a:lnSpc>
              <a:buFontTx/>
              <a:buNone/>
            </a:pPr>
            <a:r>
              <a:rPr lang="ko-KR" altLang="en-US" sz="2000" b="1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for(i=0; i &lt; N; i++)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for(j=0; j &lt; N; j++) {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   r = 0;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   for(k=0; k &lt; N; k++)  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     r = r + y[i][k] * z[k][j];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   x[i][j] = r;</a:t>
            </a:r>
            <a:b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>
                <a:latin typeface="Courier New" charset="0"/>
                <a:ea typeface="굴림" charset="-127"/>
                <a:cs typeface="굴림" charset="-127"/>
              </a:rPr>
              <a:t>    }</a:t>
            </a:r>
            <a:endParaRPr lang="en-US" altLang="ko-KR" sz="2000" b="1" dirty="0">
              <a:ea typeface="굴림" charset="-127"/>
              <a:cs typeface="굴림" charset="-127"/>
            </a:endParaRPr>
          </a:p>
        </p:txBody>
      </p:sp>
      <p:sp>
        <p:nvSpPr>
          <p:cNvPr id="10" name="Rectangle 61"/>
          <p:cNvSpPr>
            <a:spLocks noChangeAspect="1" noChangeArrowheads="1"/>
          </p:cNvSpPr>
          <p:nvPr/>
        </p:nvSpPr>
        <p:spPr bwMode="auto">
          <a:xfrm>
            <a:off x="974725" y="6274663"/>
            <a:ext cx="2286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1339850" y="6093688"/>
            <a:ext cx="18336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Not touched</a:t>
            </a:r>
          </a:p>
        </p:txBody>
      </p:sp>
      <p:sp>
        <p:nvSpPr>
          <p:cNvPr id="12" name="Rectangle 63"/>
          <p:cNvSpPr>
            <a:spLocks noChangeAspect="1" noChangeArrowheads="1"/>
          </p:cNvSpPr>
          <p:nvPr/>
        </p:nvSpPr>
        <p:spPr bwMode="auto">
          <a:xfrm>
            <a:off x="3352800" y="6274663"/>
            <a:ext cx="228600" cy="220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3717925" y="6093688"/>
            <a:ext cx="15820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i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Old access</a:t>
            </a:r>
          </a:p>
        </p:txBody>
      </p:sp>
      <p:sp>
        <p:nvSpPr>
          <p:cNvPr id="14" name="Rectangle 65"/>
          <p:cNvSpPr>
            <a:spLocks noChangeAspect="1" noChangeArrowheads="1"/>
          </p:cNvSpPr>
          <p:nvPr/>
        </p:nvSpPr>
        <p:spPr bwMode="auto">
          <a:xfrm>
            <a:off x="5730875" y="6274663"/>
            <a:ext cx="228600" cy="2206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6096000" y="6093688"/>
            <a:ext cx="172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i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New access</a:t>
            </a:r>
          </a:p>
        </p:txBody>
      </p:sp>
      <p:grpSp>
        <p:nvGrpSpPr>
          <p:cNvPr id="16" name="Group 130"/>
          <p:cNvGrpSpPr/>
          <p:nvPr/>
        </p:nvGrpSpPr>
        <p:grpSpPr>
          <a:xfrm>
            <a:off x="6261100" y="3579088"/>
            <a:ext cx="2425700" cy="2349500"/>
            <a:chOff x="457200" y="3581400"/>
            <a:chExt cx="2425700" cy="2349500"/>
          </a:xfrm>
        </p:grpSpPr>
        <p:sp>
          <p:nvSpPr>
            <p:cNvPr id="17" name="Rectangle 4"/>
            <p:cNvSpPr>
              <a:spLocks noChangeAspect="1" noChangeArrowheads="1"/>
            </p:cNvSpPr>
            <p:nvPr/>
          </p:nvSpPr>
          <p:spPr bwMode="auto">
            <a:xfrm>
              <a:off x="10668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5"/>
            <p:cNvSpPr>
              <a:spLocks noChangeAspect="1" noChangeArrowheads="1"/>
            </p:cNvSpPr>
            <p:nvPr/>
          </p:nvSpPr>
          <p:spPr bwMode="auto">
            <a:xfrm>
              <a:off x="13716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6"/>
            <p:cNvSpPr>
              <a:spLocks noChangeAspect="1" noChangeArrowheads="1"/>
            </p:cNvSpPr>
            <p:nvPr/>
          </p:nvSpPr>
          <p:spPr bwMode="auto">
            <a:xfrm>
              <a:off x="16764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7"/>
            <p:cNvSpPr>
              <a:spLocks noChangeAspect="1" noChangeArrowheads="1"/>
            </p:cNvSpPr>
            <p:nvPr/>
          </p:nvSpPr>
          <p:spPr bwMode="auto">
            <a:xfrm>
              <a:off x="19812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spect="1" noChangeArrowheads="1"/>
            </p:cNvSpPr>
            <p:nvPr/>
          </p:nvSpPr>
          <p:spPr bwMode="auto">
            <a:xfrm>
              <a:off x="10668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9"/>
            <p:cNvSpPr>
              <a:spLocks noChangeAspect="1" noChangeArrowheads="1"/>
            </p:cNvSpPr>
            <p:nvPr/>
          </p:nvSpPr>
          <p:spPr bwMode="auto">
            <a:xfrm>
              <a:off x="13716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10"/>
            <p:cNvSpPr>
              <a:spLocks noChangeAspect="1" noChangeArrowheads="1"/>
            </p:cNvSpPr>
            <p:nvPr/>
          </p:nvSpPr>
          <p:spPr bwMode="auto">
            <a:xfrm>
              <a:off x="16764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Rectangle 11"/>
            <p:cNvSpPr>
              <a:spLocks noChangeAspect="1" noChangeArrowheads="1"/>
            </p:cNvSpPr>
            <p:nvPr/>
          </p:nvSpPr>
          <p:spPr bwMode="auto">
            <a:xfrm>
              <a:off x="19812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12"/>
            <p:cNvSpPr>
              <a:spLocks noChangeAspect="1" noChangeArrowheads="1"/>
            </p:cNvSpPr>
            <p:nvPr/>
          </p:nvSpPr>
          <p:spPr bwMode="auto">
            <a:xfrm>
              <a:off x="10668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13"/>
            <p:cNvSpPr>
              <a:spLocks noChangeAspect="1" noChangeArrowheads="1"/>
            </p:cNvSpPr>
            <p:nvPr/>
          </p:nvSpPr>
          <p:spPr bwMode="auto">
            <a:xfrm>
              <a:off x="13716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14"/>
            <p:cNvSpPr>
              <a:spLocks noChangeAspect="1" noChangeArrowheads="1"/>
            </p:cNvSpPr>
            <p:nvPr/>
          </p:nvSpPr>
          <p:spPr bwMode="auto">
            <a:xfrm>
              <a:off x="16764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Rectangle 15"/>
            <p:cNvSpPr>
              <a:spLocks noChangeAspect="1" noChangeArrowheads="1"/>
            </p:cNvSpPr>
            <p:nvPr/>
          </p:nvSpPr>
          <p:spPr bwMode="auto">
            <a:xfrm>
              <a:off x="19812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16"/>
            <p:cNvSpPr>
              <a:spLocks noChangeAspect="1" noChangeArrowheads="1"/>
            </p:cNvSpPr>
            <p:nvPr/>
          </p:nvSpPr>
          <p:spPr bwMode="auto">
            <a:xfrm>
              <a:off x="10668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17"/>
            <p:cNvSpPr>
              <a:spLocks noChangeAspect="1" noChangeArrowheads="1"/>
            </p:cNvSpPr>
            <p:nvPr/>
          </p:nvSpPr>
          <p:spPr bwMode="auto">
            <a:xfrm>
              <a:off x="13716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Rectangle 18"/>
            <p:cNvSpPr>
              <a:spLocks noChangeAspect="1" noChangeArrowheads="1"/>
            </p:cNvSpPr>
            <p:nvPr/>
          </p:nvSpPr>
          <p:spPr bwMode="auto">
            <a:xfrm>
              <a:off x="16764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19"/>
            <p:cNvSpPr>
              <a:spLocks noChangeAspect="1" noChangeArrowheads="1"/>
            </p:cNvSpPr>
            <p:nvPr/>
          </p:nvSpPr>
          <p:spPr bwMode="auto">
            <a:xfrm>
              <a:off x="19812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6096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x</a:t>
              </a: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j</a:t>
              </a: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457200" y="45720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</a:p>
          </p:txBody>
        </p:sp>
        <p:sp>
          <p:nvSpPr>
            <p:cNvPr id="36" name="Rectangle 67"/>
            <p:cNvSpPr>
              <a:spLocks noChangeAspect="1" noChangeArrowheads="1"/>
            </p:cNvSpPr>
            <p:nvPr/>
          </p:nvSpPr>
          <p:spPr bwMode="auto">
            <a:xfrm>
              <a:off x="10668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68"/>
            <p:cNvSpPr>
              <a:spLocks noChangeAspect="1" noChangeArrowheads="1"/>
            </p:cNvSpPr>
            <p:nvPr/>
          </p:nvSpPr>
          <p:spPr bwMode="auto">
            <a:xfrm>
              <a:off x="13716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69"/>
            <p:cNvSpPr>
              <a:spLocks noChangeAspect="1" noChangeArrowheads="1"/>
            </p:cNvSpPr>
            <p:nvPr/>
          </p:nvSpPr>
          <p:spPr bwMode="auto">
            <a:xfrm>
              <a:off x="16764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Rectangle 70"/>
            <p:cNvSpPr>
              <a:spLocks noChangeAspect="1" noChangeArrowheads="1"/>
            </p:cNvSpPr>
            <p:nvPr/>
          </p:nvSpPr>
          <p:spPr bwMode="auto">
            <a:xfrm>
              <a:off x="19812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Rectangle 71"/>
            <p:cNvSpPr>
              <a:spLocks noChangeAspect="1" noChangeArrowheads="1"/>
            </p:cNvSpPr>
            <p:nvPr/>
          </p:nvSpPr>
          <p:spPr bwMode="auto">
            <a:xfrm>
              <a:off x="10668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Rectangle 72"/>
            <p:cNvSpPr>
              <a:spLocks noChangeAspect="1" noChangeArrowheads="1"/>
            </p:cNvSpPr>
            <p:nvPr/>
          </p:nvSpPr>
          <p:spPr bwMode="auto">
            <a:xfrm>
              <a:off x="13716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73"/>
            <p:cNvSpPr>
              <a:spLocks noChangeAspect="1" noChangeArrowheads="1"/>
            </p:cNvSpPr>
            <p:nvPr/>
          </p:nvSpPr>
          <p:spPr bwMode="auto">
            <a:xfrm>
              <a:off x="16764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74"/>
            <p:cNvSpPr>
              <a:spLocks noChangeAspect="1" noChangeArrowheads="1"/>
            </p:cNvSpPr>
            <p:nvPr/>
          </p:nvSpPr>
          <p:spPr bwMode="auto">
            <a:xfrm>
              <a:off x="19812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75"/>
            <p:cNvSpPr>
              <a:spLocks noChangeAspect="1" noChangeArrowheads="1"/>
            </p:cNvSpPr>
            <p:nvPr/>
          </p:nvSpPr>
          <p:spPr bwMode="auto">
            <a:xfrm>
              <a:off x="22860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76"/>
            <p:cNvSpPr>
              <a:spLocks noChangeAspect="1" noChangeArrowheads="1"/>
            </p:cNvSpPr>
            <p:nvPr/>
          </p:nvSpPr>
          <p:spPr bwMode="auto">
            <a:xfrm>
              <a:off x="25908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77"/>
            <p:cNvSpPr>
              <a:spLocks noChangeAspect="1" noChangeArrowheads="1"/>
            </p:cNvSpPr>
            <p:nvPr/>
          </p:nvSpPr>
          <p:spPr bwMode="auto">
            <a:xfrm>
              <a:off x="22860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78"/>
            <p:cNvSpPr>
              <a:spLocks noChangeAspect="1" noChangeArrowheads="1"/>
            </p:cNvSpPr>
            <p:nvPr/>
          </p:nvSpPr>
          <p:spPr bwMode="auto">
            <a:xfrm>
              <a:off x="25908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79"/>
            <p:cNvSpPr>
              <a:spLocks noChangeAspect="1" noChangeArrowheads="1"/>
            </p:cNvSpPr>
            <p:nvPr/>
          </p:nvSpPr>
          <p:spPr bwMode="auto">
            <a:xfrm>
              <a:off x="22860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80"/>
            <p:cNvSpPr>
              <a:spLocks noChangeAspect="1" noChangeArrowheads="1"/>
            </p:cNvSpPr>
            <p:nvPr/>
          </p:nvSpPr>
          <p:spPr bwMode="auto">
            <a:xfrm>
              <a:off x="25908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81"/>
            <p:cNvSpPr>
              <a:spLocks noChangeAspect="1" noChangeArrowheads="1"/>
            </p:cNvSpPr>
            <p:nvPr/>
          </p:nvSpPr>
          <p:spPr bwMode="auto">
            <a:xfrm>
              <a:off x="22860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82"/>
            <p:cNvSpPr>
              <a:spLocks noChangeAspect="1" noChangeArrowheads="1"/>
            </p:cNvSpPr>
            <p:nvPr/>
          </p:nvSpPr>
          <p:spPr bwMode="auto">
            <a:xfrm>
              <a:off x="25908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83"/>
            <p:cNvSpPr>
              <a:spLocks noChangeAspect="1" noChangeArrowheads="1"/>
            </p:cNvSpPr>
            <p:nvPr/>
          </p:nvSpPr>
          <p:spPr bwMode="auto">
            <a:xfrm>
              <a:off x="22860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84"/>
            <p:cNvSpPr>
              <a:spLocks noChangeAspect="1" noChangeArrowheads="1"/>
            </p:cNvSpPr>
            <p:nvPr/>
          </p:nvSpPr>
          <p:spPr bwMode="auto">
            <a:xfrm>
              <a:off x="25908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85"/>
            <p:cNvSpPr>
              <a:spLocks noChangeAspect="1" noChangeArrowheads="1"/>
            </p:cNvSpPr>
            <p:nvPr/>
          </p:nvSpPr>
          <p:spPr bwMode="auto">
            <a:xfrm>
              <a:off x="22860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86"/>
            <p:cNvSpPr>
              <a:spLocks noChangeAspect="1" noChangeArrowheads="1"/>
            </p:cNvSpPr>
            <p:nvPr/>
          </p:nvSpPr>
          <p:spPr bwMode="auto">
            <a:xfrm>
              <a:off x="25908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Group 129"/>
          <p:cNvGrpSpPr/>
          <p:nvPr/>
        </p:nvGrpSpPr>
        <p:grpSpPr>
          <a:xfrm>
            <a:off x="3746500" y="3579088"/>
            <a:ext cx="2273300" cy="2349500"/>
            <a:chOff x="3200400" y="3581400"/>
            <a:chExt cx="2273300" cy="2349500"/>
          </a:xfrm>
        </p:grpSpPr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y</a:t>
              </a: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k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</a:p>
          </p:txBody>
        </p:sp>
        <p:sp>
          <p:nvSpPr>
            <p:cNvPr id="60" name="Rectangle 29"/>
            <p:cNvSpPr>
              <a:spLocks noChangeAspect="1" noChangeArrowheads="1"/>
            </p:cNvSpPr>
            <p:nvPr/>
          </p:nvSpPr>
          <p:spPr bwMode="auto">
            <a:xfrm>
              <a:off x="36576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30"/>
            <p:cNvSpPr>
              <a:spLocks noChangeAspect="1" noChangeArrowheads="1"/>
            </p:cNvSpPr>
            <p:nvPr/>
          </p:nvSpPr>
          <p:spPr bwMode="auto">
            <a:xfrm>
              <a:off x="39624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ectangle 31"/>
            <p:cNvSpPr>
              <a:spLocks noChangeAspect="1" noChangeArrowheads="1"/>
            </p:cNvSpPr>
            <p:nvPr/>
          </p:nvSpPr>
          <p:spPr bwMode="auto">
            <a:xfrm>
              <a:off x="42672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Rectangle 32"/>
            <p:cNvSpPr>
              <a:spLocks noChangeAspect="1" noChangeArrowheads="1"/>
            </p:cNvSpPr>
            <p:nvPr/>
          </p:nvSpPr>
          <p:spPr bwMode="auto">
            <a:xfrm>
              <a:off x="45720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33"/>
            <p:cNvSpPr>
              <a:spLocks noChangeAspect="1" noChangeArrowheads="1"/>
            </p:cNvSpPr>
            <p:nvPr/>
          </p:nvSpPr>
          <p:spPr bwMode="auto">
            <a:xfrm>
              <a:off x="36576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34"/>
            <p:cNvSpPr>
              <a:spLocks noChangeAspect="1" noChangeArrowheads="1"/>
            </p:cNvSpPr>
            <p:nvPr/>
          </p:nvSpPr>
          <p:spPr bwMode="auto">
            <a:xfrm>
              <a:off x="39624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35"/>
            <p:cNvSpPr>
              <a:spLocks noChangeAspect="1" noChangeArrowheads="1"/>
            </p:cNvSpPr>
            <p:nvPr/>
          </p:nvSpPr>
          <p:spPr bwMode="auto">
            <a:xfrm>
              <a:off x="42672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ectangle 36"/>
            <p:cNvSpPr>
              <a:spLocks noChangeAspect="1" noChangeArrowheads="1"/>
            </p:cNvSpPr>
            <p:nvPr/>
          </p:nvSpPr>
          <p:spPr bwMode="auto">
            <a:xfrm>
              <a:off x="45720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37"/>
            <p:cNvSpPr>
              <a:spLocks noChangeAspect="1" noChangeArrowheads="1"/>
            </p:cNvSpPr>
            <p:nvPr/>
          </p:nvSpPr>
          <p:spPr bwMode="auto">
            <a:xfrm>
              <a:off x="36576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38"/>
            <p:cNvSpPr>
              <a:spLocks noChangeAspect="1" noChangeArrowheads="1"/>
            </p:cNvSpPr>
            <p:nvPr/>
          </p:nvSpPr>
          <p:spPr bwMode="auto">
            <a:xfrm>
              <a:off x="39624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39"/>
            <p:cNvSpPr>
              <a:spLocks noChangeAspect="1" noChangeArrowheads="1"/>
            </p:cNvSpPr>
            <p:nvPr/>
          </p:nvSpPr>
          <p:spPr bwMode="auto">
            <a:xfrm>
              <a:off x="42672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ectangle 40"/>
            <p:cNvSpPr>
              <a:spLocks noChangeAspect="1" noChangeArrowheads="1"/>
            </p:cNvSpPr>
            <p:nvPr/>
          </p:nvSpPr>
          <p:spPr bwMode="auto">
            <a:xfrm>
              <a:off x="45720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Rectangle 41"/>
            <p:cNvSpPr>
              <a:spLocks noChangeAspect="1" noChangeArrowheads="1"/>
            </p:cNvSpPr>
            <p:nvPr/>
          </p:nvSpPr>
          <p:spPr bwMode="auto">
            <a:xfrm>
              <a:off x="36576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Rectangle 42"/>
            <p:cNvSpPr>
              <a:spLocks noChangeAspect="1" noChangeArrowheads="1"/>
            </p:cNvSpPr>
            <p:nvPr/>
          </p:nvSpPr>
          <p:spPr bwMode="auto">
            <a:xfrm>
              <a:off x="39624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Rectangle 43"/>
            <p:cNvSpPr>
              <a:spLocks noChangeAspect="1" noChangeArrowheads="1"/>
            </p:cNvSpPr>
            <p:nvPr/>
          </p:nvSpPr>
          <p:spPr bwMode="auto">
            <a:xfrm>
              <a:off x="42672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44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Rectangle 87"/>
            <p:cNvSpPr>
              <a:spLocks noChangeAspect="1" noChangeArrowheads="1"/>
            </p:cNvSpPr>
            <p:nvPr/>
          </p:nvSpPr>
          <p:spPr bwMode="auto">
            <a:xfrm>
              <a:off x="36576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88"/>
            <p:cNvSpPr>
              <a:spLocks noChangeAspect="1" noChangeArrowheads="1"/>
            </p:cNvSpPr>
            <p:nvPr/>
          </p:nvSpPr>
          <p:spPr bwMode="auto">
            <a:xfrm>
              <a:off x="39624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89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Rectangle 90"/>
            <p:cNvSpPr>
              <a:spLocks noChangeAspect="1" noChangeArrowheads="1"/>
            </p:cNvSpPr>
            <p:nvPr/>
          </p:nvSpPr>
          <p:spPr bwMode="auto">
            <a:xfrm>
              <a:off x="45720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91"/>
            <p:cNvSpPr>
              <a:spLocks noChangeAspect="1" noChangeArrowheads="1"/>
            </p:cNvSpPr>
            <p:nvPr/>
          </p:nvSpPr>
          <p:spPr bwMode="auto">
            <a:xfrm>
              <a:off x="36576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Rectangle 92"/>
            <p:cNvSpPr>
              <a:spLocks noChangeAspect="1" noChangeArrowheads="1"/>
            </p:cNvSpPr>
            <p:nvPr/>
          </p:nvSpPr>
          <p:spPr bwMode="auto">
            <a:xfrm>
              <a:off x="39624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Rectangle 93"/>
            <p:cNvSpPr>
              <a:spLocks noChangeAspect="1" noChangeArrowheads="1"/>
            </p:cNvSpPr>
            <p:nvPr/>
          </p:nvSpPr>
          <p:spPr bwMode="auto">
            <a:xfrm>
              <a:off x="42672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Rectangle 94"/>
            <p:cNvSpPr>
              <a:spLocks noChangeAspect="1" noChangeArrowheads="1"/>
            </p:cNvSpPr>
            <p:nvPr/>
          </p:nvSpPr>
          <p:spPr bwMode="auto">
            <a:xfrm>
              <a:off x="45720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95"/>
            <p:cNvSpPr>
              <a:spLocks noChangeAspect="1" noChangeArrowheads="1"/>
            </p:cNvSpPr>
            <p:nvPr/>
          </p:nvSpPr>
          <p:spPr bwMode="auto">
            <a:xfrm>
              <a:off x="48768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angle 96"/>
            <p:cNvSpPr>
              <a:spLocks noChangeAspect="1" noChangeArrowheads="1"/>
            </p:cNvSpPr>
            <p:nvPr/>
          </p:nvSpPr>
          <p:spPr bwMode="auto">
            <a:xfrm>
              <a:off x="51816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97"/>
            <p:cNvSpPr>
              <a:spLocks noChangeAspect="1" noChangeArrowheads="1"/>
            </p:cNvSpPr>
            <p:nvPr/>
          </p:nvSpPr>
          <p:spPr bwMode="auto">
            <a:xfrm>
              <a:off x="48768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Rectangle 98"/>
            <p:cNvSpPr>
              <a:spLocks noChangeAspect="1" noChangeArrowheads="1"/>
            </p:cNvSpPr>
            <p:nvPr/>
          </p:nvSpPr>
          <p:spPr bwMode="auto">
            <a:xfrm>
              <a:off x="51816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Rectangle 99"/>
            <p:cNvSpPr>
              <a:spLocks noChangeAspect="1" noChangeArrowheads="1"/>
            </p:cNvSpPr>
            <p:nvPr/>
          </p:nvSpPr>
          <p:spPr bwMode="auto">
            <a:xfrm>
              <a:off x="48768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Rectangle 100"/>
            <p:cNvSpPr>
              <a:spLocks noChangeAspect="1" noChangeArrowheads="1"/>
            </p:cNvSpPr>
            <p:nvPr/>
          </p:nvSpPr>
          <p:spPr bwMode="auto">
            <a:xfrm>
              <a:off x="51816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Rectangle 101"/>
            <p:cNvSpPr>
              <a:spLocks noChangeAspect="1" noChangeArrowheads="1"/>
            </p:cNvSpPr>
            <p:nvPr/>
          </p:nvSpPr>
          <p:spPr bwMode="auto">
            <a:xfrm>
              <a:off x="48768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Rectangle 102"/>
            <p:cNvSpPr>
              <a:spLocks noChangeAspect="1" noChangeArrowheads="1"/>
            </p:cNvSpPr>
            <p:nvPr/>
          </p:nvSpPr>
          <p:spPr bwMode="auto">
            <a:xfrm>
              <a:off x="51816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Rectangle 103"/>
            <p:cNvSpPr>
              <a:spLocks noChangeAspect="1" noChangeArrowheads="1"/>
            </p:cNvSpPr>
            <p:nvPr/>
          </p:nvSpPr>
          <p:spPr bwMode="auto">
            <a:xfrm>
              <a:off x="48768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Rectangle 104"/>
            <p:cNvSpPr>
              <a:spLocks noChangeAspect="1" noChangeArrowheads="1"/>
            </p:cNvSpPr>
            <p:nvPr/>
          </p:nvSpPr>
          <p:spPr bwMode="auto">
            <a:xfrm>
              <a:off x="51816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Rectangle 105"/>
            <p:cNvSpPr>
              <a:spLocks noChangeAspect="1" noChangeArrowheads="1"/>
            </p:cNvSpPr>
            <p:nvPr/>
          </p:nvSpPr>
          <p:spPr bwMode="auto">
            <a:xfrm>
              <a:off x="48768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Rectangle 106"/>
            <p:cNvSpPr>
              <a:spLocks noChangeAspect="1" noChangeArrowheads="1"/>
            </p:cNvSpPr>
            <p:nvPr/>
          </p:nvSpPr>
          <p:spPr bwMode="auto">
            <a:xfrm>
              <a:off x="51816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127"/>
          <p:cNvGrpSpPr/>
          <p:nvPr/>
        </p:nvGrpSpPr>
        <p:grpSpPr>
          <a:xfrm>
            <a:off x="6413500" y="1140688"/>
            <a:ext cx="2273300" cy="2349500"/>
            <a:chOff x="5791200" y="3581400"/>
            <a:chExt cx="2273300" cy="2349500"/>
          </a:xfrm>
        </p:grpSpPr>
        <p:sp>
          <p:nvSpPr>
            <p:cNvPr id="97" name="Text Box 22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z</a:t>
              </a:r>
            </a:p>
          </p:txBody>
        </p:sp>
        <p:sp>
          <p:nvSpPr>
            <p:cNvPr id="98" name="Text Box 25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j</a:t>
              </a:r>
            </a:p>
          </p:txBody>
        </p:sp>
        <p:sp>
          <p:nvSpPr>
            <p:cNvPr id="99" name="Text Box 28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k</a:t>
              </a:r>
            </a:p>
          </p:txBody>
        </p:sp>
        <p:sp>
          <p:nvSpPr>
            <p:cNvPr id="100" name="Rectangle 45"/>
            <p:cNvSpPr>
              <a:spLocks noChangeAspect="1" noChangeArrowheads="1"/>
            </p:cNvSpPr>
            <p:nvPr/>
          </p:nvSpPr>
          <p:spPr bwMode="auto">
            <a:xfrm>
              <a:off x="62484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Rectangle 46"/>
            <p:cNvSpPr>
              <a:spLocks noChangeAspect="1" noChangeArrowheads="1"/>
            </p:cNvSpPr>
            <p:nvPr/>
          </p:nvSpPr>
          <p:spPr bwMode="auto">
            <a:xfrm>
              <a:off x="65532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Rectangle 47"/>
            <p:cNvSpPr>
              <a:spLocks noChangeAspect="1" noChangeArrowheads="1"/>
            </p:cNvSpPr>
            <p:nvPr/>
          </p:nvSpPr>
          <p:spPr bwMode="auto">
            <a:xfrm>
              <a:off x="68580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Rectangle 48"/>
            <p:cNvSpPr>
              <a:spLocks noChangeAspect="1" noChangeArrowheads="1"/>
            </p:cNvSpPr>
            <p:nvPr/>
          </p:nvSpPr>
          <p:spPr bwMode="auto">
            <a:xfrm>
              <a:off x="7162800" y="4114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Rectangle 49"/>
            <p:cNvSpPr>
              <a:spLocks noChangeAspect="1" noChangeArrowheads="1"/>
            </p:cNvSpPr>
            <p:nvPr/>
          </p:nvSpPr>
          <p:spPr bwMode="auto">
            <a:xfrm>
              <a:off x="62484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Rectangle 50"/>
            <p:cNvSpPr>
              <a:spLocks noChangeAspect="1" noChangeArrowheads="1"/>
            </p:cNvSpPr>
            <p:nvPr/>
          </p:nvSpPr>
          <p:spPr bwMode="auto">
            <a:xfrm>
              <a:off x="65532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Rectangle 51"/>
            <p:cNvSpPr>
              <a:spLocks noChangeAspect="1" noChangeArrowheads="1"/>
            </p:cNvSpPr>
            <p:nvPr/>
          </p:nvSpPr>
          <p:spPr bwMode="auto">
            <a:xfrm>
              <a:off x="68580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Rectangle 52"/>
            <p:cNvSpPr>
              <a:spLocks noChangeAspect="1" noChangeArrowheads="1"/>
            </p:cNvSpPr>
            <p:nvPr/>
          </p:nvSpPr>
          <p:spPr bwMode="auto">
            <a:xfrm>
              <a:off x="71628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53"/>
            <p:cNvSpPr>
              <a:spLocks noChangeAspect="1" noChangeArrowheads="1"/>
            </p:cNvSpPr>
            <p:nvPr/>
          </p:nvSpPr>
          <p:spPr bwMode="auto">
            <a:xfrm>
              <a:off x="6248400" y="47244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54"/>
            <p:cNvSpPr>
              <a:spLocks noChangeAspect="1" noChangeArrowheads="1"/>
            </p:cNvSpPr>
            <p:nvPr/>
          </p:nvSpPr>
          <p:spPr bwMode="auto">
            <a:xfrm>
              <a:off x="6553200" y="47244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Rectangle 55"/>
            <p:cNvSpPr>
              <a:spLocks noChangeAspect="1" noChangeArrowheads="1"/>
            </p:cNvSpPr>
            <p:nvPr/>
          </p:nvSpPr>
          <p:spPr bwMode="auto">
            <a:xfrm>
              <a:off x="6858000" y="47244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Rectangle 56"/>
            <p:cNvSpPr>
              <a:spLocks noChangeAspect="1" noChangeArrowheads="1"/>
            </p:cNvSpPr>
            <p:nvPr/>
          </p:nvSpPr>
          <p:spPr bwMode="auto">
            <a:xfrm>
              <a:off x="7162800" y="47244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57"/>
            <p:cNvSpPr>
              <a:spLocks noChangeAspect="1" noChangeArrowheads="1"/>
            </p:cNvSpPr>
            <p:nvPr/>
          </p:nvSpPr>
          <p:spPr bwMode="auto">
            <a:xfrm>
              <a:off x="6248400" y="50292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angle 58"/>
            <p:cNvSpPr>
              <a:spLocks noChangeAspect="1" noChangeArrowheads="1"/>
            </p:cNvSpPr>
            <p:nvPr/>
          </p:nvSpPr>
          <p:spPr bwMode="auto">
            <a:xfrm>
              <a:off x="6553200" y="50292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Rectangle 59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60"/>
            <p:cNvSpPr>
              <a:spLocks noChangeAspect="1" noChangeArrowheads="1"/>
            </p:cNvSpPr>
            <p:nvPr/>
          </p:nvSpPr>
          <p:spPr bwMode="auto">
            <a:xfrm>
              <a:off x="7162800" y="50292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Rectangle 107"/>
            <p:cNvSpPr>
              <a:spLocks noChangeAspect="1" noChangeArrowheads="1"/>
            </p:cNvSpPr>
            <p:nvPr/>
          </p:nvSpPr>
          <p:spPr bwMode="auto">
            <a:xfrm>
              <a:off x="6248400" y="5334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angle 108"/>
            <p:cNvSpPr>
              <a:spLocks noChangeAspect="1" noChangeArrowheads="1"/>
            </p:cNvSpPr>
            <p:nvPr/>
          </p:nvSpPr>
          <p:spPr bwMode="auto">
            <a:xfrm>
              <a:off x="6553200" y="5334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angle 109"/>
            <p:cNvSpPr>
              <a:spLocks noChangeAspect="1" noChangeArrowheads="1"/>
            </p:cNvSpPr>
            <p:nvPr/>
          </p:nvSpPr>
          <p:spPr bwMode="auto">
            <a:xfrm>
              <a:off x="6858000" y="5334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Rectangle 110"/>
            <p:cNvSpPr>
              <a:spLocks noChangeAspect="1" noChangeArrowheads="1"/>
            </p:cNvSpPr>
            <p:nvPr/>
          </p:nvSpPr>
          <p:spPr bwMode="auto">
            <a:xfrm>
              <a:off x="7162800" y="5334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Rectangle 111"/>
            <p:cNvSpPr>
              <a:spLocks noChangeAspect="1" noChangeArrowheads="1"/>
            </p:cNvSpPr>
            <p:nvPr/>
          </p:nvSpPr>
          <p:spPr bwMode="auto">
            <a:xfrm>
              <a:off x="6248400" y="5638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Rectangle 112"/>
            <p:cNvSpPr>
              <a:spLocks noChangeAspect="1" noChangeArrowheads="1"/>
            </p:cNvSpPr>
            <p:nvPr/>
          </p:nvSpPr>
          <p:spPr bwMode="auto">
            <a:xfrm>
              <a:off x="6553200" y="5638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Rectangle 113"/>
            <p:cNvSpPr>
              <a:spLocks noChangeAspect="1" noChangeArrowheads="1"/>
            </p:cNvSpPr>
            <p:nvPr/>
          </p:nvSpPr>
          <p:spPr bwMode="auto">
            <a:xfrm>
              <a:off x="6858000" y="5638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Rectangle 114"/>
            <p:cNvSpPr>
              <a:spLocks noChangeAspect="1" noChangeArrowheads="1"/>
            </p:cNvSpPr>
            <p:nvPr/>
          </p:nvSpPr>
          <p:spPr bwMode="auto">
            <a:xfrm>
              <a:off x="7162800" y="5638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Rectangle 115"/>
            <p:cNvSpPr>
              <a:spLocks noChangeAspect="1" noChangeArrowheads="1"/>
            </p:cNvSpPr>
            <p:nvPr/>
          </p:nvSpPr>
          <p:spPr bwMode="auto">
            <a:xfrm>
              <a:off x="7467600" y="4114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16"/>
            <p:cNvSpPr>
              <a:spLocks noChangeAspect="1" noChangeArrowheads="1"/>
            </p:cNvSpPr>
            <p:nvPr/>
          </p:nvSpPr>
          <p:spPr bwMode="auto">
            <a:xfrm>
              <a:off x="7772400" y="4114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Rectangle 117"/>
            <p:cNvSpPr>
              <a:spLocks noChangeAspect="1" noChangeArrowheads="1"/>
            </p:cNvSpPr>
            <p:nvPr/>
          </p:nvSpPr>
          <p:spPr bwMode="auto">
            <a:xfrm>
              <a:off x="74676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Rectangle 118"/>
            <p:cNvSpPr>
              <a:spLocks noChangeAspect="1" noChangeArrowheads="1"/>
            </p:cNvSpPr>
            <p:nvPr/>
          </p:nvSpPr>
          <p:spPr bwMode="auto">
            <a:xfrm>
              <a:off x="77724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Rectangle 119"/>
            <p:cNvSpPr>
              <a:spLocks noChangeAspect="1" noChangeArrowheads="1"/>
            </p:cNvSpPr>
            <p:nvPr/>
          </p:nvSpPr>
          <p:spPr bwMode="auto">
            <a:xfrm>
              <a:off x="7467600" y="47244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Rectangle 120"/>
            <p:cNvSpPr>
              <a:spLocks noChangeAspect="1" noChangeArrowheads="1"/>
            </p:cNvSpPr>
            <p:nvPr/>
          </p:nvSpPr>
          <p:spPr bwMode="auto">
            <a:xfrm>
              <a:off x="7772400" y="47244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Rectangle 121"/>
            <p:cNvSpPr>
              <a:spLocks noChangeAspect="1" noChangeArrowheads="1"/>
            </p:cNvSpPr>
            <p:nvPr/>
          </p:nvSpPr>
          <p:spPr bwMode="auto">
            <a:xfrm>
              <a:off x="7467600" y="50292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Rectangle 122"/>
            <p:cNvSpPr>
              <a:spLocks noChangeAspect="1" noChangeArrowheads="1"/>
            </p:cNvSpPr>
            <p:nvPr/>
          </p:nvSpPr>
          <p:spPr bwMode="auto">
            <a:xfrm>
              <a:off x="7772400" y="50292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Rectangle 123"/>
            <p:cNvSpPr>
              <a:spLocks noChangeAspect="1" noChangeArrowheads="1"/>
            </p:cNvSpPr>
            <p:nvPr/>
          </p:nvSpPr>
          <p:spPr bwMode="auto">
            <a:xfrm>
              <a:off x="7467600" y="5334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Rectangle 124"/>
            <p:cNvSpPr>
              <a:spLocks noChangeAspect="1" noChangeArrowheads="1"/>
            </p:cNvSpPr>
            <p:nvPr/>
          </p:nvSpPr>
          <p:spPr bwMode="auto">
            <a:xfrm>
              <a:off x="7772400" y="5334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Rectangle 125"/>
            <p:cNvSpPr>
              <a:spLocks noChangeAspect="1" noChangeArrowheads="1"/>
            </p:cNvSpPr>
            <p:nvPr/>
          </p:nvSpPr>
          <p:spPr bwMode="auto">
            <a:xfrm>
              <a:off x="7467600" y="5638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Rectangle 126"/>
            <p:cNvSpPr>
              <a:spLocks noChangeAspect="1" noChangeArrowheads="1"/>
            </p:cNvSpPr>
            <p:nvPr/>
          </p:nvSpPr>
          <p:spPr bwMode="auto">
            <a:xfrm>
              <a:off x="7772400" y="5638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36" name="Straight Arrow Connector 132"/>
          <p:cNvCxnSpPr>
            <a:stCxn id="135" idx="2"/>
            <a:endCxn id="45" idx="2"/>
          </p:cNvCxnSpPr>
          <p:nvPr/>
        </p:nvCxnSpPr>
        <p:spPr bwMode="auto">
          <a:xfrm rot="5400000">
            <a:off x="8083550" y="3947388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87" idx="3"/>
            <a:endCxn id="46" idx="3"/>
          </p:cNvCxnSpPr>
          <p:nvPr/>
        </p:nvCxnSpPr>
        <p:spPr bwMode="auto">
          <a:xfrm>
            <a:off x="6019800" y="4563338"/>
            <a:ext cx="2362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0915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566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Matrix Multiply with Cache Tiling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279545" y="1231900"/>
            <a:ext cx="7766195" cy="3124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for(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jj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=0;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jj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&lt; N;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jj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jj+B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)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for(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kk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=0;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kk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&lt; N;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kk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kk+B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)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for(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=0;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&lt; N;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++)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for(j=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jj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; j &lt; min(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jj+B,N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); 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j++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) {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   r = 0;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   for(k=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kk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; k &lt; min(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kk+B,N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); k++) 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      r = r + y[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][k] * z[k][j];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   x[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][j] = x[</a:t>
            </a:r>
            <a:r>
              <a:rPr lang="en-US" altLang="ko-KR" sz="1800" b="1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i</a:t>
            </a: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][j] + r;</a:t>
            </a:r>
            <a:b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          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charset="-127"/>
              <a:cs typeface="Courier New" panose="02070309020205020404" pitchFamily="49" charset="0"/>
            </a:endParaRP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1676400" y="5943600"/>
            <a:ext cx="539889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FC0128"/>
              </a:buClr>
              <a:buSzPct val="100000"/>
            </a:pPr>
            <a:r>
              <a:rPr lang="en-US" sz="2400" b="1" i="1" dirty="0">
                <a:solidFill>
                  <a:srgbClr val="000000"/>
                </a:solidFill>
                <a:latin typeface="Calibri"/>
                <a:cs typeface="Calibri"/>
              </a:rPr>
              <a:t>What type of locality does this improve?</a:t>
            </a:r>
            <a:endParaRPr lang="en-US" sz="2000" b="1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11" name="Group 124"/>
          <p:cNvGrpSpPr/>
          <p:nvPr/>
        </p:nvGrpSpPr>
        <p:grpSpPr>
          <a:xfrm>
            <a:off x="4051300" y="3517900"/>
            <a:ext cx="2273300" cy="2349500"/>
            <a:chOff x="3505200" y="3657600"/>
            <a:chExt cx="2273300" cy="2349500"/>
          </a:xfrm>
        </p:grpSpPr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y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7244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k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i</a:t>
              </a:r>
            </a:p>
          </p:txBody>
        </p:sp>
        <p:sp>
          <p:nvSpPr>
            <p:cNvPr id="15" name="Rectangle 29"/>
            <p:cNvSpPr>
              <a:spLocks noChangeAspect="1" noChangeArrowheads="1"/>
            </p:cNvSpPr>
            <p:nvPr/>
          </p:nvSpPr>
          <p:spPr bwMode="auto">
            <a:xfrm>
              <a:off x="39624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30"/>
            <p:cNvSpPr>
              <a:spLocks noChangeAspect="1" noChangeArrowheads="1"/>
            </p:cNvSpPr>
            <p:nvPr/>
          </p:nvSpPr>
          <p:spPr bwMode="auto">
            <a:xfrm>
              <a:off x="42672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31"/>
            <p:cNvSpPr>
              <a:spLocks noChangeAspect="1" noChangeArrowheads="1"/>
            </p:cNvSpPr>
            <p:nvPr/>
          </p:nvSpPr>
          <p:spPr bwMode="auto">
            <a:xfrm>
              <a:off x="45720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32"/>
            <p:cNvSpPr>
              <a:spLocks noChangeAspect="1" noChangeArrowheads="1"/>
            </p:cNvSpPr>
            <p:nvPr/>
          </p:nvSpPr>
          <p:spPr bwMode="auto">
            <a:xfrm>
              <a:off x="48768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33"/>
            <p:cNvSpPr>
              <a:spLocks noChangeAspect="1" noChangeArrowheads="1"/>
            </p:cNvSpPr>
            <p:nvPr/>
          </p:nvSpPr>
          <p:spPr bwMode="auto">
            <a:xfrm>
              <a:off x="39624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34"/>
            <p:cNvSpPr>
              <a:spLocks noChangeAspect="1" noChangeArrowheads="1"/>
            </p:cNvSpPr>
            <p:nvPr/>
          </p:nvSpPr>
          <p:spPr bwMode="auto">
            <a:xfrm>
              <a:off x="42672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35"/>
            <p:cNvSpPr>
              <a:spLocks noChangeAspect="1" noChangeArrowheads="1"/>
            </p:cNvSpPr>
            <p:nvPr/>
          </p:nvSpPr>
          <p:spPr bwMode="auto">
            <a:xfrm>
              <a:off x="45720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36"/>
            <p:cNvSpPr>
              <a:spLocks noChangeAspect="1" noChangeArrowheads="1"/>
            </p:cNvSpPr>
            <p:nvPr/>
          </p:nvSpPr>
          <p:spPr bwMode="auto">
            <a:xfrm>
              <a:off x="48768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37"/>
            <p:cNvSpPr>
              <a:spLocks noChangeAspect="1" noChangeArrowheads="1"/>
            </p:cNvSpPr>
            <p:nvPr/>
          </p:nvSpPr>
          <p:spPr bwMode="auto">
            <a:xfrm>
              <a:off x="3962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Rectangle 38"/>
            <p:cNvSpPr>
              <a:spLocks noChangeAspect="1" noChangeArrowheads="1"/>
            </p:cNvSpPr>
            <p:nvPr/>
          </p:nvSpPr>
          <p:spPr bwMode="auto">
            <a:xfrm>
              <a:off x="42672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39"/>
            <p:cNvSpPr>
              <a:spLocks noChangeAspect="1" noChangeArrowheads="1"/>
            </p:cNvSpPr>
            <p:nvPr/>
          </p:nvSpPr>
          <p:spPr bwMode="auto">
            <a:xfrm>
              <a:off x="45720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40"/>
            <p:cNvSpPr>
              <a:spLocks noChangeAspect="1" noChangeArrowheads="1"/>
            </p:cNvSpPr>
            <p:nvPr/>
          </p:nvSpPr>
          <p:spPr bwMode="auto">
            <a:xfrm>
              <a:off x="48768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41"/>
            <p:cNvSpPr>
              <a:spLocks noChangeAspect="1" noChangeArrowheads="1"/>
            </p:cNvSpPr>
            <p:nvPr/>
          </p:nvSpPr>
          <p:spPr bwMode="auto">
            <a:xfrm>
              <a:off x="3962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Rectangle 42"/>
            <p:cNvSpPr>
              <a:spLocks noChangeAspect="1" noChangeArrowheads="1"/>
            </p:cNvSpPr>
            <p:nvPr/>
          </p:nvSpPr>
          <p:spPr bwMode="auto">
            <a:xfrm>
              <a:off x="42672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43"/>
            <p:cNvSpPr>
              <a:spLocks noChangeAspect="1" noChangeArrowheads="1"/>
            </p:cNvSpPr>
            <p:nvPr/>
          </p:nvSpPr>
          <p:spPr bwMode="auto">
            <a:xfrm>
              <a:off x="45720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44"/>
            <p:cNvSpPr>
              <a:spLocks noChangeAspect="1" noChangeArrowheads="1"/>
            </p:cNvSpPr>
            <p:nvPr/>
          </p:nvSpPr>
          <p:spPr bwMode="auto">
            <a:xfrm>
              <a:off x="48768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Rectangle 70"/>
            <p:cNvSpPr>
              <a:spLocks noChangeAspect="1" noChangeArrowheads="1"/>
            </p:cNvSpPr>
            <p:nvPr/>
          </p:nvSpPr>
          <p:spPr bwMode="auto">
            <a:xfrm>
              <a:off x="3962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71"/>
            <p:cNvSpPr>
              <a:spLocks noChangeAspect="1" noChangeArrowheads="1"/>
            </p:cNvSpPr>
            <p:nvPr/>
          </p:nvSpPr>
          <p:spPr bwMode="auto">
            <a:xfrm>
              <a:off x="4267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Rectangle 72"/>
            <p:cNvSpPr>
              <a:spLocks noChangeAspect="1" noChangeArrowheads="1"/>
            </p:cNvSpPr>
            <p:nvPr/>
          </p:nvSpPr>
          <p:spPr bwMode="auto">
            <a:xfrm>
              <a:off x="45720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Rectangle 73"/>
            <p:cNvSpPr>
              <a:spLocks noChangeAspect="1" noChangeArrowheads="1"/>
            </p:cNvSpPr>
            <p:nvPr/>
          </p:nvSpPr>
          <p:spPr bwMode="auto">
            <a:xfrm>
              <a:off x="48768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Rectangle 74"/>
            <p:cNvSpPr>
              <a:spLocks noChangeAspect="1" noChangeArrowheads="1"/>
            </p:cNvSpPr>
            <p:nvPr/>
          </p:nvSpPr>
          <p:spPr bwMode="auto">
            <a:xfrm>
              <a:off x="3962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Rectangle 75"/>
            <p:cNvSpPr>
              <a:spLocks noChangeAspect="1" noChangeArrowheads="1"/>
            </p:cNvSpPr>
            <p:nvPr/>
          </p:nvSpPr>
          <p:spPr bwMode="auto">
            <a:xfrm>
              <a:off x="4267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76"/>
            <p:cNvSpPr>
              <a:spLocks noChangeAspect="1" noChangeArrowheads="1"/>
            </p:cNvSpPr>
            <p:nvPr/>
          </p:nvSpPr>
          <p:spPr bwMode="auto">
            <a:xfrm>
              <a:off x="45720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77"/>
            <p:cNvSpPr>
              <a:spLocks noChangeAspect="1" noChangeArrowheads="1"/>
            </p:cNvSpPr>
            <p:nvPr/>
          </p:nvSpPr>
          <p:spPr bwMode="auto">
            <a:xfrm>
              <a:off x="48768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Rectangle 86"/>
            <p:cNvSpPr>
              <a:spLocks noChangeAspect="1" noChangeArrowheads="1"/>
            </p:cNvSpPr>
            <p:nvPr/>
          </p:nvSpPr>
          <p:spPr bwMode="auto">
            <a:xfrm>
              <a:off x="51816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Rectangle 87"/>
            <p:cNvSpPr>
              <a:spLocks noChangeAspect="1" noChangeArrowheads="1"/>
            </p:cNvSpPr>
            <p:nvPr/>
          </p:nvSpPr>
          <p:spPr bwMode="auto">
            <a:xfrm>
              <a:off x="54864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Rectangle 88"/>
            <p:cNvSpPr>
              <a:spLocks noChangeAspect="1" noChangeArrowheads="1"/>
            </p:cNvSpPr>
            <p:nvPr/>
          </p:nvSpPr>
          <p:spPr bwMode="auto">
            <a:xfrm>
              <a:off x="51816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89"/>
            <p:cNvSpPr>
              <a:spLocks noChangeAspect="1" noChangeArrowheads="1"/>
            </p:cNvSpPr>
            <p:nvPr/>
          </p:nvSpPr>
          <p:spPr bwMode="auto">
            <a:xfrm>
              <a:off x="54864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90"/>
            <p:cNvSpPr>
              <a:spLocks noChangeAspect="1" noChangeArrowheads="1"/>
            </p:cNvSpPr>
            <p:nvPr/>
          </p:nvSpPr>
          <p:spPr bwMode="auto">
            <a:xfrm>
              <a:off x="51816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91"/>
            <p:cNvSpPr>
              <a:spLocks noChangeAspect="1" noChangeArrowheads="1"/>
            </p:cNvSpPr>
            <p:nvPr/>
          </p:nvSpPr>
          <p:spPr bwMode="auto">
            <a:xfrm>
              <a:off x="5486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92"/>
            <p:cNvSpPr>
              <a:spLocks noChangeAspect="1" noChangeArrowheads="1"/>
            </p:cNvSpPr>
            <p:nvPr/>
          </p:nvSpPr>
          <p:spPr bwMode="auto">
            <a:xfrm>
              <a:off x="51816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93"/>
            <p:cNvSpPr>
              <a:spLocks noChangeAspect="1" noChangeArrowheads="1"/>
            </p:cNvSpPr>
            <p:nvPr/>
          </p:nvSpPr>
          <p:spPr bwMode="auto">
            <a:xfrm>
              <a:off x="5486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94"/>
            <p:cNvSpPr>
              <a:spLocks noChangeAspect="1" noChangeArrowheads="1"/>
            </p:cNvSpPr>
            <p:nvPr/>
          </p:nvSpPr>
          <p:spPr bwMode="auto">
            <a:xfrm>
              <a:off x="5181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95"/>
            <p:cNvSpPr>
              <a:spLocks noChangeAspect="1" noChangeArrowheads="1"/>
            </p:cNvSpPr>
            <p:nvPr/>
          </p:nvSpPr>
          <p:spPr bwMode="auto">
            <a:xfrm>
              <a:off x="5486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96"/>
            <p:cNvSpPr>
              <a:spLocks noChangeAspect="1" noChangeArrowheads="1"/>
            </p:cNvSpPr>
            <p:nvPr/>
          </p:nvSpPr>
          <p:spPr bwMode="auto">
            <a:xfrm>
              <a:off x="5181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97"/>
            <p:cNvSpPr>
              <a:spLocks noChangeAspect="1" noChangeArrowheads="1"/>
            </p:cNvSpPr>
            <p:nvPr/>
          </p:nvSpPr>
          <p:spPr bwMode="auto">
            <a:xfrm>
              <a:off x="5486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122"/>
          <p:cNvGrpSpPr/>
          <p:nvPr/>
        </p:nvGrpSpPr>
        <p:grpSpPr>
          <a:xfrm>
            <a:off x="6642100" y="1155700"/>
            <a:ext cx="2273300" cy="2349500"/>
            <a:chOff x="6096000" y="3657600"/>
            <a:chExt cx="2273300" cy="2349500"/>
          </a:xfrm>
        </p:grpSpPr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z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72390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j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k</a:t>
              </a:r>
            </a:p>
          </p:txBody>
        </p:sp>
        <p:sp>
          <p:nvSpPr>
            <p:cNvPr id="55" name="Rectangle 45"/>
            <p:cNvSpPr>
              <a:spLocks noChangeAspect="1" noChangeArrowheads="1"/>
            </p:cNvSpPr>
            <p:nvPr/>
          </p:nvSpPr>
          <p:spPr bwMode="auto">
            <a:xfrm>
              <a:off x="65532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46"/>
            <p:cNvSpPr>
              <a:spLocks noChangeAspect="1" noChangeArrowheads="1"/>
            </p:cNvSpPr>
            <p:nvPr/>
          </p:nvSpPr>
          <p:spPr bwMode="auto">
            <a:xfrm>
              <a:off x="6858000" y="4191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47"/>
            <p:cNvSpPr>
              <a:spLocks noChangeAspect="1" noChangeArrowheads="1"/>
            </p:cNvSpPr>
            <p:nvPr/>
          </p:nvSpPr>
          <p:spPr bwMode="auto">
            <a:xfrm>
              <a:off x="7162800" y="4191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48"/>
            <p:cNvSpPr>
              <a:spLocks noChangeAspect="1" noChangeArrowheads="1"/>
            </p:cNvSpPr>
            <p:nvPr/>
          </p:nvSpPr>
          <p:spPr bwMode="auto">
            <a:xfrm>
              <a:off x="74676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49"/>
            <p:cNvSpPr>
              <a:spLocks noChangeAspect="1" noChangeArrowheads="1"/>
            </p:cNvSpPr>
            <p:nvPr/>
          </p:nvSpPr>
          <p:spPr bwMode="auto">
            <a:xfrm>
              <a:off x="6553200" y="4495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50"/>
            <p:cNvSpPr>
              <a:spLocks noChangeAspect="1" noChangeArrowheads="1"/>
            </p:cNvSpPr>
            <p:nvPr/>
          </p:nvSpPr>
          <p:spPr bwMode="auto">
            <a:xfrm>
              <a:off x="68580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51"/>
            <p:cNvSpPr>
              <a:spLocks noChangeAspect="1" noChangeArrowheads="1"/>
            </p:cNvSpPr>
            <p:nvPr/>
          </p:nvSpPr>
          <p:spPr bwMode="auto">
            <a:xfrm>
              <a:off x="71628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ectangle 52"/>
            <p:cNvSpPr>
              <a:spLocks noChangeAspect="1" noChangeArrowheads="1"/>
            </p:cNvSpPr>
            <p:nvPr/>
          </p:nvSpPr>
          <p:spPr bwMode="auto">
            <a:xfrm>
              <a:off x="74676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Rectangle 53"/>
            <p:cNvSpPr>
              <a:spLocks noChangeAspect="1" noChangeArrowheads="1"/>
            </p:cNvSpPr>
            <p:nvPr/>
          </p:nvSpPr>
          <p:spPr bwMode="auto">
            <a:xfrm>
              <a:off x="6553200" y="4800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54"/>
            <p:cNvSpPr>
              <a:spLocks noChangeAspect="1" noChangeArrowheads="1"/>
            </p:cNvSpPr>
            <p:nvPr/>
          </p:nvSpPr>
          <p:spPr bwMode="auto">
            <a:xfrm>
              <a:off x="6858000" y="4800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55"/>
            <p:cNvSpPr>
              <a:spLocks noChangeAspect="1" noChangeArrowheads="1"/>
            </p:cNvSpPr>
            <p:nvPr/>
          </p:nvSpPr>
          <p:spPr bwMode="auto">
            <a:xfrm>
              <a:off x="7162800" y="4800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56"/>
            <p:cNvSpPr>
              <a:spLocks noChangeAspect="1" noChangeArrowheads="1"/>
            </p:cNvSpPr>
            <p:nvPr/>
          </p:nvSpPr>
          <p:spPr bwMode="auto">
            <a:xfrm>
              <a:off x="7467600" y="48006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ectangle 57"/>
            <p:cNvSpPr>
              <a:spLocks noChangeAspect="1" noChangeArrowheads="1"/>
            </p:cNvSpPr>
            <p:nvPr/>
          </p:nvSpPr>
          <p:spPr bwMode="auto">
            <a:xfrm>
              <a:off x="65532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58"/>
            <p:cNvSpPr>
              <a:spLocks noChangeAspect="1" noChangeArrowheads="1"/>
            </p:cNvSpPr>
            <p:nvPr/>
          </p:nvSpPr>
          <p:spPr bwMode="auto">
            <a:xfrm>
              <a:off x="68580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59"/>
            <p:cNvSpPr>
              <a:spLocks noChangeAspect="1" noChangeArrowheads="1"/>
            </p:cNvSpPr>
            <p:nvPr/>
          </p:nvSpPr>
          <p:spPr bwMode="auto">
            <a:xfrm>
              <a:off x="71628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60"/>
            <p:cNvSpPr>
              <a:spLocks noChangeAspect="1" noChangeArrowheads="1"/>
            </p:cNvSpPr>
            <p:nvPr/>
          </p:nvSpPr>
          <p:spPr bwMode="auto">
            <a:xfrm>
              <a:off x="74676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ectangle 78"/>
            <p:cNvSpPr>
              <a:spLocks noChangeAspect="1" noChangeArrowheads="1"/>
            </p:cNvSpPr>
            <p:nvPr/>
          </p:nvSpPr>
          <p:spPr bwMode="auto">
            <a:xfrm>
              <a:off x="6553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Rectangle 79"/>
            <p:cNvSpPr>
              <a:spLocks noChangeAspect="1" noChangeArrowheads="1"/>
            </p:cNvSpPr>
            <p:nvPr/>
          </p:nvSpPr>
          <p:spPr bwMode="auto">
            <a:xfrm>
              <a:off x="68580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Rectangle 80"/>
            <p:cNvSpPr>
              <a:spLocks noChangeAspect="1" noChangeArrowheads="1"/>
            </p:cNvSpPr>
            <p:nvPr/>
          </p:nvSpPr>
          <p:spPr bwMode="auto">
            <a:xfrm>
              <a:off x="71628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Rectangle 81"/>
            <p:cNvSpPr>
              <a:spLocks noChangeAspect="1" noChangeArrowheads="1"/>
            </p:cNvSpPr>
            <p:nvPr/>
          </p:nvSpPr>
          <p:spPr bwMode="auto">
            <a:xfrm>
              <a:off x="7467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82"/>
            <p:cNvSpPr>
              <a:spLocks noChangeAspect="1" noChangeArrowheads="1"/>
            </p:cNvSpPr>
            <p:nvPr/>
          </p:nvSpPr>
          <p:spPr bwMode="auto">
            <a:xfrm>
              <a:off x="6553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Rectangle 83"/>
            <p:cNvSpPr>
              <a:spLocks noChangeAspect="1" noChangeArrowheads="1"/>
            </p:cNvSpPr>
            <p:nvPr/>
          </p:nvSpPr>
          <p:spPr bwMode="auto">
            <a:xfrm>
              <a:off x="68580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84"/>
            <p:cNvSpPr>
              <a:spLocks noChangeAspect="1" noChangeArrowheads="1"/>
            </p:cNvSpPr>
            <p:nvPr/>
          </p:nvSpPr>
          <p:spPr bwMode="auto">
            <a:xfrm>
              <a:off x="71628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85"/>
            <p:cNvSpPr>
              <a:spLocks noChangeAspect="1" noChangeArrowheads="1"/>
            </p:cNvSpPr>
            <p:nvPr/>
          </p:nvSpPr>
          <p:spPr bwMode="auto">
            <a:xfrm>
              <a:off x="7467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Rectangle 98"/>
            <p:cNvSpPr>
              <a:spLocks noChangeAspect="1" noChangeArrowheads="1"/>
            </p:cNvSpPr>
            <p:nvPr/>
          </p:nvSpPr>
          <p:spPr bwMode="auto">
            <a:xfrm>
              <a:off x="77724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99"/>
            <p:cNvSpPr>
              <a:spLocks noChangeAspect="1" noChangeArrowheads="1"/>
            </p:cNvSpPr>
            <p:nvPr/>
          </p:nvSpPr>
          <p:spPr bwMode="auto">
            <a:xfrm>
              <a:off x="80772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Rectangle 100"/>
            <p:cNvSpPr>
              <a:spLocks noChangeAspect="1" noChangeArrowheads="1"/>
            </p:cNvSpPr>
            <p:nvPr/>
          </p:nvSpPr>
          <p:spPr bwMode="auto">
            <a:xfrm>
              <a:off x="77724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Rectangle 101"/>
            <p:cNvSpPr>
              <a:spLocks noChangeAspect="1" noChangeArrowheads="1"/>
            </p:cNvSpPr>
            <p:nvPr/>
          </p:nvSpPr>
          <p:spPr bwMode="auto">
            <a:xfrm>
              <a:off x="80772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Rectangle 102"/>
            <p:cNvSpPr>
              <a:spLocks noChangeAspect="1" noChangeArrowheads="1"/>
            </p:cNvSpPr>
            <p:nvPr/>
          </p:nvSpPr>
          <p:spPr bwMode="auto">
            <a:xfrm>
              <a:off x="7772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103"/>
            <p:cNvSpPr>
              <a:spLocks noChangeAspect="1" noChangeArrowheads="1"/>
            </p:cNvSpPr>
            <p:nvPr/>
          </p:nvSpPr>
          <p:spPr bwMode="auto">
            <a:xfrm>
              <a:off x="80772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angle 104"/>
            <p:cNvSpPr>
              <a:spLocks noChangeAspect="1" noChangeArrowheads="1"/>
            </p:cNvSpPr>
            <p:nvPr/>
          </p:nvSpPr>
          <p:spPr bwMode="auto">
            <a:xfrm>
              <a:off x="7772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105"/>
            <p:cNvSpPr>
              <a:spLocks noChangeAspect="1" noChangeArrowheads="1"/>
            </p:cNvSpPr>
            <p:nvPr/>
          </p:nvSpPr>
          <p:spPr bwMode="auto">
            <a:xfrm>
              <a:off x="80772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Rectangle 106"/>
            <p:cNvSpPr>
              <a:spLocks noChangeAspect="1" noChangeArrowheads="1"/>
            </p:cNvSpPr>
            <p:nvPr/>
          </p:nvSpPr>
          <p:spPr bwMode="auto">
            <a:xfrm>
              <a:off x="7772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Rectangle 107"/>
            <p:cNvSpPr>
              <a:spLocks noChangeAspect="1" noChangeArrowheads="1"/>
            </p:cNvSpPr>
            <p:nvPr/>
          </p:nvSpPr>
          <p:spPr bwMode="auto">
            <a:xfrm>
              <a:off x="8077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Rectangle 108"/>
            <p:cNvSpPr>
              <a:spLocks noChangeAspect="1" noChangeArrowheads="1"/>
            </p:cNvSpPr>
            <p:nvPr/>
          </p:nvSpPr>
          <p:spPr bwMode="auto">
            <a:xfrm>
              <a:off x="7772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Rectangle 109"/>
            <p:cNvSpPr>
              <a:spLocks noChangeAspect="1" noChangeArrowheads="1"/>
            </p:cNvSpPr>
            <p:nvPr/>
          </p:nvSpPr>
          <p:spPr bwMode="auto">
            <a:xfrm>
              <a:off x="8077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1" name="Group 125"/>
          <p:cNvGrpSpPr/>
          <p:nvPr/>
        </p:nvGrpSpPr>
        <p:grpSpPr>
          <a:xfrm>
            <a:off x="6489700" y="3517900"/>
            <a:ext cx="2425700" cy="2349500"/>
            <a:chOff x="762000" y="3657600"/>
            <a:chExt cx="2425700" cy="2349500"/>
          </a:xfrm>
        </p:grpSpPr>
        <p:sp>
          <p:nvSpPr>
            <p:cNvPr id="92" name="Rectangle 4"/>
            <p:cNvSpPr>
              <a:spLocks noChangeAspect="1" noChangeArrowheads="1"/>
            </p:cNvSpPr>
            <p:nvPr/>
          </p:nvSpPr>
          <p:spPr bwMode="auto">
            <a:xfrm>
              <a:off x="13716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Rectangle 5"/>
            <p:cNvSpPr>
              <a:spLocks noChangeAspect="1" noChangeArrowheads="1"/>
            </p:cNvSpPr>
            <p:nvPr/>
          </p:nvSpPr>
          <p:spPr bwMode="auto">
            <a:xfrm>
              <a:off x="16764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Rectangle 6"/>
            <p:cNvSpPr>
              <a:spLocks noChangeAspect="1" noChangeArrowheads="1"/>
            </p:cNvSpPr>
            <p:nvPr/>
          </p:nvSpPr>
          <p:spPr bwMode="auto">
            <a:xfrm>
              <a:off x="19812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Rectangle 7"/>
            <p:cNvSpPr>
              <a:spLocks noChangeAspect="1" noChangeArrowheads="1"/>
            </p:cNvSpPr>
            <p:nvPr/>
          </p:nvSpPr>
          <p:spPr bwMode="auto">
            <a:xfrm>
              <a:off x="22860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Rectangle 8"/>
            <p:cNvSpPr>
              <a:spLocks noChangeAspect="1" noChangeArrowheads="1"/>
            </p:cNvSpPr>
            <p:nvPr/>
          </p:nvSpPr>
          <p:spPr bwMode="auto">
            <a:xfrm>
              <a:off x="13716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Rectangle 9"/>
            <p:cNvSpPr>
              <a:spLocks noChangeAspect="1" noChangeArrowheads="1"/>
            </p:cNvSpPr>
            <p:nvPr/>
          </p:nvSpPr>
          <p:spPr bwMode="auto">
            <a:xfrm>
              <a:off x="16764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Rectangle 10"/>
            <p:cNvSpPr>
              <a:spLocks noChangeAspect="1" noChangeArrowheads="1"/>
            </p:cNvSpPr>
            <p:nvPr/>
          </p:nvSpPr>
          <p:spPr bwMode="auto">
            <a:xfrm>
              <a:off x="19812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Rectangle 11"/>
            <p:cNvSpPr>
              <a:spLocks noChangeAspect="1" noChangeArrowheads="1"/>
            </p:cNvSpPr>
            <p:nvPr/>
          </p:nvSpPr>
          <p:spPr bwMode="auto">
            <a:xfrm>
              <a:off x="22860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Rectangle 12"/>
            <p:cNvSpPr>
              <a:spLocks noChangeAspect="1" noChangeArrowheads="1"/>
            </p:cNvSpPr>
            <p:nvPr/>
          </p:nvSpPr>
          <p:spPr bwMode="auto">
            <a:xfrm>
              <a:off x="13716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Rectangle 13"/>
            <p:cNvSpPr>
              <a:spLocks noChangeAspect="1" noChangeArrowheads="1"/>
            </p:cNvSpPr>
            <p:nvPr/>
          </p:nvSpPr>
          <p:spPr bwMode="auto">
            <a:xfrm>
              <a:off x="1676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Rectangle 14"/>
            <p:cNvSpPr>
              <a:spLocks noChangeAspect="1" noChangeArrowheads="1"/>
            </p:cNvSpPr>
            <p:nvPr/>
          </p:nvSpPr>
          <p:spPr bwMode="auto">
            <a:xfrm>
              <a:off x="19812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Rectangle 15"/>
            <p:cNvSpPr>
              <a:spLocks noChangeAspect="1" noChangeArrowheads="1"/>
            </p:cNvSpPr>
            <p:nvPr/>
          </p:nvSpPr>
          <p:spPr bwMode="auto">
            <a:xfrm>
              <a:off x="22860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Rectangle 16"/>
            <p:cNvSpPr>
              <a:spLocks noChangeAspect="1" noChangeArrowheads="1"/>
            </p:cNvSpPr>
            <p:nvPr/>
          </p:nvSpPr>
          <p:spPr bwMode="auto">
            <a:xfrm>
              <a:off x="13716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Rectangle 17"/>
            <p:cNvSpPr>
              <a:spLocks noChangeAspect="1" noChangeArrowheads="1"/>
            </p:cNvSpPr>
            <p:nvPr/>
          </p:nvSpPr>
          <p:spPr bwMode="auto">
            <a:xfrm>
              <a:off x="1676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Rectangle 18"/>
            <p:cNvSpPr>
              <a:spLocks noChangeAspect="1" noChangeArrowheads="1"/>
            </p:cNvSpPr>
            <p:nvPr/>
          </p:nvSpPr>
          <p:spPr bwMode="auto">
            <a:xfrm>
              <a:off x="19812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Rectangle 19"/>
            <p:cNvSpPr>
              <a:spLocks noChangeAspect="1" noChangeArrowheads="1"/>
            </p:cNvSpPr>
            <p:nvPr/>
          </p:nvSpPr>
          <p:spPr bwMode="auto">
            <a:xfrm>
              <a:off x="22860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09" name="Text Box 2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j</a:t>
              </a:r>
            </a:p>
          </p:txBody>
        </p:sp>
        <p:sp>
          <p:nvSpPr>
            <p:cNvPr id="110" name="Text Box 26"/>
            <p:cNvSpPr txBox="1">
              <a:spLocks noChangeArrowheads="1"/>
            </p:cNvSpPr>
            <p:nvPr/>
          </p:nvSpPr>
          <p:spPr bwMode="auto">
            <a:xfrm>
              <a:off x="762000" y="46482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i</a:t>
              </a:r>
            </a:p>
          </p:txBody>
        </p:sp>
        <p:sp>
          <p:nvSpPr>
            <p:cNvPr id="111" name="Rectangle 62"/>
            <p:cNvSpPr>
              <a:spLocks noChangeAspect="1" noChangeArrowheads="1"/>
            </p:cNvSpPr>
            <p:nvPr/>
          </p:nvSpPr>
          <p:spPr bwMode="auto">
            <a:xfrm>
              <a:off x="1371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63"/>
            <p:cNvSpPr>
              <a:spLocks noChangeAspect="1" noChangeArrowheads="1"/>
            </p:cNvSpPr>
            <p:nvPr/>
          </p:nvSpPr>
          <p:spPr bwMode="auto">
            <a:xfrm>
              <a:off x="1676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angle 64"/>
            <p:cNvSpPr>
              <a:spLocks noChangeAspect="1" noChangeArrowheads="1"/>
            </p:cNvSpPr>
            <p:nvPr/>
          </p:nvSpPr>
          <p:spPr bwMode="auto">
            <a:xfrm>
              <a:off x="1981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Rectangle 65"/>
            <p:cNvSpPr>
              <a:spLocks noChangeAspect="1" noChangeArrowheads="1"/>
            </p:cNvSpPr>
            <p:nvPr/>
          </p:nvSpPr>
          <p:spPr bwMode="auto">
            <a:xfrm>
              <a:off x="22860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66"/>
            <p:cNvSpPr>
              <a:spLocks noChangeAspect="1" noChangeArrowheads="1"/>
            </p:cNvSpPr>
            <p:nvPr/>
          </p:nvSpPr>
          <p:spPr bwMode="auto">
            <a:xfrm>
              <a:off x="1371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Rectangle 67"/>
            <p:cNvSpPr>
              <a:spLocks noChangeAspect="1" noChangeArrowheads="1"/>
            </p:cNvSpPr>
            <p:nvPr/>
          </p:nvSpPr>
          <p:spPr bwMode="auto">
            <a:xfrm>
              <a:off x="1676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angle 68"/>
            <p:cNvSpPr>
              <a:spLocks noChangeAspect="1" noChangeArrowheads="1"/>
            </p:cNvSpPr>
            <p:nvPr/>
          </p:nvSpPr>
          <p:spPr bwMode="auto">
            <a:xfrm>
              <a:off x="1981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angle 69"/>
            <p:cNvSpPr>
              <a:spLocks noChangeAspect="1" noChangeArrowheads="1"/>
            </p:cNvSpPr>
            <p:nvPr/>
          </p:nvSpPr>
          <p:spPr bwMode="auto">
            <a:xfrm>
              <a:off x="22860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Rectangle 110"/>
            <p:cNvSpPr>
              <a:spLocks noChangeAspect="1" noChangeArrowheads="1"/>
            </p:cNvSpPr>
            <p:nvPr/>
          </p:nvSpPr>
          <p:spPr bwMode="auto">
            <a:xfrm>
              <a:off x="25908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Rectangle 111"/>
            <p:cNvSpPr>
              <a:spLocks noChangeAspect="1" noChangeArrowheads="1"/>
            </p:cNvSpPr>
            <p:nvPr/>
          </p:nvSpPr>
          <p:spPr bwMode="auto">
            <a:xfrm>
              <a:off x="28956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Rectangle 112"/>
            <p:cNvSpPr>
              <a:spLocks noChangeAspect="1" noChangeArrowheads="1"/>
            </p:cNvSpPr>
            <p:nvPr/>
          </p:nvSpPr>
          <p:spPr bwMode="auto">
            <a:xfrm>
              <a:off x="25908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Rectangle 113"/>
            <p:cNvSpPr>
              <a:spLocks noChangeAspect="1" noChangeArrowheads="1"/>
            </p:cNvSpPr>
            <p:nvPr/>
          </p:nvSpPr>
          <p:spPr bwMode="auto">
            <a:xfrm>
              <a:off x="28956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Rectangle 114"/>
            <p:cNvSpPr>
              <a:spLocks noChangeAspect="1" noChangeArrowheads="1"/>
            </p:cNvSpPr>
            <p:nvPr/>
          </p:nvSpPr>
          <p:spPr bwMode="auto">
            <a:xfrm>
              <a:off x="25908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Rectangle 115"/>
            <p:cNvSpPr>
              <a:spLocks noChangeAspect="1" noChangeArrowheads="1"/>
            </p:cNvSpPr>
            <p:nvPr/>
          </p:nvSpPr>
          <p:spPr bwMode="auto">
            <a:xfrm>
              <a:off x="28956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16"/>
            <p:cNvSpPr>
              <a:spLocks noChangeAspect="1" noChangeArrowheads="1"/>
            </p:cNvSpPr>
            <p:nvPr/>
          </p:nvSpPr>
          <p:spPr bwMode="auto">
            <a:xfrm>
              <a:off x="25908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Rectangle 117"/>
            <p:cNvSpPr>
              <a:spLocks noChangeAspect="1" noChangeArrowheads="1"/>
            </p:cNvSpPr>
            <p:nvPr/>
          </p:nvSpPr>
          <p:spPr bwMode="auto">
            <a:xfrm>
              <a:off x="28956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Rectangle 118"/>
            <p:cNvSpPr>
              <a:spLocks noChangeAspect="1" noChangeArrowheads="1"/>
            </p:cNvSpPr>
            <p:nvPr/>
          </p:nvSpPr>
          <p:spPr bwMode="auto">
            <a:xfrm>
              <a:off x="25908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Rectangle 119"/>
            <p:cNvSpPr>
              <a:spLocks noChangeAspect="1" noChangeArrowheads="1"/>
            </p:cNvSpPr>
            <p:nvPr/>
          </p:nvSpPr>
          <p:spPr bwMode="auto">
            <a:xfrm>
              <a:off x="2895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Rectangle 120"/>
            <p:cNvSpPr>
              <a:spLocks noChangeAspect="1" noChangeArrowheads="1"/>
            </p:cNvSpPr>
            <p:nvPr/>
          </p:nvSpPr>
          <p:spPr bwMode="auto">
            <a:xfrm>
              <a:off x="25908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Rectangle 121"/>
            <p:cNvSpPr>
              <a:spLocks noChangeAspect="1" noChangeArrowheads="1"/>
            </p:cNvSpPr>
            <p:nvPr/>
          </p:nvSpPr>
          <p:spPr bwMode="auto">
            <a:xfrm>
              <a:off x="2895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3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Write-Back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2" y="1243694"/>
            <a:ext cx="4615678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Store/cache hit, write data in cache only and set dirty bit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Memory has stale value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Store/cache miss, read data from memory, then update and set dirty bit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“Write-allocate” policy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Load/cache hit, use value from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 any miss, write back evicted block, only if dirty. Update cache with new block and clear dirty bit</a:t>
            </a:r>
          </a:p>
        </p:txBody>
      </p:sp>
      <p:cxnSp>
        <p:nvCxnSpPr>
          <p:cNvPr id="44" name="Straight Arrow Connector 52"/>
          <p:cNvCxnSpPr>
            <a:stCxn id="63" idx="2"/>
          </p:cNvCxnSpPr>
          <p:nvPr/>
        </p:nvCxnSpPr>
        <p:spPr>
          <a:xfrm rot="16200000" flipH="1">
            <a:off x="5482522" y="5179225"/>
            <a:ext cx="972909" cy="974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450767" y="1373376"/>
            <a:ext cx="2889832" cy="1209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22"/>
          <p:cNvSpPr txBox="1"/>
          <p:nvPr/>
        </p:nvSpPr>
        <p:spPr>
          <a:xfrm>
            <a:off x="5209261" y="2641601"/>
            <a:ext cx="84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47" name="TextBox 23"/>
          <p:cNvSpPr txBox="1"/>
          <p:nvPr/>
        </p:nvSpPr>
        <p:spPr>
          <a:xfrm>
            <a:off x="7242232" y="269875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8" name="Rectangle 25"/>
          <p:cNvSpPr/>
          <p:nvPr/>
        </p:nvSpPr>
        <p:spPr>
          <a:xfrm>
            <a:off x="5514985" y="3155951"/>
            <a:ext cx="2868426" cy="1898807"/>
          </a:xfrm>
          <a:prstGeom prst="rect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26"/>
          <p:cNvSpPr txBox="1"/>
          <p:nvPr/>
        </p:nvSpPr>
        <p:spPr>
          <a:xfrm>
            <a:off x="6537398" y="304165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50" name="TextBox 39"/>
          <p:cNvSpPr txBox="1"/>
          <p:nvPr/>
        </p:nvSpPr>
        <p:spPr>
          <a:xfrm>
            <a:off x="5126840" y="5099051"/>
            <a:ext cx="84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1" name="TextBox 40"/>
          <p:cNvSpPr txBox="1"/>
          <p:nvPr/>
        </p:nvSpPr>
        <p:spPr>
          <a:xfrm>
            <a:off x="7242232" y="509905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2" name="Rectangle 41"/>
          <p:cNvSpPr/>
          <p:nvPr/>
        </p:nvSpPr>
        <p:spPr>
          <a:xfrm>
            <a:off x="5547094" y="5686158"/>
            <a:ext cx="2836317" cy="6701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48"/>
          <p:cNvGrpSpPr/>
          <p:nvPr/>
        </p:nvGrpSpPr>
        <p:grpSpPr>
          <a:xfrm>
            <a:off x="7572901" y="2584450"/>
            <a:ext cx="621846" cy="3078666"/>
            <a:chOff x="6890647" y="1812156"/>
            <a:chExt cx="1505256" cy="4104888"/>
          </a:xfrm>
        </p:grpSpPr>
        <p:cxnSp>
          <p:nvCxnSpPr>
            <p:cNvPr id="54" name="Straight Arrow Connector 44"/>
            <p:cNvCxnSpPr>
              <a:stCxn id="57" idx="2"/>
            </p:cNvCxnSpPr>
            <p:nvPr/>
          </p:nvCxnSpPr>
          <p:spPr>
            <a:xfrm rot="5400000">
              <a:off x="6992752" y="5260664"/>
              <a:ext cx="1293913" cy="18848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9"/>
            <p:cNvCxnSpPr/>
            <p:nvPr/>
          </p:nvCxnSpPr>
          <p:spPr>
            <a:xfrm rot="5400000">
              <a:off x="6892883" y="2568406"/>
              <a:ext cx="1512503" cy="4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47"/>
            <p:cNvGrpSpPr/>
            <p:nvPr/>
          </p:nvGrpSpPr>
          <p:grpSpPr>
            <a:xfrm>
              <a:off x="6890647" y="3324660"/>
              <a:ext cx="1505256" cy="1298472"/>
              <a:chOff x="6890647" y="3324660"/>
              <a:chExt cx="1505256" cy="1298472"/>
            </a:xfrm>
          </p:grpSpPr>
          <p:sp>
            <p:nvSpPr>
              <p:cNvPr id="57" name="Rectangle 12"/>
              <p:cNvSpPr/>
              <p:nvPr/>
            </p:nvSpPr>
            <p:spPr>
              <a:xfrm>
                <a:off x="6921325" y="3324660"/>
                <a:ext cx="1455619" cy="12984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8" name="Straight Connector 35"/>
              <p:cNvCxnSpPr>
                <a:stCxn id="57" idx="1"/>
                <a:endCxn id="57" idx="3"/>
              </p:cNvCxnSpPr>
              <p:nvPr/>
            </p:nvCxnSpPr>
            <p:spPr>
              <a:xfrm rot="10800000" flipH="1">
                <a:off x="6921324" y="3973896"/>
                <a:ext cx="145561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45"/>
              <p:cNvCxnSpPr/>
              <p:nvPr/>
            </p:nvCxnSpPr>
            <p:spPr>
              <a:xfrm>
                <a:off x="6910474" y="3659035"/>
                <a:ext cx="148542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46"/>
              <p:cNvCxnSpPr/>
              <p:nvPr/>
            </p:nvCxnSpPr>
            <p:spPr>
              <a:xfrm>
                <a:off x="6890647" y="4263434"/>
                <a:ext cx="148542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50"/>
          <p:cNvCxnSpPr>
            <a:endCxn id="63" idx="0"/>
          </p:cNvCxnSpPr>
          <p:nvPr/>
        </p:nvCxnSpPr>
        <p:spPr>
          <a:xfrm rot="16200000" flipH="1">
            <a:off x="5383737" y="3143422"/>
            <a:ext cx="1134378" cy="263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53"/>
          <p:cNvGrpSpPr/>
          <p:nvPr/>
        </p:nvGrpSpPr>
        <p:grpSpPr>
          <a:xfrm>
            <a:off x="5622998" y="3723789"/>
            <a:ext cx="676945" cy="973854"/>
            <a:chOff x="6890650" y="3324660"/>
            <a:chExt cx="1505253" cy="1298472"/>
          </a:xfrm>
        </p:grpSpPr>
        <p:sp>
          <p:nvSpPr>
            <p:cNvPr id="63" name="Rectangle 54"/>
            <p:cNvSpPr/>
            <p:nvPr/>
          </p:nvSpPr>
          <p:spPr>
            <a:xfrm>
              <a:off x="6921325" y="3324660"/>
              <a:ext cx="1455619" cy="12984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Connector 55"/>
            <p:cNvCxnSpPr>
              <a:stCxn id="63" idx="1"/>
              <a:endCxn id="63" idx="3"/>
            </p:cNvCxnSpPr>
            <p:nvPr/>
          </p:nvCxnSpPr>
          <p:spPr>
            <a:xfrm rot="10800000" flipH="1">
              <a:off x="6921324" y="3973896"/>
              <a:ext cx="145561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6"/>
            <p:cNvCxnSpPr/>
            <p:nvPr/>
          </p:nvCxnSpPr>
          <p:spPr>
            <a:xfrm>
              <a:off x="6910474" y="3659035"/>
              <a:ext cx="148542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57"/>
            <p:cNvCxnSpPr/>
            <p:nvPr/>
          </p:nvCxnSpPr>
          <p:spPr>
            <a:xfrm>
              <a:off x="6890650" y="4263434"/>
              <a:ext cx="148542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59"/>
          <p:cNvSpPr/>
          <p:nvPr/>
        </p:nvSpPr>
        <p:spPr>
          <a:xfrm>
            <a:off x="5744483" y="395281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1022</a:t>
            </a:r>
          </a:p>
        </p:txBody>
      </p:sp>
      <p:sp>
        <p:nvSpPr>
          <p:cNvPr id="68" name="Rectangle 60"/>
          <p:cNvSpPr/>
          <p:nvPr/>
        </p:nvSpPr>
        <p:spPr>
          <a:xfrm>
            <a:off x="7752361" y="3937971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69" name="Rectangle 61"/>
          <p:cNvSpPr/>
          <p:nvPr/>
        </p:nvSpPr>
        <p:spPr>
          <a:xfrm flipH="1">
            <a:off x="5811616" y="3678386"/>
            <a:ext cx="581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252</a:t>
            </a:r>
          </a:p>
        </p:txBody>
      </p:sp>
      <p:sp>
        <p:nvSpPr>
          <p:cNvPr id="70" name="Rectangle 62"/>
          <p:cNvSpPr/>
          <p:nvPr/>
        </p:nvSpPr>
        <p:spPr>
          <a:xfrm>
            <a:off x="7752361" y="414912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1" name="Rectangle 63"/>
          <p:cNvSpPr/>
          <p:nvPr/>
        </p:nvSpPr>
        <p:spPr>
          <a:xfrm>
            <a:off x="7680397" y="441325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72" name="Rectangle 64"/>
          <p:cNvSpPr/>
          <p:nvPr/>
        </p:nvSpPr>
        <p:spPr>
          <a:xfrm>
            <a:off x="7752361" y="3664844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3" name="Rectangle 65"/>
          <p:cNvSpPr/>
          <p:nvPr/>
        </p:nvSpPr>
        <p:spPr>
          <a:xfrm flipH="1">
            <a:off x="5771252" y="4196255"/>
            <a:ext cx="581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</p:txBody>
      </p:sp>
      <p:sp>
        <p:nvSpPr>
          <p:cNvPr id="74" name="Rectangle 66"/>
          <p:cNvSpPr/>
          <p:nvPr/>
        </p:nvSpPr>
        <p:spPr>
          <a:xfrm flipH="1">
            <a:off x="5779324" y="4439698"/>
            <a:ext cx="581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2041</a:t>
            </a:r>
          </a:p>
        </p:txBody>
      </p:sp>
      <p:sp>
        <p:nvSpPr>
          <p:cNvPr id="75" name="Rectangle 47"/>
          <p:cNvSpPr/>
          <p:nvPr/>
        </p:nvSpPr>
        <p:spPr>
          <a:xfrm>
            <a:off x="7280347" y="3727450"/>
            <a:ext cx="28575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6" name="Rectangle 48"/>
          <p:cNvSpPr/>
          <p:nvPr/>
        </p:nvSpPr>
        <p:spPr>
          <a:xfrm>
            <a:off x="7280347" y="3956050"/>
            <a:ext cx="28575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Rectangle 49"/>
          <p:cNvSpPr/>
          <p:nvPr/>
        </p:nvSpPr>
        <p:spPr>
          <a:xfrm>
            <a:off x="7280347" y="4184650"/>
            <a:ext cx="28575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8" name="Rectangle 53"/>
          <p:cNvSpPr/>
          <p:nvPr/>
        </p:nvSpPr>
        <p:spPr>
          <a:xfrm>
            <a:off x="7280347" y="4413250"/>
            <a:ext cx="28575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9" name="TextBox 58"/>
          <p:cNvSpPr txBox="1"/>
          <p:nvPr/>
        </p:nvSpPr>
        <p:spPr>
          <a:xfrm>
            <a:off x="6537396" y="3956051"/>
            <a:ext cx="61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Dirty Bits</a:t>
            </a:r>
          </a:p>
        </p:txBody>
      </p:sp>
      <p:sp>
        <p:nvSpPr>
          <p:cNvPr id="80" name="Left Brace 70"/>
          <p:cNvSpPr/>
          <p:nvPr/>
        </p:nvSpPr>
        <p:spPr>
          <a:xfrm>
            <a:off x="6994597" y="3727450"/>
            <a:ext cx="171450" cy="9715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Write-Through vs. Write-Back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412495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Write-Through: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Simpler control logic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predictable timing simplifies processor control logic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Easier to make reliable, since memory always has copy of data (big idea: Redundancy!)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02481" y="1243693"/>
            <a:ext cx="412495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Write-Back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complex control logic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variable timing (0,1,2 memory accesses per cache access)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Usually reduces write traffic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Harder to make reliable, sometimes cache has only copy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248840" y="3841560"/>
              <a:ext cx="2591280" cy="3816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9480" y="3832200"/>
                <a:ext cx="261000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96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36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Write Policy Choices 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Cache Hit: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Write through: </a:t>
            </a:r>
            <a:r>
              <a:rPr lang="en-US" altLang="en-US" sz="2000" dirty="0">
                <a:latin typeface="Arial" panose="020B0604020202020204" pitchFamily="34" charset="0"/>
              </a:rPr>
              <a:t>writes both cache &amp; memory on every access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Generally higher memory traffic but simpler pipeline &amp; cache design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Write back: </a:t>
            </a:r>
            <a:r>
              <a:rPr lang="en-US" altLang="en-US" sz="2000" dirty="0">
                <a:latin typeface="Arial" panose="020B0604020202020204" pitchFamily="34" charset="0"/>
              </a:rPr>
              <a:t>writes cache only, memory written only when dirty entry evicted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 dirty bit per line reduces write-back traffic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Must handle 0, 1, or 2 accesses to memory for each load/store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Cache Miss: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No write allocate:  </a:t>
            </a:r>
            <a:r>
              <a:rPr lang="en-US" altLang="en-US" sz="2000" dirty="0">
                <a:latin typeface="Arial" panose="020B0604020202020204" pitchFamily="34" charset="0"/>
              </a:rPr>
              <a:t>only write to main memory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latin typeface="Arial" panose="020B0604020202020204" pitchFamily="34" charset="0"/>
              </a:rPr>
              <a:t>Write allocate </a:t>
            </a:r>
            <a:r>
              <a:rPr lang="en-US" altLang="en-US" sz="2000" dirty="0">
                <a:latin typeface="Arial" panose="020B0604020202020204" pitchFamily="34" charset="0"/>
              </a:rPr>
              <a:t>(aka fetch on write): fetch into cache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Common combinations: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 through and no write allocate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Write back with write allocate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5134680" y="4421160"/>
              <a:ext cx="1979640" cy="5922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5320" y="4411800"/>
                <a:ext cx="199836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78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Write Performance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 descr="Large confetti"/>
          <p:cNvSpPr>
            <a:spLocks noChangeArrowheads="1"/>
          </p:cNvSpPr>
          <p:nvPr/>
        </p:nvSpPr>
        <p:spPr bwMode="auto">
          <a:xfrm>
            <a:off x="4740275" y="3546130"/>
            <a:ext cx="914400" cy="3810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378075" y="514633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Rectangle 5" descr="Large confetti"/>
          <p:cNvSpPr>
            <a:spLocks noChangeArrowheads="1"/>
          </p:cNvSpPr>
          <p:nvPr/>
        </p:nvSpPr>
        <p:spPr bwMode="auto">
          <a:xfrm>
            <a:off x="1698625" y="3552480"/>
            <a:ext cx="1212850" cy="37465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04975" y="2796830"/>
            <a:ext cx="12065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692275" y="316513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692275" y="354613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692275" y="392713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11475" y="263173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825875" y="263173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133600" y="3620743"/>
            <a:ext cx="18594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997075" y="263173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981200" y="2382493"/>
            <a:ext cx="7673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  Tag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968875" y="2352330"/>
            <a:ext cx="77324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24000" y="2382493"/>
            <a:ext cx="50654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 V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740275" y="278413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654675" y="278413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19175" y="1349030"/>
            <a:ext cx="4318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1766888" y="5460655"/>
            <a:ext cx="325437" cy="473075"/>
            <a:chOff x="1151" y="3414"/>
            <a:chExt cx="205" cy="298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Arc 24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G0" fmla="+- 205 0 0"/>
                <a:gd name="G1" fmla="+- 0 0 0"/>
                <a:gd name="G2" fmla="+- 21600 0 0"/>
                <a:gd name="T0" fmla="*/ 21805 w 21805"/>
                <a:gd name="T1" fmla="*/ 0 h 21600"/>
                <a:gd name="T2" fmla="*/ 0 w 21805"/>
                <a:gd name="T3" fmla="*/ 21599 h 21600"/>
                <a:gd name="T4" fmla="*/ 205 w 2180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599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599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Arc 25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95 w 21600"/>
                <a:gd name="T1" fmla="*/ 21599 h 21599"/>
                <a:gd name="T2" fmla="*/ 0 w 21600"/>
                <a:gd name="T3" fmla="*/ 0 h 21599"/>
                <a:gd name="T4" fmla="*/ 21600 w 21600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-1" y="11849"/>
                    <a:pt x="-1" y="-1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-1" y="1184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2112963" y="4701830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146300" y="4757393"/>
            <a:ext cx="40881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 =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50391" y="1437930"/>
            <a:ext cx="7559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56127A"/>
                </a:solidFill>
                <a:latin typeface="Calibri"/>
                <a:cs typeface="Calibri"/>
              </a:rPr>
              <a:t>Offset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587875" y="133633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454275" y="133633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219200" y="1366493"/>
            <a:ext cx="7673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  Tag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3048000" y="1366493"/>
            <a:ext cx="87333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Index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844675" y="377473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2378075" y="377473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920875" y="590833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463675" y="606073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1997075" y="529873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997075" y="529873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5197475" y="377473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3521075" y="186973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>
            <a:off x="1463675" y="217453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1692275" y="186973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1463675" y="217453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1463675" y="369853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H="1">
            <a:off x="1006475" y="202213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1006475" y="202213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006475" y="491773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H="1">
            <a:off x="1692275" y="491773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1814513" y="371123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2343150" y="371123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5149850" y="371123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1844675" y="499393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4968875" y="186973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flipH="1">
            <a:off x="1082675" y="194593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 flipH="1">
            <a:off x="3140075" y="209833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flipH="1">
            <a:off x="4892675" y="194593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>
            <a:off x="2301875" y="438433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990600" y="2052293"/>
            <a:ext cx="35862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 t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049434" y="2118623"/>
            <a:ext cx="3954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k</a:t>
            </a: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4892675" y="1890023"/>
            <a:ext cx="41723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b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2438400" y="4338293"/>
            <a:ext cx="35862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 t</a:t>
            </a: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838200" y="5862293"/>
            <a:ext cx="6091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HIT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4359275" y="5832130"/>
            <a:ext cx="25196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Data Word or Byte</a:t>
            </a: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7788275" y="278413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7864475" y="3241330"/>
            <a:ext cx="762428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  2</a:t>
            </a:r>
            <a:r>
              <a:rPr lang="en-US" sz="2400" baseline="30000">
                <a:solidFill>
                  <a:srgbClr val="56127A"/>
                </a:solidFill>
                <a:latin typeface="Calibri"/>
                <a:cs typeface="Calibri"/>
              </a:rPr>
              <a:t>k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lines</a:t>
            </a: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3825875" y="2784130"/>
            <a:ext cx="38100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3825875" y="316513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6645275" y="278413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130675" y="4841530"/>
            <a:ext cx="610043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WE</a:t>
            </a: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3825875" y="354613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3825875" y="392713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5197475" y="545113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76" name="Group 73"/>
          <p:cNvGrpSpPr>
            <a:grpSpLocks/>
          </p:cNvGrpSpPr>
          <p:nvPr/>
        </p:nvGrpSpPr>
        <p:grpSpPr bwMode="auto">
          <a:xfrm flipV="1">
            <a:off x="4930775" y="5051080"/>
            <a:ext cx="533400" cy="368300"/>
            <a:chOff x="1953" y="3423"/>
            <a:chExt cx="176" cy="136"/>
          </a:xfrm>
        </p:grpSpPr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203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195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 flipH="1">
              <a:off x="195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80" name="Line 77"/>
          <p:cNvSpPr>
            <a:spLocks noChangeShapeType="1"/>
          </p:cNvSpPr>
          <p:nvPr/>
        </p:nvSpPr>
        <p:spPr bwMode="auto">
          <a:xfrm flipV="1">
            <a:off x="3978275" y="529873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3978275" y="529873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>
            <a:off x="3597275" y="232693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3597275" y="232693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3521075" y="377473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891880" y="3948120"/>
              <a:ext cx="4755240" cy="20721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2520" y="3938760"/>
                <a:ext cx="477396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77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Reducing Write Hit Time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Problem</a:t>
            </a:r>
            <a:r>
              <a:rPr lang="en-US" altLang="en-US" sz="2400" dirty="0">
                <a:latin typeface="Arial" panose="020B0604020202020204" pitchFamily="34" charset="0"/>
              </a:rPr>
              <a:t>: Writes take two cycles in memory stage, one cycle for tag check plus one cycle for data write if hit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Solutions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Design data RAM that can perform read and write in one cycle, restore old value after tag miss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Fully-associative (CAM Tag) caches: Word line only enabled if hit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Pipelined writes: Hold write data for store in single buffer ahead of cache, write cache data during next store’s tag check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444960" y="3619080"/>
              <a:ext cx="3380400" cy="293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00" y="3609720"/>
                <a:ext cx="339912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35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35823</TotalTime>
  <Words>2799</Words>
  <Application>Microsoft Office PowerPoint</Application>
  <PresentationFormat>全屏显示(4:3)</PresentationFormat>
  <Paragraphs>532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굴림</vt:lpstr>
      <vt:lpstr>ＭＳ Ｐゴシック</vt:lpstr>
      <vt:lpstr>Microsoft YaHei</vt:lpstr>
      <vt:lpstr>等线</vt:lpstr>
      <vt:lpstr>等线 Light</vt:lpstr>
      <vt:lpstr>Arial</vt:lpstr>
      <vt:lpstr>Calibri</vt:lpstr>
      <vt:lpstr>Calibri Light</vt:lpstr>
      <vt:lpstr>Courier New</vt:lpstr>
      <vt:lpstr>Segoe UI</vt:lpstr>
      <vt:lpstr>Symbol</vt:lpstr>
      <vt:lpstr>Times New Roman</vt:lpstr>
      <vt:lpstr>Verdana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430</cp:revision>
  <dcterms:created xsi:type="dcterms:W3CDTF">2018-11-06T08:46:54Z</dcterms:created>
  <dcterms:modified xsi:type="dcterms:W3CDTF">2020-02-09T07:54:59Z</dcterms:modified>
</cp:coreProperties>
</file>