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606" r:id="rId2"/>
    <p:sldId id="1027" r:id="rId3"/>
    <p:sldId id="1218" r:id="rId4"/>
    <p:sldId id="1219" r:id="rId5"/>
    <p:sldId id="1220" r:id="rId6"/>
    <p:sldId id="1221" r:id="rId7"/>
    <p:sldId id="1222" r:id="rId8"/>
    <p:sldId id="1223" r:id="rId9"/>
    <p:sldId id="1224" r:id="rId10"/>
    <p:sldId id="1225" r:id="rId11"/>
    <p:sldId id="1226" r:id="rId12"/>
    <p:sldId id="1227" r:id="rId13"/>
    <p:sldId id="1228" r:id="rId14"/>
    <p:sldId id="1382" r:id="rId15"/>
    <p:sldId id="1229" r:id="rId16"/>
    <p:sldId id="1230" r:id="rId17"/>
    <p:sldId id="1231" r:id="rId18"/>
    <p:sldId id="1232" r:id="rId19"/>
    <p:sldId id="1233" r:id="rId20"/>
    <p:sldId id="1234" r:id="rId21"/>
    <p:sldId id="1235" r:id="rId22"/>
    <p:sldId id="1236" r:id="rId23"/>
    <p:sldId id="1237" r:id="rId24"/>
    <p:sldId id="1238" r:id="rId25"/>
    <p:sldId id="1239" r:id="rId26"/>
    <p:sldId id="1240" r:id="rId27"/>
    <p:sldId id="1241" r:id="rId28"/>
    <p:sldId id="1242" r:id="rId29"/>
    <p:sldId id="1243" r:id="rId30"/>
    <p:sldId id="1244" r:id="rId31"/>
    <p:sldId id="1245" r:id="rId32"/>
    <p:sldId id="1246" r:id="rId33"/>
    <p:sldId id="1247" r:id="rId34"/>
    <p:sldId id="1248" r:id="rId35"/>
    <p:sldId id="1249" r:id="rId36"/>
    <p:sldId id="1250" r:id="rId37"/>
    <p:sldId id="1251" r:id="rId38"/>
    <p:sldId id="1252" r:id="rId39"/>
    <p:sldId id="1253" r:id="rId40"/>
    <p:sldId id="1254" r:id="rId41"/>
    <p:sldId id="1255" r:id="rId42"/>
    <p:sldId id="1256" r:id="rId43"/>
    <p:sldId id="1257" r:id="rId44"/>
    <p:sldId id="1258" r:id="rId45"/>
    <p:sldId id="1259" r:id="rId46"/>
    <p:sldId id="1260" r:id="rId47"/>
    <p:sldId id="1261" r:id="rId48"/>
    <p:sldId id="1262" r:id="rId49"/>
    <p:sldId id="1263" r:id="rId50"/>
    <p:sldId id="1264" r:id="rId51"/>
    <p:sldId id="1265" r:id="rId52"/>
    <p:sldId id="126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66FF"/>
    <a:srgbClr val="F5C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E8643-6C45-47C5-BA09-FD08BE924252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FA75-47F6-43BF-9F2F-E982295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721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2000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441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546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696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008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140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791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956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763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01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552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153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099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054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196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556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107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334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664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274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59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3015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873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928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3038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3195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03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033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5771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434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7845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94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637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8184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8163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1610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8189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6810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7292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4256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8362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7280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30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0296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725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88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694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960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83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96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huangkejie@z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rlrupp.net/2013/06/cpu-gpu-and-mic-hardware-characteristics-over-tim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250.png"/><Relationship Id="rId4" Type="http://schemas.openxmlformats.org/officeDocument/2006/relationships/image" Target="../media/image3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计算机组成与系统结构</a:t>
            </a:r>
            <a:br>
              <a:rPr lang="en-US" altLang="zh-CN" dirty="0"/>
            </a:br>
            <a:r>
              <a:rPr lang="en-US" altLang="zh-CN" dirty="0"/>
              <a:t>Computer Organization &amp; System Architecture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50724"/>
            <a:ext cx="5598309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Huang Kejie (</a:t>
            </a:r>
            <a:r>
              <a:rPr lang="zh-CN" altLang="en-US" dirty="0"/>
              <a:t>黄科杰</a:t>
            </a:r>
            <a:r>
              <a:rPr lang="en-US" altLang="zh-CN" dirty="0"/>
              <a:t>) </a:t>
            </a:r>
            <a:r>
              <a:rPr lang="zh-CN" altLang="en-US" dirty="0"/>
              <a:t>百人计划研究员</a:t>
            </a:r>
            <a:endParaRPr lang="en-US" altLang="zh-CN" dirty="0"/>
          </a:p>
          <a:p>
            <a:r>
              <a:rPr lang="en-US" altLang="zh-CN" dirty="0"/>
              <a:t>Office: </a:t>
            </a:r>
            <a:r>
              <a:rPr lang="zh-CN" altLang="en-US" dirty="0"/>
              <a:t>玉泉校区老生仪楼</a:t>
            </a:r>
            <a:r>
              <a:rPr lang="en-US" altLang="zh-CN" dirty="0"/>
              <a:t>304</a:t>
            </a:r>
          </a:p>
          <a:p>
            <a:r>
              <a:rPr lang="en-US" dirty="0"/>
              <a:t>Email address: </a:t>
            </a:r>
            <a:r>
              <a:rPr lang="en-US" dirty="0">
                <a:hlinkClick r:id="rId2"/>
              </a:rPr>
              <a:t>huangkejie@zju.edu.cn</a:t>
            </a:r>
            <a:endParaRPr lang="en-US" dirty="0"/>
          </a:p>
          <a:p>
            <a:r>
              <a:rPr lang="en-US" dirty="0"/>
              <a:t>HP: 17706443800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58" y="3646876"/>
            <a:ext cx="2002242" cy="200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5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 versus Python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58280"/>
              </p:ext>
            </p:extLst>
          </p:nvPr>
        </p:nvGraphicFramePr>
        <p:xfrm>
          <a:off x="803189" y="2125008"/>
          <a:ext cx="6096000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[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FLOPS]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[GFLOPS]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0.0054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0.0055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0.0054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0.0053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22739" y="4549462"/>
            <a:ext cx="8628184" cy="83339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class gives you this kind of power?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could stop here </a:t>
            </a:r>
            <a:r>
              <a:rPr lang="is-I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but why? Let’s do better!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xplosion 2 10"/>
          <p:cNvSpPr/>
          <p:nvPr/>
        </p:nvSpPr>
        <p:spPr>
          <a:xfrm>
            <a:off x="7107274" y="2398982"/>
            <a:ext cx="1722606" cy="1176981"/>
          </a:xfrm>
          <a:prstGeom prst="irregularSeal2">
            <a:avLst/>
          </a:prstGeom>
          <a:solidFill>
            <a:schemeClr val="accent2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17130" y="2802806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240x!</a:t>
            </a:r>
          </a:p>
        </p:txBody>
      </p:sp>
    </p:spTree>
    <p:extLst>
      <p:ext uri="{BB962C8B-B14F-4D97-AF65-F5344CB8AC3E}">
        <p14:creationId xmlns:p14="http://schemas.microsoft.com/office/powerpoint/2010/main" val="328522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Why Parallel Processing?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CPU Clock Rates are no longer increasing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Technical &amp; economic challenges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Advanced cooling technology too expensive or impractical for most applications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Energy costs are prohibitive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Parallel processing is only path to higher speed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Compare airlines: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Maximum speed limited by speed of sound and economics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Use more and larger airplanes to increase throughput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And smaller seats …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1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Using Parallelism for Performance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Two basic ways: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Multiprogramming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run multiple independent programs in parallel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“Easy”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Parallel computing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run one program faster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“Hard”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We’ll focus on parallel computing in the next few lectures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3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1" y="17328"/>
            <a:ext cx="70389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New-School Machine Structures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(It’s a bit more complicated!)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4199" y="2168351"/>
            <a:ext cx="767801" cy="53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42"/>
          <p:cNvSpPr txBox="1">
            <a:spLocks/>
          </p:cNvSpPr>
          <p:nvPr/>
        </p:nvSpPr>
        <p:spPr>
          <a:xfrm>
            <a:off x="302249" y="1252101"/>
            <a:ext cx="3167172" cy="392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Parallel Requests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Assigned to computer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e.g., Search “Katz”</a:t>
            </a:r>
          </a:p>
          <a:p>
            <a:pPr>
              <a:buClr>
                <a:srgbClr val="C00000"/>
              </a:buCl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Parallel Threads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Assigned to core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e.g., Lookup, Ads</a:t>
            </a:r>
          </a:p>
          <a:p>
            <a:pPr>
              <a:buClr>
                <a:srgbClr val="C00000"/>
              </a:buCl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Parallel Instructions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&gt;1 instruction @ one time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e.g., 5 pipelined instructions</a:t>
            </a:r>
          </a:p>
          <a:p>
            <a:pPr>
              <a:buClr>
                <a:srgbClr val="C00000"/>
              </a:buCl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Parallel Data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&gt;1 data item @ one time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e.g., Add of 4 pairs of words</a:t>
            </a:r>
          </a:p>
          <a:p>
            <a:pPr>
              <a:buClr>
                <a:srgbClr val="C00000"/>
              </a:buCl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Hardware descriptions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gates @ one time</a:t>
            </a:r>
          </a:p>
          <a:p>
            <a:pPr>
              <a:buClr>
                <a:srgbClr val="C00000"/>
              </a:buClr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</a:t>
            </a:r>
          </a:p>
        </p:txBody>
      </p:sp>
      <p:sp>
        <p:nvSpPr>
          <p:cNvPr id="8" name="TextBox 96"/>
          <p:cNvSpPr txBox="1"/>
          <p:nvPr/>
        </p:nvSpPr>
        <p:spPr>
          <a:xfrm>
            <a:off x="7557501" y="1756434"/>
            <a:ext cx="6848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b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</a:p>
        </p:txBody>
      </p:sp>
      <p:sp>
        <p:nvSpPr>
          <p:cNvPr id="9" name="TextBox 117"/>
          <p:cNvSpPr txBox="1"/>
          <p:nvPr/>
        </p:nvSpPr>
        <p:spPr>
          <a:xfrm>
            <a:off x="4461360" y="1756663"/>
            <a:ext cx="97912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Warehouse Scale Computer</a:t>
            </a:r>
          </a:p>
        </p:txBody>
      </p:sp>
      <p:cxnSp>
        <p:nvCxnSpPr>
          <p:cNvPr id="10" name="Straight Connector 167"/>
          <p:cNvCxnSpPr/>
          <p:nvPr/>
        </p:nvCxnSpPr>
        <p:spPr>
          <a:xfrm rot="5400000">
            <a:off x="2076532" y="3382746"/>
            <a:ext cx="3937628" cy="1191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68"/>
          <p:cNvSpPr txBox="1"/>
          <p:nvPr/>
        </p:nvSpPr>
        <p:spPr>
          <a:xfrm>
            <a:off x="2926425" y="1304351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Software        Hardware</a:t>
            </a:r>
          </a:p>
        </p:txBody>
      </p:sp>
      <p:sp>
        <p:nvSpPr>
          <p:cNvPr id="12" name="TextBox 170"/>
          <p:cNvSpPr txBox="1"/>
          <p:nvPr/>
        </p:nvSpPr>
        <p:spPr>
          <a:xfrm>
            <a:off x="3390623" y="2213957"/>
            <a:ext cx="132119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Harness</a:t>
            </a:r>
            <a:b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Parallelism &amp;</a:t>
            </a:r>
          </a:p>
          <a:p>
            <a:pPr algn="ctr">
              <a:lnSpc>
                <a:spcPct val="90000"/>
              </a:lnSpc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Achieve High</a:t>
            </a:r>
            <a:b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grpSp>
        <p:nvGrpSpPr>
          <p:cNvPr id="13" name="Group 50"/>
          <p:cNvGrpSpPr/>
          <p:nvPr/>
        </p:nvGrpSpPr>
        <p:grpSpPr>
          <a:xfrm>
            <a:off x="5897467" y="4660105"/>
            <a:ext cx="2691247" cy="967365"/>
            <a:chOff x="5831288" y="5537200"/>
            <a:chExt cx="3588330" cy="1289820"/>
          </a:xfrm>
        </p:grpSpPr>
        <p:sp>
          <p:nvSpPr>
            <p:cNvPr id="14" name="TextBox 165"/>
            <p:cNvSpPr txBox="1"/>
            <p:nvPr/>
          </p:nvSpPr>
          <p:spPr>
            <a:xfrm>
              <a:off x="7942290" y="5985755"/>
              <a:ext cx="147732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Logic Gates</a:t>
              </a:r>
            </a:p>
          </p:txBody>
        </p:sp>
        <p:cxnSp>
          <p:nvCxnSpPr>
            <p:cNvPr id="15" name="Straight Connector 171"/>
            <p:cNvCxnSpPr>
              <a:stCxn id="50" idx="2"/>
              <a:endCxn id="19" idx="3"/>
            </p:cNvCxnSpPr>
            <p:nvPr/>
          </p:nvCxnSpPr>
          <p:spPr>
            <a:xfrm flipH="1">
              <a:off x="7920438" y="5537200"/>
              <a:ext cx="54945" cy="581173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73"/>
            <p:cNvCxnSpPr>
              <a:stCxn id="50" idx="1"/>
              <a:endCxn id="19" idx="0"/>
            </p:cNvCxnSpPr>
            <p:nvPr/>
          </p:nvCxnSpPr>
          <p:spPr>
            <a:xfrm flipH="1">
              <a:off x="6543772" y="5537200"/>
              <a:ext cx="955785" cy="581173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77"/>
            <p:cNvGrpSpPr/>
            <p:nvPr/>
          </p:nvGrpSpPr>
          <p:grpSpPr>
            <a:xfrm>
              <a:off x="5831288" y="6109003"/>
              <a:ext cx="2089150" cy="718017"/>
              <a:chOff x="5831288" y="6139983"/>
              <a:chExt cx="2089150" cy="718017"/>
            </a:xfrm>
          </p:grpSpPr>
          <p:graphicFrame>
            <p:nvGraphicFramePr>
              <p:cNvPr id="18" name="Object 2"/>
              <p:cNvGraphicFramePr>
                <a:graphicFrameLocks noChangeAspect="1"/>
              </p:cNvGraphicFramePr>
              <p:nvPr/>
            </p:nvGraphicFramePr>
            <p:xfrm>
              <a:off x="6560469" y="6139983"/>
              <a:ext cx="1044389" cy="7180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44" name="Image" r:id="rId5" imgW="3492063" imgH="2400000" progId="">
                      <p:embed/>
                    </p:oleObj>
                  </mc:Choice>
                  <mc:Fallback>
                    <p:oleObj name="Image" r:id="rId5" imgW="3492063" imgH="2400000" progId="">
                      <p:embed/>
                      <p:pic>
                        <p:nvPicPr>
                          <p:cNvPr id="18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0469" y="6139983"/>
                            <a:ext cx="1044389" cy="7180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Freeform 176"/>
              <p:cNvSpPr/>
              <p:nvPr/>
            </p:nvSpPr>
            <p:spPr>
              <a:xfrm>
                <a:off x="5831288" y="6149353"/>
                <a:ext cx="2089150" cy="708647"/>
              </a:xfrm>
              <a:custGeom>
                <a:avLst/>
                <a:gdLst>
                  <a:gd name="connsiteX0" fmla="*/ 749300 w 2197100"/>
                  <a:gd name="connsiteY0" fmla="*/ 0 h 603250"/>
                  <a:gd name="connsiteX1" fmla="*/ 0 w 2197100"/>
                  <a:gd name="connsiteY1" fmla="*/ 603250 h 603250"/>
                  <a:gd name="connsiteX2" fmla="*/ 1568450 w 2197100"/>
                  <a:gd name="connsiteY2" fmla="*/ 603250 h 603250"/>
                  <a:gd name="connsiteX3" fmla="*/ 2197100 w 2197100"/>
                  <a:gd name="connsiteY3" fmla="*/ 0 h 603250"/>
                  <a:gd name="connsiteX4" fmla="*/ 749300 w 2197100"/>
                  <a:gd name="connsiteY4" fmla="*/ 0 h 60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100" h="603250">
                    <a:moveTo>
                      <a:pt x="749300" y="0"/>
                    </a:moveTo>
                    <a:lnTo>
                      <a:pt x="0" y="603250"/>
                    </a:lnTo>
                    <a:lnTo>
                      <a:pt x="1568450" y="603250"/>
                    </a:lnTo>
                    <a:lnTo>
                      <a:pt x="2197100" y="0"/>
                    </a:lnTo>
                    <a:lnTo>
                      <a:pt x="749300" y="0"/>
                    </a:lnTo>
                    <a:close/>
                  </a:path>
                </a:pathLst>
              </a:cu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35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</a:p>
            </p:txBody>
          </p:sp>
        </p:grpSp>
      </p:grpSp>
      <p:pic>
        <p:nvPicPr>
          <p:cNvPr id="20" name="Picture 116" descr="cern-racks.jp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4243" y="1508364"/>
            <a:ext cx="2144738" cy="1250721"/>
          </a:xfrm>
          <a:prstGeom prst="rect">
            <a:avLst/>
          </a:prstGeom>
        </p:spPr>
      </p:pic>
      <p:grpSp>
        <p:nvGrpSpPr>
          <p:cNvPr id="21" name="Group 55"/>
          <p:cNvGrpSpPr/>
          <p:nvPr/>
        </p:nvGrpSpPr>
        <p:grpSpPr>
          <a:xfrm>
            <a:off x="4105513" y="2742406"/>
            <a:ext cx="3857382" cy="1219201"/>
            <a:chOff x="3442017" y="2980266"/>
            <a:chExt cx="5143176" cy="1625601"/>
          </a:xfrm>
        </p:grpSpPr>
        <p:grpSp>
          <p:nvGrpSpPr>
            <p:cNvPr id="22" name="Group 53"/>
            <p:cNvGrpSpPr/>
            <p:nvPr/>
          </p:nvGrpSpPr>
          <p:grpSpPr>
            <a:xfrm>
              <a:off x="3442017" y="2980266"/>
              <a:ext cx="5143176" cy="1625601"/>
              <a:chOff x="3442017" y="2980266"/>
              <a:chExt cx="5143176" cy="1625601"/>
            </a:xfrm>
          </p:grpSpPr>
          <p:pic>
            <p:nvPicPr>
              <p:cNvPr id="24" name="Picture 5"/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2017" y="3451864"/>
                <a:ext cx="1792390" cy="856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" name="Straight Connector 134"/>
              <p:cNvCxnSpPr>
                <a:endCxn id="28" idx="1"/>
              </p:cNvCxnSpPr>
              <p:nvPr/>
            </p:nvCxnSpPr>
            <p:spPr>
              <a:xfrm rot="10800000" flipV="1">
                <a:off x="5432954" y="2980266"/>
                <a:ext cx="1729843" cy="38947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136"/>
              <p:cNvCxnSpPr>
                <a:endCxn id="28" idx="0"/>
              </p:cNvCxnSpPr>
              <p:nvPr/>
            </p:nvCxnSpPr>
            <p:spPr>
              <a:xfrm>
                <a:off x="7501460" y="2980267"/>
                <a:ext cx="1083733" cy="38947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144"/>
              <p:cNvGrpSpPr/>
              <p:nvPr/>
            </p:nvGrpSpPr>
            <p:grpSpPr>
              <a:xfrm>
                <a:off x="3894659" y="3369744"/>
                <a:ext cx="4690534" cy="1236123"/>
                <a:chOff x="3539066" y="3369744"/>
                <a:chExt cx="4690534" cy="1236123"/>
              </a:xfrm>
            </p:grpSpPr>
            <p:sp>
              <p:nvSpPr>
                <p:cNvPr id="28" name="Freeform 97"/>
                <p:cNvSpPr/>
                <p:nvPr/>
              </p:nvSpPr>
              <p:spPr>
                <a:xfrm>
                  <a:off x="3539066" y="3369744"/>
                  <a:ext cx="4690534" cy="1236123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Freeform 131"/>
                <p:cNvSpPr/>
                <p:nvPr/>
              </p:nvSpPr>
              <p:spPr>
                <a:xfrm>
                  <a:off x="4758265" y="3454411"/>
                  <a:ext cx="1185333" cy="314727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Core</a:t>
                  </a:r>
                </a:p>
              </p:txBody>
            </p:sp>
            <p:sp>
              <p:nvSpPr>
                <p:cNvPr id="30" name="Freeform 132"/>
                <p:cNvSpPr/>
                <p:nvPr/>
              </p:nvSpPr>
              <p:spPr>
                <a:xfrm>
                  <a:off x="6790242" y="3454411"/>
                  <a:ext cx="1185333" cy="314727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Core</a:t>
                  </a:r>
                </a:p>
              </p:txBody>
            </p:sp>
            <p:sp>
              <p:nvSpPr>
                <p:cNvPr id="31" name="Rectangle 137"/>
                <p:cNvSpPr/>
                <p:nvPr/>
              </p:nvSpPr>
              <p:spPr>
                <a:xfrm>
                  <a:off x="6242320" y="3413668"/>
                  <a:ext cx="477053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3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  <p:sp>
              <p:nvSpPr>
                <p:cNvPr id="32" name="Freeform 139"/>
                <p:cNvSpPr/>
                <p:nvPr/>
              </p:nvSpPr>
              <p:spPr>
                <a:xfrm>
                  <a:off x="4284134" y="3810000"/>
                  <a:ext cx="3302000" cy="355600"/>
                </a:xfrm>
                <a:custGeom>
                  <a:avLst/>
                  <a:gdLst>
                    <a:gd name="connsiteX0" fmla="*/ 423334 w 3302000"/>
                    <a:gd name="connsiteY0" fmla="*/ 0 h 355600"/>
                    <a:gd name="connsiteX1" fmla="*/ 3302000 w 3302000"/>
                    <a:gd name="connsiteY1" fmla="*/ 0 h 355600"/>
                    <a:gd name="connsiteX2" fmla="*/ 2895600 w 3302000"/>
                    <a:gd name="connsiteY2" fmla="*/ 355600 h 355600"/>
                    <a:gd name="connsiteX3" fmla="*/ 0 w 3302000"/>
                    <a:gd name="connsiteY3" fmla="*/ 338666 h 355600"/>
                    <a:gd name="connsiteX4" fmla="*/ 423334 w 3302000"/>
                    <a:gd name="connsiteY4" fmla="*/ 0 h 35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02000" h="355600">
                      <a:moveTo>
                        <a:pt x="423334" y="0"/>
                      </a:moveTo>
                      <a:lnTo>
                        <a:pt x="3302000" y="0"/>
                      </a:lnTo>
                      <a:lnTo>
                        <a:pt x="2895600" y="355600"/>
                      </a:lnTo>
                      <a:lnTo>
                        <a:pt x="0" y="338666"/>
                      </a:lnTo>
                      <a:lnTo>
                        <a:pt x="423334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   Memory               (Cache)</a:t>
                  </a:r>
                </a:p>
              </p:txBody>
            </p:sp>
            <p:sp>
              <p:nvSpPr>
                <p:cNvPr id="33" name="Freeform 143"/>
                <p:cNvSpPr/>
                <p:nvPr/>
              </p:nvSpPr>
              <p:spPr>
                <a:xfrm>
                  <a:off x="3826935" y="4199466"/>
                  <a:ext cx="3302000" cy="355600"/>
                </a:xfrm>
                <a:custGeom>
                  <a:avLst/>
                  <a:gdLst>
                    <a:gd name="connsiteX0" fmla="*/ 423334 w 3302000"/>
                    <a:gd name="connsiteY0" fmla="*/ 0 h 355600"/>
                    <a:gd name="connsiteX1" fmla="*/ 3302000 w 3302000"/>
                    <a:gd name="connsiteY1" fmla="*/ 0 h 355600"/>
                    <a:gd name="connsiteX2" fmla="*/ 2895600 w 3302000"/>
                    <a:gd name="connsiteY2" fmla="*/ 355600 h 355600"/>
                    <a:gd name="connsiteX3" fmla="*/ 0 w 3302000"/>
                    <a:gd name="connsiteY3" fmla="*/ 338666 h 355600"/>
                    <a:gd name="connsiteX4" fmla="*/ 423334 w 3302000"/>
                    <a:gd name="connsiteY4" fmla="*/ 0 h 35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02000" h="355600">
                      <a:moveTo>
                        <a:pt x="423334" y="0"/>
                      </a:moveTo>
                      <a:lnTo>
                        <a:pt x="3302000" y="0"/>
                      </a:lnTo>
                      <a:lnTo>
                        <a:pt x="2895600" y="355600"/>
                      </a:lnTo>
                      <a:lnTo>
                        <a:pt x="0" y="338666"/>
                      </a:lnTo>
                      <a:lnTo>
                        <a:pt x="423334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Input/Output</a:t>
                  </a:r>
                </a:p>
              </p:txBody>
            </p:sp>
          </p:grpSp>
        </p:grpSp>
        <p:sp>
          <p:nvSpPr>
            <p:cNvPr id="23" name="TextBox 54"/>
            <p:cNvSpPr txBox="1"/>
            <p:nvPr/>
          </p:nvSpPr>
          <p:spPr>
            <a:xfrm>
              <a:off x="6627381" y="3049938"/>
              <a:ext cx="1259320" cy="344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Computer</a:t>
              </a:r>
            </a:p>
          </p:txBody>
        </p:sp>
      </p:grpSp>
      <p:grpSp>
        <p:nvGrpSpPr>
          <p:cNvPr id="34" name="Group 90"/>
          <p:cNvGrpSpPr/>
          <p:nvPr/>
        </p:nvGrpSpPr>
        <p:grpSpPr>
          <a:xfrm>
            <a:off x="4048396" y="2747969"/>
            <a:ext cx="4219304" cy="2316948"/>
            <a:chOff x="3365862" y="2987684"/>
            <a:chExt cx="5625738" cy="3089265"/>
          </a:xfrm>
        </p:grpSpPr>
        <p:sp>
          <p:nvSpPr>
            <p:cNvPr id="35" name="Freeform 150"/>
            <p:cNvSpPr/>
            <p:nvPr/>
          </p:nvSpPr>
          <p:spPr>
            <a:xfrm>
              <a:off x="3971023" y="5625230"/>
              <a:ext cx="3626511" cy="341684"/>
            </a:xfrm>
            <a:custGeom>
              <a:avLst/>
              <a:gdLst>
                <a:gd name="connsiteX0" fmla="*/ 423334 w 3302000"/>
                <a:gd name="connsiteY0" fmla="*/ 0 h 355600"/>
                <a:gd name="connsiteX1" fmla="*/ 3302000 w 3302000"/>
                <a:gd name="connsiteY1" fmla="*/ 0 h 355600"/>
                <a:gd name="connsiteX2" fmla="*/ 2895600 w 3302000"/>
                <a:gd name="connsiteY2" fmla="*/ 355600 h 355600"/>
                <a:gd name="connsiteX3" fmla="*/ 0 w 3302000"/>
                <a:gd name="connsiteY3" fmla="*/ 338666 h 355600"/>
                <a:gd name="connsiteX4" fmla="*/ 423334 w 3302000"/>
                <a:gd name="connsiteY4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00" h="355600">
                  <a:moveTo>
                    <a:pt x="423334" y="0"/>
                  </a:moveTo>
                  <a:lnTo>
                    <a:pt x="3302000" y="0"/>
                  </a:lnTo>
                  <a:lnTo>
                    <a:pt x="2895600" y="355600"/>
                  </a:lnTo>
                  <a:lnTo>
                    <a:pt x="0" y="338666"/>
                  </a:lnTo>
                  <a:lnTo>
                    <a:pt x="423334" y="0"/>
                  </a:lnTo>
                  <a:close/>
                </a:path>
              </a:pathLst>
            </a:cu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Cache Memory</a:t>
              </a:r>
            </a:p>
          </p:txBody>
        </p:sp>
        <p:grpSp>
          <p:nvGrpSpPr>
            <p:cNvPr id="36" name="Group 89"/>
            <p:cNvGrpSpPr/>
            <p:nvPr/>
          </p:nvGrpSpPr>
          <p:grpSpPr>
            <a:xfrm>
              <a:off x="3365862" y="2987684"/>
              <a:ext cx="5625738" cy="3089265"/>
              <a:chOff x="3365862" y="2987684"/>
              <a:chExt cx="5625738" cy="3089265"/>
            </a:xfrm>
          </p:grpSpPr>
          <p:grpSp>
            <p:nvGrpSpPr>
              <p:cNvPr id="51" name="Group 48"/>
              <p:cNvGrpSpPr/>
              <p:nvPr/>
            </p:nvGrpSpPr>
            <p:grpSpPr>
              <a:xfrm>
                <a:off x="3365862" y="2987684"/>
                <a:ext cx="5625738" cy="3089265"/>
                <a:chOff x="3365862" y="2947066"/>
                <a:chExt cx="5454288" cy="3358120"/>
              </a:xfrm>
            </p:grpSpPr>
            <p:sp>
              <p:nvSpPr>
                <p:cNvPr id="55" name="Freeform 146"/>
                <p:cNvSpPr/>
                <p:nvPr/>
              </p:nvSpPr>
              <p:spPr>
                <a:xfrm>
                  <a:off x="3365862" y="4775213"/>
                  <a:ext cx="5454288" cy="1529973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6" name="Straight Connector 155"/>
                <p:cNvCxnSpPr>
                  <a:stCxn id="30" idx="1"/>
                  <a:endCxn id="55" idx="1"/>
                </p:cNvCxnSpPr>
                <p:nvPr/>
              </p:nvCxnSpPr>
              <p:spPr>
                <a:xfrm flipH="1">
                  <a:off x="5154635" y="2947066"/>
                  <a:ext cx="2745412" cy="1828148"/>
                </a:xfrm>
                <a:prstGeom prst="line">
                  <a:avLst/>
                </a:prstGeom>
                <a:ln w="25400" cap="flat" cmpd="sng" algn="ctr">
                  <a:solidFill>
                    <a:schemeClr val="accent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157"/>
                <p:cNvCxnSpPr>
                  <a:stCxn id="30" idx="0"/>
                  <a:endCxn id="55" idx="0"/>
                </p:cNvCxnSpPr>
                <p:nvPr/>
              </p:nvCxnSpPr>
              <p:spPr>
                <a:xfrm>
                  <a:off x="8672365" y="2947067"/>
                  <a:ext cx="147785" cy="1828145"/>
                </a:xfrm>
                <a:prstGeom prst="line">
                  <a:avLst/>
                </a:prstGeom>
                <a:ln w="25400" cap="flat" cmpd="sng" algn="ctr">
                  <a:solidFill>
                    <a:schemeClr val="accent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161"/>
              <p:cNvSpPr txBox="1"/>
              <p:nvPr/>
            </p:nvSpPr>
            <p:spPr>
              <a:xfrm>
                <a:off x="7515254" y="4306692"/>
                <a:ext cx="641304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latin typeface="Arial" panose="020B0604020202020204" pitchFamily="34" charset="0"/>
                    <a:cs typeface="Arial" panose="020B0604020202020204" pitchFamily="34" charset="0"/>
                  </a:rPr>
                  <a:t>Core</a:t>
                </a:r>
              </a:p>
            </p:txBody>
          </p:sp>
          <p:sp>
            <p:nvSpPr>
              <p:cNvPr id="53" name="Freeform 162"/>
              <p:cNvSpPr/>
              <p:nvPr/>
            </p:nvSpPr>
            <p:spPr>
              <a:xfrm>
                <a:off x="4108450" y="4718050"/>
                <a:ext cx="2705100" cy="850900"/>
              </a:xfrm>
              <a:custGeom>
                <a:avLst/>
                <a:gdLst>
                  <a:gd name="connsiteX0" fmla="*/ 749300 w 2197100"/>
                  <a:gd name="connsiteY0" fmla="*/ 0 h 603250"/>
                  <a:gd name="connsiteX1" fmla="*/ 0 w 2197100"/>
                  <a:gd name="connsiteY1" fmla="*/ 603250 h 603250"/>
                  <a:gd name="connsiteX2" fmla="*/ 1568450 w 2197100"/>
                  <a:gd name="connsiteY2" fmla="*/ 603250 h 603250"/>
                  <a:gd name="connsiteX3" fmla="*/ 2197100 w 2197100"/>
                  <a:gd name="connsiteY3" fmla="*/ 0 h 603250"/>
                  <a:gd name="connsiteX4" fmla="*/ 749300 w 2197100"/>
                  <a:gd name="connsiteY4" fmla="*/ 0 h 60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100" h="603250">
                    <a:moveTo>
                      <a:pt x="749300" y="0"/>
                    </a:moveTo>
                    <a:lnTo>
                      <a:pt x="0" y="603250"/>
                    </a:lnTo>
                    <a:lnTo>
                      <a:pt x="1568450" y="603250"/>
                    </a:lnTo>
                    <a:lnTo>
                      <a:pt x="2197100" y="0"/>
                    </a:lnTo>
                    <a:lnTo>
                      <a:pt x="749300" y="0"/>
                    </a:lnTo>
                    <a:close/>
                  </a:path>
                </a:pathLst>
              </a:cu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35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Instruction </a:t>
                </a:r>
                <a:r>
                  <a:rPr lang="en-US" sz="135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Unit(s</a:t>
                </a:r>
                <a:r>
                  <a:rPr lang="en-US" sz="135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ctr">
                  <a:lnSpc>
                    <a:spcPct val="90000"/>
                  </a:lnSpc>
                </a:pPr>
                <a:endParaRPr lang="en-US" sz="135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sz="135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164"/>
              <p:cNvSpPr/>
              <p:nvPr/>
            </p:nvSpPr>
            <p:spPr>
              <a:xfrm>
                <a:off x="6438900" y="4686300"/>
                <a:ext cx="2362199" cy="488950"/>
              </a:xfrm>
              <a:custGeom>
                <a:avLst/>
                <a:gdLst>
                  <a:gd name="connsiteX0" fmla="*/ 749300 w 2197100"/>
                  <a:gd name="connsiteY0" fmla="*/ 0 h 603250"/>
                  <a:gd name="connsiteX1" fmla="*/ 0 w 2197100"/>
                  <a:gd name="connsiteY1" fmla="*/ 603250 h 603250"/>
                  <a:gd name="connsiteX2" fmla="*/ 1568450 w 2197100"/>
                  <a:gd name="connsiteY2" fmla="*/ 603250 h 603250"/>
                  <a:gd name="connsiteX3" fmla="*/ 2197100 w 2197100"/>
                  <a:gd name="connsiteY3" fmla="*/ 0 h 603250"/>
                  <a:gd name="connsiteX4" fmla="*/ 749300 w 2197100"/>
                  <a:gd name="connsiteY4" fmla="*/ 0 h 60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100" h="603250">
                    <a:moveTo>
                      <a:pt x="749300" y="0"/>
                    </a:moveTo>
                    <a:lnTo>
                      <a:pt x="0" y="603250"/>
                    </a:lnTo>
                    <a:lnTo>
                      <a:pt x="1568450" y="603250"/>
                    </a:lnTo>
                    <a:lnTo>
                      <a:pt x="2197100" y="0"/>
                    </a:lnTo>
                    <a:lnTo>
                      <a:pt x="749300" y="0"/>
                    </a:lnTo>
                    <a:close/>
                  </a:path>
                </a:pathLst>
              </a:cu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35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Functional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35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Unit(s</a:t>
                </a:r>
                <a:r>
                  <a:rPr lang="en-US" sz="135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pic>
          <p:nvPicPr>
            <p:cNvPr id="37" name="Picture 56" descr="600px-Pipeline_5.png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75262" y="4921249"/>
              <a:ext cx="908064" cy="654673"/>
            </a:xfrm>
            <a:prstGeom prst="rect">
              <a:avLst/>
            </a:prstGeom>
          </p:spPr>
        </p:pic>
        <p:grpSp>
          <p:nvGrpSpPr>
            <p:cNvPr id="38" name="Group 88"/>
            <p:cNvGrpSpPr/>
            <p:nvPr/>
          </p:nvGrpSpPr>
          <p:grpSpPr>
            <a:xfrm>
              <a:off x="6108909" y="5194300"/>
              <a:ext cx="2127517" cy="575242"/>
              <a:chOff x="6108909" y="5194300"/>
              <a:chExt cx="2127517" cy="575242"/>
            </a:xfrm>
          </p:grpSpPr>
          <p:grpSp>
            <p:nvGrpSpPr>
              <p:cNvPr id="39" name="Group 68"/>
              <p:cNvGrpSpPr/>
              <p:nvPr/>
            </p:nvGrpSpPr>
            <p:grpSpPr>
              <a:xfrm>
                <a:off x="7499559" y="5194300"/>
                <a:ext cx="736867" cy="556192"/>
                <a:chOff x="7499559" y="5194300"/>
                <a:chExt cx="736867" cy="556192"/>
              </a:xfrm>
            </p:grpSpPr>
            <p:sp>
              <p:nvSpPr>
                <p:cNvPr id="49" name="TextBox 113"/>
                <p:cNvSpPr txBox="1"/>
                <p:nvPr/>
              </p:nvSpPr>
              <p:spPr>
                <a:xfrm>
                  <a:off x="7532796" y="5196495"/>
                  <a:ext cx="703630" cy="55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n-US" sz="1050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+B</a:t>
                  </a:r>
                  <a:r>
                    <a:rPr lang="en-US" sz="1050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Freeform 103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135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0" name="Group 79"/>
              <p:cNvGrpSpPr/>
              <p:nvPr/>
            </p:nvGrpSpPr>
            <p:grpSpPr>
              <a:xfrm>
                <a:off x="7036009" y="5200650"/>
                <a:ext cx="736867" cy="556192"/>
                <a:chOff x="7499559" y="5194300"/>
                <a:chExt cx="736867" cy="556192"/>
              </a:xfrm>
            </p:grpSpPr>
            <p:sp>
              <p:nvSpPr>
                <p:cNvPr id="47" name="TextBox 80"/>
                <p:cNvSpPr txBox="1"/>
                <p:nvPr/>
              </p:nvSpPr>
              <p:spPr>
                <a:xfrm>
                  <a:off x="7532796" y="5196495"/>
                  <a:ext cx="703630" cy="55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n-US" sz="1050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+B</a:t>
                  </a:r>
                  <a:r>
                    <a:rPr lang="en-US" sz="1050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Freeform 81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135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1" name="Group 82"/>
              <p:cNvGrpSpPr/>
              <p:nvPr/>
            </p:nvGrpSpPr>
            <p:grpSpPr>
              <a:xfrm>
                <a:off x="6572459" y="5207000"/>
                <a:ext cx="736867" cy="556192"/>
                <a:chOff x="7499559" y="5194300"/>
                <a:chExt cx="736867" cy="556192"/>
              </a:xfrm>
            </p:grpSpPr>
            <p:sp>
              <p:nvSpPr>
                <p:cNvPr id="45" name="TextBox 83"/>
                <p:cNvSpPr txBox="1"/>
                <p:nvPr/>
              </p:nvSpPr>
              <p:spPr>
                <a:xfrm>
                  <a:off x="7532796" y="5196495"/>
                  <a:ext cx="703630" cy="55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n-US" sz="1050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+B</a:t>
                  </a:r>
                  <a:r>
                    <a:rPr lang="en-US" sz="1050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Freeform 84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135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2" name="Group 85"/>
              <p:cNvGrpSpPr/>
              <p:nvPr/>
            </p:nvGrpSpPr>
            <p:grpSpPr>
              <a:xfrm>
                <a:off x="6108909" y="5213350"/>
                <a:ext cx="736867" cy="556192"/>
                <a:chOff x="7499559" y="5194300"/>
                <a:chExt cx="736867" cy="556192"/>
              </a:xfrm>
            </p:grpSpPr>
            <p:sp>
              <p:nvSpPr>
                <p:cNvPr id="43" name="TextBox 86"/>
                <p:cNvSpPr txBox="1"/>
                <p:nvPr/>
              </p:nvSpPr>
              <p:spPr>
                <a:xfrm>
                  <a:off x="7532796" y="5196495"/>
                  <a:ext cx="703630" cy="55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n-US" sz="1050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+B</a:t>
                  </a:r>
                  <a:r>
                    <a:rPr lang="en-US" sz="1050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Freeform 87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135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67" name="Group 64"/>
          <p:cNvGrpSpPr/>
          <p:nvPr/>
        </p:nvGrpSpPr>
        <p:grpSpPr>
          <a:xfrm>
            <a:off x="164515" y="4115864"/>
            <a:ext cx="7952637" cy="1021496"/>
            <a:chOff x="574463" y="3966954"/>
            <a:chExt cx="7952637" cy="1361995"/>
          </a:xfrm>
        </p:grpSpPr>
        <p:sp>
          <p:nvSpPr>
            <p:cNvPr id="68" name="Rectangle 62"/>
            <p:cNvSpPr/>
            <p:nvPr/>
          </p:nvSpPr>
          <p:spPr>
            <a:xfrm>
              <a:off x="6428490" y="4348478"/>
              <a:ext cx="2098610" cy="403101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5"/>
            <p:cNvSpPr txBox="1"/>
            <p:nvPr/>
          </p:nvSpPr>
          <p:spPr>
            <a:xfrm>
              <a:off x="3978957" y="4220953"/>
              <a:ext cx="116750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Today’s</a:t>
              </a:r>
            </a:p>
            <a:p>
              <a:r>
                <a:rPr lang="en-US" sz="2400" b="1" dirty="0">
                  <a:solidFill>
                    <a:srgbClr val="FF0000"/>
                  </a:solidFill>
                </a:rPr>
                <a:t>Lecture</a:t>
              </a:r>
            </a:p>
          </p:txBody>
        </p:sp>
        <p:sp>
          <p:nvSpPr>
            <p:cNvPr id="70" name="Rectangle 66"/>
            <p:cNvSpPr/>
            <p:nvPr/>
          </p:nvSpPr>
          <p:spPr>
            <a:xfrm>
              <a:off x="574463" y="3966954"/>
              <a:ext cx="3129264" cy="1016000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03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Types of	Parallelism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Parallelism in Hardware (Uniprocessor)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Parallelism in a Uniprocessor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Pipelining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Superscalar, VLIW etc.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SIMD instructions, Vector processors, GPUs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Multiprocessor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Symmetric shared-memory multiprocessors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Distributed-memory multiprocessors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Chip-multiprocessors a.k.a. Multi-cores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err="1">
                <a:latin typeface="Arial" panose="020B0604020202020204" pitchFamily="34" charset="0"/>
              </a:rPr>
              <a:t>Multicomputers</a:t>
            </a:r>
            <a:r>
              <a:rPr lang="en-US" altLang="en-US" sz="2000" dirty="0">
                <a:latin typeface="Arial" panose="020B0604020202020204" pitchFamily="34" charset="0"/>
              </a:rPr>
              <a:t> a.k.a. clusters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Parallelism in Software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Instruction level parallelism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Task-level parallelism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Data parallelism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Transaction level parallelism</a:t>
            </a:r>
          </a:p>
        </p:txBody>
      </p:sp>
      <p:sp>
        <p:nvSpPr>
          <p:cNvPr id="6" name="object 4"/>
          <p:cNvSpPr/>
          <p:nvPr/>
        </p:nvSpPr>
        <p:spPr>
          <a:xfrm>
            <a:off x="6667500" y="3479729"/>
            <a:ext cx="1663700" cy="2260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6591300" y="1270000"/>
            <a:ext cx="1816100" cy="180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666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84731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Single-Instruction/Single-Data Stream (SISD)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161195" y="1431165"/>
            <a:ext cx="3707638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Sequential computer that exploits no parallelism in either the instruction or data streams. Examples of SISD architecture are traditional uniprocessor machines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E.g. our trusted RISC-V pipeline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564" y="2143521"/>
            <a:ext cx="4110037" cy="308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12"/>
          <p:cNvSpPr txBox="1"/>
          <p:nvPr/>
        </p:nvSpPr>
        <p:spPr>
          <a:xfrm>
            <a:off x="2184401" y="4286250"/>
            <a:ext cx="163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Unit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166730" y="5210995"/>
            <a:ext cx="560441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This is what we did up to now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320496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33673" y="45409"/>
            <a:ext cx="847312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Single-Instruction/Multiple-Data Stream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(SIMD or “sim-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dee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”)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161195" y="1431165"/>
            <a:ext cx="37076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SIMD computer exploits multiple data streams against a single instruction stream to operations that may be naturally parallelized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e.g., Intel SIMD instruction extensions or NVIDIA Graphics Processing Unit (GPU)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439" y="2155430"/>
            <a:ext cx="3958695" cy="29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7"/>
          <p:cNvSpPr txBox="1"/>
          <p:nvPr/>
        </p:nvSpPr>
        <p:spPr>
          <a:xfrm>
            <a:off x="3644955" y="5186277"/>
            <a:ext cx="1917713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Today’s topic.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056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33673" y="45409"/>
            <a:ext cx="847312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Multiple-Instruction/Multiple-Data Streams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(MIMD or “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mim-dee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”)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161195" y="1431165"/>
            <a:ext cx="37076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Multiple autonomous processors simultaneously executing different instructions on different data.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MIMD architectures include multicore and Warehouse-Scale Computers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2171700"/>
            <a:ext cx="2438400" cy="342900"/>
          </a:xfrm>
          <a:prstGeom prst="rect">
            <a:avLst/>
          </a:prstGeom>
          <a:solidFill>
            <a:srgbClr val="CCFC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Instruction Pool</a:t>
            </a:r>
          </a:p>
        </p:txBody>
      </p:sp>
      <p:sp>
        <p:nvSpPr>
          <p:cNvPr id="11" name="Rectangle 8"/>
          <p:cNvSpPr/>
          <p:nvPr/>
        </p:nvSpPr>
        <p:spPr>
          <a:xfrm>
            <a:off x="1828800" y="3028950"/>
            <a:ext cx="457200" cy="285750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PU</a:t>
            </a:r>
          </a:p>
        </p:txBody>
      </p:sp>
      <p:sp>
        <p:nvSpPr>
          <p:cNvPr id="12" name="Rectangle 9"/>
          <p:cNvSpPr/>
          <p:nvPr/>
        </p:nvSpPr>
        <p:spPr>
          <a:xfrm>
            <a:off x="2362200" y="3486150"/>
            <a:ext cx="457200" cy="285750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95600" y="4000500"/>
            <a:ext cx="457200" cy="285750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9000" y="4514850"/>
            <a:ext cx="457200" cy="285750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PU</a:t>
            </a:r>
          </a:p>
        </p:txBody>
      </p:sp>
      <p:sp>
        <p:nvSpPr>
          <p:cNvPr id="15" name="Rectangle 15"/>
          <p:cNvSpPr/>
          <p:nvPr/>
        </p:nvSpPr>
        <p:spPr>
          <a:xfrm rot="16200000">
            <a:off x="104775" y="3686175"/>
            <a:ext cx="1771650" cy="457200"/>
          </a:xfrm>
          <a:prstGeom prst="rect">
            <a:avLst/>
          </a:prstGeom>
          <a:solidFill>
            <a:srgbClr val="CCCCF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Data Pool</a:t>
            </a:r>
          </a:p>
        </p:txBody>
      </p:sp>
      <p:cxnSp>
        <p:nvCxnSpPr>
          <p:cNvPr id="16" name="Straight Arrow Connector 17"/>
          <p:cNvCxnSpPr>
            <a:endCxn id="11" idx="1"/>
          </p:cNvCxnSpPr>
          <p:nvPr/>
        </p:nvCxnSpPr>
        <p:spPr>
          <a:xfrm>
            <a:off x="1219200" y="3171825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2"/>
          <p:cNvCxnSpPr>
            <a:endCxn id="12" idx="1"/>
          </p:cNvCxnSpPr>
          <p:nvPr/>
        </p:nvCxnSpPr>
        <p:spPr>
          <a:xfrm>
            <a:off x="1219200" y="3629025"/>
            <a:ext cx="1143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4"/>
          <p:cNvCxnSpPr>
            <a:endCxn id="13" idx="1"/>
          </p:cNvCxnSpPr>
          <p:nvPr/>
        </p:nvCxnSpPr>
        <p:spPr>
          <a:xfrm>
            <a:off x="1219200" y="4142782"/>
            <a:ext cx="1676400" cy="5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6"/>
          <p:cNvCxnSpPr>
            <a:endCxn id="14" idx="1"/>
          </p:cNvCxnSpPr>
          <p:nvPr/>
        </p:nvCxnSpPr>
        <p:spPr>
          <a:xfrm>
            <a:off x="1219200" y="4657129"/>
            <a:ext cx="2209800" cy="5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4"/>
          <p:cNvCxnSpPr>
            <a:endCxn id="11" idx="0"/>
          </p:cNvCxnSpPr>
          <p:nvPr/>
        </p:nvCxnSpPr>
        <p:spPr>
          <a:xfrm rot="5400000">
            <a:off x="1800225" y="2771577"/>
            <a:ext cx="51435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7"/>
          <p:cNvCxnSpPr/>
          <p:nvPr/>
        </p:nvCxnSpPr>
        <p:spPr>
          <a:xfrm rot="5400000">
            <a:off x="2105025" y="3000177"/>
            <a:ext cx="97155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9"/>
          <p:cNvCxnSpPr>
            <a:endCxn id="13" idx="0"/>
          </p:cNvCxnSpPr>
          <p:nvPr/>
        </p:nvCxnSpPr>
        <p:spPr>
          <a:xfrm rot="5400000">
            <a:off x="2381250" y="3257352"/>
            <a:ext cx="14859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43"/>
          <p:cNvCxnSpPr>
            <a:endCxn id="14" idx="0"/>
          </p:cNvCxnSpPr>
          <p:nvPr/>
        </p:nvCxnSpPr>
        <p:spPr>
          <a:xfrm rot="5400000">
            <a:off x="2657475" y="3514527"/>
            <a:ext cx="200025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0"/>
          <p:cNvSpPr txBox="1"/>
          <p:nvPr/>
        </p:nvSpPr>
        <p:spPr>
          <a:xfrm>
            <a:off x="2626513" y="5186277"/>
            <a:ext cx="390792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Succeeding topic and beyond.</a:t>
            </a:r>
          </a:p>
        </p:txBody>
      </p:sp>
    </p:spTree>
    <p:extLst>
      <p:ext uri="{BB962C8B-B14F-4D97-AF65-F5344CB8AC3E}">
        <p14:creationId xmlns:p14="http://schemas.microsoft.com/office/powerpoint/2010/main" val="79966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22263" y="399779"/>
            <a:ext cx="87026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Multiple-Instruction/Single-Data Stream (MISD)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907902" y="1289855"/>
            <a:ext cx="396093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Different instructions on the same data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Fault-tolerant computers, Near memory computing (Micron Automata processor).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333" y="1301447"/>
            <a:ext cx="4110567" cy="30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7"/>
          <p:cNvSpPr txBox="1"/>
          <p:nvPr/>
        </p:nvSpPr>
        <p:spPr>
          <a:xfrm>
            <a:off x="1192953" y="6125518"/>
            <a:ext cx="668189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This has few applications. Not covered in this course</a:t>
            </a:r>
          </a:p>
        </p:txBody>
      </p:sp>
      <p:sp>
        <p:nvSpPr>
          <p:cNvPr id="8" name="object 4"/>
          <p:cNvSpPr/>
          <p:nvPr/>
        </p:nvSpPr>
        <p:spPr>
          <a:xfrm>
            <a:off x="1578738" y="3598179"/>
            <a:ext cx="5309629" cy="2470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99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Flynn* Taxonomy, 1966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89983" y="3310321"/>
            <a:ext cx="848783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SIMD and MIMD are currently the most common parallelism in architectures – usually both in same system!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Most common parallel processing programming style: Single Program Multiple Data (“SPMD”)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Single program that runs on all processors of a MIMD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Cross-processor execution coordination using synchronization primitives</a:t>
            </a:r>
          </a:p>
        </p:txBody>
      </p:sp>
      <p:pic>
        <p:nvPicPr>
          <p:cNvPr id="6" name="Picture 4" descr="f07-06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74803"/>
            <a:ext cx="9158310" cy="151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/>
          <p:nvPr/>
        </p:nvSpPr>
        <p:spPr>
          <a:xfrm>
            <a:off x="5647267" y="2035574"/>
            <a:ext cx="3428997" cy="1009649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7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Parallel processing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Single instruction, multiple data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SIMD matrix multiplication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Amdahl’s law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Loop unrolling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Memory access strategy - blocking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And in Conclusion, …</a:t>
            </a:r>
          </a:p>
        </p:txBody>
      </p:sp>
    </p:spTree>
    <p:extLst>
      <p:ext uri="{BB962C8B-B14F-4D97-AF65-F5344CB8AC3E}">
        <p14:creationId xmlns:p14="http://schemas.microsoft.com/office/powerpoint/2010/main" val="920773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SIMD Applications &amp; Implementations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Applications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Scientific computing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 err="1">
                <a:latin typeface="Arial" panose="020B0604020202020204" pitchFamily="34" charset="0"/>
              </a:rPr>
              <a:t>Matlab</a:t>
            </a:r>
            <a:r>
              <a:rPr lang="en-US" altLang="en-US" sz="1600" dirty="0"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</a:rPr>
              <a:t>NumPy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Graphics and video processing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Photoshop, …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Big Data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Deep learning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Gaming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…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Implementations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x86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ARM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RISC-V vector extensions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9296" y="2569383"/>
            <a:ext cx="3958695" cy="29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117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18368" y="110231"/>
            <a:ext cx="70389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First SIMD Extensions: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MIT Lincoln Labs TX-2, 1957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095" y="2114550"/>
            <a:ext cx="5886907" cy="3314700"/>
          </a:xfrm>
          <a:prstGeom prst="rect">
            <a:avLst/>
          </a:prstGeom>
        </p:spPr>
      </p:pic>
      <p:pic>
        <p:nvPicPr>
          <p:cNvPr id="8" name="Picture 7" descr="tx2simd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0200"/>
            <a:ext cx="4695238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21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x86 SIMD Evolution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New instructions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New, wider, more registers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More parallelism</a:t>
            </a:r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3" y="2954436"/>
            <a:ext cx="7162800" cy="1905000"/>
          </a:xfrm>
          <a:prstGeom prst="rect">
            <a:avLst/>
          </a:prstGeom>
        </p:spPr>
      </p:pic>
      <p:sp>
        <p:nvSpPr>
          <p:cNvPr id="7" name="Rectangle 7"/>
          <p:cNvSpPr/>
          <p:nvPr/>
        </p:nvSpPr>
        <p:spPr>
          <a:xfrm>
            <a:off x="1303334" y="4958579"/>
            <a:ext cx="6083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http://</a:t>
            </a:r>
            <a:r>
              <a:rPr lang="en-US" sz="1400" dirty="0" err="1"/>
              <a:t>svmoore.pbworks.com</a:t>
            </a:r>
            <a:r>
              <a:rPr lang="en-US" sz="1400" dirty="0"/>
              <a:t>/w/file/fetch/70583970/</a:t>
            </a:r>
            <a:r>
              <a:rPr lang="en-US" sz="1400" dirty="0" err="1"/>
              <a:t>VectorOps.pdf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176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Laptop CPU Specs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542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sysctl</a:t>
            </a:r>
            <a:r>
              <a:rPr lang="en-US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-a | </a:t>
            </a:r>
            <a:r>
              <a:rPr lang="en-US" sz="2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grep</a:t>
            </a:r>
            <a:r>
              <a:rPr lang="en-US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cpu</a:t>
            </a:r>
            <a:endParaRPr lang="en-US" sz="20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hw.physicalcpu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: 2</a:t>
            </a:r>
          </a:p>
          <a:p>
            <a:pPr>
              <a:spcBef>
                <a:spcPts val="4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hw.logicalcpu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: 4</a:t>
            </a:r>
          </a:p>
          <a:p>
            <a:pPr>
              <a:spcBef>
                <a:spcPts val="400"/>
              </a:spcBef>
              <a:buNone/>
            </a:pPr>
            <a:endParaRPr lang="de-DE" sz="10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403225" indent="-403225">
              <a:spcBef>
                <a:spcPts val="400"/>
              </a:spcBef>
              <a:buNone/>
            </a:pPr>
            <a:r>
              <a:rPr lang="de-DE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machdep.cpu.brand_string: </a:t>
            </a:r>
            <a:br>
              <a:rPr lang="de-DE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Intel(R) Core(TM) i7-5557U CPU @ 3.10GHz</a:t>
            </a:r>
          </a:p>
          <a:p>
            <a:pPr>
              <a:spcBef>
                <a:spcPts val="400"/>
              </a:spcBef>
              <a:buNone/>
            </a:pPr>
            <a:endParaRPr lang="de-DE" sz="10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403225" indent="-403225">
              <a:spcBef>
                <a:spcPts val="400"/>
              </a:spcBef>
              <a:buNone/>
            </a:pPr>
            <a:r>
              <a:rPr lang="de-DE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machdep.cpu.features: FPU VME DE PSE TSC MSR PAE MCE CX8 APIC SEP MTRR PGE MCA CMOV PAT PSE36 CLFSH DS ACPI MMX FXSR SSE </a:t>
            </a:r>
            <a:r>
              <a:rPr lang="de-DE" sz="20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SSE2</a:t>
            </a:r>
            <a:r>
              <a:rPr lang="de-DE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SS HTT TM PBE SSE3 PCLMULQDQ DTES64 MON DSCPL VMX EST TM2 SSSE3 FMA CX16 TPR PDCM SSE4.1 SSE4.2 x2APIC MOVBE POPCNT AES PCID XSAVE OSXSAVE SEGLIM64 TSCTMR </a:t>
            </a:r>
            <a:r>
              <a:rPr lang="de-DE" sz="20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AVX1.0</a:t>
            </a:r>
            <a:r>
              <a:rPr lang="de-DE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RDRAND F16C</a:t>
            </a:r>
          </a:p>
          <a:p>
            <a:pPr>
              <a:spcBef>
                <a:spcPts val="400"/>
              </a:spcBef>
              <a:buNone/>
            </a:pPr>
            <a:endParaRPr lang="de-DE" sz="10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403225" indent="-403225">
              <a:spcBef>
                <a:spcPts val="400"/>
              </a:spcBef>
              <a:buNone/>
            </a:pPr>
            <a:r>
              <a:rPr lang="de-DE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machdep.cpu.leaf7_features: SMEP ERMS RDWRFSGS TSC_THREAD_OFFSET BMI1 </a:t>
            </a:r>
            <a:r>
              <a:rPr lang="de-DE" sz="20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AVX2</a:t>
            </a:r>
            <a:r>
              <a:rPr lang="de-DE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BMI2 INVPCID SMAP RDSEED ADX IPT FPU_CSDS</a:t>
            </a:r>
          </a:p>
        </p:txBody>
      </p:sp>
    </p:spTree>
    <p:extLst>
      <p:ext uri="{BB962C8B-B14F-4D97-AF65-F5344CB8AC3E}">
        <p14:creationId xmlns:p14="http://schemas.microsoft.com/office/powerpoint/2010/main" val="397873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SIMD Registers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66" y="1631298"/>
            <a:ext cx="6388265" cy="43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24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SIMD Data Types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828800"/>
            <a:ext cx="8468573" cy="302019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33400" y="5105400"/>
            <a:ext cx="321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(Now also AVX-512 available)</a:t>
            </a:r>
          </a:p>
        </p:txBody>
      </p:sp>
    </p:spTree>
    <p:extLst>
      <p:ext uri="{BB962C8B-B14F-4D97-AF65-F5344CB8AC3E}">
        <p14:creationId xmlns:p14="http://schemas.microsoft.com/office/powerpoint/2010/main" val="2879971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SIMD Vector Mode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2216725"/>
            <a:ext cx="7912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69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Problem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Today’s compilers (largely) do not generate SIMD code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Back to assembly …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x86 (not using RISC-V as no vector hardware yet)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Over 1000 instructions to learn …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Green Book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Can we use the compiler to generate all non-SIMD instructions?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81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x86 Intrinsics AVX Data Types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u="sng" dirty="0">
                <a:latin typeface="Arial" panose="020B0604020202020204" pitchFamily="34" charset="0"/>
              </a:rPr>
              <a:t>Intrinsics</a:t>
            </a:r>
            <a:r>
              <a:rPr lang="en-US" altLang="en-US" sz="2400" dirty="0">
                <a:latin typeface="Arial" panose="020B0604020202020204" pitchFamily="34" charset="0"/>
              </a:rPr>
              <a:t>:  Direct access to registers &amp; assembly from C</a:t>
            </a:r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70" y="2662148"/>
            <a:ext cx="8628063" cy="261063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33401" y="2438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906068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Intrinsics AVX Code Nomenclature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1" y="2472333"/>
            <a:ext cx="78359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2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Reference Problem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3477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Matrix multiplication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Basic operation in many engineering, data, and imaging processing tasks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Image filtering, noise reduction, …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Many closely related operations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dgemm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double-precision floating-point matrix multiplication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62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x86 SIMD “Intrinsics”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5486401"/>
            <a:ext cx="8628184" cy="3559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https://software.intel.com/sites/landingpage/IntrinsicsGuide/</a:t>
            </a:r>
            <a:endParaRPr lang="en-US" sz="2000" dirty="0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63" y="1524000"/>
            <a:ext cx="8518551" cy="3962400"/>
          </a:xfrm>
          <a:prstGeom prst="rect">
            <a:avLst/>
          </a:prstGeom>
        </p:spPr>
      </p:pic>
      <p:sp>
        <p:nvSpPr>
          <p:cNvPr id="9" name="Oval 7"/>
          <p:cNvSpPr/>
          <p:nvPr/>
        </p:nvSpPr>
        <p:spPr>
          <a:xfrm>
            <a:off x="3733800" y="3505200"/>
            <a:ext cx="228600" cy="152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8"/>
          <p:cNvSpPr txBox="1"/>
          <p:nvPr/>
        </p:nvSpPr>
        <p:spPr>
          <a:xfrm>
            <a:off x="4181028" y="3290501"/>
            <a:ext cx="202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 </a:t>
            </a:r>
            <a:r>
              <a:rPr lang="en-US">
                <a:solidFill>
                  <a:srgbClr val="FF0000"/>
                </a:solidFill>
              </a:rPr>
              <a:t>parallel multiplies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62400" y="3429001"/>
            <a:ext cx="218628" cy="903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06330" y="4703806"/>
            <a:ext cx="271379" cy="1729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71625" y="4474907"/>
            <a:ext cx="387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instructions per clock cycle (CPI = 0.5)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52995" y="4613407"/>
            <a:ext cx="218628" cy="903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54363" y="2448400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assembly instruction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5237208" y="2633067"/>
            <a:ext cx="317155" cy="530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1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Raw Double-Precision Throughput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474" y="1600200"/>
            <a:ext cx="5391527" cy="3352800"/>
          </a:xfrm>
          <a:prstGeom prst="rect">
            <a:avLst/>
          </a:prstGeom>
        </p:spPr>
      </p:pic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266532"/>
              </p:ext>
            </p:extLst>
          </p:nvPr>
        </p:nvGraphicFramePr>
        <p:xfrm>
          <a:off x="0" y="2209800"/>
          <a:ext cx="3752474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Characteristic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i7-5557U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Clock rate (sustained)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 GHz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Instructions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 clock (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mul_pd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Parallel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multiplies per instruction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 double FLOPS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24.8 GFLOPS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7"/>
          <p:cNvSpPr txBox="1"/>
          <p:nvPr/>
        </p:nvSpPr>
        <p:spPr>
          <a:xfrm>
            <a:off x="1098133" y="5331767"/>
            <a:ext cx="694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performance is lower because of overhead</a:t>
            </a:r>
          </a:p>
        </p:txBody>
      </p:sp>
      <p:sp>
        <p:nvSpPr>
          <p:cNvPr id="20" name="Rectangle 9"/>
          <p:cNvSpPr/>
          <p:nvPr/>
        </p:nvSpPr>
        <p:spPr>
          <a:xfrm>
            <a:off x="4068234" y="4953001"/>
            <a:ext cx="50412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https://www.karlrupp.net/2013/06/cpu-gpu-and-mic-hardware-characteristics-over-time/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76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Vectorized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Matrix Multiplication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40"/>
          <p:cNvPicPr>
            <a:picLocks noChangeAspect="1"/>
          </p:cNvPicPr>
          <p:nvPr/>
        </p:nvPicPr>
        <p:blipFill rotWithShape="1">
          <a:blip r:embed="rId3"/>
          <a:srcRect t="1478"/>
          <a:stretch/>
        </p:blipFill>
        <p:spPr>
          <a:xfrm>
            <a:off x="325968" y="2356183"/>
            <a:ext cx="5084789" cy="1542909"/>
          </a:xfrm>
          <a:prstGeom prst="rect">
            <a:avLst/>
          </a:prstGeom>
        </p:spPr>
      </p:pic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194158"/>
              </p:ext>
            </p:extLst>
          </p:nvPr>
        </p:nvGraphicFramePr>
        <p:xfrm>
          <a:off x="2981296" y="4081775"/>
          <a:ext cx="2450616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954127"/>
              </p:ext>
            </p:extLst>
          </p:nvPr>
        </p:nvGraphicFramePr>
        <p:xfrm>
          <a:off x="5948529" y="4081775"/>
          <a:ext cx="2450616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722148"/>
              </p:ext>
            </p:extLst>
          </p:nvPr>
        </p:nvGraphicFramePr>
        <p:xfrm>
          <a:off x="5948529" y="1985164"/>
          <a:ext cx="2450616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" name="Group 24"/>
          <p:cNvGrpSpPr/>
          <p:nvPr/>
        </p:nvGrpSpPr>
        <p:grpSpPr>
          <a:xfrm>
            <a:off x="2465010" y="4283240"/>
            <a:ext cx="257979" cy="1425870"/>
            <a:chOff x="2215241" y="4576010"/>
            <a:chExt cx="257979" cy="1901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0"/>
                <p:cNvSpPr txBox="1"/>
                <p:nvPr/>
              </p:nvSpPr>
              <p:spPr>
                <a:xfrm>
                  <a:off x="2215241" y="5386357"/>
                  <a:ext cx="160429" cy="41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3064C0"/>
                            </a:solidFill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US" sz="2000" dirty="0">
                    <a:solidFill>
                      <a:srgbClr val="3064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241" y="5386357"/>
                  <a:ext cx="160429" cy="410369"/>
                </a:xfrm>
                <a:prstGeom prst="rect">
                  <a:avLst/>
                </a:prstGeom>
                <a:blipFill>
                  <a:blip r:embed="rId4"/>
                  <a:stretch>
                    <a:fillRect l="-29630" r="-2592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1"/>
            <p:cNvCxnSpPr/>
            <p:nvPr/>
          </p:nvCxnSpPr>
          <p:spPr>
            <a:xfrm>
              <a:off x="2473220" y="4576010"/>
              <a:ext cx="0" cy="19011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3"/>
          <p:cNvGrpSpPr/>
          <p:nvPr/>
        </p:nvGrpSpPr>
        <p:grpSpPr>
          <a:xfrm>
            <a:off x="6385080" y="1594182"/>
            <a:ext cx="1686910" cy="287771"/>
            <a:chOff x="6135313" y="990600"/>
            <a:chExt cx="1686910" cy="383695"/>
          </a:xfrm>
        </p:grpSpPr>
        <p:cxnSp>
          <p:nvCxnSpPr>
            <p:cNvPr id="21" name="Straight Arrow Connector 13"/>
            <p:cNvCxnSpPr/>
            <p:nvPr/>
          </p:nvCxnSpPr>
          <p:spPr>
            <a:xfrm>
              <a:off x="6135313" y="1374295"/>
              <a:ext cx="168691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14"/>
                <p:cNvSpPr txBox="1"/>
                <p:nvPr/>
              </p:nvSpPr>
              <p:spPr>
                <a:xfrm flipH="1">
                  <a:off x="6934200" y="990600"/>
                  <a:ext cx="19871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3064C0"/>
                            </a:solidFill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US" i="1" dirty="0">
                    <a:solidFill>
                      <a:srgbClr val="3064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4200" y="990600"/>
                  <a:ext cx="19871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9412" t="-8511"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3363149" y="3651580"/>
            <a:ext cx="1686910" cy="309923"/>
            <a:chOff x="3113382" y="3733799"/>
            <a:chExt cx="1686910" cy="413231"/>
          </a:xfrm>
        </p:grpSpPr>
        <p:cxnSp>
          <p:nvCxnSpPr>
            <p:cNvPr id="24" name="Straight Arrow Connector 16"/>
            <p:cNvCxnSpPr/>
            <p:nvPr/>
          </p:nvCxnSpPr>
          <p:spPr>
            <a:xfrm>
              <a:off x="3113382" y="4147030"/>
              <a:ext cx="168691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17"/>
                <p:cNvSpPr txBox="1"/>
                <p:nvPr/>
              </p:nvSpPr>
              <p:spPr>
                <a:xfrm flipH="1">
                  <a:off x="4267200" y="3733799"/>
                  <a:ext cx="198710" cy="4103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3064C0"/>
                            </a:solidFill>
                            <a:latin typeface="Cambria Math" charset="0"/>
                          </a:rPr>
                          <m:t>𝑘</m:t>
                        </m:r>
                      </m:oMath>
                    </m:oMathPara>
                  </a14:m>
                  <a:endParaRPr lang="en-US" sz="2000" i="1" dirty="0">
                    <a:solidFill>
                      <a:srgbClr val="3064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67200" y="3733799"/>
                  <a:ext cx="198710" cy="410370"/>
                </a:xfrm>
                <a:prstGeom prst="rect">
                  <a:avLst/>
                </a:prstGeom>
                <a:blipFill>
                  <a:blip r:embed="rId6"/>
                  <a:stretch>
                    <a:fillRect l="-33333" r="-2727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1"/>
          <p:cNvGrpSpPr/>
          <p:nvPr/>
        </p:nvGrpSpPr>
        <p:grpSpPr>
          <a:xfrm>
            <a:off x="5355168" y="2227760"/>
            <a:ext cx="221915" cy="1425870"/>
            <a:chOff x="5105399" y="1835371"/>
            <a:chExt cx="221915" cy="1901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19"/>
                <p:cNvSpPr txBox="1"/>
                <p:nvPr/>
              </p:nvSpPr>
              <p:spPr>
                <a:xfrm>
                  <a:off x="5105399" y="2108200"/>
                  <a:ext cx="219099" cy="41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3064C0"/>
                            </a:solidFill>
                            <a:latin typeface="Cambria Math" charset="0"/>
                          </a:rPr>
                          <m:t>𝑘</m:t>
                        </m:r>
                      </m:oMath>
                    </m:oMathPara>
                  </a14:m>
                  <a:endParaRPr lang="en-US" sz="2000" dirty="0">
                    <a:solidFill>
                      <a:srgbClr val="3064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399" y="2108200"/>
                  <a:ext cx="219099" cy="41036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0"/>
            <p:cNvCxnSpPr/>
            <p:nvPr/>
          </p:nvCxnSpPr>
          <p:spPr>
            <a:xfrm>
              <a:off x="5327314" y="1835371"/>
              <a:ext cx="0" cy="19011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5"/>
          <p:cNvSpPr txBox="1"/>
          <p:nvPr/>
        </p:nvSpPr>
        <p:spPr>
          <a:xfrm>
            <a:off x="238891" y="199417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Inner Loop:</a:t>
            </a:r>
          </a:p>
        </p:txBody>
      </p:sp>
      <p:sp>
        <p:nvSpPr>
          <p:cNvPr id="30" name="Rectangle 26"/>
          <p:cNvSpPr/>
          <p:nvPr/>
        </p:nvSpPr>
        <p:spPr>
          <a:xfrm>
            <a:off x="2981298" y="4081775"/>
            <a:ext cx="301957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27"/>
          <p:cNvSpPr/>
          <p:nvPr/>
        </p:nvSpPr>
        <p:spPr>
          <a:xfrm>
            <a:off x="5948531" y="4081775"/>
            <a:ext cx="301957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5948531" y="1985164"/>
            <a:ext cx="301957" cy="221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29"/>
          <p:cNvSpPr txBox="1"/>
          <p:nvPr/>
        </p:nvSpPr>
        <p:spPr>
          <a:xfrm>
            <a:off x="238891" y="15278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s-IS" dirty="0">
                <a:latin typeface="Arial" panose="020B0604020202020204" pitchFamily="34" charset="0"/>
                <a:cs typeface="Arial" panose="020B0604020202020204" pitchFamily="34" charset="0"/>
              </a:rPr>
              <a:t>…; </a:t>
            </a:r>
            <a:r>
              <a:rPr lang="is-I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i+=4</a:t>
            </a:r>
          </a:p>
          <a:p>
            <a:r>
              <a:rPr lang="is-IS" dirty="0">
                <a:latin typeface="Arial" panose="020B0604020202020204" pitchFamily="34" charset="0"/>
                <a:cs typeface="Arial" panose="020B0604020202020204" pitchFamily="34" charset="0"/>
              </a:rPr>
              <a:t>    for j ...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0"/>
          <p:cNvSpPr/>
          <p:nvPr/>
        </p:nvSpPr>
        <p:spPr>
          <a:xfrm>
            <a:off x="3283255" y="4081775"/>
            <a:ext cx="301957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1"/>
          <p:cNvSpPr/>
          <p:nvPr/>
        </p:nvSpPr>
        <p:spPr>
          <a:xfrm>
            <a:off x="5948531" y="2206504"/>
            <a:ext cx="301957" cy="2213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2"/>
          <p:cNvSpPr/>
          <p:nvPr/>
        </p:nvSpPr>
        <p:spPr>
          <a:xfrm>
            <a:off x="5948531" y="4081775"/>
            <a:ext cx="301957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3"/>
          <p:cNvSpPr/>
          <p:nvPr/>
        </p:nvSpPr>
        <p:spPr>
          <a:xfrm>
            <a:off x="5128334" y="4081775"/>
            <a:ext cx="301957" cy="914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4"/>
          <p:cNvSpPr/>
          <p:nvPr/>
        </p:nvSpPr>
        <p:spPr>
          <a:xfrm>
            <a:off x="5948530" y="3658842"/>
            <a:ext cx="301957" cy="2213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5"/>
          <p:cNvSpPr/>
          <p:nvPr/>
        </p:nvSpPr>
        <p:spPr>
          <a:xfrm>
            <a:off x="5948530" y="4081775"/>
            <a:ext cx="301957" cy="914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6"/>
          <p:cNvSpPr/>
          <p:nvPr/>
        </p:nvSpPr>
        <p:spPr>
          <a:xfrm>
            <a:off x="2978253" y="4996175"/>
            <a:ext cx="301957" cy="9144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37"/>
          <p:cNvSpPr/>
          <p:nvPr/>
        </p:nvSpPr>
        <p:spPr>
          <a:xfrm>
            <a:off x="6250487" y="1985164"/>
            <a:ext cx="301957" cy="2213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38"/>
          <p:cNvSpPr/>
          <p:nvPr/>
        </p:nvSpPr>
        <p:spPr>
          <a:xfrm>
            <a:off x="6250487" y="4081775"/>
            <a:ext cx="301957" cy="9144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39"/>
          <p:cNvSpPr/>
          <p:nvPr/>
        </p:nvSpPr>
        <p:spPr>
          <a:xfrm>
            <a:off x="1228539" y="4996175"/>
            <a:ext cx="1103187" cy="5232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is-I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+= 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“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Vectorized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”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dgemm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62" y="1912145"/>
            <a:ext cx="7572843" cy="3577829"/>
          </a:xfrm>
          <a:prstGeom prst="rect">
            <a:avLst/>
          </a:prstGeom>
        </p:spPr>
      </p:pic>
      <p:cxnSp>
        <p:nvCxnSpPr>
          <p:cNvPr id="7" name="Straight Arrow Connector 7"/>
          <p:cNvCxnSpPr/>
          <p:nvPr/>
        </p:nvCxnSpPr>
        <p:spPr>
          <a:xfrm flipH="1">
            <a:off x="4972337" y="2612832"/>
            <a:ext cx="12046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4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Performance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4300160"/>
            <a:ext cx="84878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4x faster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But still &lt;&lt; theoretical 25 GFLOPS!</a:t>
            </a:r>
          </a:p>
        </p:txBody>
      </p:sp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057753"/>
              </p:ext>
            </p:extLst>
          </p:nvPr>
        </p:nvGraphicFramePr>
        <p:xfrm>
          <a:off x="2064663" y="1675175"/>
          <a:ext cx="4938473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 rowSpan="2"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Gflops</a:t>
                      </a:r>
                      <a:endParaRPr lang="en-US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avx</a:t>
                      </a:r>
                      <a:endParaRPr lang="en-US" sz="2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4.56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5.47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5.27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957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 trip to LA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769879"/>
              </p:ext>
            </p:extLst>
          </p:nvPr>
        </p:nvGraphicFramePr>
        <p:xfrm>
          <a:off x="260962" y="2001676"/>
          <a:ext cx="862806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8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SFO &amp; check-in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SFO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 LAX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to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 destination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hours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hour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hours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260840" y="1505956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>
                <a:latin typeface="Arial" panose="020B0604020202020204" pitchFamily="34" charset="0"/>
                <a:cs typeface="Arial" panose="020B0604020202020204" pitchFamily="34" charset="0"/>
              </a:rPr>
              <a:t>Commercial airline: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0840" y="3119706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Supersonic aircraft:</a:t>
            </a: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416372"/>
              </p:ext>
            </p:extLst>
          </p:nvPr>
        </p:nvGraphicFramePr>
        <p:xfrm>
          <a:off x="1059188" y="3618526"/>
          <a:ext cx="7031491" cy="71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8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SFO &amp; check-in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SFO 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 LAX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to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 destination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hours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min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hours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3555380" y="2678453"/>
            <a:ext cx="21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time:  7 hours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93417" y="4343983"/>
            <a:ext cx="232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time:  6.1 hours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2738" y="4764572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Speedup: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62200" y="4953001"/>
            <a:ext cx="635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86250" algn="r"/>
                <a:tab pos="5253038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Flying time 	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flight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60 / 6 = 10x	</a:t>
            </a:r>
          </a:p>
          <a:p>
            <a:pPr>
              <a:tabLst>
                <a:tab pos="4286250" algn="r"/>
                <a:tab pos="5253038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Trip time 	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trip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 / 6.1 =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1.15x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41585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Amdahl’s Law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Get enhancement </a:t>
            </a:r>
            <a:r>
              <a:rPr lang="en-US" altLang="en-US" sz="2400" i="1" dirty="0">
                <a:latin typeface="Arial" panose="020B0604020202020204" pitchFamily="34" charset="0"/>
              </a:rPr>
              <a:t>E</a:t>
            </a:r>
            <a:r>
              <a:rPr lang="en-US" altLang="en-US" sz="2400" dirty="0">
                <a:latin typeface="Arial" panose="020B0604020202020204" pitchFamily="34" charset="0"/>
              </a:rPr>
              <a:t> for your new PC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E.g. floating-point rocket booster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</a:rPr>
              <a:t>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Speeds up some task (e.g. arithmetic) by factor SE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F is fraction of program that uses this ”task”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4671"/>
              </p:ext>
            </p:extLst>
          </p:nvPr>
        </p:nvGraphicFramePr>
        <p:xfrm>
          <a:off x="2652719" y="4387163"/>
          <a:ext cx="6096000" cy="31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1-F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25857"/>
              </p:ext>
            </p:extLst>
          </p:nvPr>
        </p:nvGraphicFramePr>
        <p:xfrm>
          <a:off x="2652719" y="4750627"/>
          <a:ext cx="4406852" cy="31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1-F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/</a:t>
                      </a:r>
                      <a:r>
                        <a:rPr lang="en-US" sz="16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r>
                        <a:rPr lang="en-US" sz="16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791633" y="3952540"/>
            <a:ext cx="2159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Execution Time: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1631" y="5150687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Speedup: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77622" y="439300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(no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7622" y="475175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(with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3597990" y="405884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speedup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6481818" y="404541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speedup section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2341034" y="5511800"/>
            <a:ext cx="615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Speedup = T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/ T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1 / ((1-F) + F/S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492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Big Idea: Amdahl’s Law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32"/>
          <p:cNvSpPr txBox="1"/>
          <p:nvPr/>
        </p:nvSpPr>
        <p:spPr>
          <a:xfrm>
            <a:off x="2884303" y="291777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 not sped up</a:t>
            </a:r>
          </a:p>
        </p:txBody>
      </p:sp>
      <p:sp>
        <p:nvSpPr>
          <p:cNvPr id="7" name="TextBox 33"/>
          <p:cNvSpPr txBox="1"/>
          <p:nvPr/>
        </p:nvSpPr>
        <p:spPr>
          <a:xfrm>
            <a:off x="6931700" y="293412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 sped up</a:t>
            </a:r>
          </a:p>
        </p:txBody>
      </p:sp>
      <p:cxnSp>
        <p:nvCxnSpPr>
          <p:cNvPr id="8" name="Straight Arrow Connector 58"/>
          <p:cNvCxnSpPr/>
          <p:nvPr/>
        </p:nvCxnSpPr>
        <p:spPr>
          <a:xfrm flipH="1" flipV="1">
            <a:off x="6846061" y="2574911"/>
            <a:ext cx="640589" cy="394489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/>
          <p:nvPr/>
        </p:nvSpPr>
        <p:spPr>
          <a:xfrm>
            <a:off x="685799" y="3429000"/>
            <a:ext cx="74252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2063" indent="-1262063"/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	The execution time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a program can be accelerated by a factor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the program speed-up overall?</a:t>
            </a:r>
          </a:p>
        </p:txBody>
      </p:sp>
      <p:cxnSp>
        <p:nvCxnSpPr>
          <p:cNvPr id="10" name="Straight Arrow Connector 56"/>
          <p:cNvCxnSpPr/>
          <p:nvPr/>
        </p:nvCxnSpPr>
        <p:spPr>
          <a:xfrm flipV="1">
            <a:off x="4343400" y="2590801"/>
            <a:ext cx="1016000" cy="378599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 txBox="1"/>
          <p:nvPr/>
        </p:nvSpPr>
        <p:spPr>
          <a:xfrm>
            <a:off x="1524001" y="2057400"/>
            <a:ext cx="615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Speedup = T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/ T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1 / ((1-F) + F/S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533401" y="4724400"/>
            <a:ext cx="802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/ 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1 / ((1-F) + F/S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= 1/((1- 0.5)+0.5/2) = 1.33 &lt;&lt; 2</a:t>
            </a:r>
          </a:p>
        </p:txBody>
      </p:sp>
    </p:spTree>
    <p:extLst>
      <p:ext uri="{BB962C8B-B14F-4D97-AF65-F5344CB8AC3E}">
        <p14:creationId xmlns:p14="http://schemas.microsoft.com/office/powerpoint/2010/main" val="276283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Maximum “Achievable” Speed-Up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28600" y="2443437"/>
            <a:ext cx="8845996" cy="25589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43050" indent="-1543050">
              <a:buFont typeface="Arial" panose="020B0604020202020204" pitchFamily="34" charset="0"/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	What is a reasonable # of parallel processors to speed up an algorithm with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95%? (i.e. 19/20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can be sped up)</a:t>
            </a:r>
          </a:p>
          <a:p>
            <a:pPr marL="346075" indent="-346075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a) 	Maximum speedup: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1/(1-0.95) = 20</a:t>
            </a:r>
          </a:p>
          <a:p>
            <a:pPr marL="346075" indent="-346075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but needs 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=∞!</a:t>
            </a:r>
          </a:p>
          <a:p>
            <a:pPr marL="457200" indent="-457200">
              <a:buFont typeface="Arial" panose="020B0604020202020204" pitchFamily="34" charset="0"/>
              <a:buAutoNum type="alphaLcParenR" startAt="2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Reasonable “engineering” compromise: </a:t>
            </a:r>
          </a:p>
        </p:txBody>
      </p:sp>
      <p:sp>
        <p:nvSpPr>
          <p:cNvPr id="7" name="Rectangle 4"/>
          <p:cNvSpPr/>
          <p:nvPr/>
        </p:nvSpPr>
        <p:spPr>
          <a:xfrm>
            <a:off x="941113" y="5149794"/>
            <a:ext cx="82028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6075" indent="-346075"/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Equal time in sequential and parallel code: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(1-F) = F/S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6075" indent="-346075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F/(1-F) = 0.95/0.05 = 20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6075" indent="-346075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S = 1/(0.05+0.05) = 10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1776860" y="1341967"/>
            <a:ext cx="46810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Speedup = 1 / ((1-F) + F/S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(S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800" dirty="0">
                <a:latin typeface="Arial" panose="020B0604020202020204" pitchFamily="34" charset="0"/>
                <a:ea typeface="Wingdings"/>
                <a:cs typeface="Arial" panose="020B0604020202020204" pitchFamily="34" charset="0"/>
                <a:sym typeface="Wingdings"/>
              </a:rPr>
              <a:t>∞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  = 1/(1-F)</a:t>
            </a:r>
          </a:p>
        </p:txBody>
      </p:sp>
    </p:spTree>
    <p:extLst>
      <p:ext uri="{BB962C8B-B14F-4D97-AF65-F5344CB8AC3E}">
        <p14:creationId xmlns:p14="http://schemas.microsoft.com/office/powerpoint/2010/main" val="33628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Maximum “Achievable” Speed-Up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1111" t="1481" r="1111" b="1481"/>
          <a:stretch>
            <a:fillRect/>
          </a:stretch>
        </p:blipFill>
        <p:spPr bwMode="auto">
          <a:xfrm>
            <a:off x="381000" y="1304351"/>
            <a:ext cx="8739613" cy="487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7"/>
          <p:cNvSpPr txBox="1"/>
          <p:nvPr/>
        </p:nvSpPr>
        <p:spPr>
          <a:xfrm>
            <a:off x="1447800" y="1761830"/>
            <a:ext cx="2125677" cy="16312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the portion of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the program that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can be parallelized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is small, then the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speedup is limited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27091" y="3762082"/>
            <a:ext cx="2929936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this region, the sequential </a:t>
            </a:r>
            <a:r>
              <a:rPr lang="en-US" sz="2000">
                <a:solidFill>
                  <a:srgbClr val="FF0000"/>
                </a:solidFill>
              </a:rPr>
              <a:t>portion limits the </a:t>
            </a:r>
            <a:r>
              <a:rPr lang="en-US" sz="2000" dirty="0">
                <a:solidFill>
                  <a:srgbClr val="FF0000"/>
                </a:solidFill>
              </a:rPr>
              <a:t>performance</a:t>
            </a:r>
          </a:p>
        </p:txBody>
      </p:sp>
      <p:grpSp>
        <p:nvGrpSpPr>
          <p:cNvPr id="9" name="Group 6"/>
          <p:cNvGrpSpPr/>
          <p:nvPr/>
        </p:nvGrpSpPr>
        <p:grpSpPr>
          <a:xfrm>
            <a:off x="3824238" y="1958019"/>
            <a:ext cx="2089184" cy="1546597"/>
            <a:chOff x="3824239" y="1023583"/>
            <a:chExt cx="2089184" cy="2062130"/>
          </a:xfrm>
        </p:grpSpPr>
        <p:cxnSp>
          <p:nvCxnSpPr>
            <p:cNvPr id="10" name="Straight Arrow Connector 2"/>
            <p:cNvCxnSpPr/>
            <p:nvPr/>
          </p:nvCxnSpPr>
          <p:spPr>
            <a:xfrm flipV="1">
              <a:off x="5227093" y="1023583"/>
              <a:ext cx="0" cy="83251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4"/>
            <p:cNvSpPr txBox="1"/>
            <p:nvPr/>
          </p:nvSpPr>
          <p:spPr>
            <a:xfrm>
              <a:off x="3824239" y="1977717"/>
              <a:ext cx="2089184" cy="1107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500 processors</a:t>
              </a:r>
            </a:p>
            <a:p>
              <a:r>
                <a:rPr lang="en-US" sz="2400" b="1" dirty="0">
                  <a:solidFill>
                    <a:srgbClr val="FF0000"/>
                  </a:solidFill>
                </a:rPr>
                <a:t>for 19x</a:t>
              </a:r>
            </a:p>
          </p:txBody>
        </p:sp>
      </p:grpSp>
      <p:grpSp>
        <p:nvGrpSpPr>
          <p:cNvPr id="12" name="Group 10"/>
          <p:cNvGrpSpPr/>
          <p:nvPr/>
        </p:nvGrpSpPr>
        <p:grpSpPr>
          <a:xfrm>
            <a:off x="2210594" y="3685086"/>
            <a:ext cx="1933191" cy="1546597"/>
            <a:chOff x="4187096" y="1023583"/>
            <a:chExt cx="1933191" cy="2062130"/>
          </a:xfrm>
        </p:grpSpPr>
        <p:cxnSp>
          <p:nvCxnSpPr>
            <p:cNvPr id="13" name="Straight Arrow Connector 11"/>
            <p:cNvCxnSpPr/>
            <p:nvPr/>
          </p:nvCxnSpPr>
          <p:spPr>
            <a:xfrm flipV="1">
              <a:off x="5227093" y="1023583"/>
              <a:ext cx="0" cy="83251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2"/>
            <p:cNvSpPr txBox="1"/>
            <p:nvPr/>
          </p:nvSpPr>
          <p:spPr>
            <a:xfrm>
              <a:off x="4187096" y="1977717"/>
              <a:ext cx="1933191" cy="1107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20 processors</a:t>
              </a:r>
            </a:p>
            <a:p>
              <a:r>
                <a:rPr lang="en-US" sz="2400" b="1" dirty="0">
                  <a:solidFill>
                    <a:srgbClr val="FF0000"/>
                  </a:solidFill>
                </a:rPr>
                <a:t>for 10x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51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Application Example: Deep Learning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Image classification (cats …)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Pick “best” vacation photos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Machine translation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Clean up accent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Fingerprint verification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Automatic game playing</a:t>
            </a:r>
          </a:p>
        </p:txBody>
      </p:sp>
    </p:spTree>
    <p:extLst>
      <p:ext uri="{BB962C8B-B14F-4D97-AF65-F5344CB8AC3E}">
        <p14:creationId xmlns:p14="http://schemas.microsoft.com/office/powerpoint/2010/main" val="3033010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Strong and Weak Scaling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To get good speedup on a parallel processor while keeping the problem size fixed is harder than getting good speedup by increasing the size of the problem.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>
                <a:solidFill>
                  <a:srgbClr val="0070C0"/>
                </a:solidFill>
                <a:latin typeface="Arial" panose="020B0604020202020204" pitchFamily="34" charset="0"/>
              </a:rPr>
              <a:t>Strong scaling: </a:t>
            </a:r>
            <a:r>
              <a:rPr lang="en-US" altLang="en-US" sz="2000" dirty="0">
                <a:latin typeface="Arial" panose="020B0604020202020204" pitchFamily="34" charset="0"/>
              </a:rPr>
              <a:t>when speedup can be achieved on a parallel processor without increasing the size of the problem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>
                <a:solidFill>
                  <a:srgbClr val="0070C0"/>
                </a:solidFill>
                <a:latin typeface="Arial" panose="020B0604020202020204" pitchFamily="34" charset="0"/>
              </a:rPr>
              <a:t>Weak scaling: </a:t>
            </a:r>
            <a:r>
              <a:rPr lang="en-US" altLang="en-US" sz="2000" dirty="0">
                <a:latin typeface="Arial" panose="020B0604020202020204" pitchFamily="34" charset="0"/>
              </a:rPr>
              <a:t>when speedup is achieved on a parallel processor by increasing the size of the problem proportionally to the increase in the number of processors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Load balancing </a:t>
            </a:r>
            <a:r>
              <a:rPr lang="en-US" altLang="en-US" sz="2400" dirty="0">
                <a:latin typeface="Arial" panose="020B0604020202020204" pitchFamily="34" charset="0"/>
              </a:rPr>
              <a:t>is another important factor: every processor doing same amount of work 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Just one unit with twice the load of others cuts speedup almost in half</a:t>
            </a:r>
          </a:p>
        </p:txBody>
      </p:sp>
    </p:spTree>
    <p:extLst>
      <p:ext uri="{BB962C8B-B14F-4D97-AF65-F5344CB8AC3E}">
        <p14:creationId xmlns:p14="http://schemas.microsoft.com/office/powerpoint/2010/main" val="2422972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Peer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Suppose a program spends 80% of its time in a square-root routine. How much must you speedup square root to make the program run 5 times faster?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Speedup = 1 / ((1-F) + F/S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RED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5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GREEN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ORANGE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YELLOW: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None of above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34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Amdahl’s Law applied to </a:t>
            </a:r>
            <a:r>
              <a:rPr lang="en-US" altLang="en-US" b="1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dgemm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Measured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dgemm</a:t>
            </a:r>
            <a:r>
              <a:rPr lang="en-US" altLang="en-US" sz="2400" dirty="0">
                <a:latin typeface="Arial" panose="020B0604020202020204" pitchFamily="34" charset="0"/>
              </a:rPr>
              <a:t> performance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Peak		5.5 GFLOPS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Large matrices 	3.6 GFLOPS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Processor	24.8 GFLOPS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Why are we not getting (close to) 25 GFLOPS?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Something else (not floating-point ALU) is limiting performance!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But what? Possible culprits: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Cache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Hazards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Let’s look at both!</a:t>
            </a:r>
          </a:p>
        </p:txBody>
      </p:sp>
    </p:spTree>
    <p:extLst>
      <p:ext uri="{BB962C8B-B14F-4D97-AF65-F5344CB8AC3E}">
        <p14:creationId xmlns:p14="http://schemas.microsoft.com/office/powerpoint/2010/main" val="2331765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Pipeline Hazards – </a:t>
            </a:r>
            <a:r>
              <a:rPr lang="en-US" altLang="en-US" b="1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dgemm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9" y="1562100"/>
            <a:ext cx="8888008" cy="42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18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Loop Unrolling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2" y="1676401"/>
            <a:ext cx="8628063" cy="3811900"/>
          </a:xfrm>
          <a:prstGeom prst="rect">
            <a:avLst/>
          </a:prstGeom>
        </p:spPr>
      </p:pic>
      <p:cxnSp>
        <p:nvCxnSpPr>
          <p:cNvPr id="8" name="Straight Arrow Connector 8"/>
          <p:cNvCxnSpPr/>
          <p:nvPr/>
        </p:nvCxnSpPr>
        <p:spPr>
          <a:xfrm flipH="1">
            <a:off x="5627018" y="3948660"/>
            <a:ext cx="5498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9"/>
          <p:cNvSpPr txBox="1"/>
          <p:nvPr/>
        </p:nvSpPr>
        <p:spPr>
          <a:xfrm>
            <a:off x="6150873" y="376399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 does the unrolling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37326" y="5371050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you verify that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generated code is actually unrolled?</a:t>
            </a:r>
          </a:p>
        </p:txBody>
      </p:sp>
      <p:cxnSp>
        <p:nvCxnSpPr>
          <p:cNvPr id="11" name="Straight Arrow Connector 11"/>
          <p:cNvCxnSpPr/>
          <p:nvPr/>
        </p:nvCxnSpPr>
        <p:spPr>
          <a:xfrm flipH="1">
            <a:off x="3276601" y="2895600"/>
            <a:ext cx="5498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3810001" y="26670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registers</a:t>
            </a:r>
          </a:p>
        </p:txBody>
      </p:sp>
    </p:spTree>
    <p:extLst>
      <p:ext uri="{BB962C8B-B14F-4D97-AF65-F5344CB8AC3E}">
        <p14:creationId xmlns:p14="http://schemas.microsoft.com/office/powerpoint/2010/main" val="125693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Performance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783284"/>
              </p:ext>
            </p:extLst>
          </p:nvPr>
        </p:nvGraphicFramePr>
        <p:xfrm>
          <a:off x="222741" y="2413177"/>
          <a:ext cx="6817377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8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 rowSpan="2"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Gflops</a:t>
                      </a:r>
                      <a:endParaRPr lang="en-US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avx</a:t>
                      </a:r>
                      <a:endParaRPr lang="en-US" sz="2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unroll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12.95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19.70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14.50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val 2"/>
          <p:cNvSpPr/>
          <p:nvPr/>
        </p:nvSpPr>
        <p:spPr>
          <a:xfrm>
            <a:off x="5304518" y="3579036"/>
            <a:ext cx="1616765" cy="4373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6887600" y="475130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304487" y="4337576"/>
            <a:ext cx="1616765" cy="4373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12821" y="3347087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WOW!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FPU versus Memory Access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How many floating-point operations does matrix multiply take?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 = 2 x N</a:t>
            </a:r>
            <a:r>
              <a:rPr lang="en-US" altLang="en-US" sz="2000" baseline="30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 (N</a:t>
            </a:r>
            <a:r>
              <a:rPr lang="en-US" altLang="en-US" sz="2000" baseline="30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 multiplies, N</a:t>
            </a:r>
            <a:r>
              <a:rPr lang="en-US" altLang="en-US" sz="2000" baseline="30000" dirty="0">
                <a:latin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</a:rPr>
              <a:t> adds)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How many memory load/stores?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 = 3 x N</a:t>
            </a:r>
            <a:r>
              <a:rPr lang="en-US" altLang="en-US" sz="2000" baseline="30000" dirty="0">
                <a:latin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</a:rPr>
              <a:t> (for A, B, C)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Many more floating-point operations than memory accesses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q = F/M = 2/3 * 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Good, since arithmetic is faster than memory access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Let’s check the code …</a:t>
            </a:r>
          </a:p>
        </p:txBody>
      </p:sp>
    </p:spTree>
    <p:extLst>
      <p:ext uri="{BB962C8B-B14F-4D97-AF65-F5344CB8AC3E}">
        <p14:creationId xmlns:p14="http://schemas.microsoft.com/office/powerpoint/2010/main" val="1520205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But memory is accessed repeatedly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4875894"/>
            <a:ext cx="8487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</a:rPr>
              <a:t>q = F/M = </a:t>
            </a:r>
            <a:r>
              <a:rPr lang="en-US" altLang="en-US" sz="2400" dirty="0">
                <a:latin typeface="Arial" panose="020B0604020202020204" pitchFamily="34" charset="0"/>
              </a:rPr>
              <a:t>1!</a:t>
            </a:r>
            <a:r>
              <a:rPr lang="en-US" altLang="en-US" sz="2400" i="1" dirty="0">
                <a:latin typeface="Arial" panose="020B0604020202020204" pitchFamily="34" charset="0"/>
              </a:rPr>
              <a:t>  </a:t>
            </a:r>
            <a:r>
              <a:rPr lang="en-US" altLang="en-US" sz="2400" dirty="0">
                <a:latin typeface="Arial" panose="020B0604020202020204" pitchFamily="34" charset="0"/>
              </a:rPr>
              <a:t>(2 loads and 2 floating-point operations)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9" y="2314760"/>
            <a:ext cx="8090294" cy="185174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48342" y="1800104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Inner loop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740209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Typical Memory Hierarchy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16561" y="4633478"/>
            <a:ext cx="827023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Where are the operands (A, B, C) stored?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What happens as N increases?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u="sng" dirty="0">
                <a:solidFill>
                  <a:srgbClr val="FF0000"/>
                </a:solidFill>
                <a:latin typeface="Arial" panose="020B0604020202020204" pitchFamily="34" charset="0"/>
              </a:rPr>
              <a:t>Idea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: arrange that most accesses are to fast cache!</a:t>
            </a:r>
          </a:p>
        </p:txBody>
      </p:sp>
      <p:sp>
        <p:nvSpPr>
          <p:cNvPr id="6" name="Rectangle 3" descr="10%"/>
          <p:cNvSpPr>
            <a:spLocks noChangeArrowheads="1"/>
          </p:cNvSpPr>
          <p:nvPr/>
        </p:nvSpPr>
        <p:spPr bwMode="auto">
          <a:xfrm>
            <a:off x="3490745" y="2400670"/>
            <a:ext cx="817365" cy="9291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7866" tIns="33338" rIns="67866" bIns="33338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Second-Level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(SRAM)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52051" y="1959213"/>
            <a:ext cx="2037160" cy="1821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7852" y="1902064"/>
            <a:ext cx="714139" cy="282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15141" y="2302113"/>
            <a:ext cx="1066800" cy="101084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44453" y="2451656"/>
            <a:ext cx="863218" cy="282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24099" y="1559163"/>
            <a:ext cx="1033185" cy="18240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39921" y="2302114"/>
            <a:ext cx="1005761" cy="9291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Secondary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(Disk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 Flash)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00840" y="1730614"/>
            <a:ext cx="3850220" cy="166449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17959" y="1728569"/>
            <a:ext cx="1868301" cy="282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On-Chip Components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2266450" y="1444863"/>
            <a:ext cx="4343400" cy="12573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339079" y="3281999"/>
            <a:ext cx="4156472" cy="16311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 rot="16200000">
            <a:off x="1824409" y="2710698"/>
            <a:ext cx="266700" cy="67101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81791" y="2915573"/>
            <a:ext cx="758429" cy="282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RegFile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9" descr="10%"/>
          <p:cNvSpPr>
            <a:spLocks noChangeArrowheads="1"/>
          </p:cNvSpPr>
          <p:nvPr/>
        </p:nvSpPr>
        <p:spPr bwMode="auto">
          <a:xfrm>
            <a:off x="5279660" y="2114920"/>
            <a:ext cx="781050" cy="101322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287971" y="2343520"/>
            <a:ext cx="784672" cy="7136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(DRAM)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 rot="5400000">
            <a:off x="2859390" y="2838225"/>
            <a:ext cx="654828" cy="4982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67866" tIns="33338" rIns="67866" bIns="33338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 rot="5400000">
            <a:off x="2865342" y="2323875"/>
            <a:ext cx="654828" cy="4982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7866" tIns="33338" rIns="67866" bIns="33338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279593" y="3550511"/>
            <a:ext cx="7317388" cy="221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Speed (cycles):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½’s                  1’s                      10’s          100’s-1000     1,000,000’s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279591" y="3836261"/>
            <a:ext cx="6868483" cy="221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Size (bytes):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100’s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10K’s                       M’s                G’s                   T’s</a:t>
            </a:r>
          </a:p>
        </p:txBody>
      </p:sp>
      <p:grpSp>
        <p:nvGrpSpPr>
          <p:cNvPr id="25" name="Group 29"/>
          <p:cNvGrpSpPr/>
          <p:nvPr/>
        </p:nvGrpSpPr>
        <p:grpSpPr>
          <a:xfrm>
            <a:off x="510569" y="4114136"/>
            <a:ext cx="7275222" cy="221599"/>
            <a:chOff x="481357" y="4658696"/>
            <a:chExt cx="7924800" cy="295466"/>
          </a:xfrm>
        </p:grpSpPr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481357" y="4658696"/>
              <a:ext cx="7924800" cy="2954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47625" tIns="19050" rIns="47625" bIns="1905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Cost/bit:        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highest                                                                                            lowest</a:t>
              </a:r>
            </a:p>
          </p:txBody>
        </p:sp>
        <p:cxnSp>
          <p:nvCxnSpPr>
            <p:cNvPr id="27" name="Straight Arrow Connector 28"/>
            <p:cNvCxnSpPr/>
            <p:nvPr/>
          </p:nvCxnSpPr>
          <p:spPr>
            <a:xfrm flipV="1">
              <a:off x="2739264" y="4810070"/>
              <a:ext cx="4548634" cy="771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3" descr="10%"/>
          <p:cNvSpPr>
            <a:spLocks noChangeArrowheads="1"/>
          </p:cNvSpPr>
          <p:nvPr/>
        </p:nvSpPr>
        <p:spPr bwMode="auto">
          <a:xfrm>
            <a:off x="4365260" y="2057769"/>
            <a:ext cx="671254" cy="1200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7866" tIns="33338" rIns="67866" bIns="0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Third-Level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(SRAM)</a:t>
            </a:r>
          </a:p>
        </p:txBody>
      </p:sp>
    </p:spTree>
    <p:extLst>
      <p:ext uri="{BB962C8B-B14F-4D97-AF65-F5344CB8AC3E}">
        <p14:creationId xmlns:p14="http://schemas.microsoft.com/office/powerpoint/2010/main" val="362118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utoUpdateAnimBg="0"/>
      <p:bldP spid="23" grpId="0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7675" y="72360"/>
            <a:ext cx="70389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Sub-Matrix Multiplication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or: Beating Amdahl’s Law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391851"/>
              </p:ext>
            </p:extLst>
          </p:nvPr>
        </p:nvGraphicFramePr>
        <p:xfrm>
          <a:off x="2232498" y="4268264"/>
          <a:ext cx="2450616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702744"/>
              </p:ext>
            </p:extLst>
          </p:nvPr>
        </p:nvGraphicFramePr>
        <p:xfrm>
          <a:off x="5936331" y="4268264"/>
          <a:ext cx="2450616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848752"/>
              </p:ext>
            </p:extLst>
          </p:nvPr>
        </p:nvGraphicFramePr>
        <p:xfrm>
          <a:off x="5936331" y="2003228"/>
          <a:ext cx="2450616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5253567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</a:rPr>
              <a:t>Blocking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Rearrange code to use values loaded in cache many times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Only “few” accesses to slow main memory (DRAM) per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floating point operation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→ throughput limited by FP hardware and cache, not slow DRAM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P&amp;H, RISC-V edition p. 465</a:t>
            </a:r>
          </a:p>
        </p:txBody>
      </p:sp>
    </p:spTree>
    <p:extLst>
      <p:ext uri="{BB962C8B-B14F-4D97-AF65-F5344CB8AC3E}">
        <p14:creationId xmlns:p14="http://schemas.microsoft.com/office/powerpoint/2010/main" val="54758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Matrices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Square matrix of dimension </a:t>
            </a:r>
            <a:r>
              <a:rPr lang="en-US" altLang="en-US" sz="2400" dirty="0" err="1">
                <a:latin typeface="Arial" panose="020B0604020202020204" pitchFamily="34" charset="0"/>
              </a:rPr>
              <a:t>NxN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/>
          </p:nvPr>
        </p:nvGraphicFramePr>
        <p:xfrm>
          <a:off x="6400307" y="2515264"/>
          <a:ext cx="2450616" cy="2750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600" baseline="-250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Group 18"/>
          <p:cNvGrpSpPr/>
          <p:nvPr/>
        </p:nvGrpSpPr>
        <p:grpSpPr>
          <a:xfrm>
            <a:off x="5791201" y="3048000"/>
            <a:ext cx="301521" cy="1425870"/>
            <a:chOff x="5797264" y="2915426"/>
            <a:chExt cx="301521" cy="1901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12"/>
                <p:cNvSpPr txBox="1"/>
                <p:nvPr/>
              </p:nvSpPr>
              <p:spPr>
                <a:xfrm>
                  <a:off x="5797264" y="3529831"/>
                  <a:ext cx="235834" cy="6565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rgbClr val="3064C0"/>
                            </a:solidFill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3064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7264" y="3529831"/>
                  <a:ext cx="235834" cy="6565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13"/>
            <p:cNvCxnSpPr/>
            <p:nvPr/>
          </p:nvCxnSpPr>
          <p:spPr>
            <a:xfrm>
              <a:off x="6098785" y="2915426"/>
              <a:ext cx="0" cy="19011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9"/>
          <p:cNvGrpSpPr/>
          <p:nvPr/>
        </p:nvGrpSpPr>
        <p:grpSpPr>
          <a:xfrm>
            <a:off x="6774917" y="1782846"/>
            <a:ext cx="1686910" cy="492443"/>
            <a:chOff x="6782160" y="1809369"/>
            <a:chExt cx="1686910" cy="656590"/>
          </a:xfrm>
        </p:grpSpPr>
        <p:cxnSp>
          <p:nvCxnSpPr>
            <p:cNvPr id="11" name="Straight Arrow Connector 11"/>
            <p:cNvCxnSpPr/>
            <p:nvPr/>
          </p:nvCxnSpPr>
          <p:spPr>
            <a:xfrm>
              <a:off x="6782160" y="2391670"/>
              <a:ext cx="168691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7"/>
                <p:cNvSpPr txBox="1"/>
                <p:nvPr/>
              </p:nvSpPr>
              <p:spPr>
                <a:xfrm flipH="1">
                  <a:off x="7526260" y="1809369"/>
                  <a:ext cx="198710" cy="6565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rgbClr val="3064C0"/>
                            </a:solidFill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US" i="1" dirty="0">
                    <a:solidFill>
                      <a:srgbClr val="3064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526260" y="1809369"/>
                  <a:ext cx="198710" cy="656590"/>
                </a:xfrm>
                <a:prstGeom prst="rect">
                  <a:avLst/>
                </a:prstGeom>
                <a:blipFill>
                  <a:blip r:embed="rId4"/>
                  <a:stretch>
                    <a:fillRect l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21"/>
          <p:cNvSpPr txBox="1"/>
          <p:nvPr/>
        </p:nvSpPr>
        <p:spPr>
          <a:xfrm>
            <a:off x="8458201" y="2209801"/>
            <a:ext cx="44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064C0"/>
                </a:solidFill>
              </a:rPr>
              <a:t>N-1</a:t>
            </a:r>
          </a:p>
        </p:txBody>
      </p:sp>
      <p:sp>
        <p:nvSpPr>
          <p:cNvPr id="14" name="TextBox 22"/>
          <p:cNvSpPr txBox="1"/>
          <p:nvPr/>
        </p:nvSpPr>
        <p:spPr>
          <a:xfrm>
            <a:off x="5943601" y="4953001"/>
            <a:ext cx="44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064C0"/>
                </a:solidFill>
              </a:rPr>
              <a:t>N-1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6400801" y="220980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064C0"/>
                </a:solidFill>
              </a:rPr>
              <a:t>0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6134796" y="251526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3064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64906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Memory Access Blocking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9" y="1447801"/>
            <a:ext cx="8194720" cy="43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368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Performance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830204"/>
              </p:ext>
            </p:extLst>
          </p:nvPr>
        </p:nvGraphicFramePr>
        <p:xfrm>
          <a:off x="222860" y="2156402"/>
          <a:ext cx="8628065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8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0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620">
                <a:tc rowSpan="2"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T="34290" marB="3429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Gflops</a:t>
                      </a:r>
                      <a:endParaRPr lang="en-US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avx</a:t>
                      </a:r>
                      <a:endParaRPr lang="en-US" sz="2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unroll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blocking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12.95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13.80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19.70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21.79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14.50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20.17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15.82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7585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And in Conclusion, …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Approaches to Parallelism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SISD, SIMD, MIMD (next lecture)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SIMD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One instruction operates on multiple operands simultaneously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Example: matrix multiplication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Floating point heavy → exploit Moore’s law to make fast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Amdahl’s Law: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Serial sections limit speedup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Cache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Blocking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Hazards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Loop unrolling</a:t>
            </a:r>
          </a:p>
        </p:txBody>
      </p:sp>
    </p:spTree>
    <p:extLst>
      <p:ext uri="{BB962C8B-B14F-4D97-AF65-F5344CB8AC3E}">
        <p14:creationId xmlns:p14="http://schemas.microsoft.com/office/powerpoint/2010/main" val="352765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Matrix Multiplication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419305"/>
              </p:ext>
            </p:extLst>
          </p:nvPr>
        </p:nvGraphicFramePr>
        <p:xfrm>
          <a:off x="2731529" y="4087793"/>
          <a:ext cx="2450616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580452"/>
              </p:ext>
            </p:extLst>
          </p:nvPr>
        </p:nvGraphicFramePr>
        <p:xfrm>
          <a:off x="5698762" y="4087793"/>
          <a:ext cx="2450616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612640"/>
              </p:ext>
            </p:extLst>
          </p:nvPr>
        </p:nvGraphicFramePr>
        <p:xfrm>
          <a:off x="5698762" y="1991182"/>
          <a:ext cx="2450616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9"/>
          <p:cNvGrpSpPr/>
          <p:nvPr/>
        </p:nvGrpSpPr>
        <p:grpSpPr>
          <a:xfrm>
            <a:off x="2171701" y="4289258"/>
            <a:ext cx="301521" cy="1425870"/>
            <a:chOff x="5797264" y="2915426"/>
            <a:chExt cx="301521" cy="1901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/>
                <p:cNvSpPr txBox="1"/>
                <p:nvPr/>
              </p:nvSpPr>
              <p:spPr>
                <a:xfrm>
                  <a:off x="5797264" y="3529831"/>
                  <a:ext cx="256673" cy="6565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rgbClr val="3064C0"/>
                            </a:solidFill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3064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7264" y="3529831"/>
                  <a:ext cx="256673" cy="6565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1"/>
            <p:cNvCxnSpPr/>
            <p:nvPr/>
          </p:nvCxnSpPr>
          <p:spPr>
            <a:xfrm>
              <a:off x="6098785" y="2915426"/>
              <a:ext cx="0" cy="19011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6167041" y="1392200"/>
            <a:ext cx="1686910" cy="492443"/>
            <a:chOff x="6782160" y="1809369"/>
            <a:chExt cx="1686910" cy="656590"/>
          </a:xfrm>
        </p:grpSpPr>
        <p:cxnSp>
          <p:nvCxnSpPr>
            <p:cNvPr id="13" name="Straight Arrow Connector 13"/>
            <p:cNvCxnSpPr/>
            <p:nvPr/>
          </p:nvCxnSpPr>
          <p:spPr>
            <a:xfrm>
              <a:off x="6782160" y="2391670"/>
              <a:ext cx="168691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4"/>
                <p:cNvSpPr txBox="1"/>
                <p:nvPr/>
              </p:nvSpPr>
              <p:spPr>
                <a:xfrm flipH="1">
                  <a:off x="7526260" y="1809369"/>
                  <a:ext cx="198710" cy="6565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rgbClr val="3064C0"/>
                            </a:solidFill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US" i="1" dirty="0">
                    <a:solidFill>
                      <a:srgbClr val="3064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526260" y="1809369"/>
                  <a:ext cx="198710" cy="656590"/>
                </a:xfrm>
                <a:prstGeom prst="rect">
                  <a:avLst/>
                </a:prstGeom>
                <a:blipFill>
                  <a:blip r:embed="rId4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5"/>
          <p:cNvGrpSpPr/>
          <p:nvPr/>
        </p:nvGrpSpPr>
        <p:grpSpPr>
          <a:xfrm>
            <a:off x="3113382" y="3470929"/>
            <a:ext cx="1686910" cy="492443"/>
            <a:chOff x="6782160" y="1809369"/>
            <a:chExt cx="1686910" cy="656590"/>
          </a:xfrm>
        </p:grpSpPr>
        <p:cxnSp>
          <p:nvCxnSpPr>
            <p:cNvPr id="16" name="Straight Arrow Connector 16"/>
            <p:cNvCxnSpPr/>
            <p:nvPr/>
          </p:nvCxnSpPr>
          <p:spPr>
            <a:xfrm>
              <a:off x="6782160" y="2391670"/>
              <a:ext cx="168691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7"/>
                <p:cNvSpPr txBox="1"/>
                <p:nvPr/>
              </p:nvSpPr>
              <p:spPr>
                <a:xfrm flipH="1">
                  <a:off x="7526260" y="1809369"/>
                  <a:ext cx="198710" cy="6565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rgbClr val="3064C0"/>
                            </a:solidFill>
                            <a:latin typeface="Cambria Math" charset="0"/>
                          </a:rPr>
                          <m:t>𝑘</m:t>
                        </m:r>
                      </m:oMath>
                    </m:oMathPara>
                  </a14:m>
                  <a:endParaRPr lang="en-US" i="1" dirty="0">
                    <a:solidFill>
                      <a:srgbClr val="3064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526260" y="1809369"/>
                  <a:ext cx="198710" cy="656590"/>
                </a:xfrm>
                <a:prstGeom prst="rect">
                  <a:avLst/>
                </a:prstGeom>
                <a:blipFill>
                  <a:blip r:embed="rId5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8"/>
          <p:cNvGrpSpPr/>
          <p:nvPr/>
        </p:nvGrpSpPr>
        <p:grpSpPr>
          <a:xfrm>
            <a:off x="4810539" y="2233778"/>
            <a:ext cx="516777" cy="1425870"/>
            <a:chOff x="5582008" y="2915426"/>
            <a:chExt cx="516777" cy="1901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9"/>
                <p:cNvSpPr txBox="1"/>
                <p:nvPr/>
              </p:nvSpPr>
              <p:spPr>
                <a:xfrm>
                  <a:off x="5582008" y="3531958"/>
                  <a:ext cx="351891" cy="6565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rgbClr val="3064C0"/>
                            </a:solidFill>
                            <a:latin typeface="Cambria Math" charset="0"/>
                          </a:rPr>
                          <m:t>𝑘</m:t>
                        </m:r>
                      </m:oMath>
                    </m:oMathPara>
                  </a14:m>
                  <a:endParaRPr lang="en-US" dirty="0">
                    <a:solidFill>
                      <a:srgbClr val="3064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008" y="3531958"/>
                  <a:ext cx="351891" cy="6565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20"/>
            <p:cNvCxnSpPr/>
            <p:nvPr/>
          </p:nvCxnSpPr>
          <p:spPr>
            <a:xfrm>
              <a:off x="6098785" y="2915426"/>
              <a:ext cx="0" cy="19011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4"/>
          <p:cNvSpPr txBox="1"/>
          <p:nvPr/>
        </p:nvSpPr>
        <p:spPr>
          <a:xfrm>
            <a:off x="762000" y="1981201"/>
            <a:ext cx="3554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 = A*B</a:t>
            </a:r>
          </a:p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ik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kj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Rectangle 22"/>
          <p:cNvSpPr/>
          <p:nvPr/>
        </p:nvSpPr>
        <p:spPr>
          <a:xfrm>
            <a:off x="2286000" y="38100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3"/>
          <p:cNvSpPr/>
          <p:nvPr/>
        </p:nvSpPr>
        <p:spPr>
          <a:xfrm>
            <a:off x="5334000" y="17526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4"/>
          <p:cNvSpPr/>
          <p:nvPr/>
        </p:nvSpPr>
        <p:spPr>
          <a:xfrm>
            <a:off x="5334001" y="39624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10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Reference: Python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Matrix multiplication in Python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86" y="1895861"/>
            <a:ext cx="7582628" cy="1647436"/>
          </a:xfrm>
          <a:prstGeom prst="rect">
            <a:avLst/>
          </a:prstGeom>
        </p:spPr>
      </p:pic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45549"/>
              </p:ext>
            </p:extLst>
          </p:nvPr>
        </p:nvGraphicFramePr>
        <p:xfrm>
          <a:off x="527538" y="3733800"/>
          <a:ext cx="3657600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[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Mflops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415172" y="3794704"/>
            <a:ext cx="445366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1 MFLOP = 1 Million floating-point operations per second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fmul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dgemm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 …) </a:t>
            </a:r>
            <a:r>
              <a:rPr lang="en-US" altLang="en-US" sz="2400" dirty="0">
                <a:latin typeface="Arial" panose="020B0604020202020204" pitchFamily="34" charset="0"/>
              </a:rPr>
              <a:t>takes 2*N</a:t>
            </a:r>
            <a:r>
              <a:rPr lang="en-US" altLang="en-US" sz="2400" baseline="30000" dirty="0">
                <a:latin typeface="Arial" panose="020B0604020202020204" pitchFamily="34" charset="0"/>
              </a:rPr>
              <a:t>3</a:t>
            </a:r>
            <a:r>
              <a:rPr lang="en-US" altLang="en-US" sz="2400" dirty="0">
                <a:latin typeface="Arial" panose="020B0604020202020204" pitchFamily="34" charset="0"/>
              </a:rPr>
              <a:t> flops</a:t>
            </a:r>
          </a:p>
        </p:txBody>
      </p:sp>
    </p:spTree>
    <p:extLst>
      <p:ext uri="{BB962C8B-B14F-4D97-AF65-F5344CB8AC3E}">
        <p14:creationId xmlns:p14="http://schemas.microsoft.com/office/powerpoint/2010/main" val="51274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pt-BR" altLang="en-US" sz="2400" dirty="0">
                <a:latin typeface="Arial" panose="020B0604020202020204" pitchFamily="34" charset="0"/>
              </a:rPr>
              <a:t> c = a * b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pt-BR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pt-BR" altLang="en-US" sz="2400" dirty="0">
                <a:latin typeface="Arial" panose="020B0604020202020204" pitchFamily="34" charset="0"/>
              </a:rPr>
              <a:t> a, b, c are N x N matrices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55" y="2901943"/>
            <a:ext cx="8510893" cy="27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6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Timing Program Execution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54" y="1567324"/>
            <a:ext cx="7990631" cy="41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25825</TotalTime>
  <Words>1998</Words>
  <Application>Microsoft Office PowerPoint</Application>
  <PresentationFormat>全屏显示(4:3)</PresentationFormat>
  <Paragraphs>616</Paragraphs>
  <Slides>52</Slides>
  <Notes>51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等线</vt:lpstr>
      <vt:lpstr>等线 Light</vt:lpstr>
      <vt:lpstr>Arial</vt:lpstr>
      <vt:lpstr>Calibri</vt:lpstr>
      <vt:lpstr>Calibri Light</vt:lpstr>
      <vt:lpstr>Cambria Math</vt:lpstr>
      <vt:lpstr>Courier</vt:lpstr>
      <vt:lpstr>Courier New</vt:lpstr>
      <vt:lpstr>Wingdings</vt:lpstr>
      <vt:lpstr>Office 主题​​</vt:lpstr>
      <vt:lpstr>Image</vt:lpstr>
      <vt:lpstr>计算机组成与系统结构 Computer Organization &amp; System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KJ</dc:creator>
  <cp:lastModifiedBy>Kejie Huang</cp:lastModifiedBy>
  <cp:revision>373</cp:revision>
  <dcterms:created xsi:type="dcterms:W3CDTF">2018-11-06T08:46:54Z</dcterms:created>
  <dcterms:modified xsi:type="dcterms:W3CDTF">2020-02-09T07:56:25Z</dcterms:modified>
</cp:coreProperties>
</file>