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606" r:id="rId2"/>
    <p:sldId id="1418" r:id="rId3"/>
    <p:sldId id="1419" r:id="rId4"/>
    <p:sldId id="1420" r:id="rId5"/>
    <p:sldId id="1421" r:id="rId6"/>
    <p:sldId id="1422" r:id="rId7"/>
    <p:sldId id="1423" r:id="rId8"/>
    <p:sldId id="1424" r:id="rId9"/>
    <p:sldId id="1425" r:id="rId10"/>
    <p:sldId id="1426" r:id="rId11"/>
    <p:sldId id="1427" r:id="rId12"/>
    <p:sldId id="1428" r:id="rId13"/>
    <p:sldId id="1429" r:id="rId14"/>
    <p:sldId id="1430" r:id="rId15"/>
    <p:sldId id="1431" r:id="rId16"/>
    <p:sldId id="1432" r:id="rId17"/>
    <p:sldId id="1433" r:id="rId18"/>
    <p:sldId id="1434" r:id="rId19"/>
    <p:sldId id="1435" r:id="rId20"/>
    <p:sldId id="1436" r:id="rId21"/>
    <p:sldId id="1437" r:id="rId22"/>
    <p:sldId id="1438" r:id="rId23"/>
    <p:sldId id="1439" r:id="rId24"/>
    <p:sldId id="1440" r:id="rId25"/>
    <p:sldId id="1441" r:id="rId26"/>
    <p:sldId id="1442" r:id="rId27"/>
    <p:sldId id="1443" r:id="rId28"/>
    <p:sldId id="1444" r:id="rId29"/>
    <p:sldId id="1445" r:id="rId30"/>
    <p:sldId id="1446" r:id="rId31"/>
    <p:sldId id="1447" r:id="rId32"/>
    <p:sldId id="1448" r:id="rId33"/>
    <p:sldId id="1449" r:id="rId34"/>
    <p:sldId id="1450" r:id="rId35"/>
    <p:sldId id="1451" r:id="rId36"/>
    <p:sldId id="1452" r:id="rId37"/>
    <p:sldId id="1453" r:id="rId38"/>
    <p:sldId id="1454" r:id="rId39"/>
    <p:sldId id="1455" r:id="rId40"/>
    <p:sldId id="1456" r:id="rId41"/>
    <p:sldId id="1457" r:id="rId42"/>
    <p:sldId id="1458" r:id="rId43"/>
    <p:sldId id="1459" r:id="rId44"/>
    <p:sldId id="14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4" autoAdjust="0"/>
    <p:restoredTop sz="89501" autoAdjust="0"/>
  </p:normalViewPr>
  <p:slideViewPr>
    <p:cSldViewPr snapToGrid="0">
      <p:cViewPr varScale="1">
        <p:scale>
          <a:sx n="60" d="100"/>
          <a:sy n="60" d="100"/>
        </p:scale>
        <p:origin x="1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2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71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3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1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9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823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48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34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17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43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8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8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63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3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504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85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074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3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793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674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511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83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00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50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999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269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220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564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314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65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49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394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42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900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778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868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91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9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82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5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4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3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5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penmp.org/mp-documents/omp-hands-on-SC08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Parallel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p</a:t>
            </a:r>
            <a:endParaRPr lang="en-US" altLang="en-US" b="1" dirty="0">
              <a:solidFill>
                <a:srgbClr val="CC0000"/>
              </a:solidFill>
              <a:latin typeface="Symbol" panose="05050102010706020507" pitchFamily="18" charset="2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4" y="1354361"/>
            <a:ext cx="5359073" cy="4830539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6068730" y="2095665"/>
            <a:ext cx="3425884" cy="3542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00B05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1,  id =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0,  id =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FFC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2,  id = 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00B0F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3,  id = 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00B05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5,  id =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4,  id =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FFC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6,  id = 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00B0F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7,  id = 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00B05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9,  id =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 8,  id =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 = 3.142425985001</a:t>
            </a:r>
            <a:endParaRPr lang="en-US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8501" y="1551894"/>
            <a:ext cx="149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Trial Run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120860" y="2360083"/>
            <a:ext cx="257175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1"/>
          <p:cNvSpPr/>
          <p:nvPr/>
        </p:nvSpPr>
        <p:spPr>
          <a:xfrm>
            <a:off x="1617131" y="4450292"/>
            <a:ext cx="3052236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59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5" y="1354360"/>
            <a:ext cx="5345471" cy="4830539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Parallel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p</a:t>
            </a:r>
            <a:endParaRPr lang="en-US" altLang="en-US" b="1" dirty="0">
              <a:solidFill>
                <a:srgbClr val="CC0000"/>
              </a:solidFill>
              <a:latin typeface="Symbol" panose="05050102010706020507" pitchFamily="18" charset="2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4865149" y="1621189"/>
            <a:ext cx="4126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Scale up: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num_steps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830926" y="2722580"/>
            <a:ext cx="3273404" cy="2763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sz="2400" b="1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pi = </a:t>
            </a:r>
            <a:r>
              <a:rPr lang="hr-HR" sz="2400" b="1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3.141592653590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 sz="2400" b="1">
              <a:latin typeface="Arial" panose="020B0604020202020204" pitchFamily="34" charset="0"/>
              <a:ea typeface="Courier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r-HR" sz="2400" b="1">
              <a:latin typeface="Arial" panose="020B0604020202020204" pitchFamily="34" charset="0"/>
              <a:ea typeface="Courier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240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You verify how many digits are correct </a:t>
            </a:r>
            <a:r>
              <a:rPr lang="is-IS" sz="240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ea typeface="Courier" charset="0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3093509" y="2381250"/>
            <a:ext cx="763058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2"/>
          <p:cNvSpPr/>
          <p:nvPr/>
        </p:nvSpPr>
        <p:spPr>
          <a:xfrm>
            <a:off x="1595964" y="4446059"/>
            <a:ext cx="2950636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840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Can We Parallelize Computing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?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9" y="1673409"/>
            <a:ext cx="5074409" cy="4224948"/>
          </a:xfrm>
          <a:prstGeom prst="rect">
            <a:avLst/>
          </a:prstGeom>
        </p:spPr>
      </p:pic>
      <p:cxnSp>
        <p:nvCxnSpPr>
          <p:cNvPr id="13" name="Straight Arrow Connector 9"/>
          <p:cNvCxnSpPr/>
          <p:nvPr/>
        </p:nvCxnSpPr>
        <p:spPr>
          <a:xfrm flipH="1">
            <a:off x="2400053" y="5207080"/>
            <a:ext cx="2815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426967" y="3664464"/>
            <a:ext cx="3530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Summation inside parallel section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Insignificant speedup in this example, but </a:t>
            </a:r>
            <a:r>
              <a:rPr lang="is-I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is-I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 = </a:t>
            </a:r>
            <a:r>
              <a:rPr lang="hr-HR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3.138450662641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?!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5265523" y="2152036"/>
            <a:ext cx="2832843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looking for ways to beat Amdahl’s Law </a:t>
            </a:r>
            <a:r>
              <a:rPr lang="is-I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2682875" y="2592917"/>
            <a:ext cx="714375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2"/>
          <p:cNvSpPr/>
          <p:nvPr/>
        </p:nvSpPr>
        <p:spPr>
          <a:xfrm>
            <a:off x="1371398" y="4670793"/>
            <a:ext cx="2622953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278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Kind of Threads?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are the possible values of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*(x1) </a:t>
            </a:r>
            <a:r>
              <a:rPr lang="en-US" altLang="en-US" sz="2400" dirty="0">
                <a:latin typeface="Arial" panose="020B0604020202020204" pitchFamily="34" charset="0"/>
              </a:rPr>
              <a:t>after executing this code by two concurrent threads?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313517" y="2091982"/>
            <a:ext cx="4221773" cy="3542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# *(x1) = 100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x2,0(x1)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x2,x2,1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x2,0(x1)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11"/>
          <p:cNvGraphicFramePr>
            <a:graphicFrameLocks noGrp="1"/>
          </p:cNvGraphicFramePr>
          <p:nvPr>
            <p:extLst/>
          </p:nvPr>
        </p:nvGraphicFramePr>
        <p:xfrm>
          <a:off x="1783364" y="4116071"/>
          <a:ext cx="4674586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*(x1)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n-US" sz="2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101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or 102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or 101 or 102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1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What’s Going On?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9" y="1673409"/>
            <a:ext cx="5074409" cy="4224948"/>
          </a:xfrm>
          <a:prstGeom prst="rect">
            <a:avLst/>
          </a:prstGeom>
        </p:spPr>
      </p:pic>
      <p:cxnSp>
        <p:nvCxnSpPr>
          <p:cNvPr id="13" name="Straight Arrow Connector 9"/>
          <p:cNvCxnSpPr/>
          <p:nvPr/>
        </p:nvCxnSpPr>
        <p:spPr>
          <a:xfrm flipH="1">
            <a:off x="2400053" y="5207080"/>
            <a:ext cx="2815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5319024" y="2940031"/>
            <a:ext cx="359963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 is really </a:t>
            </a:r>
          </a:p>
          <a:p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pi = pi + sum[id]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if &gt;1 threads reads current (same) value of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computes the sum, stores the result back to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processor reads same intermediate value of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</a:t>
            </a:r>
            <a:r>
              <a:rPr lang="en-US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!</a:t>
            </a:r>
          </a:p>
          <a:p>
            <a:pPr marL="257175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Result depends on who gets there when</a:t>
            </a:r>
          </a:p>
          <a:p>
            <a:pPr marL="600075" lvl="1" indent="-257175">
              <a:buClr>
                <a:srgbClr val="C00000"/>
              </a:buClr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A “race”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ourier" charset="0"/>
                <a:cs typeface="Arial" panose="020B0604020202020204" pitchFamily="34" charset="0"/>
                <a:sym typeface="Wingdings"/>
              </a:rPr>
              <a:t> result is 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ea typeface="Courier" charset="0"/>
                <a:cs typeface="Arial" panose="020B0604020202020204" pitchFamily="34" charset="0"/>
                <a:sym typeface="Wingdings"/>
              </a:rPr>
              <a:t>not deterministic</a:t>
            </a:r>
            <a:endParaRPr lang="en-US" b="1" u="sng" dirty="0">
              <a:solidFill>
                <a:srgbClr val="FF0000"/>
              </a:solidFill>
              <a:latin typeface="Arial" panose="020B0604020202020204" pitchFamily="34" charset="0"/>
              <a:ea typeface="Courier" charset="0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2660944" y="2562122"/>
            <a:ext cx="714375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2"/>
          <p:cNvSpPr/>
          <p:nvPr/>
        </p:nvSpPr>
        <p:spPr>
          <a:xfrm>
            <a:off x="1332733" y="4676672"/>
            <a:ext cx="2676234" cy="257175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411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Reduction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sum=0.0, A[MAX];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 ( sum 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 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sum/MAX;  // bug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</a:rPr>
              <a:t> Problem is that we really want sum over all threads!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Reduction</a:t>
            </a:r>
            <a:r>
              <a:rPr lang="en-US" altLang="en-US" sz="2000" dirty="0">
                <a:latin typeface="Arial" panose="020B0604020202020204" pitchFamily="34" charset="0"/>
              </a:rPr>
              <a:t>: specifies that 1 or more variables that are private to each thread are subject of reduction operation at end of parallel region: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reduction(</a:t>
            </a:r>
            <a:r>
              <a:rPr lang="en-US" altLang="en-US" sz="2000" b="1" dirty="0" err="1">
                <a:latin typeface="Arial" panose="020B0604020202020204" pitchFamily="34" charset="0"/>
              </a:rPr>
              <a:t>operation:var</a:t>
            </a:r>
            <a:r>
              <a:rPr lang="en-US" altLang="en-US" sz="2000" b="1" dirty="0">
                <a:latin typeface="Arial" panose="020B0604020202020204" pitchFamily="34" charset="0"/>
              </a:rPr>
              <a:t>)</a:t>
            </a:r>
            <a:r>
              <a:rPr lang="en-US" altLang="en-US" sz="2000" dirty="0">
                <a:latin typeface="Arial" panose="020B0604020202020204" pitchFamily="34" charset="0"/>
              </a:rPr>
              <a:t> where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Operation</a:t>
            </a:r>
            <a:r>
              <a:rPr lang="en-US" altLang="en-US" sz="1800" dirty="0">
                <a:latin typeface="Arial" panose="020B0604020202020204" pitchFamily="34" charset="0"/>
              </a:rPr>
              <a:t>: operator to perform on the variables (</a:t>
            </a:r>
            <a:r>
              <a:rPr lang="en-US" altLang="en-US" sz="1800" dirty="0" err="1"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) at the end of the parallel region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solidFill>
                  <a:srgbClr val="0070C0"/>
                </a:solidFill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latin typeface="Arial" panose="020B0604020202020204" pitchFamily="34" charset="0"/>
              </a:rPr>
              <a:t>: One or more variables on which to perform scalar reduction.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sum=0.0, A[MAX];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reduction(+ : sum)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 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sum/MAX;</a:t>
            </a:r>
          </a:p>
        </p:txBody>
      </p:sp>
    </p:spTree>
    <p:extLst>
      <p:ext uri="{BB962C8B-B14F-4D97-AF65-F5344CB8AC3E}">
        <p14:creationId xmlns:p14="http://schemas.microsoft.com/office/powerpoint/2010/main" val="128108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Calculating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p</a:t>
            </a:r>
            <a:r>
              <a:rPr lang="el-G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Original Version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latin typeface="Courier New"/>
                <a:cs typeface="Courier New"/>
              </a:rPr>
              <a:t>omp.h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#define NUM_THREADS 4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static long 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 = 100000; double step;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void main () 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; 	  double  x, pi, sum[NUM_THREADS];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step = 1.0/(double) 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#pragma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omp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parallel private (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, x 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r>
              <a:rPr lang="en-US" sz="1800" b="1" dirty="0">
                <a:latin typeface="Courier New"/>
                <a:cs typeface="Courier New"/>
              </a:rPr>
              <a:t>	 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id = </a:t>
            </a:r>
            <a:r>
              <a:rPr lang="en-US" sz="1800" b="1" dirty="0" err="1">
                <a:latin typeface="Courier New"/>
                <a:cs typeface="Courier New"/>
              </a:rPr>
              <a:t>omp_get_thread_num</a:t>
            </a:r>
            <a:r>
              <a:rPr lang="en-US" sz="18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for (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=id, sum[id]=0.0;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dirty="0" err="1">
                <a:latin typeface="Courier New"/>
                <a:cs typeface="Courier New"/>
              </a:rPr>
              <a:t>i+NUM_THREADS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x = (i+0.5)*step;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sum[id] += 4.0/(1.0+x*x);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}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for(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=1;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&lt;NUM_THREADS;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++)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sum[0] += sum[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];  pi = sum[0];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printf</a:t>
            </a:r>
            <a:r>
              <a:rPr lang="en-US" sz="1800" b="1" dirty="0">
                <a:latin typeface="Courier New"/>
                <a:cs typeface="Courier New"/>
              </a:rPr>
              <a:t> ("pi = %6.12f\n", pi);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8"/>
          <p:cNvSpPr/>
          <p:nvPr/>
        </p:nvSpPr>
        <p:spPr>
          <a:xfrm>
            <a:off x="3546792" y="3091180"/>
            <a:ext cx="2229168" cy="285750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3661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Version 2: parallel for, reduction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61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latin typeface="Courier New"/>
                <a:cs typeface="Courier New"/>
              </a:rPr>
              <a:t>omp.h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latin typeface="Courier New"/>
                <a:cs typeface="Courier New"/>
              </a:rPr>
              <a:t>stdio.h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/static long 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 = 100000;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double step;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void main ()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{	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; 	  double x, pi, sum = 0.0;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  step = 1.0/(double) 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#pragma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omp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parallel for private(x) reduction(+:sum)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  for (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=1;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&lt;= </a:t>
            </a:r>
            <a:r>
              <a:rPr lang="en-US" sz="1800" b="1" dirty="0" err="1">
                <a:latin typeface="Courier New"/>
                <a:cs typeface="Courier New"/>
              </a:rPr>
              <a:t>num_steps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++){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	 	x = (i-0.5)*step;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	  	sum = sum + 4.0/(1.0+x*x);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  }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  pi = sum;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latin typeface="Courier New"/>
                <a:cs typeface="Courier New"/>
              </a:rPr>
              <a:t>printf</a:t>
            </a:r>
            <a:r>
              <a:rPr lang="en-US" sz="1800" b="1" dirty="0">
                <a:latin typeface="Courier New"/>
                <a:cs typeface="Courier New"/>
              </a:rPr>
              <a:t> ("pi = %6.8f\n", pi);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8"/>
          <p:cNvSpPr/>
          <p:nvPr/>
        </p:nvSpPr>
        <p:spPr>
          <a:xfrm>
            <a:off x="3795712" y="3370580"/>
            <a:ext cx="3803968" cy="285750"/>
          </a:xfrm>
          <a:prstGeom prst="rect">
            <a:avLst/>
          </a:prstGeom>
          <a:solidFill>
            <a:srgbClr val="FF6FCF">
              <a:alpha val="2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1089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Synchronization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Problem: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Limit access to shared resource to 1 actor at a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 only 1 person permitted to edit a file at a time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otherwise changes by several people get all mixed up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Solution: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26933" y="3728661"/>
            <a:ext cx="485986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Take turns: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Only one person get’s the microphone &amp; talks at a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Also good practice for classrooms, btw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0" y="3437268"/>
            <a:ext cx="3064470" cy="22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Races and Synchronization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Two memory accesses form a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data race </a:t>
            </a:r>
            <a:r>
              <a:rPr lang="en-US" altLang="en-US" sz="2400" dirty="0">
                <a:latin typeface="Arial" panose="020B0604020202020204" pitchFamily="34" charset="0"/>
              </a:rPr>
              <a:t>if from different threads access same location, at least one is a write, and they occur one after another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there is a data race, result of program varies depending on chance (which thread first?)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Avoid data races by synchronizing writing and reading to get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</a:rPr>
              <a:t> behavior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Synchronization done by user-level routines that rely on hardware synchronization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8001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extension: no new language to learn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Multi-threaded, shared-memory parallelism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Compiler Directives,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Runtime Library Routines,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Ignored by compilers unaware of OpenMP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Same source for multiple architectures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E.g., same program for 1 &amp; 16 cores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Only works with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81889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Locks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Computers use locks to control access to shared resources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Serves purpose of microphone in example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Also referred to as “semaphore”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Usually implemented with a variable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 for unlocked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 for locked</a:t>
            </a:r>
          </a:p>
        </p:txBody>
      </p:sp>
    </p:spTree>
    <p:extLst>
      <p:ext uri="{BB962C8B-B14F-4D97-AF65-F5344CB8AC3E}">
        <p14:creationId xmlns:p14="http://schemas.microsoft.com/office/powerpoint/2010/main" val="22827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Synchronization with Locks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wait for lock released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(lock != 0) 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lock == 0 now (unlocked)</a:t>
            </a:r>
          </a:p>
          <a:p>
            <a:pPr>
              <a:buNone/>
            </a:pPr>
            <a:endParaRPr lang="en-US" sz="2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set lock	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1;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// </a:t>
            </a:r>
            <a:r>
              <a:rPr lang="is-IS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access shared resource ... </a:t>
            </a:r>
          </a:p>
          <a:p>
            <a:pPr>
              <a:buNone/>
            </a:pPr>
            <a:r>
              <a:rPr lang="is-IS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// e.g. pi</a:t>
            </a:r>
          </a:p>
          <a:p>
            <a:pPr>
              <a:buNone/>
            </a:pPr>
            <a:r>
              <a:rPr lang="is-IS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// </a:t>
            </a:r>
            <a:r>
              <a:rPr lang="is-IS" sz="2000" b="1" u="sng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sequential</a:t>
            </a:r>
            <a:r>
              <a:rPr lang="is-IS" sz="20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execution! (Amdahl ...)</a:t>
            </a:r>
          </a:p>
          <a:p>
            <a:pPr>
              <a:buNone/>
            </a:pPr>
            <a:endParaRPr lang="is-IS" sz="2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is-I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release lock</a:t>
            </a:r>
          </a:p>
          <a:p>
            <a:pPr>
              <a:buNone/>
            </a:pPr>
            <a:r>
              <a:rPr lang="is-IS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0; </a:t>
            </a:r>
            <a:endParaRPr lang="en-US" sz="2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9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Lock Synchronization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4725" y="2330095"/>
            <a:ext cx="3868340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(lock != 0)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</a:t>
            </a: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critical section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sz="18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</a:t>
            </a:r>
            <a:endParaRPr lang="is-I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0; </a:t>
            </a: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2</a:t>
            </a: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4627959" y="2330095"/>
            <a:ext cx="3887391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(lock != 0)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</a:t>
            </a: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critical section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0; </a:t>
            </a: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 flipH="1">
            <a:off x="2653615" y="3016593"/>
            <a:ext cx="1863023" cy="588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3720307" y="3251810"/>
            <a:ext cx="3251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2 finds lock not set, before thread 1 sets it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threads believe they got and set the lock!</a:t>
            </a:r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85" y="1842163"/>
            <a:ext cx="3168530" cy="2391729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1927386" y="4504952"/>
            <a:ext cx="59508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as you like, this problem has no solution, not even at the assembly level.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we introduce new instructions, that is!</a:t>
            </a:r>
          </a:p>
        </p:txBody>
      </p:sp>
    </p:spTree>
    <p:extLst>
      <p:ext uri="{BB962C8B-B14F-4D97-AF65-F5344CB8AC3E}">
        <p14:creationId xmlns:p14="http://schemas.microsoft.com/office/powerpoint/2010/main" val="111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Hardware Synchronization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Solution: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Atomic read/write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Read &amp; write in single instruction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 other access permitted between read and write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Note: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Must use </a:t>
            </a:r>
            <a:r>
              <a:rPr lang="en-US" altLang="en-US" sz="1800" i="1" dirty="0">
                <a:latin typeface="Arial" panose="020B0604020202020204" pitchFamily="34" charset="0"/>
              </a:rPr>
              <a:t>shared memory 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u="sng" dirty="0">
                <a:latin typeface="Arial" panose="020B0604020202020204" pitchFamily="34" charset="0"/>
              </a:rPr>
              <a:t>multi</a:t>
            </a:r>
            <a:r>
              <a:rPr lang="en-US" altLang="en-US" sz="1800" dirty="0">
                <a:latin typeface="Arial" panose="020B0604020202020204" pitchFamily="34" charset="0"/>
              </a:rPr>
              <a:t>processing)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Common implementations: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Atomic swap of register ↔ memory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Pair of instructions for “linked” read and write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write fails if memory location has been “tampered” with after linked read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RISCV has variations of both, but for simplicity we will focus on the former</a:t>
            </a:r>
          </a:p>
        </p:txBody>
      </p:sp>
    </p:spTree>
    <p:extLst>
      <p:ext uri="{BB962C8B-B14F-4D97-AF65-F5344CB8AC3E}">
        <p14:creationId xmlns:p14="http://schemas.microsoft.com/office/powerpoint/2010/main" val="274128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1100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RISCV Atomic Memory Operations (AMOs)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AMOs atomically perform an operation on an operand in memory and set the destination register to the original memory value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R-Type Instruction Format: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Add, And, Or, Swap,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Max, Max Unsigned, Min, Min Unsigned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0" y="3225605"/>
            <a:ext cx="8296430" cy="1391490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5653870" y="4662442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amoadd.w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rd,rs2,(rs1):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t = M[x[rs1]];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x[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= t;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M[x[rs1]] = t + x[rs2]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3034" y="4662442"/>
            <a:ext cx="513503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Load from address in rs1 to “t”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rd</a:t>
            </a:r>
            <a:r>
              <a:rPr lang="en-US" altLang="en-US" sz="1800" dirty="0">
                <a:latin typeface="Arial" panose="020B0604020202020204" pitchFamily="34" charset="0"/>
              </a:rPr>
              <a:t> = ”t”, i.e., the value in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Store at address in rs1 the calculation “t” &lt;operation&gt; rs2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aq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 err="1">
                <a:latin typeface="Arial" panose="020B0604020202020204" pitchFamily="34" charset="0"/>
              </a:rPr>
              <a:t>rl</a:t>
            </a:r>
            <a:r>
              <a:rPr lang="en-US" altLang="en-US" sz="1800" dirty="0">
                <a:latin typeface="Arial" panose="020B0604020202020204" pitchFamily="34" charset="0"/>
              </a:rPr>
              <a:t> insure in 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0650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RISCV Critical Section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Assume that the lock is in memory location stored in register a0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 lock is “set” if it is 1; it is “free” if it is 0 (it’s initial value)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534" y="3021043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 t0, 1			     # Get 1 to set lock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Try:  amoswap.w.aq t1, t0, (a0) # t1 gets old lock value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		     # while we set it to 1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bnez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		t1, Try     # if it was already 1, another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	     # thread has the lock,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		     # so we need to try again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</a:t>
            </a:r>
            <a:r>
              <a:rPr lang="mr-IN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critical section goes here </a:t>
            </a:r>
            <a:r>
              <a:rPr lang="mr-IN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" charset="0"/>
              </a:rPr>
              <a:t>…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amoswap.w.rl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	x0, x0, (a0) 	     # store 0 in lock to release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Lock Synchronization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628651" y="1446863"/>
            <a:ext cx="386834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Broken Synchronization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99" y="2021492"/>
            <a:ext cx="4275443" cy="29435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(lock != 0)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</a:t>
            </a: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critical section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s-I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 = 0; </a:t>
            </a:r>
            <a:endParaRPr lang="en-US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9"/>
          <p:cNvSpPr txBox="1">
            <a:spLocks/>
          </p:cNvSpPr>
          <p:nvPr/>
        </p:nvSpPr>
        <p:spPr>
          <a:xfrm>
            <a:off x="4627959" y="1446863"/>
            <a:ext cx="388739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(lock is at location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(a0)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537342" y="2021492"/>
            <a:ext cx="4645817" cy="29435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596504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        		t0, 1</a:t>
            </a:r>
            <a:endParaRPr lang="en-AU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600075" lvl="1" indent="-596504"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Try	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amoswap.w.aq	t1, t0, (a0)</a:t>
            </a:r>
            <a:endParaRPr lang="en-AU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600075" lvl="1" indent="-596504"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bnez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		t1, Try</a:t>
            </a:r>
            <a:endParaRPr lang="en-AU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600075" lvl="1" indent="-596504"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Locked:</a:t>
            </a:r>
          </a:p>
          <a:p>
            <a:pPr marL="600075" lvl="1" indent="-596504">
              <a:spcBef>
                <a:spcPts val="1350"/>
              </a:spcBef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</a:t>
            </a:r>
          </a:p>
          <a:p>
            <a:pPr marL="600075" lvl="1" indent="-596504">
              <a:spcBef>
                <a:spcPts val="1350"/>
              </a:spcBef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# critical section</a:t>
            </a:r>
          </a:p>
          <a:p>
            <a:pPr marL="600075" lvl="1" indent="-596504">
              <a:spcBef>
                <a:spcPts val="1350"/>
              </a:spcBef>
              <a:buFont typeface="Arial" panose="020B0604020202020204" pitchFamily="34" charset="0"/>
              <a:buNone/>
            </a:pPr>
            <a:endParaRPr lang="en-AU" sz="1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600075" lvl="1" indent="-596504">
              <a:spcBef>
                <a:spcPts val="1350"/>
              </a:spcBef>
              <a:buFont typeface="Arial" panose="020B0604020202020204" pitchFamily="34" charset="0"/>
              <a:buNone/>
            </a:pPr>
            <a:r>
              <a:rPr lang="en-AU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Unlock:</a:t>
            </a:r>
          </a:p>
          <a:p>
            <a:pPr marL="600075" lvl="1" indent="-596504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amoswap.w.rl</a:t>
            </a:r>
            <a:r>
              <a:rPr lang="en-US" sz="1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	x0, x0, (a0)</a:t>
            </a:r>
          </a:p>
        </p:txBody>
      </p:sp>
    </p:spTree>
    <p:extLst>
      <p:ext uri="{BB962C8B-B14F-4D97-AF65-F5344CB8AC3E}">
        <p14:creationId xmlns:p14="http://schemas.microsoft.com/office/powerpoint/2010/main" val="20821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Locks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60" y="1361121"/>
            <a:ext cx="3248534" cy="4867895"/>
          </a:xfrm>
          <a:prstGeom prst="rect">
            <a:avLst/>
          </a:prstGeom>
        </p:spPr>
      </p:pic>
      <p:cxnSp>
        <p:nvCxnSpPr>
          <p:cNvPr id="7" name="Straight Arrow Connector 7"/>
          <p:cNvCxnSpPr/>
          <p:nvPr/>
        </p:nvCxnSpPr>
        <p:spPr>
          <a:xfrm flipH="1">
            <a:off x="4972450" y="2239947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8"/>
          <p:cNvCxnSpPr/>
          <p:nvPr/>
        </p:nvCxnSpPr>
        <p:spPr>
          <a:xfrm flipH="1">
            <a:off x="5022393" y="3390099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>
          <a:xfrm flipH="1">
            <a:off x="5022393" y="3909368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/>
          <p:nvPr/>
        </p:nvCxnSpPr>
        <p:spPr>
          <a:xfrm flipH="1">
            <a:off x="5053509" y="4770395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/>
          <p:nvPr/>
        </p:nvCxnSpPr>
        <p:spPr>
          <a:xfrm flipH="1">
            <a:off x="5053509" y="5258029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/>
          <p:cNvCxnSpPr/>
          <p:nvPr/>
        </p:nvCxnSpPr>
        <p:spPr>
          <a:xfrm flipH="1">
            <a:off x="5053509" y="5918143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Synchronization in OpenMP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Typically are used in libraries of higher level parallel programming constructs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E.g. OpenMP offers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$pragmas </a:t>
            </a:r>
            <a:r>
              <a:rPr lang="en-US" altLang="en-US" sz="2400" dirty="0">
                <a:latin typeface="Arial" panose="020B0604020202020204" pitchFamily="34" charset="0"/>
              </a:rPr>
              <a:t>for common cases: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critical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atomic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barrier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ordered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OpenMP offers many more features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See online documentation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Or tutorial at  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http://openmp.org/mp-documents/omp-hands-on-SC08.pdf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03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Critical Section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72" y="1375178"/>
            <a:ext cx="5423662" cy="4981173"/>
          </a:xfrm>
          <a:prstGeom prst="rect">
            <a:avLst/>
          </a:prstGeom>
        </p:spPr>
      </p:pic>
      <p:cxnSp>
        <p:nvCxnSpPr>
          <p:cNvPr id="7" name="Straight Arrow Connector 8"/>
          <p:cNvCxnSpPr/>
          <p:nvPr/>
        </p:nvCxnSpPr>
        <p:spPr>
          <a:xfrm flipH="1">
            <a:off x="4122121" y="5335631"/>
            <a:ext cx="16218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9491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Parallel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pragma</a:t>
            </a:r>
            <a:endParaRPr lang="en-US" altLang="en-US" b="1" i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730673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zero[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Master thread creates additional threads, each with a separate execution context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All variables declared outside for loop are shared by default, except for loop index which is implicitly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private</a:t>
            </a:r>
            <a:r>
              <a:rPr lang="en-US" altLang="en-US" sz="2400" dirty="0">
                <a:latin typeface="Arial" panose="020B0604020202020204" pitchFamily="34" charset="0"/>
              </a:rPr>
              <a:t> per thread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Implicit “barrier” synchronization at end of for loop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Divide index regions sequentially per thread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Thread 0 gets 0, 1, …, (max/n)-1;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Thread 1 gets max/n, max/n+1, …, 2*(max/n)-1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Why?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r="29469"/>
          <a:stretch/>
        </p:blipFill>
        <p:spPr bwMode="auto">
          <a:xfrm>
            <a:off x="7497234" y="2508251"/>
            <a:ext cx="1320800" cy="273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684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The Trouble with Locks …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… is </a:t>
            </a:r>
            <a:r>
              <a:rPr lang="en-US" altLang="en-US" sz="2400" b="1" i="1" dirty="0">
                <a:latin typeface="Arial" panose="020B0604020202020204" pitchFamily="34" charset="0"/>
              </a:rPr>
              <a:t>dead-locks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Consider 2 cooks sharing a kitchen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Each cooks a meal that requires salt and pepper (locks)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Cook 1 grabs salt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Cook 2 grabs pepper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Cook 1 notices s/he needs pepper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it’s not there, so s/he waits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Cook 2 realizes s/he needs salt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it’s not there, so s/he waits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not so common cause of cook starvation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But deadlocks are possible in parallel programs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Very difficult to debug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/free</a:t>
            </a:r>
            <a:r>
              <a:rPr lang="en-US" altLang="en-US" sz="1800" dirty="0">
                <a:latin typeface="Arial" panose="020B0604020202020204" pitchFamily="34" charset="0"/>
              </a:rPr>
              <a:t> is easy …</a:t>
            </a:r>
          </a:p>
        </p:txBody>
      </p:sp>
    </p:spTree>
    <p:extLst>
      <p:ext uri="{BB962C8B-B14F-4D97-AF65-F5344CB8AC3E}">
        <p14:creationId xmlns:p14="http://schemas.microsoft.com/office/powerpoint/2010/main" val="304483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Deadlock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Deadlock: a system state in which no progress is possible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Dining Philosopher’s Problem: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Think until the left fork is available; when it is, pick it 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Think until the right fork is available; when it is, pick it 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When both forks are held, eat for a fixed amount of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Then, put the right fork down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Then, put the left fork down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Repeat from the beginning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Solution?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4" y="3498851"/>
            <a:ext cx="275421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Timing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Elapsed wall clock time: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omp_get_wtime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Returns elapsed wall clock time in seconds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Time is measured per thread, no guarantee can be made that two distinct threads measure the same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Time is measured from “some time in the past,” so subtract results of two calls to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omp_get_wtime</a:t>
            </a:r>
            <a:r>
              <a:rPr lang="en-US" altLang="en-US" sz="2000" dirty="0">
                <a:latin typeface="Arial" panose="020B0604020202020204" pitchFamily="34" charset="0"/>
              </a:rPr>
              <a:t> to get elapsed time</a:t>
            </a:r>
          </a:p>
        </p:txBody>
      </p:sp>
    </p:spTree>
    <p:extLst>
      <p:ext uri="{BB962C8B-B14F-4D97-AF65-F5344CB8AC3E}">
        <p14:creationId xmlns:p14="http://schemas.microsoft.com/office/powerpoint/2010/main" val="320082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Matrix Multiply in OpenMP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// C[M][N] = A[M][P] × B[P][N]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>
                <a:latin typeface="Courier New"/>
                <a:cs typeface="Courier New"/>
              </a:rPr>
              <a:t>start_time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omp_get_wtime</a:t>
            </a:r>
            <a:r>
              <a:rPr lang="en-US" sz="2000" b="1" dirty="0">
                <a:latin typeface="Courier New"/>
                <a:cs typeface="Courier New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 parallel for private(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, j, k)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for 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=0;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&lt;M;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++){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for (j=0; j&lt;N; </a:t>
            </a:r>
            <a:r>
              <a:rPr lang="en-US" sz="2000" b="1" dirty="0" err="1">
                <a:latin typeface="Courier New"/>
                <a:cs typeface="Courier New"/>
              </a:rPr>
              <a:t>j++</a:t>
            </a:r>
            <a:r>
              <a:rPr lang="en-US" sz="2000" b="1" dirty="0">
                <a:latin typeface="Courier New"/>
                <a:cs typeface="Courier New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tmp</a:t>
            </a:r>
            <a:r>
              <a:rPr lang="en-US" sz="2000" b="1" dirty="0">
                <a:latin typeface="Courier New"/>
                <a:cs typeface="Courier New"/>
              </a:rPr>
              <a:t> = 0.0;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for (k=0; k&lt;P; k++){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  /* C(</a:t>
            </a:r>
            <a:r>
              <a:rPr lang="en-US" sz="2000" b="1" dirty="0" err="1">
                <a:latin typeface="Courier New"/>
                <a:cs typeface="Courier New"/>
              </a:rPr>
              <a:t>i,j</a:t>
            </a:r>
            <a:r>
              <a:rPr lang="en-US" sz="2000" b="1" dirty="0">
                <a:latin typeface="Courier New"/>
                <a:cs typeface="Courier New"/>
              </a:rPr>
              <a:t>) = sum(over k) A(</a:t>
            </a:r>
            <a:r>
              <a:rPr lang="en-US" sz="2000" b="1" dirty="0" err="1">
                <a:latin typeface="Courier New"/>
                <a:cs typeface="Courier New"/>
              </a:rPr>
              <a:t>i,k</a:t>
            </a:r>
            <a:r>
              <a:rPr lang="en-US" sz="2000" b="1" dirty="0">
                <a:latin typeface="Courier New"/>
                <a:cs typeface="Courier New"/>
              </a:rPr>
              <a:t>) * B(</a:t>
            </a:r>
            <a:r>
              <a:rPr lang="en-US" sz="2000" b="1" dirty="0" err="1">
                <a:latin typeface="Courier New"/>
                <a:cs typeface="Courier New"/>
              </a:rPr>
              <a:t>k,j</a:t>
            </a:r>
            <a:r>
              <a:rPr lang="en-US" sz="2000" b="1" dirty="0">
                <a:latin typeface="Courier New"/>
                <a:cs typeface="Courier New"/>
              </a:rPr>
              <a:t>)*/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tmp</a:t>
            </a:r>
            <a:r>
              <a:rPr lang="en-US" sz="2000" b="1" dirty="0">
                <a:latin typeface="Courier New"/>
                <a:cs typeface="Courier New"/>
              </a:rPr>
              <a:t> += A[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][k] * B[k][j];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  C[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][j] = </a:t>
            </a:r>
            <a:r>
              <a:rPr lang="en-US" sz="2000" b="1" dirty="0" err="1">
                <a:latin typeface="Courier New"/>
                <a:cs typeface="Courier New"/>
              </a:rPr>
              <a:t>tmp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>
                <a:latin typeface="Courier New"/>
                <a:cs typeface="Courier New"/>
              </a:rPr>
              <a:t>run_time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omp_get_wtime</a:t>
            </a:r>
            <a:r>
              <a:rPr lang="en-US" sz="2000" b="1" dirty="0">
                <a:latin typeface="Courier New"/>
                <a:cs typeface="Courier New"/>
              </a:rPr>
              <a:t>() - </a:t>
            </a:r>
            <a:r>
              <a:rPr lang="en-US" sz="2000" b="1" dirty="0" err="1">
                <a:latin typeface="Courier New"/>
                <a:cs typeface="Courier New"/>
              </a:rPr>
              <a:t>start_time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298018" y="2337902"/>
            <a:ext cx="4680605" cy="584775"/>
            <a:chOff x="3052088" y="1207532"/>
            <a:chExt cx="5584571" cy="779699"/>
          </a:xfrm>
        </p:grpSpPr>
        <p:sp>
          <p:nvSpPr>
            <p:cNvPr id="7" name="TextBox 7"/>
            <p:cNvSpPr txBox="1"/>
            <p:nvPr/>
          </p:nvSpPr>
          <p:spPr>
            <a:xfrm>
              <a:off x="4354823" y="1207532"/>
              <a:ext cx="4281836" cy="7796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Outer loop spread across N threads; </a:t>
              </a:r>
              <a:b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 loops inside a single thread</a:t>
              </a:r>
            </a:p>
          </p:txBody>
        </p:sp>
        <p:cxnSp>
          <p:nvCxnSpPr>
            <p:cNvPr id="8" name="Straight Connector 8"/>
            <p:cNvCxnSpPr/>
            <p:nvPr/>
          </p:nvCxnSpPr>
          <p:spPr>
            <a:xfrm flipH="1">
              <a:off x="3052088" y="1571822"/>
              <a:ext cx="1199695" cy="51120"/>
            </a:xfrm>
            <a:prstGeom prst="line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1" y="3571571"/>
            <a:ext cx="2645836" cy="23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Matrix Multiply in Open MP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More performance optimizations available: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Higher </a:t>
            </a:r>
            <a:r>
              <a:rPr lang="en-US" altLang="en-US" sz="2000" i="1" dirty="0">
                <a:latin typeface="Arial" panose="020B0604020202020204" pitchFamily="34" charset="0"/>
              </a:rPr>
              <a:t>compiler optimization </a:t>
            </a:r>
            <a:r>
              <a:rPr lang="en-US" altLang="en-US" sz="2000" dirty="0">
                <a:latin typeface="Arial" panose="020B0604020202020204" pitchFamily="34" charset="0"/>
              </a:rPr>
              <a:t>(-O2, -O3) to reduce number of instructions executed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Cache blocking </a:t>
            </a:r>
            <a:r>
              <a:rPr lang="en-US" altLang="en-US" sz="2000" dirty="0">
                <a:latin typeface="Arial" panose="020B0604020202020204" pitchFamily="34" charset="0"/>
              </a:rPr>
              <a:t>to improve memory performance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Using SIMD AVX instructions to raise floating point computation rate (DLP)</a:t>
            </a:r>
          </a:p>
        </p:txBody>
      </p:sp>
    </p:spTree>
    <p:extLst>
      <p:ext uri="{BB962C8B-B14F-4D97-AF65-F5344CB8AC3E}">
        <p14:creationId xmlns:p14="http://schemas.microsoft.com/office/powerpoint/2010/main" val="41420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And, in Conclusion, …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Sequential software execution speed is limited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Parallel processing is the only path to higher performance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SIMD: instruction level parallelism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Implemented in all high performance CPUs today (x86, ARM, …)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Partially supported by compilers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MIMD: thread level parallelism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Multicore 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Supported by Operating Systems (OS)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Requires programmer intervention to exploit at single program level</a:t>
            </a:r>
          </a:p>
          <a:p>
            <a:pPr lvl="3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E.g. OpenMP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SIMD &amp; MIMD for maximum performance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Synchronization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Requires hardware support: specialized assembly 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Typically use higher-level support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Beware of deadlocks</a:t>
            </a:r>
          </a:p>
        </p:txBody>
      </p:sp>
    </p:spTree>
    <p:extLst>
      <p:ext uri="{BB962C8B-B14F-4D97-AF65-F5344CB8AC3E}">
        <p14:creationId xmlns:p14="http://schemas.microsoft.com/office/powerpoint/2010/main" val="396078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Instruction: Why Multicore? 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The switch in ~ 2005 from one processor per chip to multiple processors per chip happened because: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514350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UcPeriod"/>
            </a:pPr>
            <a:r>
              <a:rPr lang="en-US" altLang="en-US" sz="2400" dirty="0">
                <a:latin typeface="Arial" panose="020B0604020202020204" pitchFamily="34" charset="0"/>
              </a:rPr>
              <a:t>The “power wall” meant that no longer get speed via higher clock rates and higher power per chip</a:t>
            </a:r>
          </a:p>
          <a:p>
            <a:pPr marL="514350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UcPeriod"/>
            </a:pPr>
            <a:r>
              <a:rPr lang="en-US" altLang="en-US" sz="2400" dirty="0">
                <a:latin typeface="Arial" panose="020B0604020202020204" pitchFamily="34" charset="0"/>
              </a:rPr>
              <a:t>There was no other performance option but replacing one inefficient processor with multiple efficient processors</a:t>
            </a:r>
          </a:p>
          <a:p>
            <a:pPr marL="514350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UcPeriod"/>
            </a:pPr>
            <a:r>
              <a:rPr lang="en-US" altLang="en-US" sz="2400" dirty="0">
                <a:latin typeface="Arial" panose="020B0604020202020204" pitchFamily="34" charset="0"/>
              </a:rPr>
              <a:t>OpenMP was a breakthrough in ~2000 that made parallel programming easy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712740" y="4664633"/>
            <a:ext cx="47452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		I only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II only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I &amp; II only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I, II, &amp; III only</a:t>
            </a:r>
          </a:p>
        </p:txBody>
      </p:sp>
      <p:sp>
        <p:nvSpPr>
          <p:cNvPr id="7" name="Rectangle 7"/>
          <p:cNvSpPr/>
          <p:nvPr/>
        </p:nvSpPr>
        <p:spPr>
          <a:xfrm>
            <a:off x="1849169" y="5476240"/>
            <a:ext cx="4008071" cy="3314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(Chip) Multicore Multiprocessor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SMP: (Shared Memory) Symmetric Multiprocessor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Two or more identical CPUs/Cores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Single shared 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</a:rPr>
              <a:t>coherent</a:t>
            </a:r>
            <a:r>
              <a:rPr lang="en-US" altLang="en-US" sz="2000" dirty="0">
                <a:latin typeface="Arial" panose="020B0604020202020204" pitchFamily="34" charset="0"/>
              </a:rPr>
              <a:t> memory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83" y="2616200"/>
            <a:ext cx="6944207" cy="32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7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Multiprocessor Key Questions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Q1 – How do they share data?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Q2 – How do they coordinate?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Q3 – How many processors can be supported?</a:t>
            </a:r>
          </a:p>
        </p:txBody>
      </p:sp>
    </p:spTree>
    <p:extLst>
      <p:ext uri="{BB962C8B-B14F-4D97-AF65-F5344CB8AC3E}">
        <p14:creationId xmlns:p14="http://schemas.microsoft.com/office/powerpoint/2010/main" val="231005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Taxonomy of Parallel Computers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According to physical organization of processors and memory: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Physically centralized memory,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uniform memory access (UMA)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All memory is allocated at same distance from all 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Also called symmetric multiprocessors (SMP)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Memory bandwidth is fixed and must accommodate all processors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does not  scale to large number of 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Used in CMPs today (single-socket ones)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48815" y="3987411"/>
            <a:ext cx="5170170" cy="2279650"/>
            <a:chOff x="2438400" y="3968750"/>
            <a:chExt cx="5170170" cy="2279650"/>
          </a:xfrm>
        </p:grpSpPr>
        <p:sp>
          <p:nvSpPr>
            <p:cNvPr id="8" name="object 4"/>
            <p:cNvSpPr txBox="1"/>
            <p:nvPr/>
          </p:nvSpPr>
          <p:spPr>
            <a:xfrm>
              <a:off x="6159500" y="5270500"/>
              <a:ext cx="14490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Garamond"/>
                  <a:cs typeface="Garamond"/>
                </a:rPr>
                <a:t>Interconnection</a:t>
              </a:r>
              <a:endParaRPr sz="1800">
                <a:latin typeface="Garamond"/>
                <a:cs typeface="Garamond"/>
              </a:endParaRP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2755900" y="4051300"/>
              <a:ext cx="36449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Garamond"/>
                  <a:cs typeface="Garamond"/>
                </a:rPr>
                <a:t>C</a:t>
              </a:r>
              <a:r>
                <a:rPr sz="1400" spc="-5" dirty="0">
                  <a:latin typeface="Garamond"/>
                  <a:cs typeface="Garamond"/>
                </a:rPr>
                <a:t>P</a:t>
              </a:r>
              <a:r>
                <a:rPr sz="1400" dirty="0">
                  <a:latin typeface="Garamond"/>
                  <a:cs typeface="Garamond"/>
                </a:rPr>
                <a:t>U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2617787" y="3968750"/>
              <a:ext cx="630555" cy="414655"/>
            </a:xfrm>
            <a:custGeom>
              <a:avLst/>
              <a:gdLst/>
              <a:ahLst/>
              <a:cxnLst/>
              <a:rect l="l" t="t" r="r" b="b"/>
              <a:pathLst>
                <a:path w="630555" h="414654">
                  <a:moveTo>
                    <a:pt x="537941" y="60678"/>
                  </a:moveTo>
                  <a:lnTo>
                    <a:pt x="578320" y="93177"/>
                  </a:lnTo>
                  <a:lnTo>
                    <a:pt x="607163" y="129210"/>
                  </a:lnTo>
                  <a:lnTo>
                    <a:pt x="624468" y="167600"/>
                  </a:lnTo>
                  <a:lnTo>
                    <a:pt x="630237" y="207168"/>
                  </a:lnTo>
                  <a:lnTo>
                    <a:pt x="624468" y="246736"/>
                  </a:lnTo>
                  <a:lnTo>
                    <a:pt x="607163" y="285126"/>
                  </a:lnTo>
                  <a:lnTo>
                    <a:pt x="578320" y="321160"/>
                  </a:lnTo>
                  <a:lnTo>
                    <a:pt x="537941" y="353659"/>
                  </a:lnTo>
                  <a:lnTo>
                    <a:pt x="498882" y="375503"/>
                  </a:lnTo>
                  <a:lnTo>
                    <a:pt x="456152" y="392493"/>
                  </a:lnTo>
                  <a:lnTo>
                    <a:pt x="410670" y="404628"/>
                  </a:lnTo>
                  <a:lnTo>
                    <a:pt x="363353" y="411910"/>
                  </a:lnTo>
                  <a:lnTo>
                    <a:pt x="315118" y="414337"/>
                  </a:lnTo>
                  <a:lnTo>
                    <a:pt x="266884" y="411910"/>
                  </a:lnTo>
                  <a:lnTo>
                    <a:pt x="219567" y="404628"/>
                  </a:lnTo>
                  <a:lnTo>
                    <a:pt x="174084" y="392493"/>
                  </a:lnTo>
                  <a:lnTo>
                    <a:pt x="131355" y="375503"/>
                  </a:lnTo>
                  <a:lnTo>
                    <a:pt x="92296" y="353659"/>
                  </a:lnTo>
                  <a:lnTo>
                    <a:pt x="51916" y="321160"/>
                  </a:lnTo>
                  <a:lnTo>
                    <a:pt x="23074" y="285126"/>
                  </a:lnTo>
                  <a:lnTo>
                    <a:pt x="5768" y="246736"/>
                  </a:lnTo>
                  <a:lnTo>
                    <a:pt x="0" y="207168"/>
                  </a:lnTo>
                  <a:lnTo>
                    <a:pt x="5768" y="167600"/>
                  </a:lnTo>
                  <a:lnTo>
                    <a:pt x="23074" y="129210"/>
                  </a:lnTo>
                  <a:lnTo>
                    <a:pt x="51916" y="93177"/>
                  </a:lnTo>
                  <a:lnTo>
                    <a:pt x="92296" y="60678"/>
                  </a:lnTo>
                  <a:lnTo>
                    <a:pt x="131355" y="38834"/>
                  </a:lnTo>
                  <a:lnTo>
                    <a:pt x="174084" y="21844"/>
                  </a:lnTo>
                  <a:lnTo>
                    <a:pt x="219567" y="9708"/>
                  </a:lnTo>
                  <a:lnTo>
                    <a:pt x="266884" y="2427"/>
                  </a:lnTo>
                  <a:lnTo>
                    <a:pt x="315118" y="0"/>
                  </a:lnTo>
                  <a:lnTo>
                    <a:pt x="363353" y="2427"/>
                  </a:lnTo>
                  <a:lnTo>
                    <a:pt x="410670" y="9708"/>
                  </a:lnTo>
                  <a:lnTo>
                    <a:pt x="456152" y="21844"/>
                  </a:lnTo>
                  <a:lnTo>
                    <a:pt x="498882" y="38834"/>
                  </a:lnTo>
                  <a:lnTo>
                    <a:pt x="537941" y="60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2941637" y="4383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2438400" y="5334000"/>
              <a:ext cx="3581400" cy="228600"/>
            </a:xfrm>
            <a:custGeom>
              <a:avLst/>
              <a:gdLst/>
              <a:ahLst/>
              <a:cxnLst/>
              <a:rect l="l" t="t" r="r" b="b"/>
              <a:pathLst>
                <a:path w="3581400" h="228600">
                  <a:moveTo>
                    <a:pt x="0" y="0"/>
                  </a:moveTo>
                  <a:lnTo>
                    <a:pt x="3581400" y="0"/>
                  </a:lnTo>
                  <a:lnTo>
                    <a:pt x="3581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2438400" y="5334000"/>
              <a:ext cx="3581400" cy="228600"/>
            </a:xfrm>
            <a:custGeom>
              <a:avLst/>
              <a:gdLst/>
              <a:ahLst/>
              <a:cxnLst/>
              <a:rect l="l" t="t" r="r" b="b"/>
              <a:pathLst>
                <a:path w="3581400" h="228600">
                  <a:moveTo>
                    <a:pt x="0" y="0"/>
                  </a:moveTo>
                  <a:lnTo>
                    <a:pt x="3581400" y="0"/>
                  </a:lnTo>
                  <a:lnTo>
                    <a:pt x="3581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222750" y="553720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3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2667000" y="5743575"/>
              <a:ext cx="3124200" cy="5048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73025" rIns="0" bIns="0" rtlCol="0">
              <a:spAutoFit/>
            </a:bodyPr>
            <a:lstStyle/>
            <a:p>
              <a:pPr marL="914400">
                <a:lnSpc>
                  <a:spcPct val="100000"/>
                </a:lnSpc>
                <a:spcBef>
                  <a:spcPts val="575"/>
                </a:spcBef>
              </a:pPr>
              <a:r>
                <a:rPr sz="1800" dirty="0">
                  <a:latin typeface="Garamond"/>
                  <a:cs typeface="Garamond"/>
                </a:rPr>
                <a:t>Main</a:t>
              </a:r>
              <a:r>
                <a:rPr sz="1800" spc="-5" dirty="0">
                  <a:latin typeface="Garamond"/>
                  <a:cs typeface="Garamond"/>
                </a:rPr>
                <a:t> </a:t>
              </a:r>
              <a:r>
                <a:rPr sz="1800" spc="5" dirty="0">
                  <a:latin typeface="Garamond"/>
                  <a:cs typeface="Garamond"/>
                </a:rPr>
                <a:t>memory</a:t>
              </a:r>
              <a:endParaRPr sz="1800">
                <a:latin typeface="Garamond"/>
                <a:cs typeface="Garamond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3594100" y="4051300"/>
              <a:ext cx="36449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Garamond"/>
                  <a:cs typeface="Garamond"/>
                </a:rPr>
                <a:t>C</a:t>
              </a:r>
              <a:r>
                <a:rPr sz="1400" spc="-5" dirty="0">
                  <a:latin typeface="Garamond"/>
                  <a:cs typeface="Garamond"/>
                </a:rPr>
                <a:t>P</a:t>
              </a:r>
              <a:r>
                <a:rPr sz="1400" dirty="0">
                  <a:latin typeface="Garamond"/>
                  <a:cs typeface="Garamond"/>
                </a:rPr>
                <a:t>U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17" name="object 13"/>
            <p:cNvSpPr/>
            <p:nvPr/>
          </p:nvSpPr>
          <p:spPr>
            <a:xfrm>
              <a:off x="3455987" y="3968750"/>
              <a:ext cx="630555" cy="414655"/>
            </a:xfrm>
            <a:custGeom>
              <a:avLst/>
              <a:gdLst/>
              <a:ahLst/>
              <a:cxnLst/>
              <a:rect l="l" t="t" r="r" b="b"/>
              <a:pathLst>
                <a:path w="630554" h="414654">
                  <a:moveTo>
                    <a:pt x="537941" y="60678"/>
                  </a:moveTo>
                  <a:lnTo>
                    <a:pt x="578320" y="93177"/>
                  </a:lnTo>
                  <a:lnTo>
                    <a:pt x="607163" y="129210"/>
                  </a:lnTo>
                  <a:lnTo>
                    <a:pt x="624468" y="167600"/>
                  </a:lnTo>
                  <a:lnTo>
                    <a:pt x="630237" y="207168"/>
                  </a:lnTo>
                  <a:lnTo>
                    <a:pt x="624468" y="246736"/>
                  </a:lnTo>
                  <a:lnTo>
                    <a:pt x="607163" y="285126"/>
                  </a:lnTo>
                  <a:lnTo>
                    <a:pt x="578320" y="321160"/>
                  </a:lnTo>
                  <a:lnTo>
                    <a:pt x="537941" y="353659"/>
                  </a:lnTo>
                  <a:lnTo>
                    <a:pt x="498882" y="375503"/>
                  </a:lnTo>
                  <a:lnTo>
                    <a:pt x="456152" y="392493"/>
                  </a:lnTo>
                  <a:lnTo>
                    <a:pt x="410670" y="404628"/>
                  </a:lnTo>
                  <a:lnTo>
                    <a:pt x="363353" y="411910"/>
                  </a:lnTo>
                  <a:lnTo>
                    <a:pt x="315118" y="414337"/>
                  </a:lnTo>
                  <a:lnTo>
                    <a:pt x="266884" y="411910"/>
                  </a:lnTo>
                  <a:lnTo>
                    <a:pt x="219567" y="404628"/>
                  </a:lnTo>
                  <a:lnTo>
                    <a:pt x="174084" y="392493"/>
                  </a:lnTo>
                  <a:lnTo>
                    <a:pt x="131355" y="375503"/>
                  </a:lnTo>
                  <a:lnTo>
                    <a:pt x="92296" y="353659"/>
                  </a:lnTo>
                  <a:lnTo>
                    <a:pt x="51916" y="321160"/>
                  </a:lnTo>
                  <a:lnTo>
                    <a:pt x="23074" y="285126"/>
                  </a:lnTo>
                  <a:lnTo>
                    <a:pt x="5768" y="246736"/>
                  </a:lnTo>
                  <a:lnTo>
                    <a:pt x="0" y="207168"/>
                  </a:lnTo>
                  <a:lnTo>
                    <a:pt x="5768" y="167600"/>
                  </a:lnTo>
                  <a:lnTo>
                    <a:pt x="23074" y="129210"/>
                  </a:lnTo>
                  <a:lnTo>
                    <a:pt x="51916" y="93177"/>
                  </a:lnTo>
                  <a:lnTo>
                    <a:pt x="92296" y="60678"/>
                  </a:lnTo>
                  <a:lnTo>
                    <a:pt x="131355" y="38834"/>
                  </a:lnTo>
                  <a:lnTo>
                    <a:pt x="174084" y="21844"/>
                  </a:lnTo>
                  <a:lnTo>
                    <a:pt x="219567" y="9708"/>
                  </a:lnTo>
                  <a:lnTo>
                    <a:pt x="266884" y="2427"/>
                  </a:lnTo>
                  <a:lnTo>
                    <a:pt x="315118" y="0"/>
                  </a:lnTo>
                  <a:lnTo>
                    <a:pt x="363353" y="2427"/>
                  </a:lnTo>
                  <a:lnTo>
                    <a:pt x="410670" y="9708"/>
                  </a:lnTo>
                  <a:lnTo>
                    <a:pt x="456152" y="21844"/>
                  </a:lnTo>
                  <a:lnTo>
                    <a:pt x="498882" y="38834"/>
                  </a:lnTo>
                  <a:lnTo>
                    <a:pt x="537941" y="60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3779837" y="4383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4432300" y="4051300"/>
              <a:ext cx="36449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Garamond"/>
                  <a:cs typeface="Garamond"/>
                </a:rPr>
                <a:t>C</a:t>
              </a:r>
              <a:r>
                <a:rPr sz="1400" spc="-5" dirty="0">
                  <a:latin typeface="Garamond"/>
                  <a:cs typeface="Garamond"/>
                </a:rPr>
                <a:t>P</a:t>
              </a:r>
              <a:r>
                <a:rPr sz="1400" dirty="0">
                  <a:latin typeface="Garamond"/>
                  <a:cs typeface="Garamond"/>
                </a:rPr>
                <a:t>U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4294187" y="3968750"/>
              <a:ext cx="630555" cy="414655"/>
            </a:xfrm>
            <a:custGeom>
              <a:avLst/>
              <a:gdLst/>
              <a:ahLst/>
              <a:cxnLst/>
              <a:rect l="l" t="t" r="r" b="b"/>
              <a:pathLst>
                <a:path w="630554" h="414654">
                  <a:moveTo>
                    <a:pt x="537941" y="60678"/>
                  </a:moveTo>
                  <a:lnTo>
                    <a:pt x="578320" y="93177"/>
                  </a:lnTo>
                  <a:lnTo>
                    <a:pt x="607163" y="129210"/>
                  </a:lnTo>
                  <a:lnTo>
                    <a:pt x="624468" y="167600"/>
                  </a:lnTo>
                  <a:lnTo>
                    <a:pt x="630237" y="207168"/>
                  </a:lnTo>
                  <a:lnTo>
                    <a:pt x="624468" y="246736"/>
                  </a:lnTo>
                  <a:lnTo>
                    <a:pt x="607163" y="285126"/>
                  </a:lnTo>
                  <a:lnTo>
                    <a:pt x="578320" y="321160"/>
                  </a:lnTo>
                  <a:lnTo>
                    <a:pt x="537941" y="353659"/>
                  </a:lnTo>
                  <a:lnTo>
                    <a:pt x="498882" y="375503"/>
                  </a:lnTo>
                  <a:lnTo>
                    <a:pt x="456152" y="392493"/>
                  </a:lnTo>
                  <a:lnTo>
                    <a:pt x="410670" y="404628"/>
                  </a:lnTo>
                  <a:lnTo>
                    <a:pt x="363353" y="411910"/>
                  </a:lnTo>
                  <a:lnTo>
                    <a:pt x="315118" y="414337"/>
                  </a:lnTo>
                  <a:lnTo>
                    <a:pt x="266884" y="411910"/>
                  </a:lnTo>
                  <a:lnTo>
                    <a:pt x="219567" y="404628"/>
                  </a:lnTo>
                  <a:lnTo>
                    <a:pt x="174084" y="392493"/>
                  </a:lnTo>
                  <a:lnTo>
                    <a:pt x="131355" y="375503"/>
                  </a:lnTo>
                  <a:lnTo>
                    <a:pt x="92296" y="353659"/>
                  </a:lnTo>
                  <a:lnTo>
                    <a:pt x="51916" y="321160"/>
                  </a:lnTo>
                  <a:lnTo>
                    <a:pt x="23074" y="285126"/>
                  </a:lnTo>
                  <a:lnTo>
                    <a:pt x="5768" y="246736"/>
                  </a:lnTo>
                  <a:lnTo>
                    <a:pt x="0" y="207168"/>
                  </a:lnTo>
                  <a:lnTo>
                    <a:pt x="5768" y="167600"/>
                  </a:lnTo>
                  <a:lnTo>
                    <a:pt x="23074" y="129210"/>
                  </a:lnTo>
                  <a:lnTo>
                    <a:pt x="51916" y="93177"/>
                  </a:lnTo>
                  <a:lnTo>
                    <a:pt x="92296" y="60678"/>
                  </a:lnTo>
                  <a:lnTo>
                    <a:pt x="131355" y="38834"/>
                  </a:lnTo>
                  <a:lnTo>
                    <a:pt x="174084" y="21844"/>
                  </a:lnTo>
                  <a:lnTo>
                    <a:pt x="219567" y="9708"/>
                  </a:lnTo>
                  <a:lnTo>
                    <a:pt x="266884" y="2427"/>
                  </a:lnTo>
                  <a:lnTo>
                    <a:pt x="315118" y="0"/>
                  </a:lnTo>
                  <a:lnTo>
                    <a:pt x="363353" y="2427"/>
                  </a:lnTo>
                  <a:lnTo>
                    <a:pt x="410670" y="9708"/>
                  </a:lnTo>
                  <a:lnTo>
                    <a:pt x="456152" y="21844"/>
                  </a:lnTo>
                  <a:lnTo>
                    <a:pt x="498882" y="38834"/>
                  </a:lnTo>
                  <a:lnTo>
                    <a:pt x="537941" y="60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4618037" y="4383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5270500" y="4051300"/>
              <a:ext cx="36449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Garamond"/>
                  <a:cs typeface="Garamond"/>
                </a:rPr>
                <a:t>C</a:t>
              </a:r>
              <a:r>
                <a:rPr sz="1400" spc="-5" dirty="0">
                  <a:latin typeface="Garamond"/>
                  <a:cs typeface="Garamond"/>
                </a:rPr>
                <a:t>P</a:t>
              </a:r>
              <a:r>
                <a:rPr sz="1400" dirty="0">
                  <a:latin typeface="Garamond"/>
                  <a:cs typeface="Garamond"/>
                </a:rPr>
                <a:t>U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23" name="object 19"/>
            <p:cNvSpPr/>
            <p:nvPr/>
          </p:nvSpPr>
          <p:spPr>
            <a:xfrm>
              <a:off x="5132387" y="3968750"/>
              <a:ext cx="630555" cy="414655"/>
            </a:xfrm>
            <a:custGeom>
              <a:avLst/>
              <a:gdLst/>
              <a:ahLst/>
              <a:cxnLst/>
              <a:rect l="l" t="t" r="r" b="b"/>
              <a:pathLst>
                <a:path w="630554" h="414654">
                  <a:moveTo>
                    <a:pt x="537941" y="60678"/>
                  </a:moveTo>
                  <a:lnTo>
                    <a:pt x="578320" y="93177"/>
                  </a:lnTo>
                  <a:lnTo>
                    <a:pt x="607163" y="129210"/>
                  </a:lnTo>
                  <a:lnTo>
                    <a:pt x="624468" y="167600"/>
                  </a:lnTo>
                  <a:lnTo>
                    <a:pt x="630237" y="207168"/>
                  </a:lnTo>
                  <a:lnTo>
                    <a:pt x="624468" y="246736"/>
                  </a:lnTo>
                  <a:lnTo>
                    <a:pt x="607163" y="285126"/>
                  </a:lnTo>
                  <a:lnTo>
                    <a:pt x="578320" y="321160"/>
                  </a:lnTo>
                  <a:lnTo>
                    <a:pt x="537941" y="353659"/>
                  </a:lnTo>
                  <a:lnTo>
                    <a:pt x="498882" y="375503"/>
                  </a:lnTo>
                  <a:lnTo>
                    <a:pt x="456152" y="392493"/>
                  </a:lnTo>
                  <a:lnTo>
                    <a:pt x="410670" y="404628"/>
                  </a:lnTo>
                  <a:lnTo>
                    <a:pt x="363353" y="411910"/>
                  </a:lnTo>
                  <a:lnTo>
                    <a:pt x="315118" y="414337"/>
                  </a:lnTo>
                  <a:lnTo>
                    <a:pt x="266884" y="411910"/>
                  </a:lnTo>
                  <a:lnTo>
                    <a:pt x="219567" y="404628"/>
                  </a:lnTo>
                  <a:lnTo>
                    <a:pt x="174084" y="392493"/>
                  </a:lnTo>
                  <a:lnTo>
                    <a:pt x="131355" y="375503"/>
                  </a:lnTo>
                  <a:lnTo>
                    <a:pt x="92296" y="353659"/>
                  </a:lnTo>
                  <a:lnTo>
                    <a:pt x="51916" y="321160"/>
                  </a:lnTo>
                  <a:lnTo>
                    <a:pt x="23074" y="285126"/>
                  </a:lnTo>
                  <a:lnTo>
                    <a:pt x="5768" y="246736"/>
                  </a:lnTo>
                  <a:lnTo>
                    <a:pt x="0" y="207168"/>
                  </a:lnTo>
                  <a:lnTo>
                    <a:pt x="5768" y="167600"/>
                  </a:lnTo>
                  <a:lnTo>
                    <a:pt x="23074" y="129210"/>
                  </a:lnTo>
                  <a:lnTo>
                    <a:pt x="51916" y="93177"/>
                  </a:lnTo>
                  <a:lnTo>
                    <a:pt x="92296" y="60678"/>
                  </a:lnTo>
                  <a:lnTo>
                    <a:pt x="131355" y="38834"/>
                  </a:lnTo>
                  <a:lnTo>
                    <a:pt x="174084" y="21844"/>
                  </a:lnTo>
                  <a:lnTo>
                    <a:pt x="219567" y="9708"/>
                  </a:lnTo>
                  <a:lnTo>
                    <a:pt x="266884" y="2427"/>
                  </a:lnTo>
                  <a:lnTo>
                    <a:pt x="315118" y="0"/>
                  </a:lnTo>
                  <a:lnTo>
                    <a:pt x="363353" y="2427"/>
                  </a:lnTo>
                  <a:lnTo>
                    <a:pt x="410670" y="9708"/>
                  </a:lnTo>
                  <a:lnTo>
                    <a:pt x="456152" y="21844"/>
                  </a:lnTo>
                  <a:lnTo>
                    <a:pt x="498882" y="38834"/>
                  </a:lnTo>
                  <a:lnTo>
                    <a:pt x="537941" y="60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5456237" y="4383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 txBox="1"/>
            <p:nvPr/>
          </p:nvSpPr>
          <p:spPr>
            <a:xfrm>
              <a:off x="2566987" y="4648200"/>
              <a:ext cx="762000" cy="4572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101600" rIns="0" bIns="0" rtlCol="0">
              <a:spAutoFit/>
            </a:bodyPr>
            <a:lstStyle/>
            <a:p>
              <a:pPr marL="137795">
                <a:lnSpc>
                  <a:spcPct val="100000"/>
                </a:lnSpc>
                <a:spcBef>
                  <a:spcPts val="800"/>
                </a:spcBef>
              </a:pPr>
              <a:r>
                <a:rPr sz="1400" spc="-5" dirty="0">
                  <a:latin typeface="Garamond"/>
                  <a:cs typeface="Garamond"/>
                </a:rPr>
                <a:t>Cache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26" name="object 22"/>
            <p:cNvSpPr/>
            <p:nvPr/>
          </p:nvSpPr>
          <p:spPr>
            <a:xfrm>
              <a:off x="2941637" y="5145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3405187" y="4648200"/>
              <a:ext cx="762000" cy="4572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101600" rIns="0" bIns="0" rtlCol="0">
              <a:spAutoFit/>
            </a:bodyPr>
            <a:lstStyle/>
            <a:p>
              <a:pPr marL="137795">
                <a:lnSpc>
                  <a:spcPct val="100000"/>
                </a:lnSpc>
                <a:spcBef>
                  <a:spcPts val="800"/>
                </a:spcBef>
              </a:pPr>
              <a:r>
                <a:rPr sz="1400" spc="-5" dirty="0">
                  <a:latin typeface="Garamond"/>
                  <a:cs typeface="Garamond"/>
                </a:rPr>
                <a:t>Cache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3779837" y="5145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4243387" y="4648200"/>
              <a:ext cx="762000" cy="4572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101600" rIns="0" bIns="0" rtlCol="0">
              <a:spAutoFit/>
            </a:bodyPr>
            <a:lstStyle/>
            <a:p>
              <a:pPr marL="137795">
                <a:lnSpc>
                  <a:spcPct val="100000"/>
                </a:lnSpc>
                <a:spcBef>
                  <a:spcPts val="800"/>
                </a:spcBef>
              </a:pPr>
              <a:r>
                <a:rPr sz="1400" spc="-5" dirty="0">
                  <a:latin typeface="Garamond"/>
                  <a:cs typeface="Garamond"/>
                </a:rPr>
                <a:t>Cache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4618037" y="5145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5081587" y="4648200"/>
              <a:ext cx="762000" cy="4572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101600" rIns="0" bIns="0" rtlCol="0">
              <a:spAutoFit/>
            </a:bodyPr>
            <a:lstStyle/>
            <a:p>
              <a:pPr marL="137795">
                <a:lnSpc>
                  <a:spcPct val="100000"/>
                </a:lnSpc>
                <a:spcBef>
                  <a:spcPts val="800"/>
                </a:spcBef>
              </a:pPr>
              <a:r>
                <a:rPr sz="1400" spc="-5" dirty="0">
                  <a:latin typeface="Garamond"/>
                  <a:cs typeface="Garamond"/>
                </a:rPr>
                <a:t>Cache</a:t>
              </a:r>
              <a:endParaRPr sz="1400">
                <a:latin typeface="Garamond"/>
                <a:cs typeface="Garamond"/>
              </a:endParaRPr>
            </a:p>
          </p:txBody>
        </p:sp>
        <p:sp>
          <p:nvSpPr>
            <p:cNvPr id="32" name="object 28"/>
            <p:cNvSpPr/>
            <p:nvPr/>
          </p:nvSpPr>
          <p:spPr>
            <a:xfrm>
              <a:off x="5456237" y="5145087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903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OpenMP Programming Model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Fork - Join Model: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OpenMP programs begin as single process (master thread)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Sequential execution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parallel region is encountered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Master thread “forks” into team of parallel threads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Executed simultaneously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 end of parallel region, parallel threads ”join”, leaving only master thread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Process repeats for each parallel region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Amdahl’s Law?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3333" y="1638300"/>
            <a:ext cx="5375357" cy="181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544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Taxonomy of Parallel Computers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According to physical organization of processors and memory: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Physically distributed memory,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non-uniform memory access (NUMA)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 portion of memory is allocated with each processor (node)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Accessing local memory is much faster than remote memory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most accesses are to local memory than overall memory bandwidth increases  linearly with the number of processors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Used in multi-socket CMPs </a:t>
            </a:r>
            <a:r>
              <a:rPr lang="en-US" altLang="en-US" sz="1800" dirty="0" err="1">
                <a:latin typeface="Arial" panose="020B0604020202020204" pitchFamily="34" charset="0"/>
              </a:rPr>
              <a:t>E.g</a:t>
            </a:r>
            <a:r>
              <a:rPr lang="en-US" altLang="en-US" sz="1800" dirty="0">
                <a:latin typeface="Arial" panose="020B0604020202020204" pitchFamily="34" charset="0"/>
              </a:rPr>
              <a:t> Intel Nehalem</a:t>
            </a:r>
          </a:p>
        </p:txBody>
      </p:sp>
      <p:sp>
        <p:nvSpPr>
          <p:cNvPr id="33" name="object 4"/>
          <p:cNvSpPr txBox="1"/>
          <p:nvPr/>
        </p:nvSpPr>
        <p:spPr>
          <a:xfrm>
            <a:off x="4586342" y="6183345"/>
            <a:ext cx="144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Garamond"/>
                <a:cs typeface="Garamond"/>
              </a:rPr>
              <a:t>Interconnection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044629" y="4119595"/>
            <a:ext cx="630555" cy="414655"/>
          </a:xfrm>
          <a:custGeom>
            <a:avLst/>
            <a:gdLst/>
            <a:ahLst/>
            <a:cxnLst/>
            <a:rect l="l" t="t" r="r" b="b"/>
            <a:pathLst>
              <a:path w="630555" h="414654">
                <a:moveTo>
                  <a:pt x="537941" y="60678"/>
                </a:moveTo>
                <a:lnTo>
                  <a:pt x="578320" y="93177"/>
                </a:lnTo>
                <a:lnTo>
                  <a:pt x="607163" y="129210"/>
                </a:lnTo>
                <a:lnTo>
                  <a:pt x="624468" y="167600"/>
                </a:lnTo>
                <a:lnTo>
                  <a:pt x="630237" y="207168"/>
                </a:lnTo>
                <a:lnTo>
                  <a:pt x="624468" y="246736"/>
                </a:lnTo>
                <a:lnTo>
                  <a:pt x="607163" y="285126"/>
                </a:lnTo>
                <a:lnTo>
                  <a:pt x="578320" y="321160"/>
                </a:lnTo>
                <a:lnTo>
                  <a:pt x="537941" y="353659"/>
                </a:lnTo>
                <a:lnTo>
                  <a:pt x="498882" y="375503"/>
                </a:lnTo>
                <a:lnTo>
                  <a:pt x="456152" y="392493"/>
                </a:lnTo>
                <a:lnTo>
                  <a:pt x="410670" y="404628"/>
                </a:lnTo>
                <a:lnTo>
                  <a:pt x="363353" y="411910"/>
                </a:lnTo>
                <a:lnTo>
                  <a:pt x="315118" y="414337"/>
                </a:lnTo>
                <a:lnTo>
                  <a:pt x="266884" y="411910"/>
                </a:lnTo>
                <a:lnTo>
                  <a:pt x="219567" y="404628"/>
                </a:lnTo>
                <a:lnTo>
                  <a:pt x="174084" y="392493"/>
                </a:lnTo>
                <a:lnTo>
                  <a:pt x="131355" y="375503"/>
                </a:lnTo>
                <a:lnTo>
                  <a:pt x="92296" y="353659"/>
                </a:lnTo>
                <a:lnTo>
                  <a:pt x="51916" y="321160"/>
                </a:lnTo>
                <a:lnTo>
                  <a:pt x="23074" y="285126"/>
                </a:lnTo>
                <a:lnTo>
                  <a:pt x="5768" y="246736"/>
                </a:lnTo>
                <a:lnTo>
                  <a:pt x="0" y="207168"/>
                </a:lnTo>
                <a:lnTo>
                  <a:pt x="5768" y="167600"/>
                </a:lnTo>
                <a:lnTo>
                  <a:pt x="23074" y="129210"/>
                </a:lnTo>
                <a:lnTo>
                  <a:pt x="51916" y="93177"/>
                </a:lnTo>
                <a:lnTo>
                  <a:pt x="92296" y="60678"/>
                </a:lnTo>
                <a:lnTo>
                  <a:pt x="131355" y="38834"/>
                </a:lnTo>
                <a:lnTo>
                  <a:pt x="174084" y="21844"/>
                </a:lnTo>
                <a:lnTo>
                  <a:pt x="219567" y="9708"/>
                </a:lnTo>
                <a:lnTo>
                  <a:pt x="266884" y="2427"/>
                </a:lnTo>
                <a:lnTo>
                  <a:pt x="315118" y="0"/>
                </a:lnTo>
                <a:lnTo>
                  <a:pt x="363353" y="2427"/>
                </a:lnTo>
                <a:lnTo>
                  <a:pt x="410670" y="9708"/>
                </a:lnTo>
                <a:lnTo>
                  <a:pt x="456152" y="21844"/>
                </a:lnTo>
                <a:lnTo>
                  <a:pt x="498882" y="38834"/>
                </a:lnTo>
                <a:lnTo>
                  <a:pt x="537941" y="606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/>
          <p:nvPr/>
        </p:nvSpPr>
        <p:spPr>
          <a:xfrm>
            <a:off x="1368479" y="4533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/>
          <p:cNvSpPr/>
          <p:nvPr/>
        </p:nvSpPr>
        <p:spPr>
          <a:xfrm>
            <a:off x="865242" y="6246845"/>
            <a:ext cx="3581400" cy="228600"/>
          </a:xfrm>
          <a:custGeom>
            <a:avLst/>
            <a:gdLst/>
            <a:ahLst/>
            <a:cxnLst/>
            <a:rect l="l" t="t" r="r" b="b"/>
            <a:pathLst>
              <a:path w="3581400" h="228600">
                <a:moveTo>
                  <a:pt x="0" y="0"/>
                </a:moveTo>
                <a:lnTo>
                  <a:pt x="3581400" y="0"/>
                </a:lnTo>
                <a:lnTo>
                  <a:pt x="3581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"/>
          <p:cNvSpPr/>
          <p:nvPr/>
        </p:nvSpPr>
        <p:spPr>
          <a:xfrm>
            <a:off x="865242" y="6246845"/>
            <a:ext cx="3581400" cy="228600"/>
          </a:xfrm>
          <a:custGeom>
            <a:avLst/>
            <a:gdLst/>
            <a:ahLst/>
            <a:cxnLst/>
            <a:rect l="l" t="t" r="r" b="b"/>
            <a:pathLst>
              <a:path w="3581400" h="228600">
                <a:moveTo>
                  <a:pt x="0" y="0"/>
                </a:moveTo>
                <a:lnTo>
                  <a:pt x="3581400" y="0"/>
                </a:lnTo>
                <a:lnTo>
                  <a:pt x="3581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"/>
          <p:cNvSpPr/>
          <p:nvPr/>
        </p:nvSpPr>
        <p:spPr>
          <a:xfrm>
            <a:off x="1398642" y="5256245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6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0"/>
          <p:cNvSpPr txBox="1"/>
          <p:nvPr/>
        </p:nvSpPr>
        <p:spPr>
          <a:xfrm>
            <a:off x="1017642" y="5513420"/>
            <a:ext cx="762000" cy="50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Garamond"/>
                <a:cs typeface="Garamond"/>
              </a:rPr>
              <a:t>Mem.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0" name="object 11"/>
          <p:cNvSpPr/>
          <p:nvPr/>
        </p:nvSpPr>
        <p:spPr>
          <a:xfrm>
            <a:off x="1882829" y="4119595"/>
            <a:ext cx="630555" cy="414655"/>
          </a:xfrm>
          <a:custGeom>
            <a:avLst/>
            <a:gdLst/>
            <a:ahLst/>
            <a:cxnLst/>
            <a:rect l="l" t="t" r="r" b="b"/>
            <a:pathLst>
              <a:path w="630555" h="414654">
                <a:moveTo>
                  <a:pt x="537941" y="60678"/>
                </a:moveTo>
                <a:lnTo>
                  <a:pt x="578320" y="93177"/>
                </a:lnTo>
                <a:lnTo>
                  <a:pt x="607163" y="129210"/>
                </a:lnTo>
                <a:lnTo>
                  <a:pt x="624468" y="167600"/>
                </a:lnTo>
                <a:lnTo>
                  <a:pt x="630237" y="207168"/>
                </a:lnTo>
                <a:lnTo>
                  <a:pt x="624468" y="246736"/>
                </a:lnTo>
                <a:lnTo>
                  <a:pt x="607163" y="285126"/>
                </a:lnTo>
                <a:lnTo>
                  <a:pt x="578320" y="321160"/>
                </a:lnTo>
                <a:lnTo>
                  <a:pt x="537941" y="353659"/>
                </a:lnTo>
                <a:lnTo>
                  <a:pt x="498882" y="375503"/>
                </a:lnTo>
                <a:lnTo>
                  <a:pt x="456152" y="392493"/>
                </a:lnTo>
                <a:lnTo>
                  <a:pt x="410670" y="404628"/>
                </a:lnTo>
                <a:lnTo>
                  <a:pt x="363353" y="411910"/>
                </a:lnTo>
                <a:lnTo>
                  <a:pt x="315118" y="414337"/>
                </a:lnTo>
                <a:lnTo>
                  <a:pt x="266884" y="411910"/>
                </a:lnTo>
                <a:lnTo>
                  <a:pt x="219567" y="404628"/>
                </a:lnTo>
                <a:lnTo>
                  <a:pt x="174084" y="392493"/>
                </a:lnTo>
                <a:lnTo>
                  <a:pt x="131355" y="375503"/>
                </a:lnTo>
                <a:lnTo>
                  <a:pt x="92296" y="353659"/>
                </a:lnTo>
                <a:lnTo>
                  <a:pt x="51916" y="321160"/>
                </a:lnTo>
                <a:lnTo>
                  <a:pt x="23074" y="285126"/>
                </a:lnTo>
                <a:lnTo>
                  <a:pt x="5768" y="246736"/>
                </a:lnTo>
                <a:lnTo>
                  <a:pt x="0" y="207168"/>
                </a:lnTo>
                <a:lnTo>
                  <a:pt x="5768" y="167600"/>
                </a:lnTo>
                <a:lnTo>
                  <a:pt x="23074" y="129210"/>
                </a:lnTo>
                <a:lnTo>
                  <a:pt x="51916" y="93177"/>
                </a:lnTo>
                <a:lnTo>
                  <a:pt x="92296" y="60678"/>
                </a:lnTo>
                <a:lnTo>
                  <a:pt x="131355" y="38834"/>
                </a:lnTo>
                <a:lnTo>
                  <a:pt x="174084" y="21844"/>
                </a:lnTo>
                <a:lnTo>
                  <a:pt x="219567" y="9708"/>
                </a:lnTo>
                <a:lnTo>
                  <a:pt x="266884" y="2427"/>
                </a:lnTo>
                <a:lnTo>
                  <a:pt x="315118" y="0"/>
                </a:lnTo>
                <a:lnTo>
                  <a:pt x="363353" y="2427"/>
                </a:lnTo>
                <a:lnTo>
                  <a:pt x="410670" y="9708"/>
                </a:lnTo>
                <a:lnTo>
                  <a:pt x="456152" y="21844"/>
                </a:lnTo>
                <a:lnTo>
                  <a:pt x="498882" y="38834"/>
                </a:lnTo>
                <a:lnTo>
                  <a:pt x="537941" y="606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2"/>
          <p:cNvSpPr/>
          <p:nvPr/>
        </p:nvSpPr>
        <p:spPr>
          <a:xfrm>
            <a:off x="2206679" y="4533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/>
          <p:cNvSpPr/>
          <p:nvPr/>
        </p:nvSpPr>
        <p:spPr>
          <a:xfrm>
            <a:off x="2721029" y="4119595"/>
            <a:ext cx="630555" cy="414655"/>
          </a:xfrm>
          <a:custGeom>
            <a:avLst/>
            <a:gdLst/>
            <a:ahLst/>
            <a:cxnLst/>
            <a:rect l="l" t="t" r="r" b="b"/>
            <a:pathLst>
              <a:path w="630554" h="414654">
                <a:moveTo>
                  <a:pt x="537941" y="60678"/>
                </a:moveTo>
                <a:lnTo>
                  <a:pt x="578320" y="93177"/>
                </a:lnTo>
                <a:lnTo>
                  <a:pt x="607163" y="129210"/>
                </a:lnTo>
                <a:lnTo>
                  <a:pt x="624468" y="167600"/>
                </a:lnTo>
                <a:lnTo>
                  <a:pt x="630237" y="207168"/>
                </a:lnTo>
                <a:lnTo>
                  <a:pt x="624468" y="246736"/>
                </a:lnTo>
                <a:lnTo>
                  <a:pt x="607163" y="285126"/>
                </a:lnTo>
                <a:lnTo>
                  <a:pt x="578320" y="321160"/>
                </a:lnTo>
                <a:lnTo>
                  <a:pt x="537941" y="353659"/>
                </a:lnTo>
                <a:lnTo>
                  <a:pt x="498882" y="375503"/>
                </a:lnTo>
                <a:lnTo>
                  <a:pt x="456152" y="392493"/>
                </a:lnTo>
                <a:lnTo>
                  <a:pt x="410670" y="404628"/>
                </a:lnTo>
                <a:lnTo>
                  <a:pt x="363353" y="411910"/>
                </a:lnTo>
                <a:lnTo>
                  <a:pt x="315118" y="414337"/>
                </a:lnTo>
                <a:lnTo>
                  <a:pt x="266884" y="411910"/>
                </a:lnTo>
                <a:lnTo>
                  <a:pt x="219567" y="404628"/>
                </a:lnTo>
                <a:lnTo>
                  <a:pt x="174084" y="392493"/>
                </a:lnTo>
                <a:lnTo>
                  <a:pt x="131355" y="375503"/>
                </a:lnTo>
                <a:lnTo>
                  <a:pt x="92296" y="353659"/>
                </a:lnTo>
                <a:lnTo>
                  <a:pt x="51916" y="321160"/>
                </a:lnTo>
                <a:lnTo>
                  <a:pt x="23074" y="285126"/>
                </a:lnTo>
                <a:lnTo>
                  <a:pt x="5768" y="246736"/>
                </a:lnTo>
                <a:lnTo>
                  <a:pt x="0" y="207168"/>
                </a:lnTo>
                <a:lnTo>
                  <a:pt x="5768" y="167600"/>
                </a:lnTo>
                <a:lnTo>
                  <a:pt x="23074" y="129210"/>
                </a:lnTo>
                <a:lnTo>
                  <a:pt x="51916" y="93177"/>
                </a:lnTo>
                <a:lnTo>
                  <a:pt x="92296" y="60678"/>
                </a:lnTo>
                <a:lnTo>
                  <a:pt x="131355" y="38834"/>
                </a:lnTo>
                <a:lnTo>
                  <a:pt x="174084" y="21844"/>
                </a:lnTo>
                <a:lnTo>
                  <a:pt x="219567" y="9708"/>
                </a:lnTo>
                <a:lnTo>
                  <a:pt x="266884" y="2427"/>
                </a:lnTo>
                <a:lnTo>
                  <a:pt x="315118" y="0"/>
                </a:lnTo>
                <a:lnTo>
                  <a:pt x="363353" y="2427"/>
                </a:lnTo>
                <a:lnTo>
                  <a:pt x="410670" y="9708"/>
                </a:lnTo>
                <a:lnTo>
                  <a:pt x="456152" y="21844"/>
                </a:lnTo>
                <a:lnTo>
                  <a:pt x="498882" y="38834"/>
                </a:lnTo>
                <a:lnTo>
                  <a:pt x="537941" y="606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4"/>
          <p:cNvSpPr/>
          <p:nvPr/>
        </p:nvSpPr>
        <p:spPr>
          <a:xfrm>
            <a:off x="3044879" y="4533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5"/>
          <p:cNvSpPr txBox="1"/>
          <p:nvPr/>
        </p:nvSpPr>
        <p:spPr>
          <a:xfrm>
            <a:off x="1182742" y="4202145"/>
            <a:ext cx="2879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  <a:tab pos="1688464" algn="l"/>
                <a:tab pos="2526665" algn="l"/>
              </a:tabLst>
            </a:pPr>
            <a:r>
              <a:rPr sz="1400" dirty="0">
                <a:latin typeface="Garamond"/>
                <a:cs typeface="Garamond"/>
              </a:rPr>
              <a:t>C</a:t>
            </a:r>
            <a:r>
              <a:rPr sz="1400" spc="-5" dirty="0">
                <a:latin typeface="Garamond"/>
                <a:cs typeface="Garamond"/>
              </a:rPr>
              <a:t>P</a:t>
            </a:r>
            <a:r>
              <a:rPr sz="1400" dirty="0">
                <a:latin typeface="Garamond"/>
                <a:cs typeface="Garamond"/>
              </a:rPr>
              <a:t>U	C</a:t>
            </a:r>
            <a:r>
              <a:rPr sz="1400" spc="-5" dirty="0">
                <a:latin typeface="Garamond"/>
                <a:cs typeface="Garamond"/>
              </a:rPr>
              <a:t>P</a:t>
            </a:r>
            <a:r>
              <a:rPr sz="1400" dirty="0">
                <a:latin typeface="Garamond"/>
                <a:cs typeface="Garamond"/>
              </a:rPr>
              <a:t>U	C</a:t>
            </a:r>
            <a:r>
              <a:rPr sz="1400" spc="-5" dirty="0">
                <a:latin typeface="Garamond"/>
                <a:cs typeface="Garamond"/>
              </a:rPr>
              <a:t>P</a:t>
            </a:r>
            <a:r>
              <a:rPr sz="1400" dirty="0">
                <a:latin typeface="Garamond"/>
                <a:cs typeface="Garamond"/>
              </a:rPr>
              <a:t>U	C</a:t>
            </a:r>
            <a:r>
              <a:rPr sz="1400" spc="-5" dirty="0">
                <a:latin typeface="Garamond"/>
                <a:cs typeface="Garamond"/>
              </a:rPr>
              <a:t>P</a:t>
            </a:r>
            <a:r>
              <a:rPr sz="1400" dirty="0">
                <a:latin typeface="Garamond"/>
                <a:cs typeface="Garamond"/>
              </a:rPr>
              <a:t>U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5" name="object 16"/>
          <p:cNvSpPr/>
          <p:nvPr/>
        </p:nvSpPr>
        <p:spPr>
          <a:xfrm>
            <a:off x="3559229" y="4119595"/>
            <a:ext cx="630555" cy="414655"/>
          </a:xfrm>
          <a:custGeom>
            <a:avLst/>
            <a:gdLst/>
            <a:ahLst/>
            <a:cxnLst/>
            <a:rect l="l" t="t" r="r" b="b"/>
            <a:pathLst>
              <a:path w="630554" h="414654">
                <a:moveTo>
                  <a:pt x="537941" y="60678"/>
                </a:moveTo>
                <a:lnTo>
                  <a:pt x="578320" y="93177"/>
                </a:lnTo>
                <a:lnTo>
                  <a:pt x="607163" y="129210"/>
                </a:lnTo>
                <a:lnTo>
                  <a:pt x="624468" y="167600"/>
                </a:lnTo>
                <a:lnTo>
                  <a:pt x="630237" y="207168"/>
                </a:lnTo>
                <a:lnTo>
                  <a:pt x="624468" y="246736"/>
                </a:lnTo>
                <a:lnTo>
                  <a:pt x="607163" y="285126"/>
                </a:lnTo>
                <a:lnTo>
                  <a:pt x="578320" y="321160"/>
                </a:lnTo>
                <a:lnTo>
                  <a:pt x="537941" y="353659"/>
                </a:lnTo>
                <a:lnTo>
                  <a:pt x="498882" y="375503"/>
                </a:lnTo>
                <a:lnTo>
                  <a:pt x="456152" y="392493"/>
                </a:lnTo>
                <a:lnTo>
                  <a:pt x="410670" y="404628"/>
                </a:lnTo>
                <a:lnTo>
                  <a:pt x="363353" y="411910"/>
                </a:lnTo>
                <a:lnTo>
                  <a:pt x="315118" y="414337"/>
                </a:lnTo>
                <a:lnTo>
                  <a:pt x="266884" y="411910"/>
                </a:lnTo>
                <a:lnTo>
                  <a:pt x="219567" y="404628"/>
                </a:lnTo>
                <a:lnTo>
                  <a:pt x="174084" y="392493"/>
                </a:lnTo>
                <a:lnTo>
                  <a:pt x="131355" y="375503"/>
                </a:lnTo>
                <a:lnTo>
                  <a:pt x="92296" y="353659"/>
                </a:lnTo>
                <a:lnTo>
                  <a:pt x="51916" y="321160"/>
                </a:lnTo>
                <a:lnTo>
                  <a:pt x="23074" y="285126"/>
                </a:lnTo>
                <a:lnTo>
                  <a:pt x="5768" y="246736"/>
                </a:lnTo>
                <a:lnTo>
                  <a:pt x="0" y="207168"/>
                </a:lnTo>
                <a:lnTo>
                  <a:pt x="5768" y="167600"/>
                </a:lnTo>
                <a:lnTo>
                  <a:pt x="23074" y="129210"/>
                </a:lnTo>
                <a:lnTo>
                  <a:pt x="51916" y="93177"/>
                </a:lnTo>
                <a:lnTo>
                  <a:pt x="92296" y="60678"/>
                </a:lnTo>
                <a:lnTo>
                  <a:pt x="131355" y="38834"/>
                </a:lnTo>
                <a:lnTo>
                  <a:pt x="174084" y="21844"/>
                </a:lnTo>
                <a:lnTo>
                  <a:pt x="219567" y="9708"/>
                </a:lnTo>
                <a:lnTo>
                  <a:pt x="266884" y="2427"/>
                </a:lnTo>
                <a:lnTo>
                  <a:pt x="315118" y="0"/>
                </a:lnTo>
                <a:lnTo>
                  <a:pt x="363353" y="2427"/>
                </a:lnTo>
                <a:lnTo>
                  <a:pt x="410670" y="9708"/>
                </a:lnTo>
                <a:lnTo>
                  <a:pt x="456152" y="21844"/>
                </a:lnTo>
                <a:lnTo>
                  <a:pt x="498882" y="38834"/>
                </a:lnTo>
                <a:lnTo>
                  <a:pt x="537941" y="606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7"/>
          <p:cNvSpPr/>
          <p:nvPr/>
        </p:nvSpPr>
        <p:spPr>
          <a:xfrm>
            <a:off x="3883079" y="4533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8"/>
          <p:cNvSpPr txBox="1"/>
          <p:nvPr/>
        </p:nvSpPr>
        <p:spPr>
          <a:xfrm>
            <a:off x="993829" y="4799045"/>
            <a:ext cx="762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latin typeface="Garamond"/>
                <a:cs typeface="Garamond"/>
              </a:rPr>
              <a:t>Cache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8" name="object 19"/>
          <p:cNvSpPr/>
          <p:nvPr/>
        </p:nvSpPr>
        <p:spPr>
          <a:xfrm>
            <a:off x="1368479" y="6057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0"/>
          <p:cNvSpPr txBox="1"/>
          <p:nvPr/>
        </p:nvSpPr>
        <p:spPr>
          <a:xfrm>
            <a:off x="1832029" y="4799045"/>
            <a:ext cx="762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latin typeface="Garamond"/>
                <a:cs typeface="Garamond"/>
              </a:rPr>
              <a:t>Cache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0" name="object 21"/>
          <p:cNvSpPr/>
          <p:nvPr/>
        </p:nvSpPr>
        <p:spPr>
          <a:xfrm>
            <a:off x="2206679" y="6057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/>
          <p:cNvSpPr txBox="1"/>
          <p:nvPr/>
        </p:nvSpPr>
        <p:spPr>
          <a:xfrm>
            <a:off x="2670229" y="4799045"/>
            <a:ext cx="762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latin typeface="Garamond"/>
                <a:cs typeface="Garamond"/>
              </a:rPr>
              <a:t>Cache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2" name="object 23"/>
          <p:cNvSpPr/>
          <p:nvPr/>
        </p:nvSpPr>
        <p:spPr>
          <a:xfrm>
            <a:off x="3044879" y="6057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4"/>
          <p:cNvSpPr txBox="1"/>
          <p:nvPr/>
        </p:nvSpPr>
        <p:spPr>
          <a:xfrm>
            <a:off x="3508429" y="4799045"/>
            <a:ext cx="762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latin typeface="Garamond"/>
                <a:cs typeface="Garamond"/>
              </a:rPr>
              <a:t>Cache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4" name="object 25"/>
          <p:cNvSpPr/>
          <p:nvPr/>
        </p:nvSpPr>
        <p:spPr>
          <a:xfrm>
            <a:off x="3883079" y="605793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"/>
          <p:cNvSpPr/>
          <p:nvPr/>
        </p:nvSpPr>
        <p:spPr>
          <a:xfrm>
            <a:off x="2236842" y="5256245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6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7"/>
          <p:cNvSpPr txBox="1"/>
          <p:nvPr/>
        </p:nvSpPr>
        <p:spPr>
          <a:xfrm>
            <a:off x="1855842" y="5513420"/>
            <a:ext cx="762000" cy="50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Garamond"/>
                <a:cs typeface="Garamond"/>
              </a:rPr>
              <a:t>Mem.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7" name="object 28"/>
          <p:cNvSpPr/>
          <p:nvPr/>
        </p:nvSpPr>
        <p:spPr>
          <a:xfrm>
            <a:off x="3075042" y="5256245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6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9"/>
          <p:cNvSpPr txBox="1"/>
          <p:nvPr/>
        </p:nvSpPr>
        <p:spPr>
          <a:xfrm>
            <a:off x="2694042" y="5513420"/>
            <a:ext cx="762000" cy="50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Garamond"/>
                <a:cs typeface="Garamond"/>
              </a:rPr>
              <a:t>Mem.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9" name="object 30"/>
          <p:cNvSpPr/>
          <p:nvPr/>
        </p:nvSpPr>
        <p:spPr>
          <a:xfrm>
            <a:off x="3913242" y="5256245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6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1"/>
          <p:cNvSpPr txBox="1"/>
          <p:nvPr/>
        </p:nvSpPr>
        <p:spPr>
          <a:xfrm>
            <a:off x="3532242" y="5513420"/>
            <a:ext cx="762000" cy="50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Garamond"/>
                <a:cs typeface="Garamond"/>
              </a:rPr>
              <a:t>Mem.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1" name="object 32"/>
          <p:cNvSpPr txBox="1"/>
          <p:nvPr/>
        </p:nvSpPr>
        <p:spPr>
          <a:xfrm>
            <a:off x="4548242" y="4278345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Garamond"/>
                <a:cs typeface="Garamond"/>
              </a:rPr>
              <a:t>Node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2" name="object 33"/>
          <p:cNvSpPr/>
          <p:nvPr/>
        </p:nvSpPr>
        <p:spPr>
          <a:xfrm>
            <a:off x="5647586" y="4436582"/>
            <a:ext cx="1339850" cy="1139190"/>
          </a:xfrm>
          <a:custGeom>
            <a:avLst/>
            <a:gdLst/>
            <a:ahLst/>
            <a:cxnLst/>
            <a:rect l="l" t="t" r="r" b="b"/>
            <a:pathLst>
              <a:path w="1339850" h="1139189">
                <a:moveTo>
                  <a:pt x="0" y="1139067"/>
                </a:moveTo>
                <a:lnTo>
                  <a:pt x="1339242" y="1139067"/>
                </a:lnTo>
                <a:lnTo>
                  <a:pt x="1339242" y="0"/>
                </a:lnTo>
                <a:lnTo>
                  <a:pt x="0" y="0"/>
                </a:lnTo>
                <a:lnTo>
                  <a:pt x="0" y="1139067"/>
                </a:lnTo>
                <a:close/>
              </a:path>
            </a:pathLst>
          </a:custGeom>
          <a:solidFill>
            <a:srgbClr val="E2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4"/>
          <p:cNvSpPr/>
          <p:nvPr/>
        </p:nvSpPr>
        <p:spPr>
          <a:xfrm>
            <a:off x="5647587" y="4436583"/>
            <a:ext cx="1339850" cy="1139190"/>
          </a:xfrm>
          <a:custGeom>
            <a:avLst/>
            <a:gdLst/>
            <a:ahLst/>
            <a:cxnLst/>
            <a:rect l="l" t="t" r="r" b="b"/>
            <a:pathLst>
              <a:path w="1339850" h="1139189">
                <a:moveTo>
                  <a:pt x="0" y="1139067"/>
                </a:moveTo>
                <a:lnTo>
                  <a:pt x="1339242" y="1139067"/>
                </a:lnTo>
                <a:lnTo>
                  <a:pt x="1339242" y="0"/>
                </a:lnTo>
                <a:lnTo>
                  <a:pt x="0" y="0"/>
                </a:lnTo>
                <a:lnTo>
                  <a:pt x="0" y="113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5"/>
          <p:cNvSpPr txBox="1"/>
          <p:nvPr/>
        </p:nvSpPr>
        <p:spPr>
          <a:xfrm>
            <a:off x="6086187" y="4428784"/>
            <a:ext cx="47498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Arial"/>
                <a:cs typeface="Arial"/>
              </a:rPr>
              <a:t>Nehalem-EP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36"/>
          <p:cNvSpPr txBox="1"/>
          <p:nvPr/>
        </p:nvSpPr>
        <p:spPr>
          <a:xfrm>
            <a:off x="5692229" y="4559964"/>
            <a:ext cx="278130" cy="15367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37"/>
          <p:cNvSpPr/>
          <p:nvPr/>
        </p:nvSpPr>
        <p:spPr>
          <a:xfrm>
            <a:off x="5693012" y="5083250"/>
            <a:ext cx="1247775" cy="139065"/>
          </a:xfrm>
          <a:custGeom>
            <a:avLst/>
            <a:gdLst/>
            <a:ahLst/>
            <a:cxnLst/>
            <a:rect l="l" t="t" r="r" b="b"/>
            <a:pathLst>
              <a:path w="1247775" h="139064">
                <a:moveTo>
                  <a:pt x="0" y="138912"/>
                </a:moveTo>
                <a:lnTo>
                  <a:pt x="1247630" y="138912"/>
                </a:lnTo>
                <a:lnTo>
                  <a:pt x="1247630" y="0"/>
                </a:lnTo>
                <a:lnTo>
                  <a:pt x="0" y="0"/>
                </a:lnTo>
                <a:lnTo>
                  <a:pt x="0" y="138912"/>
                </a:lnTo>
                <a:close/>
              </a:path>
            </a:pathLst>
          </a:custGeom>
          <a:solidFill>
            <a:srgbClr val="C66A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8"/>
          <p:cNvSpPr/>
          <p:nvPr/>
        </p:nvSpPr>
        <p:spPr>
          <a:xfrm>
            <a:off x="5693012" y="5083251"/>
            <a:ext cx="1247775" cy="139065"/>
          </a:xfrm>
          <a:custGeom>
            <a:avLst/>
            <a:gdLst/>
            <a:ahLst/>
            <a:cxnLst/>
            <a:rect l="l" t="t" r="r" b="b"/>
            <a:pathLst>
              <a:path w="1247775" h="139064">
                <a:moveTo>
                  <a:pt x="0" y="138912"/>
                </a:moveTo>
                <a:lnTo>
                  <a:pt x="1247630" y="138912"/>
                </a:lnTo>
                <a:lnTo>
                  <a:pt x="1247630" y="0"/>
                </a:lnTo>
                <a:lnTo>
                  <a:pt x="0" y="0"/>
                </a:lnTo>
                <a:lnTo>
                  <a:pt x="0" y="1389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9"/>
          <p:cNvSpPr txBox="1"/>
          <p:nvPr/>
        </p:nvSpPr>
        <p:spPr>
          <a:xfrm>
            <a:off x="5804884" y="5082867"/>
            <a:ext cx="103695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Shared </a:t>
            </a:r>
            <a:r>
              <a:rPr sz="650" spc="-10" dirty="0">
                <a:latin typeface="Arial"/>
                <a:cs typeface="Arial"/>
              </a:rPr>
              <a:t>L3 </a:t>
            </a:r>
            <a:r>
              <a:rPr sz="650" spc="-5" dirty="0">
                <a:latin typeface="Arial"/>
                <a:cs typeface="Arial"/>
              </a:rPr>
              <a:t>Cache</a:t>
            </a:r>
            <a:r>
              <a:rPr sz="650" spc="-6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(inclusive)</a:t>
            </a:r>
            <a:endParaRPr sz="650">
              <a:latin typeface="Arial"/>
              <a:cs typeface="Arial"/>
            </a:endParaRPr>
          </a:p>
        </p:txBody>
      </p:sp>
      <p:sp>
        <p:nvSpPr>
          <p:cNvPr id="69" name="object 40"/>
          <p:cNvSpPr txBox="1"/>
          <p:nvPr/>
        </p:nvSpPr>
        <p:spPr>
          <a:xfrm>
            <a:off x="5693794" y="5366499"/>
            <a:ext cx="599440" cy="139065"/>
          </a:xfrm>
          <a:prstGeom prst="rect">
            <a:avLst/>
          </a:prstGeom>
          <a:solidFill>
            <a:srgbClr val="C66A33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IMC</a:t>
            </a:r>
            <a:endParaRPr sz="650">
              <a:latin typeface="Arial"/>
              <a:cs typeface="Arial"/>
            </a:endParaRPr>
          </a:p>
        </p:txBody>
      </p:sp>
      <p:sp>
        <p:nvSpPr>
          <p:cNvPr id="70" name="object 41"/>
          <p:cNvSpPr txBox="1"/>
          <p:nvPr/>
        </p:nvSpPr>
        <p:spPr>
          <a:xfrm>
            <a:off x="6386130" y="5366499"/>
            <a:ext cx="554990" cy="139065"/>
          </a:xfrm>
          <a:prstGeom prst="rect">
            <a:avLst/>
          </a:prstGeom>
          <a:solidFill>
            <a:srgbClr val="C66A33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QPI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42"/>
          <p:cNvSpPr txBox="1"/>
          <p:nvPr/>
        </p:nvSpPr>
        <p:spPr>
          <a:xfrm>
            <a:off x="5692229" y="4713630"/>
            <a:ext cx="278130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72" name="object 43"/>
          <p:cNvSpPr txBox="1"/>
          <p:nvPr/>
        </p:nvSpPr>
        <p:spPr>
          <a:xfrm>
            <a:off x="6016483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44"/>
          <p:cNvSpPr txBox="1"/>
          <p:nvPr/>
        </p:nvSpPr>
        <p:spPr>
          <a:xfrm>
            <a:off x="6339932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74" name="object 45"/>
          <p:cNvSpPr txBox="1"/>
          <p:nvPr/>
        </p:nvSpPr>
        <p:spPr>
          <a:xfrm>
            <a:off x="6663381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75" name="object 46"/>
          <p:cNvSpPr txBox="1"/>
          <p:nvPr/>
        </p:nvSpPr>
        <p:spPr>
          <a:xfrm>
            <a:off x="6016483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76" name="object 47"/>
          <p:cNvSpPr txBox="1"/>
          <p:nvPr/>
        </p:nvSpPr>
        <p:spPr>
          <a:xfrm>
            <a:off x="6663381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77" name="object 48"/>
          <p:cNvSpPr txBox="1"/>
          <p:nvPr/>
        </p:nvSpPr>
        <p:spPr>
          <a:xfrm>
            <a:off x="6339932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78" name="object 49"/>
          <p:cNvSpPr txBox="1"/>
          <p:nvPr/>
        </p:nvSpPr>
        <p:spPr>
          <a:xfrm>
            <a:off x="5692229" y="4806243"/>
            <a:ext cx="278130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79" name="object 50"/>
          <p:cNvSpPr/>
          <p:nvPr/>
        </p:nvSpPr>
        <p:spPr>
          <a:xfrm>
            <a:off x="6570953" y="5635852"/>
            <a:ext cx="185420" cy="231775"/>
          </a:xfrm>
          <a:custGeom>
            <a:avLst/>
            <a:gdLst/>
            <a:ahLst/>
            <a:cxnLst/>
            <a:rect l="l" t="t" r="r" b="b"/>
            <a:pathLst>
              <a:path w="185420" h="231775">
                <a:moveTo>
                  <a:pt x="0" y="231518"/>
                </a:moveTo>
                <a:lnTo>
                  <a:pt x="184833" y="231518"/>
                </a:lnTo>
                <a:lnTo>
                  <a:pt x="184833" y="0"/>
                </a:lnTo>
                <a:lnTo>
                  <a:pt x="0" y="0"/>
                </a:lnTo>
                <a:lnTo>
                  <a:pt x="0" y="231518"/>
                </a:lnTo>
                <a:close/>
              </a:path>
            </a:pathLst>
          </a:custGeom>
          <a:solidFill>
            <a:srgbClr val="E1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1"/>
          <p:cNvSpPr/>
          <p:nvPr/>
        </p:nvSpPr>
        <p:spPr>
          <a:xfrm>
            <a:off x="6570953" y="5635852"/>
            <a:ext cx="185420" cy="231775"/>
          </a:xfrm>
          <a:custGeom>
            <a:avLst/>
            <a:gdLst/>
            <a:ahLst/>
            <a:cxnLst/>
            <a:rect l="l" t="t" r="r" b="b"/>
            <a:pathLst>
              <a:path w="185420" h="231775">
                <a:moveTo>
                  <a:pt x="0" y="231518"/>
                </a:moveTo>
                <a:lnTo>
                  <a:pt x="184833" y="231518"/>
                </a:lnTo>
                <a:lnTo>
                  <a:pt x="184833" y="0"/>
                </a:lnTo>
                <a:lnTo>
                  <a:pt x="0" y="0"/>
                </a:lnTo>
                <a:lnTo>
                  <a:pt x="0" y="2315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2"/>
          <p:cNvSpPr txBox="1"/>
          <p:nvPr/>
        </p:nvSpPr>
        <p:spPr>
          <a:xfrm>
            <a:off x="6596333" y="5681739"/>
            <a:ext cx="1346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I</a:t>
            </a:r>
            <a:r>
              <a:rPr sz="650" spc="-10" dirty="0">
                <a:latin typeface="Arial"/>
                <a:cs typeface="Arial"/>
              </a:rPr>
              <a:t>/O</a:t>
            </a:r>
            <a:endParaRPr sz="650">
              <a:latin typeface="Arial"/>
              <a:cs typeface="Arial"/>
            </a:endParaRPr>
          </a:p>
        </p:txBody>
      </p:sp>
      <p:sp>
        <p:nvSpPr>
          <p:cNvPr id="82" name="object 53"/>
          <p:cNvSpPr txBox="1"/>
          <p:nvPr/>
        </p:nvSpPr>
        <p:spPr>
          <a:xfrm>
            <a:off x="6663381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83" name="object 54"/>
          <p:cNvSpPr txBox="1"/>
          <p:nvPr/>
        </p:nvSpPr>
        <p:spPr>
          <a:xfrm>
            <a:off x="6339932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84" name="object 55"/>
          <p:cNvSpPr txBox="1"/>
          <p:nvPr/>
        </p:nvSpPr>
        <p:spPr>
          <a:xfrm>
            <a:off x="6016483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85" name="object 56"/>
          <p:cNvSpPr/>
          <p:nvPr/>
        </p:nvSpPr>
        <p:spPr>
          <a:xfrm>
            <a:off x="5974328" y="5322689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0"/>
                </a:moveTo>
                <a:lnTo>
                  <a:pt x="19038" y="43809"/>
                </a:lnTo>
                <a:lnTo>
                  <a:pt x="42611" y="22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7"/>
          <p:cNvSpPr/>
          <p:nvPr/>
        </p:nvSpPr>
        <p:spPr>
          <a:xfrm>
            <a:off x="5974328" y="5322688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0"/>
                </a:moveTo>
                <a:lnTo>
                  <a:pt x="42611" y="2254"/>
                </a:lnTo>
                <a:lnTo>
                  <a:pt x="19039" y="43810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8"/>
          <p:cNvSpPr/>
          <p:nvPr/>
        </p:nvSpPr>
        <p:spPr>
          <a:xfrm>
            <a:off x="5995617" y="5279302"/>
            <a:ext cx="2540" cy="45085"/>
          </a:xfrm>
          <a:custGeom>
            <a:avLst/>
            <a:gdLst/>
            <a:ahLst/>
            <a:cxnLst/>
            <a:rect l="l" t="t" r="r" b="b"/>
            <a:pathLst>
              <a:path w="2539" h="45085">
                <a:moveTo>
                  <a:pt x="0" y="44529"/>
                </a:moveTo>
                <a:lnTo>
                  <a:pt x="2379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9"/>
          <p:cNvSpPr/>
          <p:nvPr/>
        </p:nvSpPr>
        <p:spPr>
          <a:xfrm>
            <a:off x="6642059" y="532376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44" y="0"/>
                </a:moveTo>
                <a:lnTo>
                  <a:pt x="0" y="0"/>
                </a:lnTo>
                <a:lnTo>
                  <a:pt x="21322" y="42732"/>
                </a:lnTo>
                <a:lnTo>
                  <a:pt x="42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60"/>
          <p:cNvSpPr/>
          <p:nvPr/>
        </p:nvSpPr>
        <p:spPr>
          <a:xfrm>
            <a:off x="6642059" y="532376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32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61"/>
          <p:cNvSpPr/>
          <p:nvPr/>
        </p:nvSpPr>
        <p:spPr>
          <a:xfrm>
            <a:off x="6663381" y="527930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463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2"/>
          <p:cNvSpPr/>
          <p:nvPr/>
        </p:nvSpPr>
        <p:spPr>
          <a:xfrm>
            <a:off x="5997998" y="5279302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83" y="0"/>
                </a:lnTo>
              </a:path>
            </a:pathLst>
          </a:custGeom>
          <a:ln w="13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3"/>
          <p:cNvSpPr/>
          <p:nvPr/>
        </p:nvSpPr>
        <p:spPr>
          <a:xfrm>
            <a:off x="6302570" y="5222163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14246" y="0"/>
                </a:moveTo>
                <a:lnTo>
                  <a:pt x="0" y="28586"/>
                </a:lnTo>
                <a:lnTo>
                  <a:pt x="28493" y="28586"/>
                </a:lnTo>
                <a:lnTo>
                  <a:pt x="1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4"/>
          <p:cNvSpPr/>
          <p:nvPr/>
        </p:nvSpPr>
        <p:spPr>
          <a:xfrm>
            <a:off x="6302570" y="5222163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494" y="28586"/>
                </a:moveTo>
                <a:lnTo>
                  <a:pt x="0" y="28586"/>
                </a:lnTo>
                <a:lnTo>
                  <a:pt x="14247" y="0"/>
                </a:lnTo>
                <a:lnTo>
                  <a:pt x="28494" y="28586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5"/>
          <p:cNvSpPr/>
          <p:nvPr/>
        </p:nvSpPr>
        <p:spPr>
          <a:xfrm>
            <a:off x="6316817" y="525074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53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66"/>
          <p:cNvSpPr/>
          <p:nvPr/>
        </p:nvSpPr>
        <p:spPr>
          <a:xfrm>
            <a:off x="5810047" y="4945154"/>
            <a:ext cx="43180" cy="125095"/>
          </a:xfrm>
          <a:custGeom>
            <a:avLst/>
            <a:gdLst/>
            <a:ahLst/>
            <a:cxnLst/>
            <a:rect l="l" t="t" r="r" b="b"/>
            <a:pathLst>
              <a:path w="43179" h="125095">
                <a:moveTo>
                  <a:pt x="42783" y="82100"/>
                </a:moveTo>
                <a:lnTo>
                  <a:pt x="123" y="82262"/>
                </a:lnTo>
                <a:lnTo>
                  <a:pt x="21588" y="124929"/>
                </a:lnTo>
                <a:lnTo>
                  <a:pt x="42783" y="82100"/>
                </a:lnTo>
                <a:close/>
              </a:path>
              <a:path w="43179" h="125095">
                <a:moveTo>
                  <a:pt x="21197" y="0"/>
                </a:moveTo>
                <a:lnTo>
                  <a:pt x="0" y="42797"/>
                </a:lnTo>
                <a:lnTo>
                  <a:pt x="42663" y="42666"/>
                </a:lnTo>
                <a:lnTo>
                  <a:pt x="21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7"/>
          <p:cNvSpPr/>
          <p:nvPr/>
        </p:nvSpPr>
        <p:spPr>
          <a:xfrm>
            <a:off x="5810172" y="50272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163"/>
                </a:moveTo>
                <a:lnTo>
                  <a:pt x="42660" y="0"/>
                </a:lnTo>
                <a:lnTo>
                  <a:pt x="21465" y="42830"/>
                </a:lnTo>
                <a:lnTo>
                  <a:pt x="0" y="163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8"/>
          <p:cNvSpPr/>
          <p:nvPr/>
        </p:nvSpPr>
        <p:spPr>
          <a:xfrm>
            <a:off x="5810048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97"/>
                </a:moveTo>
                <a:lnTo>
                  <a:pt x="42663" y="42666"/>
                </a:lnTo>
                <a:lnTo>
                  <a:pt x="21198" y="0"/>
                </a:lnTo>
                <a:lnTo>
                  <a:pt x="0" y="42797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9"/>
          <p:cNvSpPr/>
          <p:nvPr/>
        </p:nvSpPr>
        <p:spPr>
          <a:xfrm>
            <a:off x="5831379" y="4987887"/>
            <a:ext cx="635" cy="40005"/>
          </a:xfrm>
          <a:custGeom>
            <a:avLst/>
            <a:gdLst/>
            <a:ahLst/>
            <a:cxnLst/>
            <a:rect l="l" t="t" r="r" b="b"/>
            <a:pathLst>
              <a:path w="635" h="40004">
                <a:moveTo>
                  <a:pt x="123" y="39465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70"/>
          <p:cNvSpPr/>
          <p:nvPr/>
        </p:nvSpPr>
        <p:spPr>
          <a:xfrm>
            <a:off x="6133754" y="4945154"/>
            <a:ext cx="43180" cy="125095"/>
          </a:xfrm>
          <a:custGeom>
            <a:avLst/>
            <a:gdLst/>
            <a:ahLst/>
            <a:cxnLst/>
            <a:rect l="l" t="t" r="r" b="b"/>
            <a:pathLst>
              <a:path w="43179" h="125095">
                <a:moveTo>
                  <a:pt x="42675" y="82198"/>
                </a:moveTo>
                <a:lnTo>
                  <a:pt x="0" y="82198"/>
                </a:lnTo>
                <a:lnTo>
                  <a:pt x="21353" y="124929"/>
                </a:lnTo>
                <a:lnTo>
                  <a:pt x="42675" y="82198"/>
                </a:lnTo>
                <a:close/>
              </a:path>
              <a:path w="43179" h="125095">
                <a:moveTo>
                  <a:pt x="21353" y="0"/>
                </a:moveTo>
                <a:lnTo>
                  <a:pt x="0" y="42732"/>
                </a:lnTo>
                <a:lnTo>
                  <a:pt x="42675" y="42732"/>
                </a:lnTo>
                <a:lnTo>
                  <a:pt x="21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71"/>
          <p:cNvSpPr/>
          <p:nvPr/>
        </p:nvSpPr>
        <p:spPr>
          <a:xfrm>
            <a:off x="6133754" y="502735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6" y="0"/>
                </a:lnTo>
                <a:lnTo>
                  <a:pt x="21354" y="42732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72"/>
          <p:cNvSpPr/>
          <p:nvPr/>
        </p:nvSpPr>
        <p:spPr>
          <a:xfrm>
            <a:off x="6133754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76" y="42732"/>
                </a:lnTo>
                <a:lnTo>
                  <a:pt x="21354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3"/>
          <p:cNvSpPr/>
          <p:nvPr/>
        </p:nvSpPr>
        <p:spPr>
          <a:xfrm>
            <a:off x="6155109" y="498788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465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74"/>
          <p:cNvSpPr/>
          <p:nvPr/>
        </p:nvSpPr>
        <p:spPr>
          <a:xfrm>
            <a:off x="6457236" y="4945154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79" h="134620">
                <a:moveTo>
                  <a:pt x="42644" y="91443"/>
                </a:moveTo>
                <a:lnTo>
                  <a:pt x="0" y="91443"/>
                </a:lnTo>
                <a:lnTo>
                  <a:pt x="21322" y="134208"/>
                </a:lnTo>
                <a:lnTo>
                  <a:pt x="42644" y="91443"/>
                </a:lnTo>
                <a:close/>
              </a:path>
              <a:path w="43179" h="134620">
                <a:moveTo>
                  <a:pt x="21322" y="0"/>
                </a:moveTo>
                <a:lnTo>
                  <a:pt x="0" y="42732"/>
                </a:lnTo>
                <a:lnTo>
                  <a:pt x="42644" y="42732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75"/>
          <p:cNvSpPr/>
          <p:nvPr/>
        </p:nvSpPr>
        <p:spPr>
          <a:xfrm>
            <a:off x="6457235" y="50365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76"/>
          <p:cNvSpPr/>
          <p:nvPr/>
        </p:nvSpPr>
        <p:spPr>
          <a:xfrm>
            <a:off x="6457235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7"/>
          <p:cNvSpPr/>
          <p:nvPr/>
        </p:nvSpPr>
        <p:spPr>
          <a:xfrm>
            <a:off x="6478558" y="49878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78"/>
          <p:cNvSpPr/>
          <p:nvPr/>
        </p:nvSpPr>
        <p:spPr>
          <a:xfrm>
            <a:off x="6780684" y="4945154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79" h="134620">
                <a:moveTo>
                  <a:pt x="42644" y="91443"/>
                </a:moveTo>
                <a:lnTo>
                  <a:pt x="0" y="91443"/>
                </a:lnTo>
                <a:lnTo>
                  <a:pt x="21322" y="134208"/>
                </a:lnTo>
                <a:lnTo>
                  <a:pt x="42644" y="91443"/>
                </a:lnTo>
                <a:close/>
              </a:path>
              <a:path w="43179" h="134620">
                <a:moveTo>
                  <a:pt x="21322" y="0"/>
                </a:moveTo>
                <a:lnTo>
                  <a:pt x="0" y="42732"/>
                </a:lnTo>
                <a:lnTo>
                  <a:pt x="42644" y="42732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9"/>
          <p:cNvSpPr/>
          <p:nvPr/>
        </p:nvSpPr>
        <p:spPr>
          <a:xfrm>
            <a:off x="6780684" y="50365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80"/>
          <p:cNvSpPr/>
          <p:nvPr/>
        </p:nvSpPr>
        <p:spPr>
          <a:xfrm>
            <a:off x="6780684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81"/>
          <p:cNvSpPr/>
          <p:nvPr/>
        </p:nvSpPr>
        <p:spPr>
          <a:xfrm>
            <a:off x="6802006" y="49878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82"/>
          <p:cNvSpPr/>
          <p:nvPr/>
        </p:nvSpPr>
        <p:spPr>
          <a:xfrm>
            <a:off x="7175500" y="4436582"/>
            <a:ext cx="1339850" cy="1139190"/>
          </a:xfrm>
          <a:custGeom>
            <a:avLst/>
            <a:gdLst/>
            <a:ahLst/>
            <a:cxnLst/>
            <a:rect l="l" t="t" r="r" b="b"/>
            <a:pathLst>
              <a:path w="1339850" h="1139189">
                <a:moveTo>
                  <a:pt x="0" y="1139067"/>
                </a:moveTo>
                <a:lnTo>
                  <a:pt x="1339242" y="1139067"/>
                </a:lnTo>
                <a:lnTo>
                  <a:pt x="1339242" y="0"/>
                </a:lnTo>
                <a:lnTo>
                  <a:pt x="0" y="0"/>
                </a:lnTo>
                <a:lnTo>
                  <a:pt x="0" y="1139067"/>
                </a:lnTo>
                <a:close/>
              </a:path>
            </a:pathLst>
          </a:custGeom>
          <a:solidFill>
            <a:srgbClr val="E2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83"/>
          <p:cNvSpPr/>
          <p:nvPr/>
        </p:nvSpPr>
        <p:spPr>
          <a:xfrm>
            <a:off x="7175500" y="4436583"/>
            <a:ext cx="1339850" cy="1139190"/>
          </a:xfrm>
          <a:custGeom>
            <a:avLst/>
            <a:gdLst/>
            <a:ahLst/>
            <a:cxnLst/>
            <a:rect l="l" t="t" r="r" b="b"/>
            <a:pathLst>
              <a:path w="1339850" h="1139189">
                <a:moveTo>
                  <a:pt x="0" y="1139067"/>
                </a:moveTo>
                <a:lnTo>
                  <a:pt x="1339242" y="1139067"/>
                </a:lnTo>
                <a:lnTo>
                  <a:pt x="1339242" y="0"/>
                </a:lnTo>
                <a:lnTo>
                  <a:pt x="0" y="0"/>
                </a:lnTo>
                <a:lnTo>
                  <a:pt x="0" y="11390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84"/>
          <p:cNvSpPr txBox="1"/>
          <p:nvPr/>
        </p:nvSpPr>
        <p:spPr>
          <a:xfrm>
            <a:off x="7614100" y="4428784"/>
            <a:ext cx="47498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Nehalem-EP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85"/>
          <p:cNvSpPr txBox="1"/>
          <p:nvPr/>
        </p:nvSpPr>
        <p:spPr>
          <a:xfrm>
            <a:off x="7217100" y="4559964"/>
            <a:ext cx="281305" cy="15367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86"/>
          <p:cNvSpPr txBox="1"/>
          <p:nvPr/>
        </p:nvSpPr>
        <p:spPr>
          <a:xfrm>
            <a:off x="7220947" y="5083251"/>
            <a:ext cx="1247775" cy="139065"/>
          </a:xfrm>
          <a:prstGeom prst="rect">
            <a:avLst/>
          </a:prstGeom>
          <a:solidFill>
            <a:srgbClr val="C66A33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Shared L3 Cache</a:t>
            </a:r>
            <a:r>
              <a:rPr sz="650" spc="-4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(inclusive)</a:t>
            </a:r>
            <a:endParaRPr sz="650">
              <a:latin typeface="Arial"/>
              <a:cs typeface="Arial"/>
            </a:endParaRPr>
          </a:p>
        </p:txBody>
      </p:sp>
      <p:sp>
        <p:nvSpPr>
          <p:cNvPr id="116" name="object 87"/>
          <p:cNvSpPr txBox="1"/>
          <p:nvPr/>
        </p:nvSpPr>
        <p:spPr>
          <a:xfrm>
            <a:off x="7221730" y="5366499"/>
            <a:ext cx="554990" cy="139065"/>
          </a:xfrm>
          <a:prstGeom prst="rect">
            <a:avLst/>
          </a:prstGeom>
          <a:solidFill>
            <a:srgbClr val="C66A33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QPI</a:t>
            </a:r>
            <a:endParaRPr sz="650">
              <a:latin typeface="Arial"/>
              <a:cs typeface="Arial"/>
            </a:endParaRPr>
          </a:p>
        </p:txBody>
      </p:sp>
      <p:sp>
        <p:nvSpPr>
          <p:cNvPr id="117" name="object 88"/>
          <p:cNvSpPr txBox="1"/>
          <p:nvPr/>
        </p:nvSpPr>
        <p:spPr>
          <a:xfrm>
            <a:off x="7217100" y="4713630"/>
            <a:ext cx="28130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8" name="object 89"/>
          <p:cNvSpPr txBox="1"/>
          <p:nvPr/>
        </p:nvSpPr>
        <p:spPr>
          <a:xfrm>
            <a:off x="7544397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9" name="object 90"/>
          <p:cNvSpPr txBox="1"/>
          <p:nvPr/>
        </p:nvSpPr>
        <p:spPr>
          <a:xfrm>
            <a:off x="7867845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91"/>
          <p:cNvSpPr txBox="1"/>
          <p:nvPr/>
        </p:nvSpPr>
        <p:spPr>
          <a:xfrm>
            <a:off x="8191294" y="4560804"/>
            <a:ext cx="277495" cy="15303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5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92"/>
          <p:cNvSpPr txBox="1"/>
          <p:nvPr/>
        </p:nvSpPr>
        <p:spPr>
          <a:xfrm>
            <a:off x="7544397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93"/>
          <p:cNvSpPr txBox="1"/>
          <p:nvPr/>
        </p:nvSpPr>
        <p:spPr>
          <a:xfrm>
            <a:off x="8191294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94"/>
          <p:cNvSpPr txBox="1"/>
          <p:nvPr/>
        </p:nvSpPr>
        <p:spPr>
          <a:xfrm>
            <a:off x="7867845" y="4806243"/>
            <a:ext cx="27749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95"/>
          <p:cNvSpPr txBox="1"/>
          <p:nvPr/>
        </p:nvSpPr>
        <p:spPr>
          <a:xfrm>
            <a:off x="7217100" y="4806243"/>
            <a:ext cx="281305" cy="139065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96"/>
          <p:cNvSpPr txBox="1"/>
          <p:nvPr/>
        </p:nvSpPr>
        <p:spPr>
          <a:xfrm>
            <a:off x="8191294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97"/>
          <p:cNvSpPr txBox="1"/>
          <p:nvPr/>
        </p:nvSpPr>
        <p:spPr>
          <a:xfrm>
            <a:off x="7867845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98"/>
          <p:cNvSpPr txBox="1"/>
          <p:nvPr/>
        </p:nvSpPr>
        <p:spPr>
          <a:xfrm>
            <a:off x="7544397" y="4713630"/>
            <a:ext cx="277495" cy="92710"/>
          </a:xfrm>
          <a:prstGeom prst="rect">
            <a:avLst/>
          </a:prstGeom>
          <a:solidFill>
            <a:srgbClr val="3C49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5"/>
              </a:lnSpc>
            </a:pPr>
            <a:r>
              <a:rPr sz="65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99"/>
          <p:cNvSpPr/>
          <p:nvPr/>
        </p:nvSpPr>
        <p:spPr>
          <a:xfrm>
            <a:off x="7476811" y="5325006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10">
                <a:moveTo>
                  <a:pt x="40459" y="0"/>
                </a:moveTo>
                <a:lnTo>
                  <a:pt x="0" y="1927"/>
                </a:lnTo>
                <a:lnTo>
                  <a:pt x="22170" y="41492"/>
                </a:lnTo>
                <a:lnTo>
                  <a:pt x="4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00"/>
          <p:cNvSpPr/>
          <p:nvPr/>
        </p:nvSpPr>
        <p:spPr>
          <a:xfrm>
            <a:off x="7476812" y="5325008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10">
                <a:moveTo>
                  <a:pt x="0" y="1927"/>
                </a:moveTo>
                <a:lnTo>
                  <a:pt x="40459" y="0"/>
                </a:lnTo>
                <a:lnTo>
                  <a:pt x="22169" y="41490"/>
                </a:lnTo>
                <a:lnTo>
                  <a:pt x="0" y="1927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01"/>
          <p:cNvSpPr/>
          <p:nvPr/>
        </p:nvSpPr>
        <p:spPr>
          <a:xfrm>
            <a:off x="7495134" y="5285445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23" y="405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02"/>
          <p:cNvSpPr/>
          <p:nvPr/>
        </p:nvSpPr>
        <p:spPr>
          <a:xfrm>
            <a:off x="8143010" y="5324616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10">
                <a:moveTo>
                  <a:pt x="40459" y="0"/>
                </a:moveTo>
                <a:lnTo>
                  <a:pt x="0" y="2710"/>
                </a:lnTo>
                <a:lnTo>
                  <a:pt x="22919" y="41882"/>
                </a:lnTo>
                <a:lnTo>
                  <a:pt x="4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03"/>
          <p:cNvSpPr/>
          <p:nvPr/>
        </p:nvSpPr>
        <p:spPr>
          <a:xfrm>
            <a:off x="8143010" y="5324616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10">
                <a:moveTo>
                  <a:pt x="0" y="2711"/>
                </a:moveTo>
                <a:lnTo>
                  <a:pt x="40459" y="0"/>
                </a:lnTo>
                <a:lnTo>
                  <a:pt x="22919" y="41882"/>
                </a:lnTo>
                <a:lnTo>
                  <a:pt x="0" y="2711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04"/>
          <p:cNvSpPr/>
          <p:nvPr/>
        </p:nvSpPr>
        <p:spPr>
          <a:xfrm>
            <a:off x="8160517" y="5285445"/>
            <a:ext cx="3175" cy="40640"/>
          </a:xfrm>
          <a:custGeom>
            <a:avLst/>
            <a:gdLst/>
            <a:ahLst/>
            <a:cxnLst/>
            <a:rect l="l" t="t" r="r" b="b"/>
            <a:pathLst>
              <a:path w="3175" h="40639">
                <a:moveTo>
                  <a:pt x="2706" y="405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05"/>
          <p:cNvSpPr/>
          <p:nvPr/>
        </p:nvSpPr>
        <p:spPr>
          <a:xfrm>
            <a:off x="7495134" y="5285445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83" y="0"/>
                </a:lnTo>
              </a:path>
            </a:pathLst>
          </a:custGeom>
          <a:ln w="13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06"/>
          <p:cNvSpPr/>
          <p:nvPr/>
        </p:nvSpPr>
        <p:spPr>
          <a:xfrm>
            <a:off x="7828983" y="522216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779" y="0"/>
                </a:moveTo>
                <a:lnTo>
                  <a:pt x="0" y="31657"/>
                </a:lnTo>
                <a:lnTo>
                  <a:pt x="31559" y="31657"/>
                </a:lnTo>
                <a:lnTo>
                  <a:pt x="15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07"/>
          <p:cNvSpPr/>
          <p:nvPr/>
        </p:nvSpPr>
        <p:spPr>
          <a:xfrm>
            <a:off x="7828983" y="522216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559" y="31657"/>
                </a:moveTo>
                <a:lnTo>
                  <a:pt x="0" y="31657"/>
                </a:lnTo>
                <a:lnTo>
                  <a:pt x="15779" y="0"/>
                </a:lnTo>
                <a:lnTo>
                  <a:pt x="31559" y="31657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08"/>
          <p:cNvSpPr/>
          <p:nvPr/>
        </p:nvSpPr>
        <p:spPr>
          <a:xfrm>
            <a:off x="7844763" y="5253820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24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09"/>
          <p:cNvSpPr/>
          <p:nvPr/>
        </p:nvSpPr>
        <p:spPr>
          <a:xfrm>
            <a:off x="7336980" y="4945154"/>
            <a:ext cx="43815" cy="125095"/>
          </a:xfrm>
          <a:custGeom>
            <a:avLst/>
            <a:gdLst/>
            <a:ahLst/>
            <a:cxnLst/>
            <a:rect l="l" t="t" r="r" b="b"/>
            <a:pathLst>
              <a:path w="43815" h="125095">
                <a:moveTo>
                  <a:pt x="43262" y="81870"/>
                </a:moveTo>
                <a:lnTo>
                  <a:pt x="585" y="82524"/>
                </a:lnTo>
                <a:lnTo>
                  <a:pt x="22593" y="124929"/>
                </a:lnTo>
                <a:lnTo>
                  <a:pt x="43262" y="81870"/>
                </a:lnTo>
                <a:close/>
              </a:path>
              <a:path w="43815" h="125095">
                <a:moveTo>
                  <a:pt x="20669" y="0"/>
                </a:moveTo>
                <a:lnTo>
                  <a:pt x="0" y="43059"/>
                </a:lnTo>
                <a:lnTo>
                  <a:pt x="42644" y="42406"/>
                </a:lnTo>
                <a:lnTo>
                  <a:pt x="20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10"/>
          <p:cNvSpPr/>
          <p:nvPr/>
        </p:nvSpPr>
        <p:spPr>
          <a:xfrm>
            <a:off x="7337567" y="50270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653"/>
                </a:moveTo>
                <a:lnTo>
                  <a:pt x="42676" y="0"/>
                </a:lnTo>
                <a:lnTo>
                  <a:pt x="22006" y="43058"/>
                </a:lnTo>
                <a:lnTo>
                  <a:pt x="0" y="653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11"/>
          <p:cNvSpPr/>
          <p:nvPr/>
        </p:nvSpPr>
        <p:spPr>
          <a:xfrm>
            <a:off x="7336980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3058"/>
                </a:moveTo>
                <a:lnTo>
                  <a:pt x="42643" y="42405"/>
                </a:lnTo>
                <a:lnTo>
                  <a:pt x="20669" y="0"/>
                </a:lnTo>
                <a:lnTo>
                  <a:pt x="0" y="43058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12"/>
          <p:cNvSpPr/>
          <p:nvPr/>
        </p:nvSpPr>
        <p:spPr>
          <a:xfrm>
            <a:off x="7358302" y="4987887"/>
            <a:ext cx="635" cy="40005"/>
          </a:xfrm>
          <a:custGeom>
            <a:avLst/>
            <a:gdLst/>
            <a:ahLst/>
            <a:cxnLst/>
            <a:rect l="l" t="t" r="r" b="b"/>
            <a:pathLst>
              <a:path w="634" h="40004">
                <a:moveTo>
                  <a:pt x="619" y="39465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13"/>
          <p:cNvSpPr/>
          <p:nvPr/>
        </p:nvSpPr>
        <p:spPr>
          <a:xfrm>
            <a:off x="7661700" y="4945154"/>
            <a:ext cx="43180" cy="125095"/>
          </a:xfrm>
          <a:custGeom>
            <a:avLst/>
            <a:gdLst/>
            <a:ahLst/>
            <a:cxnLst/>
            <a:rect l="l" t="t" r="r" b="b"/>
            <a:pathLst>
              <a:path w="43179" h="125095">
                <a:moveTo>
                  <a:pt x="42644" y="82198"/>
                </a:moveTo>
                <a:lnTo>
                  <a:pt x="0" y="82198"/>
                </a:lnTo>
                <a:lnTo>
                  <a:pt x="21322" y="124929"/>
                </a:lnTo>
                <a:lnTo>
                  <a:pt x="42644" y="82198"/>
                </a:lnTo>
                <a:close/>
              </a:path>
              <a:path w="43179" h="125095">
                <a:moveTo>
                  <a:pt x="21322" y="0"/>
                </a:moveTo>
                <a:lnTo>
                  <a:pt x="0" y="42732"/>
                </a:lnTo>
                <a:lnTo>
                  <a:pt x="42644" y="42732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14"/>
          <p:cNvSpPr/>
          <p:nvPr/>
        </p:nvSpPr>
        <p:spPr>
          <a:xfrm>
            <a:off x="7661700" y="502735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32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15"/>
          <p:cNvSpPr/>
          <p:nvPr/>
        </p:nvSpPr>
        <p:spPr>
          <a:xfrm>
            <a:off x="7661700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6"/>
          <p:cNvSpPr/>
          <p:nvPr/>
        </p:nvSpPr>
        <p:spPr>
          <a:xfrm>
            <a:off x="7683022" y="4987887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465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17"/>
          <p:cNvSpPr/>
          <p:nvPr/>
        </p:nvSpPr>
        <p:spPr>
          <a:xfrm>
            <a:off x="7985149" y="4945154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79" h="134620">
                <a:moveTo>
                  <a:pt x="42644" y="91443"/>
                </a:moveTo>
                <a:lnTo>
                  <a:pt x="0" y="91443"/>
                </a:lnTo>
                <a:lnTo>
                  <a:pt x="21322" y="134208"/>
                </a:lnTo>
                <a:lnTo>
                  <a:pt x="42644" y="91443"/>
                </a:lnTo>
                <a:close/>
              </a:path>
              <a:path w="43179" h="134620">
                <a:moveTo>
                  <a:pt x="21322" y="0"/>
                </a:moveTo>
                <a:lnTo>
                  <a:pt x="0" y="42732"/>
                </a:lnTo>
                <a:lnTo>
                  <a:pt x="42644" y="42732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18"/>
          <p:cNvSpPr/>
          <p:nvPr/>
        </p:nvSpPr>
        <p:spPr>
          <a:xfrm>
            <a:off x="7985149" y="50365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19"/>
          <p:cNvSpPr/>
          <p:nvPr/>
        </p:nvSpPr>
        <p:spPr>
          <a:xfrm>
            <a:off x="7985149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20"/>
          <p:cNvSpPr/>
          <p:nvPr/>
        </p:nvSpPr>
        <p:spPr>
          <a:xfrm>
            <a:off x="8006471" y="49878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21"/>
          <p:cNvSpPr/>
          <p:nvPr/>
        </p:nvSpPr>
        <p:spPr>
          <a:xfrm>
            <a:off x="8308597" y="4945154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79" h="134620">
                <a:moveTo>
                  <a:pt x="42677" y="91443"/>
                </a:moveTo>
                <a:lnTo>
                  <a:pt x="0" y="91443"/>
                </a:lnTo>
                <a:lnTo>
                  <a:pt x="21322" y="134208"/>
                </a:lnTo>
                <a:lnTo>
                  <a:pt x="42677" y="91443"/>
                </a:lnTo>
                <a:close/>
              </a:path>
              <a:path w="43179" h="134620">
                <a:moveTo>
                  <a:pt x="21322" y="0"/>
                </a:moveTo>
                <a:lnTo>
                  <a:pt x="0" y="42732"/>
                </a:lnTo>
                <a:lnTo>
                  <a:pt x="42677" y="42732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22"/>
          <p:cNvSpPr/>
          <p:nvPr/>
        </p:nvSpPr>
        <p:spPr>
          <a:xfrm>
            <a:off x="8308598" y="503659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6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23"/>
          <p:cNvSpPr/>
          <p:nvPr/>
        </p:nvSpPr>
        <p:spPr>
          <a:xfrm>
            <a:off x="8308598" y="494515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76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24"/>
          <p:cNvSpPr/>
          <p:nvPr/>
        </p:nvSpPr>
        <p:spPr>
          <a:xfrm>
            <a:off x="8329920" y="4987887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1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25"/>
          <p:cNvSpPr/>
          <p:nvPr/>
        </p:nvSpPr>
        <p:spPr>
          <a:xfrm>
            <a:off x="6940632" y="5414588"/>
            <a:ext cx="281305" cy="43180"/>
          </a:xfrm>
          <a:custGeom>
            <a:avLst/>
            <a:gdLst/>
            <a:ahLst/>
            <a:cxnLst/>
            <a:rect l="l" t="t" r="r" b="b"/>
            <a:pathLst>
              <a:path w="281304" h="43179">
                <a:moveTo>
                  <a:pt x="238420" y="0"/>
                </a:moveTo>
                <a:lnTo>
                  <a:pt x="238420" y="42731"/>
                </a:lnTo>
                <a:lnTo>
                  <a:pt x="281097" y="21365"/>
                </a:lnTo>
                <a:lnTo>
                  <a:pt x="238420" y="0"/>
                </a:lnTo>
                <a:close/>
              </a:path>
              <a:path w="281304" h="43179">
                <a:moveTo>
                  <a:pt x="42675" y="0"/>
                </a:moveTo>
                <a:lnTo>
                  <a:pt x="0" y="21365"/>
                </a:lnTo>
                <a:lnTo>
                  <a:pt x="42675" y="42731"/>
                </a:lnTo>
                <a:lnTo>
                  <a:pt x="42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26"/>
          <p:cNvSpPr/>
          <p:nvPr/>
        </p:nvSpPr>
        <p:spPr>
          <a:xfrm>
            <a:off x="7179054" y="541458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0" y="0"/>
                </a:lnTo>
                <a:lnTo>
                  <a:pt x="42676" y="21366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27"/>
          <p:cNvSpPr/>
          <p:nvPr/>
        </p:nvSpPr>
        <p:spPr>
          <a:xfrm>
            <a:off x="6940632" y="541458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6" y="42732"/>
                </a:moveTo>
                <a:lnTo>
                  <a:pt x="42676" y="0"/>
                </a:lnTo>
                <a:lnTo>
                  <a:pt x="0" y="21366"/>
                </a:lnTo>
                <a:lnTo>
                  <a:pt x="42676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28"/>
          <p:cNvSpPr/>
          <p:nvPr/>
        </p:nvSpPr>
        <p:spPr>
          <a:xfrm>
            <a:off x="6983308" y="5435954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5">
                <a:moveTo>
                  <a:pt x="195745" y="0"/>
                </a:moveTo>
                <a:lnTo>
                  <a:pt x="0" y="0"/>
                </a:lnTo>
              </a:path>
            </a:pathLst>
          </a:custGeom>
          <a:ln w="13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29"/>
          <p:cNvSpPr txBox="1"/>
          <p:nvPr/>
        </p:nvSpPr>
        <p:spPr>
          <a:xfrm>
            <a:off x="5693012" y="5635057"/>
            <a:ext cx="161925" cy="328930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4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20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30"/>
          <p:cNvSpPr txBox="1"/>
          <p:nvPr/>
        </p:nvSpPr>
        <p:spPr>
          <a:xfrm>
            <a:off x="7866346" y="5366499"/>
            <a:ext cx="599440" cy="139065"/>
          </a:xfrm>
          <a:prstGeom prst="rect">
            <a:avLst/>
          </a:prstGeom>
          <a:solidFill>
            <a:srgbClr val="C66A33"/>
          </a:solidFill>
          <a:ln w="317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IMC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31"/>
          <p:cNvSpPr txBox="1"/>
          <p:nvPr/>
        </p:nvSpPr>
        <p:spPr>
          <a:xfrm>
            <a:off x="6132385" y="5636471"/>
            <a:ext cx="161925" cy="328295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19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32"/>
          <p:cNvSpPr txBox="1"/>
          <p:nvPr/>
        </p:nvSpPr>
        <p:spPr>
          <a:xfrm>
            <a:off x="5917316" y="5636471"/>
            <a:ext cx="161925" cy="328295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4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20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33"/>
          <p:cNvSpPr/>
          <p:nvPr/>
        </p:nvSpPr>
        <p:spPr>
          <a:xfrm>
            <a:off x="6191721" y="5510834"/>
            <a:ext cx="43180" cy="125730"/>
          </a:xfrm>
          <a:custGeom>
            <a:avLst/>
            <a:gdLst/>
            <a:ahLst/>
            <a:cxnLst/>
            <a:rect l="l" t="t" r="r" b="b"/>
            <a:pathLst>
              <a:path w="43179" h="125729">
                <a:moveTo>
                  <a:pt x="42644" y="82884"/>
                </a:moveTo>
                <a:lnTo>
                  <a:pt x="0" y="82884"/>
                </a:lnTo>
                <a:lnTo>
                  <a:pt x="21322" y="125615"/>
                </a:lnTo>
                <a:lnTo>
                  <a:pt x="42644" y="82884"/>
                </a:lnTo>
                <a:close/>
              </a:path>
              <a:path w="43179" h="125729">
                <a:moveTo>
                  <a:pt x="21322" y="0"/>
                </a:moveTo>
                <a:lnTo>
                  <a:pt x="0" y="42731"/>
                </a:lnTo>
                <a:lnTo>
                  <a:pt x="42644" y="42731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34"/>
          <p:cNvSpPr/>
          <p:nvPr/>
        </p:nvSpPr>
        <p:spPr>
          <a:xfrm>
            <a:off x="6191721" y="559371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32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35"/>
          <p:cNvSpPr/>
          <p:nvPr/>
        </p:nvSpPr>
        <p:spPr>
          <a:xfrm>
            <a:off x="6191721" y="551083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36"/>
          <p:cNvSpPr/>
          <p:nvPr/>
        </p:nvSpPr>
        <p:spPr>
          <a:xfrm>
            <a:off x="6213043" y="5553566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151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37"/>
          <p:cNvSpPr/>
          <p:nvPr/>
        </p:nvSpPr>
        <p:spPr>
          <a:xfrm>
            <a:off x="5973546" y="5505411"/>
            <a:ext cx="44450" cy="131445"/>
          </a:xfrm>
          <a:custGeom>
            <a:avLst/>
            <a:gdLst/>
            <a:ahLst/>
            <a:cxnLst/>
            <a:rect l="l" t="t" r="r" b="b"/>
            <a:pathLst>
              <a:path w="44450" h="131445">
                <a:moveTo>
                  <a:pt x="44240" y="87555"/>
                </a:moveTo>
                <a:lnTo>
                  <a:pt x="1629" y="89090"/>
                </a:lnTo>
                <a:lnTo>
                  <a:pt x="24451" y="131038"/>
                </a:lnTo>
                <a:lnTo>
                  <a:pt x="44240" y="87555"/>
                </a:lnTo>
                <a:close/>
              </a:path>
              <a:path w="44450" h="131445">
                <a:moveTo>
                  <a:pt x="19820" y="0"/>
                </a:moveTo>
                <a:lnTo>
                  <a:pt x="0" y="43482"/>
                </a:lnTo>
                <a:lnTo>
                  <a:pt x="42644" y="41979"/>
                </a:lnTo>
                <a:lnTo>
                  <a:pt x="1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38"/>
          <p:cNvSpPr/>
          <p:nvPr/>
        </p:nvSpPr>
        <p:spPr>
          <a:xfrm>
            <a:off x="5975176" y="5592966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1535"/>
                </a:moveTo>
                <a:lnTo>
                  <a:pt x="42611" y="0"/>
                </a:lnTo>
                <a:lnTo>
                  <a:pt x="22821" y="43483"/>
                </a:lnTo>
                <a:lnTo>
                  <a:pt x="0" y="1535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39"/>
          <p:cNvSpPr/>
          <p:nvPr/>
        </p:nvSpPr>
        <p:spPr>
          <a:xfrm>
            <a:off x="5973546" y="5505411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43483"/>
                </a:moveTo>
                <a:lnTo>
                  <a:pt x="42643" y="41980"/>
                </a:lnTo>
                <a:lnTo>
                  <a:pt x="19822" y="0"/>
                </a:lnTo>
                <a:lnTo>
                  <a:pt x="0" y="43483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40"/>
          <p:cNvSpPr/>
          <p:nvPr/>
        </p:nvSpPr>
        <p:spPr>
          <a:xfrm>
            <a:off x="5994868" y="5548143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1597" y="45574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41"/>
          <p:cNvSpPr txBox="1"/>
          <p:nvPr/>
        </p:nvSpPr>
        <p:spPr>
          <a:xfrm>
            <a:off x="7864781" y="5636634"/>
            <a:ext cx="161925" cy="328295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4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20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42"/>
          <p:cNvSpPr txBox="1"/>
          <p:nvPr/>
        </p:nvSpPr>
        <p:spPr>
          <a:xfrm>
            <a:off x="8304163" y="5636634"/>
            <a:ext cx="161925" cy="328295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39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19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43"/>
          <p:cNvSpPr txBox="1"/>
          <p:nvPr/>
        </p:nvSpPr>
        <p:spPr>
          <a:xfrm>
            <a:off x="8089118" y="5636634"/>
            <a:ext cx="161925" cy="328295"/>
          </a:xfrm>
          <a:prstGeom prst="rect">
            <a:avLst/>
          </a:prstGeom>
          <a:solidFill>
            <a:srgbClr val="E1A900"/>
          </a:solidFill>
          <a:ln w="3175">
            <a:solidFill>
              <a:srgbClr val="000000"/>
            </a:solidFill>
          </a:ln>
        </p:spPr>
        <p:txBody>
          <a:bodyPr vert="vert270" wrap="square" lIns="0" tIns="27939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19"/>
              </a:spcBef>
            </a:pPr>
            <a:r>
              <a:rPr sz="600" spc="10" dirty="0">
                <a:latin typeface="Arial"/>
                <a:cs typeface="Arial"/>
              </a:rPr>
              <a:t>DDR3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44"/>
          <p:cNvSpPr/>
          <p:nvPr/>
        </p:nvSpPr>
        <p:spPr>
          <a:xfrm>
            <a:off x="6642059" y="5505411"/>
            <a:ext cx="43180" cy="130810"/>
          </a:xfrm>
          <a:custGeom>
            <a:avLst/>
            <a:gdLst/>
            <a:ahLst/>
            <a:cxnLst/>
            <a:rect l="l" t="t" r="r" b="b"/>
            <a:pathLst>
              <a:path w="43179" h="130810">
                <a:moveTo>
                  <a:pt x="42644" y="87684"/>
                </a:moveTo>
                <a:lnTo>
                  <a:pt x="0" y="87684"/>
                </a:lnTo>
                <a:lnTo>
                  <a:pt x="21322" y="130450"/>
                </a:lnTo>
                <a:lnTo>
                  <a:pt x="42644" y="87684"/>
                </a:lnTo>
                <a:close/>
              </a:path>
              <a:path w="43179" h="130810">
                <a:moveTo>
                  <a:pt x="21322" y="0"/>
                </a:moveTo>
                <a:lnTo>
                  <a:pt x="0" y="42764"/>
                </a:lnTo>
                <a:lnTo>
                  <a:pt x="42644" y="42764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45"/>
          <p:cNvSpPr/>
          <p:nvPr/>
        </p:nvSpPr>
        <p:spPr>
          <a:xfrm>
            <a:off x="6642059" y="559309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46"/>
          <p:cNvSpPr/>
          <p:nvPr/>
        </p:nvSpPr>
        <p:spPr>
          <a:xfrm>
            <a:off x="6642059" y="550541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64"/>
                </a:moveTo>
                <a:lnTo>
                  <a:pt x="42643" y="42764"/>
                </a:lnTo>
                <a:lnTo>
                  <a:pt x="21321" y="0"/>
                </a:lnTo>
                <a:lnTo>
                  <a:pt x="0" y="42764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47"/>
          <p:cNvSpPr/>
          <p:nvPr/>
        </p:nvSpPr>
        <p:spPr>
          <a:xfrm>
            <a:off x="6663381" y="5548176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921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48"/>
          <p:cNvSpPr/>
          <p:nvPr/>
        </p:nvSpPr>
        <p:spPr>
          <a:xfrm>
            <a:off x="7402706" y="5635852"/>
            <a:ext cx="185420" cy="231775"/>
          </a:xfrm>
          <a:custGeom>
            <a:avLst/>
            <a:gdLst/>
            <a:ahLst/>
            <a:cxnLst/>
            <a:rect l="l" t="t" r="r" b="b"/>
            <a:pathLst>
              <a:path w="185420" h="231775">
                <a:moveTo>
                  <a:pt x="0" y="231518"/>
                </a:moveTo>
                <a:lnTo>
                  <a:pt x="184833" y="231518"/>
                </a:lnTo>
                <a:lnTo>
                  <a:pt x="184833" y="0"/>
                </a:lnTo>
                <a:lnTo>
                  <a:pt x="0" y="0"/>
                </a:lnTo>
                <a:lnTo>
                  <a:pt x="0" y="231518"/>
                </a:lnTo>
                <a:close/>
              </a:path>
            </a:pathLst>
          </a:custGeom>
          <a:solidFill>
            <a:srgbClr val="E1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49"/>
          <p:cNvSpPr/>
          <p:nvPr/>
        </p:nvSpPr>
        <p:spPr>
          <a:xfrm>
            <a:off x="7402706" y="5635852"/>
            <a:ext cx="185420" cy="231775"/>
          </a:xfrm>
          <a:custGeom>
            <a:avLst/>
            <a:gdLst/>
            <a:ahLst/>
            <a:cxnLst/>
            <a:rect l="l" t="t" r="r" b="b"/>
            <a:pathLst>
              <a:path w="185420" h="231775">
                <a:moveTo>
                  <a:pt x="0" y="231518"/>
                </a:moveTo>
                <a:lnTo>
                  <a:pt x="184833" y="231518"/>
                </a:lnTo>
                <a:lnTo>
                  <a:pt x="184833" y="0"/>
                </a:lnTo>
                <a:lnTo>
                  <a:pt x="0" y="0"/>
                </a:lnTo>
                <a:lnTo>
                  <a:pt x="0" y="2315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50"/>
          <p:cNvSpPr txBox="1"/>
          <p:nvPr/>
        </p:nvSpPr>
        <p:spPr>
          <a:xfrm>
            <a:off x="7428086" y="5681739"/>
            <a:ext cx="1346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I</a:t>
            </a:r>
            <a:r>
              <a:rPr sz="650" spc="-10" dirty="0">
                <a:latin typeface="Arial"/>
                <a:cs typeface="Arial"/>
              </a:rPr>
              <a:t>/O</a:t>
            </a:r>
            <a:endParaRPr sz="650">
              <a:latin typeface="Arial"/>
              <a:cs typeface="Arial"/>
            </a:endParaRPr>
          </a:p>
        </p:txBody>
      </p:sp>
      <p:sp>
        <p:nvSpPr>
          <p:cNvPr id="180" name="object 151"/>
          <p:cNvSpPr/>
          <p:nvPr/>
        </p:nvSpPr>
        <p:spPr>
          <a:xfrm>
            <a:off x="8363501" y="5509265"/>
            <a:ext cx="43180" cy="127635"/>
          </a:xfrm>
          <a:custGeom>
            <a:avLst/>
            <a:gdLst/>
            <a:ahLst/>
            <a:cxnLst/>
            <a:rect l="l" t="t" r="r" b="b"/>
            <a:pathLst>
              <a:path w="43179" h="127635">
                <a:moveTo>
                  <a:pt x="42677" y="84615"/>
                </a:moveTo>
                <a:lnTo>
                  <a:pt x="0" y="84615"/>
                </a:lnTo>
                <a:lnTo>
                  <a:pt x="21322" y="127379"/>
                </a:lnTo>
                <a:lnTo>
                  <a:pt x="42677" y="84615"/>
                </a:lnTo>
                <a:close/>
              </a:path>
              <a:path w="43179" h="127635">
                <a:moveTo>
                  <a:pt x="21322" y="0"/>
                </a:moveTo>
                <a:lnTo>
                  <a:pt x="0" y="42731"/>
                </a:lnTo>
                <a:lnTo>
                  <a:pt x="42677" y="42731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52"/>
          <p:cNvSpPr/>
          <p:nvPr/>
        </p:nvSpPr>
        <p:spPr>
          <a:xfrm>
            <a:off x="8363500" y="559388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6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53"/>
          <p:cNvSpPr/>
          <p:nvPr/>
        </p:nvSpPr>
        <p:spPr>
          <a:xfrm>
            <a:off x="8363500" y="550926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76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54"/>
          <p:cNvSpPr/>
          <p:nvPr/>
        </p:nvSpPr>
        <p:spPr>
          <a:xfrm>
            <a:off x="8384822" y="5551998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882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55"/>
          <p:cNvSpPr/>
          <p:nvPr/>
        </p:nvSpPr>
        <p:spPr>
          <a:xfrm>
            <a:off x="8145847" y="5505411"/>
            <a:ext cx="44450" cy="131445"/>
          </a:xfrm>
          <a:custGeom>
            <a:avLst/>
            <a:gdLst/>
            <a:ahLst/>
            <a:cxnLst/>
            <a:rect l="l" t="t" r="r" b="b"/>
            <a:pathLst>
              <a:path w="44450" h="131445">
                <a:moveTo>
                  <a:pt x="43980" y="87881"/>
                </a:moveTo>
                <a:lnTo>
                  <a:pt x="1369" y="89122"/>
                </a:lnTo>
                <a:lnTo>
                  <a:pt x="23930" y="131234"/>
                </a:lnTo>
                <a:lnTo>
                  <a:pt x="43980" y="87881"/>
                </a:lnTo>
                <a:close/>
              </a:path>
              <a:path w="44450" h="131445">
                <a:moveTo>
                  <a:pt x="20082" y="0"/>
                </a:moveTo>
                <a:lnTo>
                  <a:pt x="0" y="43352"/>
                </a:lnTo>
                <a:lnTo>
                  <a:pt x="42644" y="42111"/>
                </a:lnTo>
                <a:lnTo>
                  <a:pt x="20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56"/>
          <p:cNvSpPr/>
          <p:nvPr/>
        </p:nvSpPr>
        <p:spPr>
          <a:xfrm>
            <a:off x="8147216" y="5593293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1241"/>
                </a:moveTo>
                <a:lnTo>
                  <a:pt x="42611" y="0"/>
                </a:lnTo>
                <a:lnTo>
                  <a:pt x="22560" y="43352"/>
                </a:lnTo>
                <a:lnTo>
                  <a:pt x="0" y="1241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57"/>
          <p:cNvSpPr/>
          <p:nvPr/>
        </p:nvSpPr>
        <p:spPr>
          <a:xfrm>
            <a:off x="8145846" y="5505411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43352"/>
                </a:moveTo>
                <a:lnTo>
                  <a:pt x="42643" y="42111"/>
                </a:lnTo>
                <a:lnTo>
                  <a:pt x="20083" y="0"/>
                </a:lnTo>
                <a:lnTo>
                  <a:pt x="0" y="4335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58"/>
          <p:cNvSpPr/>
          <p:nvPr/>
        </p:nvSpPr>
        <p:spPr>
          <a:xfrm>
            <a:off x="8167168" y="5548143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1336" y="45770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59"/>
          <p:cNvSpPr/>
          <p:nvPr/>
        </p:nvSpPr>
        <p:spPr>
          <a:xfrm>
            <a:off x="7924149" y="5509265"/>
            <a:ext cx="43180" cy="127635"/>
          </a:xfrm>
          <a:custGeom>
            <a:avLst/>
            <a:gdLst/>
            <a:ahLst/>
            <a:cxnLst/>
            <a:rect l="l" t="t" r="r" b="b"/>
            <a:pathLst>
              <a:path w="43179" h="127635">
                <a:moveTo>
                  <a:pt x="42644" y="84615"/>
                </a:moveTo>
                <a:lnTo>
                  <a:pt x="0" y="84615"/>
                </a:lnTo>
                <a:lnTo>
                  <a:pt x="21322" y="127379"/>
                </a:lnTo>
                <a:lnTo>
                  <a:pt x="42644" y="84615"/>
                </a:lnTo>
                <a:close/>
              </a:path>
              <a:path w="43179" h="127635">
                <a:moveTo>
                  <a:pt x="21322" y="0"/>
                </a:moveTo>
                <a:lnTo>
                  <a:pt x="0" y="42731"/>
                </a:lnTo>
                <a:lnTo>
                  <a:pt x="42644" y="42731"/>
                </a:lnTo>
                <a:lnTo>
                  <a:pt x="21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60"/>
          <p:cNvSpPr/>
          <p:nvPr/>
        </p:nvSpPr>
        <p:spPr>
          <a:xfrm>
            <a:off x="7924149" y="559388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43" y="0"/>
                </a:lnTo>
                <a:lnTo>
                  <a:pt x="21321" y="42764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61"/>
          <p:cNvSpPr/>
          <p:nvPr/>
        </p:nvSpPr>
        <p:spPr>
          <a:xfrm>
            <a:off x="7924149" y="550926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732"/>
                </a:moveTo>
                <a:lnTo>
                  <a:pt x="42643" y="42732"/>
                </a:lnTo>
                <a:lnTo>
                  <a:pt x="21321" y="0"/>
                </a:lnTo>
                <a:lnTo>
                  <a:pt x="0" y="42732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62"/>
          <p:cNvSpPr/>
          <p:nvPr/>
        </p:nvSpPr>
        <p:spPr>
          <a:xfrm>
            <a:off x="7945471" y="5551998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882"/>
                </a:moveTo>
                <a:lnTo>
                  <a:pt x="0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63"/>
          <p:cNvSpPr/>
          <p:nvPr/>
        </p:nvSpPr>
        <p:spPr>
          <a:xfrm>
            <a:off x="7475084" y="5505411"/>
            <a:ext cx="44450" cy="130810"/>
          </a:xfrm>
          <a:custGeom>
            <a:avLst/>
            <a:gdLst/>
            <a:ahLst/>
            <a:cxnLst/>
            <a:rect l="l" t="t" r="r" b="b"/>
            <a:pathLst>
              <a:path w="44450" h="130810">
                <a:moveTo>
                  <a:pt x="0" y="87064"/>
                </a:moveTo>
                <a:lnTo>
                  <a:pt x="20050" y="130450"/>
                </a:lnTo>
                <a:lnTo>
                  <a:pt x="42611" y="88338"/>
                </a:lnTo>
                <a:lnTo>
                  <a:pt x="0" y="87064"/>
                </a:lnTo>
                <a:close/>
              </a:path>
              <a:path w="44450" h="130810">
                <a:moveTo>
                  <a:pt x="23897" y="0"/>
                </a:moveTo>
                <a:lnTo>
                  <a:pt x="1304" y="42111"/>
                </a:lnTo>
                <a:lnTo>
                  <a:pt x="43948" y="43352"/>
                </a:lnTo>
                <a:lnTo>
                  <a:pt x="23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64"/>
          <p:cNvSpPr/>
          <p:nvPr/>
        </p:nvSpPr>
        <p:spPr>
          <a:xfrm>
            <a:off x="7475084" y="5592476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0"/>
                </a:moveTo>
                <a:lnTo>
                  <a:pt x="42611" y="1274"/>
                </a:lnTo>
                <a:lnTo>
                  <a:pt x="20050" y="43385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65"/>
          <p:cNvSpPr/>
          <p:nvPr/>
        </p:nvSpPr>
        <p:spPr>
          <a:xfrm>
            <a:off x="7476388" y="5505411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42111"/>
                </a:moveTo>
                <a:lnTo>
                  <a:pt x="42643" y="43352"/>
                </a:lnTo>
                <a:lnTo>
                  <a:pt x="22593" y="0"/>
                </a:lnTo>
                <a:lnTo>
                  <a:pt x="0" y="42111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66"/>
          <p:cNvSpPr/>
          <p:nvPr/>
        </p:nvSpPr>
        <p:spPr>
          <a:xfrm>
            <a:off x="7496373" y="5548143"/>
            <a:ext cx="1905" cy="45085"/>
          </a:xfrm>
          <a:custGeom>
            <a:avLst/>
            <a:gdLst/>
            <a:ahLst/>
            <a:cxnLst/>
            <a:rect l="l" t="t" r="r" b="b"/>
            <a:pathLst>
              <a:path w="1904" h="45085">
                <a:moveTo>
                  <a:pt x="0" y="44986"/>
                </a:moveTo>
                <a:lnTo>
                  <a:pt x="1336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67"/>
          <p:cNvSpPr/>
          <p:nvPr/>
        </p:nvSpPr>
        <p:spPr>
          <a:xfrm>
            <a:off x="5753211" y="5510050"/>
            <a:ext cx="43815" cy="125095"/>
          </a:xfrm>
          <a:custGeom>
            <a:avLst/>
            <a:gdLst/>
            <a:ahLst/>
            <a:cxnLst/>
            <a:rect l="l" t="t" r="r" b="b"/>
            <a:pathLst>
              <a:path w="43814" h="125095">
                <a:moveTo>
                  <a:pt x="0" y="81837"/>
                </a:moveTo>
                <a:lnTo>
                  <a:pt x="20468" y="125026"/>
                </a:lnTo>
                <a:lnTo>
                  <a:pt x="42651" y="82720"/>
                </a:lnTo>
                <a:lnTo>
                  <a:pt x="0" y="81837"/>
                </a:lnTo>
                <a:close/>
              </a:path>
              <a:path w="43814" h="125095">
                <a:moveTo>
                  <a:pt x="22975" y="0"/>
                </a:moveTo>
                <a:lnTo>
                  <a:pt x="792" y="42306"/>
                </a:lnTo>
                <a:lnTo>
                  <a:pt x="43446" y="43157"/>
                </a:lnTo>
                <a:lnTo>
                  <a:pt x="22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68"/>
          <p:cNvSpPr/>
          <p:nvPr/>
        </p:nvSpPr>
        <p:spPr>
          <a:xfrm>
            <a:off x="5753212" y="5591888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0" y="0"/>
                </a:moveTo>
                <a:lnTo>
                  <a:pt x="42650" y="882"/>
                </a:lnTo>
                <a:lnTo>
                  <a:pt x="20467" y="43189"/>
                </a:lnTo>
                <a:lnTo>
                  <a:pt x="0" y="0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69"/>
          <p:cNvSpPr/>
          <p:nvPr/>
        </p:nvSpPr>
        <p:spPr>
          <a:xfrm>
            <a:off x="5754004" y="551005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307"/>
                </a:moveTo>
                <a:lnTo>
                  <a:pt x="42653" y="43156"/>
                </a:lnTo>
                <a:lnTo>
                  <a:pt x="22182" y="0"/>
                </a:lnTo>
                <a:lnTo>
                  <a:pt x="0" y="42307"/>
                </a:lnTo>
                <a:close/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70"/>
          <p:cNvSpPr/>
          <p:nvPr/>
        </p:nvSpPr>
        <p:spPr>
          <a:xfrm>
            <a:off x="5774537" y="5552782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4">
                <a:moveTo>
                  <a:pt x="0" y="39530"/>
                </a:moveTo>
                <a:lnTo>
                  <a:pt x="792" y="0"/>
                </a:lnTo>
              </a:path>
            </a:pathLst>
          </a:custGeom>
          <a:ln w="13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334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Taxonomy of Parallel Computers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According to memory communication model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Shared address or shared memory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Processes in different processors can use the same virtual address space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Any processor can directly access memory in another processor node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Communication is done through shared memory variables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Explicit synchronization with locks and critical sections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Arguably easier to program??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Distributed address or message passing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Processes in different processors use different virtual address spaces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Each processor can only directly access memory in its own node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Communication is done through explicit messages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Synchronization is implicit in the messages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Arguably harder to program??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Some standard message passing libraries (e.g., MPI)</a:t>
            </a:r>
          </a:p>
        </p:txBody>
      </p:sp>
    </p:spTree>
    <p:extLst>
      <p:ext uri="{BB962C8B-B14F-4D97-AF65-F5344CB8AC3E}">
        <p14:creationId xmlns:p14="http://schemas.microsoft.com/office/powerpoint/2010/main" val="427322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Shared Memory vs. Message Passing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5126394" y="1833397"/>
            <a:ext cx="225412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sz="1800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5085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sz="1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(!flag)</a:t>
            </a:r>
            <a:r>
              <a:rPr sz="1800" spc="-8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  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5085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a *</a:t>
            </a:r>
            <a:r>
              <a:rPr sz="1800" spc="-4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2891194" y="3051517"/>
            <a:ext cx="2156667" cy="344826"/>
          </a:xfrm>
          <a:custGeom>
            <a:avLst/>
            <a:gdLst/>
            <a:ahLst/>
            <a:cxnLst/>
            <a:rect l="l" t="t" r="r" b="b"/>
            <a:pathLst>
              <a:path w="2146300" h="290830">
                <a:moveTo>
                  <a:pt x="0" y="0"/>
                </a:moveTo>
                <a:lnTo>
                  <a:pt x="2133439" y="288650"/>
                </a:lnTo>
                <a:lnTo>
                  <a:pt x="2146024" y="290353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59194" y="1195010"/>
            <a:ext cx="2770414" cy="4830168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D70000"/>
              </a:buClr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080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r>
              <a:rPr sz="1800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0175" algn="ctr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9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sz="1800" spc="-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19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800" spc="-8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lr>
                <a:srgbClr val="D70000"/>
              </a:buClr>
              <a:buFont typeface="Trebuchet MS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0800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r>
              <a:rPr sz="1800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sz="1800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send(p2, a,</a:t>
            </a:r>
            <a:r>
              <a:rPr sz="1800" spc="-4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label);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202593" y="4576597"/>
            <a:ext cx="2267139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sz="18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receive(p1, b,</a:t>
            </a:r>
            <a:r>
              <a:rPr sz="1800" spc="-1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label);  x = b *</a:t>
            </a:r>
            <a:r>
              <a:rPr sz="1800" spc="-2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y;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213975" y="5556785"/>
            <a:ext cx="1912419" cy="324313"/>
          </a:xfrm>
          <a:custGeom>
            <a:avLst/>
            <a:gdLst/>
            <a:ahLst/>
            <a:cxnLst/>
            <a:rect l="l" t="t" r="r" b="b"/>
            <a:pathLst>
              <a:path w="1859914" h="238760">
                <a:moveTo>
                  <a:pt x="0" y="238261"/>
                </a:moveTo>
                <a:lnTo>
                  <a:pt x="1847054" y="1613"/>
                </a:lnTo>
                <a:lnTo>
                  <a:pt x="1859651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46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49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Shared Memory Multiprocessor (SMP)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Q1 – Single address space shared by all processors/cores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Q2 – Processors coordinate/communicate through shared variables in memory (via loads and stores)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 of shared data must be coordinated via synchronization primitives (locks) that allow access to data to only one processor at a time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All multicore computers today are SMP</a:t>
            </a:r>
          </a:p>
        </p:txBody>
      </p:sp>
    </p:spTree>
    <p:extLst>
      <p:ext uri="{BB962C8B-B14F-4D97-AF65-F5344CB8AC3E}">
        <p14:creationId xmlns:p14="http://schemas.microsoft.com/office/powerpoint/2010/main" val="1913777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49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Multiprocessor Caches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Memory is a performance bottleneck even with one processor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Use caches to reduce bandwidth demands on main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Each core has a local private cache holding data it has accessed recently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Only cache misses have to access the shared common memory</a:t>
            </a:r>
          </a:p>
        </p:txBody>
      </p:sp>
      <p:grpSp>
        <p:nvGrpSpPr>
          <p:cNvPr id="6" name="Group 63"/>
          <p:cNvGrpSpPr/>
          <p:nvPr/>
        </p:nvGrpSpPr>
        <p:grpSpPr>
          <a:xfrm>
            <a:off x="1833880" y="3058160"/>
            <a:ext cx="5198398" cy="2872330"/>
            <a:chOff x="1452565" y="1066800"/>
            <a:chExt cx="5797690" cy="304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4000" y="1066800"/>
              <a:ext cx="12954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52565" y="1151733"/>
              <a:ext cx="1464569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00400" y="1066800"/>
              <a:ext cx="12954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867400" y="1066800"/>
              <a:ext cx="12954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123830" y="1146758"/>
              <a:ext cx="1464569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785686" y="1109265"/>
              <a:ext cx="1464569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24000" y="1981200"/>
              <a:ext cx="12954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200400" y="1981200"/>
              <a:ext cx="12954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867400" y="1981200"/>
              <a:ext cx="12954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46017" y="2026180"/>
              <a:ext cx="978286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298751" y="1974322"/>
              <a:ext cx="978286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997648" y="1975143"/>
              <a:ext cx="978286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24000" y="2895600"/>
              <a:ext cx="5638800" cy="3048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Interconnection Network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90800" y="3581400"/>
              <a:ext cx="1905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047999" y="3652982"/>
              <a:ext cx="1192823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05400" y="3581400"/>
              <a:ext cx="1371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562599" y="3652982"/>
              <a:ext cx="549214" cy="39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I/O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33600" y="1676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10000" y="1676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6477000" y="1676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6477000" y="2514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810000" y="2514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133600" y="2514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05200" y="3200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791200" y="3200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3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Kind of Threads?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OpenMP threads are operating system (software) threads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OS will multiplex requested OpenMP threads onto available hardware threads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Hopefully each gets a real hardware thread to run on, so no OS-level time-multiplexing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But other tasks on machine compete for hardware threads!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4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2: Computing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p</a:t>
            </a:r>
            <a:endParaRPr lang="en-US" altLang="en-US" b="1" dirty="0">
              <a:solidFill>
                <a:srgbClr val="CC0000"/>
              </a:solidFill>
              <a:latin typeface="Symbol" panose="05050102010706020507" pitchFamily="18" charset="2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4" y="1346388"/>
            <a:ext cx="6705600" cy="4416189"/>
          </a:xfrm>
          <a:prstGeom prst="rect">
            <a:avLst/>
          </a:prstGeom>
        </p:spPr>
      </p:pic>
      <p:sp>
        <p:nvSpPr>
          <p:cNvPr id="7" name="Rectangle 8"/>
          <p:cNvSpPr/>
          <p:nvPr/>
        </p:nvSpPr>
        <p:spPr>
          <a:xfrm>
            <a:off x="2098247" y="5798620"/>
            <a:ext cx="4894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http://openmp.org/mp-documents/omp-hands-on-SC08.pdf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11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Sequential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p</a:t>
            </a:r>
            <a:endParaRPr lang="en-US" altLang="en-US" b="1" dirty="0">
              <a:solidFill>
                <a:srgbClr val="CC0000"/>
              </a:solidFill>
              <a:latin typeface="Symbol" panose="05050102010706020507" pitchFamily="18" charset="2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93" y="1363465"/>
            <a:ext cx="5091636" cy="3019968"/>
          </a:xfrm>
          <a:prstGeom prst="rect">
            <a:avLst/>
          </a:prstGeom>
        </p:spPr>
      </p:pic>
      <p:sp>
        <p:nvSpPr>
          <p:cNvPr id="9" name="Rectangle 6"/>
          <p:cNvSpPr/>
          <p:nvPr/>
        </p:nvSpPr>
        <p:spPr>
          <a:xfrm>
            <a:off x="1565214" y="444251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pi = 3.142425985001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520587" y="4929997"/>
            <a:ext cx="516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Clr>
                <a:srgbClr val="C00000"/>
              </a:buClr>
              <a:buFont typeface="Arial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Resembles </a:t>
            </a:r>
            <a:r>
              <a:rPr lang="en-US" sz="2000" dirty="0">
                <a:latin typeface="Symbol" panose="05050102010706020507" pitchFamily="18" charset="2"/>
                <a:ea typeface="Symbol" charset="2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not very accurate</a:t>
            </a:r>
          </a:p>
          <a:p>
            <a:pPr marL="214313" indent="-214313">
              <a:buClr>
                <a:srgbClr val="C00000"/>
              </a:buClr>
              <a:buFont typeface="Arial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increase </a:t>
            </a:r>
            <a:r>
              <a:rPr lang="en-US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num_steps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parallelize</a:t>
            </a:r>
          </a:p>
        </p:txBody>
      </p:sp>
    </p:spTree>
    <p:extLst>
      <p:ext uri="{BB962C8B-B14F-4D97-AF65-F5344CB8AC3E}">
        <p14:creationId xmlns:p14="http://schemas.microsoft.com/office/powerpoint/2010/main" val="5414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Parallelize (1) …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7" y="1557867"/>
            <a:ext cx="5252664" cy="3349311"/>
          </a:xfrm>
          <a:prstGeom prst="rect">
            <a:avLst/>
          </a:prstGeom>
        </p:spPr>
      </p:pic>
      <p:cxnSp>
        <p:nvCxnSpPr>
          <p:cNvPr id="11" name="Straight Arrow Connector 7"/>
          <p:cNvCxnSpPr/>
          <p:nvPr/>
        </p:nvCxnSpPr>
        <p:spPr>
          <a:xfrm flipH="1">
            <a:off x="4828644" y="3181006"/>
            <a:ext cx="1245438" cy="6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/>
          <p:cNvCxnSpPr/>
          <p:nvPr/>
        </p:nvCxnSpPr>
        <p:spPr>
          <a:xfrm flipH="1">
            <a:off x="4864100" y="3939403"/>
            <a:ext cx="1209982" cy="22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143502" y="4215825"/>
            <a:ext cx="318346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Problem: each threads needs access to the shared variable sum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Code runs sequentially …</a:t>
            </a:r>
          </a:p>
        </p:txBody>
      </p:sp>
    </p:spTree>
    <p:extLst>
      <p:ext uri="{BB962C8B-B14F-4D97-AF65-F5344CB8AC3E}">
        <p14:creationId xmlns:p14="http://schemas.microsoft.com/office/powerpoint/2010/main" val="2986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Parallelize (2) …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186767" y="1976060"/>
            <a:ext cx="4677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Compute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sum[0] </a:t>
            </a:r>
            <a:r>
              <a:rPr lang="en-US" altLang="en-US" sz="2000" dirty="0">
                <a:latin typeface="Arial" panose="020B0604020202020204" pitchFamily="34" charset="0"/>
              </a:rPr>
              <a:t>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sum[1]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parallel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Compute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sum[0] + sum[1]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sequentially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1898591"/>
            <a:ext cx="2741524" cy="3397772"/>
          </a:xfrm>
          <a:prstGeom prst="rect">
            <a:avLst/>
          </a:prstGeom>
        </p:spPr>
      </p:pic>
      <p:grpSp>
        <p:nvGrpSpPr>
          <p:cNvPr id="7" name="Group 9"/>
          <p:cNvGrpSpPr/>
          <p:nvPr/>
        </p:nvGrpSpPr>
        <p:grpSpPr>
          <a:xfrm>
            <a:off x="1677047" y="2050707"/>
            <a:ext cx="1051490" cy="3630536"/>
            <a:chOff x="1794042" y="1692876"/>
            <a:chExt cx="1255043" cy="4478161"/>
          </a:xfrm>
        </p:grpSpPr>
        <p:sp>
          <p:nvSpPr>
            <p:cNvPr id="8" name="Rectangle 7"/>
            <p:cNvSpPr/>
            <p:nvPr/>
          </p:nvSpPr>
          <p:spPr>
            <a:xfrm>
              <a:off x="1970902" y="1692876"/>
              <a:ext cx="901323" cy="35463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4042" y="5678595"/>
              <a:ext cx="125504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Courier" charset="0"/>
                  <a:cs typeface="Arial" panose="020B0604020202020204" pitchFamily="34" charset="0"/>
                </a:rPr>
                <a:t>sum[0]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34570" y="2050706"/>
            <a:ext cx="942862" cy="3626110"/>
            <a:chOff x="1730383" y="1692876"/>
            <a:chExt cx="1255044" cy="4471480"/>
          </a:xfrm>
        </p:grpSpPr>
        <p:sp>
          <p:nvSpPr>
            <p:cNvPr id="11" name="Rectangle 11"/>
            <p:cNvSpPr/>
            <p:nvPr/>
          </p:nvSpPr>
          <p:spPr>
            <a:xfrm>
              <a:off x="1860411" y="1692876"/>
              <a:ext cx="901324" cy="354638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30383" y="5671912"/>
              <a:ext cx="1255044" cy="492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ea typeface="Courier" charset="0"/>
                  <a:cs typeface="Arial" panose="020B0604020202020204" pitchFamily="34" charset="0"/>
                </a:rPr>
                <a:t>sum[1]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8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26219</TotalTime>
  <Words>2724</Words>
  <Application>Microsoft Office PowerPoint</Application>
  <PresentationFormat>全屏显示(4:3)</PresentationFormat>
  <Paragraphs>633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等线</vt:lpstr>
      <vt:lpstr>等线 Light</vt:lpstr>
      <vt:lpstr>Arial</vt:lpstr>
      <vt:lpstr>Calibri</vt:lpstr>
      <vt:lpstr>Calibri Light</vt:lpstr>
      <vt:lpstr>Courier</vt:lpstr>
      <vt:lpstr>Courier New</vt:lpstr>
      <vt:lpstr>Garamond</vt:lpstr>
      <vt:lpstr>Symbol</vt:lpstr>
      <vt:lpstr>Trebuchet MS</vt:lpstr>
      <vt:lpstr>Wingdings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382</cp:revision>
  <dcterms:created xsi:type="dcterms:W3CDTF">2018-11-06T08:46:54Z</dcterms:created>
  <dcterms:modified xsi:type="dcterms:W3CDTF">2020-02-09T07:56:52Z</dcterms:modified>
</cp:coreProperties>
</file>