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1373" r:id="rId3"/>
    <p:sldId id="1098" r:id="rId4"/>
    <p:sldId id="1103" r:id="rId5"/>
    <p:sldId id="1105" r:id="rId6"/>
    <p:sldId id="1106" r:id="rId7"/>
    <p:sldId id="1107" r:id="rId8"/>
    <p:sldId id="1116" r:id="rId9"/>
    <p:sldId id="1117" r:id="rId10"/>
    <p:sldId id="1118" r:id="rId11"/>
    <p:sldId id="1119" r:id="rId12"/>
    <p:sldId id="1189" r:id="rId13"/>
    <p:sldId id="1192" r:id="rId14"/>
    <p:sldId id="1193" r:id="rId15"/>
    <p:sldId id="1195" r:id="rId16"/>
    <p:sldId id="1196" r:id="rId17"/>
    <p:sldId id="1197" r:id="rId18"/>
    <p:sldId id="1198" r:id="rId19"/>
    <p:sldId id="1199" r:id="rId20"/>
    <p:sldId id="1200" r:id="rId21"/>
    <p:sldId id="1202" r:id="rId22"/>
    <p:sldId id="1203" r:id="rId23"/>
    <p:sldId id="1205" r:id="rId24"/>
    <p:sldId id="1206" r:id="rId25"/>
    <p:sldId id="1207" r:id="rId26"/>
    <p:sldId id="1208" r:id="rId27"/>
    <p:sldId id="1209" r:id="rId28"/>
    <p:sldId id="1211" r:id="rId29"/>
    <p:sldId id="1212" r:id="rId30"/>
    <p:sldId id="1213" r:id="rId31"/>
    <p:sldId id="1214" r:id="rId32"/>
    <p:sldId id="1215" r:id="rId33"/>
    <p:sldId id="1216" r:id="rId34"/>
    <p:sldId id="1217" r:id="rId35"/>
    <p:sldId id="1218" r:id="rId36"/>
    <p:sldId id="1219" r:id="rId37"/>
    <p:sldId id="1220" r:id="rId38"/>
    <p:sldId id="1221" r:id="rId39"/>
    <p:sldId id="1222" r:id="rId40"/>
    <p:sldId id="1223" r:id="rId41"/>
    <p:sldId id="1224" r:id="rId42"/>
    <p:sldId id="1225" r:id="rId43"/>
    <p:sldId id="1226" r:id="rId44"/>
    <p:sldId id="1227" r:id="rId45"/>
    <p:sldId id="1228" r:id="rId46"/>
    <p:sldId id="1229" r:id="rId47"/>
    <p:sldId id="1230" r:id="rId48"/>
    <p:sldId id="1231" r:id="rId49"/>
    <p:sldId id="1232" r:id="rId50"/>
    <p:sldId id="1233" r:id="rId51"/>
    <p:sldId id="1234" r:id="rId52"/>
    <p:sldId id="1235" r:id="rId53"/>
    <p:sldId id="123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9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E8643-6C45-47C5-BA09-FD08BE92425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FFA75-47F6-43BF-9F2F-E982295F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5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910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193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239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902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299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271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033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9813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365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028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49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44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073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59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232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636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677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4694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388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4836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914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280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351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2263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1570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5013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274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7307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7514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5818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0960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9071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1570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3552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9636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449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4230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081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0624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9329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0300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1162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9350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781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6969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9228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1659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175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90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880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176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10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8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0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5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8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6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A18C1-4AFB-43BE-BD04-A43CBEA2D8E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huangkejie@z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8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计算机组成与系统结构</a:t>
            </a:r>
            <a:br>
              <a:rPr lang="en-US" altLang="zh-CN" dirty="0"/>
            </a:br>
            <a:r>
              <a:rPr lang="en-US" altLang="zh-CN" dirty="0"/>
              <a:t>Computer Organization &amp; System Architecture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50724"/>
            <a:ext cx="5598309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Huang Kejie (</a:t>
            </a:r>
            <a:r>
              <a:rPr lang="zh-CN" altLang="en-US" dirty="0"/>
              <a:t>百人计划研究员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Office: </a:t>
            </a:r>
            <a:r>
              <a:rPr lang="zh-CN" altLang="en-US" dirty="0"/>
              <a:t>玉泉校区老生仪楼</a:t>
            </a:r>
            <a:r>
              <a:rPr lang="en-US" altLang="zh-CN" dirty="0"/>
              <a:t>304</a:t>
            </a:r>
          </a:p>
          <a:p>
            <a:r>
              <a:rPr lang="en-US" dirty="0"/>
              <a:t>Email address: </a:t>
            </a:r>
            <a:r>
              <a:rPr lang="en-US" dirty="0">
                <a:hlinkClick r:id="rId2"/>
              </a:rPr>
              <a:t>huangkejie@zju.edu.cn</a:t>
            </a:r>
            <a:endParaRPr lang="en-US" dirty="0"/>
          </a:p>
          <a:p>
            <a:r>
              <a:rPr lang="en-US" dirty="0"/>
              <a:t>HP: 17706443800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58" y="3646876"/>
            <a:ext cx="2002242" cy="200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2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Logisim Wires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93004" y="1247520"/>
            <a:ext cx="863674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Blue wires: value at that point is "unknown”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Gray wires: not connected to anything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OK when in process of building a circuit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When finished =&gt; wires not be blue or gray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If connected, all wires should be green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Bright green a 1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Dark green a 0</a:t>
            </a: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524" y="4676775"/>
            <a:ext cx="39147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2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Common Mistakes in Logisim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93004" y="1247520"/>
            <a:ext cx="863674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Connecting wires together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Using input for output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Connecting to edge without connecting to actual input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Unexpected direction of input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04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Types of Circuits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93004" y="1247520"/>
            <a:ext cx="8636744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Synchronous Digital Systems consist of two basic types of circuits: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Combinational Logic (CL) circuits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Output is a function of the inputs only, not the history of its execution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E.g., circuits to add A, B (ALUs)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Last lecture was </a:t>
            </a:r>
            <a:r>
              <a:rPr lang="en-US" altLang="en-US" sz="2000" dirty="0" err="1">
                <a:latin typeface="Arial" panose="020B0604020202020204" pitchFamily="34" charset="0"/>
              </a:rPr>
              <a:t>comninational</a:t>
            </a:r>
            <a:r>
              <a:rPr lang="en-US" altLang="en-US" sz="2000" dirty="0">
                <a:latin typeface="Arial" panose="020B0604020202020204" pitchFamily="34" charset="0"/>
              </a:rPr>
              <a:t> logic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Sequential Logic (SL)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Circuits that “remember” or store information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aka “State Elements”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E.g., memories and registers (Registers)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Rest of today’s lecture is sequential logic</a:t>
            </a:r>
          </a:p>
        </p:txBody>
      </p:sp>
    </p:spTree>
    <p:extLst>
      <p:ext uri="{BB962C8B-B14F-4D97-AF65-F5344CB8AC3E}">
        <p14:creationId xmlns:p14="http://schemas.microsoft.com/office/powerpoint/2010/main" val="414448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Program Counter: First Design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93004" y="1247520"/>
            <a:ext cx="8636744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Program Counter “PC”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Instruction address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Next PC: add 4 to current value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Let’s try …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Something is not quite right: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PC and PC+4 </a:t>
            </a:r>
            <a:r>
              <a:rPr lang="en-US" altLang="en-US" sz="2000" dirty="0" err="1">
                <a:latin typeface="Arial" panose="020B0604020202020204" pitchFamily="34" charset="0"/>
              </a:rPr>
              <a:t>simutaneously</a:t>
            </a:r>
            <a:r>
              <a:rPr lang="en-US" altLang="en-US" sz="2000" dirty="0">
                <a:latin typeface="Arial" panose="020B0604020202020204" pitchFamily="34" charset="0"/>
              </a:rPr>
              <a:t> on same wire???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808" y="2889738"/>
            <a:ext cx="3026656" cy="1457691"/>
          </a:xfrm>
          <a:prstGeom prst="rect">
            <a:avLst/>
          </a:prstGeom>
        </p:spPr>
      </p:pic>
      <p:sp>
        <p:nvSpPr>
          <p:cNvPr id="7" name="TextBox 8"/>
          <p:cNvSpPr txBox="1"/>
          <p:nvPr/>
        </p:nvSpPr>
        <p:spPr>
          <a:xfrm>
            <a:off x="4868464" y="3600112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PC + 4</a:t>
            </a:r>
          </a:p>
        </p:txBody>
      </p:sp>
    </p:spTree>
    <p:extLst>
      <p:ext uri="{BB962C8B-B14F-4D97-AF65-F5344CB8AC3E}">
        <p14:creationId xmlns:p14="http://schemas.microsoft.com/office/powerpoint/2010/main" val="23764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Fix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23612" y="4277665"/>
            <a:ext cx="86367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Memory element breaks the feedback loop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How does it work?</a:t>
            </a:r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659" y="1807908"/>
            <a:ext cx="26860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(Positive) Edge Triggered Flip-Flop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8" name="Content Placeholder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75" y="4144658"/>
            <a:ext cx="6307540" cy="1264115"/>
          </a:xfrm>
          <a:prstGeom prst="rect">
            <a:avLst/>
          </a:prstGeom>
        </p:spPr>
      </p:pic>
      <p:sp>
        <p:nvSpPr>
          <p:cNvPr id="29" name="Rectangle 6"/>
          <p:cNvSpPr/>
          <p:nvPr/>
        </p:nvSpPr>
        <p:spPr>
          <a:xfrm>
            <a:off x="3800007" y="1949165"/>
            <a:ext cx="1065628" cy="12027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0" name="Straight Connector 8"/>
          <p:cNvCxnSpPr/>
          <p:nvPr/>
        </p:nvCxnSpPr>
        <p:spPr>
          <a:xfrm flipV="1">
            <a:off x="4169283" y="2881598"/>
            <a:ext cx="163536" cy="2703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0"/>
          <p:cNvCxnSpPr/>
          <p:nvPr/>
        </p:nvCxnSpPr>
        <p:spPr>
          <a:xfrm>
            <a:off x="4332820" y="2871047"/>
            <a:ext cx="195190" cy="280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2"/>
          <p:cNvCxnSpPr>
            <a:stCxn id="29" idx="1"/>
          </p:cNvCxnSpPr>
          <p:nvPr/>
        </p:nvCxnSpPr>
        <p:spPr>
          <a:xfrm flipH="1">
            <a:off x="3367426" y="2550559"/>
            <a:ext cx="4325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4"/>
          <p:cNvCxnSpPr>
            <a:stCxn id="29" idx="3"/>
          </p:cNvCxnSpPr>
          <p:nvPr/>
        </p:nvCxnSpPr>
        <p:spPr>
          <a:xfrm>
            <a:off x="4865633" y="2550559"/>
            <a:ext cx="4220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5"/>
          <p:cNvSpPr txBox="1"/>
          <p:nvPr/>
        </p:nvSpPr>
        <p:spPr>
          <a:xfrm>
            <a:off x="3800005" y="2308185"/>
            <a:ext cx="3978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</a:t>
            </a:r>
          </a:p>
        </p:txBody>
      </p:sp>
      <p:sp>
        <p:nvSpPr>
          <p:cNvPr id="35" name="TextBox 16"/>
          <p:cNvSpPr txBox="1"/>
          <p:nvPr/>
        </p:nvSpPr>
        <p:spPr>
          <a:xfrm>
            <a:off x="4413579" y="2308185"/>
            <a:ext cx="4171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700"/>
              <a:t>Q</a:t>
            </a:r>
            <a:endParaRPr lang="en-US" sz="2700" dirty="0"/>
          </a:p>
        </p:txBody>
      </p:sp>
      <p:cxnSp>
        <p:nvCxnSpPr>
          <p:cNvPr id="36" name="Straight Connector 17"/>
          <p:cNvCxnSpPr/>
          <p:nvPr/>
        </p:nvCxnSpPr>
        <p:spPr>
          <a:xfrm>
            <a:off x="4332819" y="3151953"/>
            <a:ext cx="0" cy="255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8"/>
          <p:cNvSpPr txBox="1"/>
          <p:nvPr/>
        </p:nvSpPr>
        <p:spPr>
          <a:xfrm>
            <a:off x="4071810" y="3391708"/>
            <a:ext cx="5677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/>
              <a:t>clk</a:t>
            </a:r>
            <a:endParaRPr lang="en-US" sz="2700" dirty="0"/>
          </a:p>
        </p:txBody>
      </p:sp>
      <p:cxnSp>
        <p:nvCxnSpPr>
          <p:cNvPr id="38" name="Straight Arrow Connector 22"/>
          <p:cNvCxnSpPr/>
          <p:nvPr/>
        </p:nvCxnSpPr>
        <p:spPr>
          <a:xfrm>
            <a:off x="5892574" y="5438633"/>
            <a:ext cx="1341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3"/>
          <p:cNvSpPr txBox="1"/>
          <p:nvPr/>
        </p:nvSpPr>
        <p:spPr>
          <a:xfrm>
            <a:off x="6256733" y="546849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3064C0"/>
                </a:solidFill>
              </a:rPr>
              <a:t>Time</a:t>
            </a:r>
          </a:p>
        </p:txBody>
      </p:sp>
      <p:sp>
        <p:nvSpPr>
          <p:cNvPr id="40" name="TextBox 25"/>
          <p:cNvSpPr txBox="1"/>
          <p:nvPr/>
        </p:nvSpPr>
        <p:spPr>
          <a:xfrm>
            <a:off x="1091976" y="3692902"/>
            <a:ext cx="120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Clock “</a:t>
            </a:r>
            <a:r>
              <a:rPr lang="en-US" b="1" dirty="0" err="1"/>
              <a:t>clk</a:t>
            </a:r>
            <a:r>
              <a:rPr lang="en-US" b="1" dirty="0"/>
              <a:t>”</a:t>
            </a:r>
          </a:p>
        </p:txBody>
      </p:sp>
      <p:sp>
        <p:nvSpPr>
          <p:cNvPr id="41" name="Oval 2"/>
          <p:cNvSpPr/>
          <p:nvPr/>
        </p:nvSpPr>
        <p:spPr>
          <a:xfrm>
            <a:off x="5636916" y="4803618"/>
            <a:ext cx="163097" cy="1397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Oval 24"/>
          <p:cNvSpPr/>
          <p:nvPr/>
        </p:nvSpPr>
        <p:spPr>
          <a:xfrm>
            <a:off x="2275092" y="4538348"/>
            <a:ext cx="163097" cy="1397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7"/>
          <p:cNvSpPr txBox="1"/>
          <p:nvPr/>
        </p:nvSpPr>
        <p:spPr>
          <a:xfrm>
            <a:off x="5172406" y="3317537"/>
            <a:ext cx="355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latch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operates on input levels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operates on (clock) edges</a:t>
            </a:r>
          </a:p>
        </p:txBody>
      </p:sp>
    </p:spTree>
    <p:extLst>
      <p:ext uri="{BB962C8B-B14F-4D97-AF65-F5344CB8AC3E}">
        <p14:creationId xmlns:p14="http://schemas.microsoft.com/office/powerpoint/2010/main" val="157376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7" grpId="0"/>
      <p:bldP spid="39" grpId="0"/>
      <p:bldP spid="40" grpId="0"/>
      <p:bldP spid="41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Program Counter: Improved Design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92" y="2028625"/>
            <a:ext cx="2686050" cy="2000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2291" y="2818649"/>
            <a:ext cx="9012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Next PC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38843" y="2668608"/>
            <a:ext cx="11480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Current PC</a:t>
            </a:r>
          </a:p>
        </p:txBody>
      </p:sp>
      <p:pic>
        <p:nvPicPr>
          <p:cNvPr id="10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195" y="4416793"/>
            <a:ext cx="6512612" cy="114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7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Clock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673794"/>
              </p:ext>
            </p:extLst>
          </p:nvPr>
        </p:nvGraphicFramePr>
        <p:xfrm>
          <a:off x="2284088" y="4202406"/>
          <a:ext cx="4675722" cy="10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Clock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frequency f</a:t>
                      </a:r>
                      <a:r>
                        <a:rPr lang="en-US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Period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800" baseline="-25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cycle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1/f</a:t>
                      </a:r>
                      <a:r>
                        <a:rPr lang="en-US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CPU 2.5 GHz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 </a:t>
                      </a:r>
                      <a:r>
                        <a:rPr lang="en-US" sz="1800" baseline="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</a:t>
                      </a:r>
                      <a:endParaRPr lang="en-US" sz="1800" baseline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Drum/heartbeat, 1Hz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68" y="3018130"/>
            <a:ext cx="6581777" cy="835302"/>
          </a:xfrm>
          <a:prstGeom prst="rect">
            <a:avLst/>
          </a:prstGeom>
        </p:spPr>
      </p:pic>
      <p:sp>
        <p:nvSpPr>
          <p:cNvPr id="9" name="Rectangle 2"/>
          <p:cNvSpPr/>
          <p:nvPr/>
        </p:nvSpPr>
        <p:spPr>
          <a:xfrm>
            <a:off x="1904686" y="1991462"/>
            <a:ext cx="2010038" cy="60016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300" b="1">
                <a:solidFill>
                  <a:srgbClr val="FF0000"/>
                </a:solidFill>
              </a:rPr>
              <a:t>f</a:t>
            </a:r>
            <a:r>
              <a:rPr lang="en-US" sz="3300" b="1" baseline="-25000">
                <a:solidFill>
                  <a:srgbClr val="FF0000"/>
                </a:solidFill>
              </a:rPr>
              <a:t>s </a:t>
            </a:r>
            <a:r>
              <a:rPr lang="en-US" sz="3300" b="1">
                <a:solidFill>
                  <a:srgbClr val="FF0000"/>
                </a:solidFill>
              </a:rPr>
              <a:t>= </a:t>
            </a:r>
            <a:r>
              <a:rPr lang="en-US" sz="3300" b="1" dirty="0">
                <a:solidFill>
                  <a:srgbClr val="FF0000"/>
                </a:solidFill>
              </a:rPr>
              <a:t>1/ </a:t>
            </a:r>
            <a:r>
              <a:rPr lang="en-US" sz="3300" b="1" dirty="0" err="1">
                <a:solidFill>
                  <a:srgbClr val="FF0000"/>
                </a:solidFill>
              </a:rPr>
              <a:t>t</a:t>
            </a:r>
            <a:r>
              <a:rPr lang="en-US" sz="3300" b="1" baseline="-25000" dirty="0" err="1">
                <a:solidFill>
                  <a:srgbClr val="FF0000"/>
                </a:solidFill>
              </a:rPr>
              <a:t>cycle</a:t>
            </a:r>
            <a:endParaRPr lang="en-US" sz="33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54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Maximum Clock Speed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72574"/>
            <a:ext cx="863674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How fast can the PC circuit operate?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I.e. what is the maximum clock frequency?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Let’s look at the timing requirements of each part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Let’s start with the flip-flop</a:t>
            </a:r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296" y="2209632"/>
            <a:ext cx="26860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16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Flip-Flop Timing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623" y="1754066"/>
            <a:ext cx="1142000" cy="1142000"/>
          </a:xfrm>
          <a:prstGeom prst="rect">
            <a:avLst/>
          </a:prstGeom>
        </p:spPr>
      </p:pic>
      <p:pic>
        <p:nvPicPr>
          <p:cNvPr id="8" name="Content Placeholder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376" y="3138319"/>
            <a:ext cx="6799870" cy="276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4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11162" y="17306"/>
            <a:ext cx="824547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Great Idea #1: Abstraction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(Levels of Representation/Interpretation)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88090A89-6368-4F33-BDDA-C5E21DE89E8C}"/>
              </a:ext>
            </a:extLst>
          </p:cNvPr>
          <p:cNvSpPr txBox="1"/>
          <p:nvPr/>
        </p:nvSpPr>
        <p:spPr>
          <a:xfrm>
            <a:off x="238027" y="1713369"/>
            <a:ext cx="974725" cy="9525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388620" algn="l"/>
              </a:tabLst>
            </a:pPr>
            <a:r>
              <a:rPr sz="1300" spc="25" dirty="0">
                <a:solidFill>
                  <a:srgbClr val="FF0000"/>
                </a:solidFill>
                <a:latin typeface="Arial"/>
                <a:cs typeface="Arial"/>
              </a:rPr>
              <a:t>lw	</a:t>
            </a:r>
            <a:r>
              <a:rPr sz="1300" spc="15" dirty="0">
                <a:solidFill>
                  <a:srgbClr val="FF0000"/>
                </a:solidFill>
                <a:latin typeface="Arial"/>
                <a:cs typeface="Arial"/>
              </a:rPr>
              <a:t>t0, t2,</a:t>
            </a:r>
            <a:r>
              <a:rPr sz="13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spc="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388620" algn="l"/>
              </a:tabLst>
            </a:pPr>
            <a:r>
              <a:rPr sz="1300" spc="25" dirty="0">
                <a:solidFill>
                  <a:srgbClr val="FF0000"/>
                </a:solidFill>
                <a:latin typeface="Arial"/>
                <a:cs typeface="Arial"/>
              </a:rPr>
              <a:t>lw	</a:t>
            </a:r>
            <a:r>
              <a:rPr sz="1300" spc="15" dirty="0">
                <a:solidFill>
                  <a:srgbClr val="FF0000"/>
                </a:solidFill>
                <a:latin typeface="Arial"/>
                <a:cs typeface="Arial"/>
              </a:rPr>
              <a:t>t1, t2,</a:t>
            </a:r>
            <a:r>
              <a:rPr sz="13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spc="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  <a:tabLst>
                <a:tab pos="388620" algn="l"/>
              </a:tabLst>
            </a:pPr>
            <a:r>
              <a:rPr sz="1300" spc="30" dirty="0">
                <a:solidFill>
                  <a:srgbClr val="FF0000"/>
                </a:solidFill>
                <a:latin typeface="Arial"/>
                <a:cs typeface="Arial"/>
              </a:rPr>
              <a:t>sw	</a:t>
            </a:r>
            <a:r>
              <a:rPr sz="1300" spc="15" dirty="0">
                <a:solidFill>
                  <a:srgbClr val="FF0000"/>
                </a:solidFill>
                <a:latin typeface="Arial"/>
                <a:cs typeface="Arial"/>
              </a:rPr>
              <a:t>t1, t2,</a:t>
            </a:r>
            <a:r>
              <a:rPr sz="13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spc="5" dirty="0">
                <a:solidFill>
                  <a:srgbClr val="FF0000"/>
                </a:solidFill>
                <a:latin typeface="Arial"/>
                <a:cs typeface="Arial"/>
              </a:rPr>
              <a:t>0  </a:t>
            </a:r>
            <a:r>
              <a:rPr sz="1300" spc="30" dirty="0">
                <a:solidFill>
                  <a:srgbClr val="FF0000"/>
                </a:solidFill>
                <a:latin typeface="Arial"/>
                <a:cs typeface="Arial"/>
              </a:rPr>
              <a:t>sw	</a:t>
            </a:r>
            <a:r>
              <a:rPr sz="1300" spc="15" dirty="0">
                <a:solidFill>
                  <a:srgbClr val="FF0000"/>
                </a:solidFill>
                <a:latin typeface="Arial"/>
                <a:cs typeface="Arial"/>
              </a:rPr>
              <a:t>t0, t2,</a:t>
            </a:r>
            <a:r>
              <a:rPr sz="13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spc="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" name="object 4">
            <a:extLst>
              <a:ext uri="{FF2B5EF4-FFF2-40B4-BE49-F238E27FC236}">
                <a16:creationId xmlns:a16="http://schemas.microsoft.com/office/drawing/2014/main" id="{6AF9AE5E-A60C-40D6-9697-838529464360}"/>
              </a:ext>
            </a:extLst>
          </p:cNvPr>
          <p:cNvSpPr/>
          <p:nvPr/>
        </p:nvSpPr>
        <p:spPr>
          <a:xfrm>
            <a:off x="6275976" y="5193177"/>
            <a:ext cx="1488691" cy="893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47388987-D157-45B5-92A4-60EB06F6B456}"/>
              </a:ext>
            </a:extLst>
          </p:cNvPr>
          <p:cNvSpPr/>
          <p:nvPr/>
        </p:nvSpPr>
        <p:spPr>
          <a:xfrm>
            <a:off x="2942704" y="1767027"/>
            <a:ext cx="2140585" cy="440055"/>
          </a:xfrm>
          <a:custGeom>
            <a:avLst/>
            <a:gdLst/>
            <a:ahLst/>
            <a:cxnLst/>
            <a:rect l="l" t="t" r="r" b="b"/>
            <a:pathLst>
              <a:path w="2140585" h="440055">
                <a:moveTo>
                  <a:pt x="0" y="0"/>
                </a:moveTo>
                <a:lnTo>
                  <a:pt x="2140109" y="0"/>
                </a:lnTo>
                <a:lnTo>
                  <a:pt x="2140109" y="439907"/>
                </a:lnTo>
                <a:lnTo>
                  <a:pt x="0" y="439907"/>
                </a:lnTo>
                <a:lnTo>
                  <a:pt x="0" y="0"/>
                </a:lnTo>
                <a:close/>
              </a:path>
            </a:pathLst>
          </a:custGeom>
          <a:ln w="13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6">
            <a:extLst>
              <a:ext uri="{FF2B5EF4-FFF2-40B4-BE49-F238E27FC236}">
                <a16:creationId xmlns:a16="http://schemas.microsoft.com/office/drawing/2014/main" id="{6D21DA9B-D530-49BA-8092-27271A62432F}"/>
              </a:ext>
            </a:extLst>
          </p:cNvPr>
          <p:cNvSpPr txBox="1"/>
          <p:nvPr/>
        </p:nvSpPr>
        <p:spPr>
          <a:xfrm>
            <a:off x="3159027" y="1778675"/>
            <a:ext cx="1704339" cy="4051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77800" marR="5080" indent="-165100">
              <a:lnSpc>
                <a:spcPts val="1400"/>
              </a:lnSpc>
              <a:spcBef>
                <a:spcPts val="300"/>
              </a:spcBef>
            </a:pPr>
            <a:r>
              <a:rPr sz="1300" b="1" spc="0" dirty="0">
                <a:latin typeface="Arial"/>
                <a:cs typeface="Arial"/>
              </a:rPr>
              <a:t>High </a:t>
            </a:r>
            <a:r>
              <a:rPr sz="1300" b="1" dirty="0">
                <a:latin typeface="Arial"/>
                <a:cs typeface="Arial"/>
              </a:rPr>
              <a:t>Level</a:t>
            </a:r>
            <a:r>
              <a:rPr sz="1300" b="1" spc="-65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Language  </a:t>
            </a:r>
            <a:r>
              <a:rPr sz="1300" b="1" spc="10" dirty="0">
                <a:latin typeface="Arial"/>
                <a:cs typeface="Arial"/>
              </a:rPr>
              <a:t>Program </a:t>
            </a:r>
            <a:r>
              <a:rPr sz="1300" b="1" dirty="0">
                <a:latin typeface="Arial"/>
                <a:cs typeface="Arial"/>
              </a:rPr>
              <a:t>(e.g.,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C)</a:t>
            </a:r>
            <a:endParaRPr sz="1300">
              <a:latin typeface="Arial"/>
              <a:cs typeface="Arial"/>
            </a:endParaRPr>
          </a:p>
        </p:txBody>
      </p:sp>
      <p:sp>
        <p:nvSpPr>
          <p:cNvPr id="37" name="object 7">
            <a:extLst>
              <a:ext uri="{FF2B5EF4-FFF2-40B4-BE49-F238E27FC236}">
                <a16:creationId xmlns:a16="http://schemas.microsoft.com/office/drawing/2014/main" id="{3A295C4D-B84E-463F-8EA4-9EEC698015EE}"/>
              </a:ext>
            </a:extLst>
          </p:cNvPr>
          <p:cNvSpPr/>
          <p:nvPr/>
        </p:nvSpPr>
        <p:spPr>
          <a:xfrm>
            <a:off x="2942704" y="2548477"/>
            <a:ext cx="2313305" cy="440055"/>
          </a:xfrm>
          <a:custGeom>
            <a:avLst/>
            <a:gdLst/>
            <a:ahLst/>
            <a:cxnLst/>
            <a:rect l="l" t="t" r="r" b="b"/>
            <a:pathLst>
              <a:path w="2313304" h="440054">
                <a:moveTo>
                  <a:pt x="0" y="0"/>
                </a:moveTo>
                <a:lnTo>
                  <a:pt x="2313206" y="0"/>
                </a:lnTo>
                <a:lnTo>
                  <a:pt x="2313206" y="439907"/>
                </a:lnTo>
                <a:lnTo>
                  <a:pt x="0" y="439907"/>
                </a:lnTo>
                <a:lnTo>
                  <a:pt x="0" y="0"/>
                </a:lnTo>
                <a:close/>
              </a:path>
            </a:pathLst>
          </a:custGeom>
          <a:ln w="13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8">
            <a:extLst>
              <a:ext uri="{FF2B5EF4-FFF2-40B4-BE49-F238E27FC236}">
                <a16:creationId xmlns:a16="http://schemas.microsoft.com/office/drawing/2014/main" id="{EC39B353-27E6-418B-B99A-35C56D1D4794}"/>
              </a:ext>
            </a:extLst>
          </p:cNvPr>
          <p:cNvSpPr txBox="1"/>
          <p:nvPr/>
        </p:nvSpPr>
        <p:spPr>
          <a:xfrm>
            <a:off x="3184427" y="2566075"/>
            <a:ext cx="1828164" cy="4051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76200">
              <a:lnSpc>
                <a:spcPts val="1400"/>
              </a:lnSpc>
              <a:spcBef>
                <a:spcPts val="300"/>
              </a:spcBef>
            </a:pP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Assembly </a:t>
            </a:r>
            <a:r>
              <a:rPr sz="1300" b="1" spc="5" dirty="0">
                <a:solidFill>
                  <a:srgbClr val="FF0000"/>
                </a:solidFill>
                <a:latin typeface="Arial"/>
                <a:cs typeface="Arial"/>
              </a:rPr>
              <a:t>Language  </a:t>
            </a:r>
            <a:r>
              <a:rPr sz="1300" b="1" spc="10" dirty="0">
                <a:solidFill>
                  <a:srgbClr val="FF0000"/>
                </a:solidFill>
                <a:latin typeface="Arial"/>
                <a:cs typeface="Arial"/>
              </a:rPr>
              <a:t>Program </a:t>
            </a:r>
            <a:r>
              <a:rPr sz="1300" b="1" dirty="0">
                <a:solidFill>
                  <a:srgbClr val="FF0000"/>
                </a:solidFill>
                <a:latin typeface="Arial"/>
                <a:cs typeface="Arial"/>
              </a:rPr>
              <a:t>(e.g.,</a:t>
            </a:r>
            <a:r>
              <a:rPr sz="13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FF0000"/>
                </a:solidFill>
                <a:latin typeface="Arial"/>
                <a:cs typeface="Arial"/>
              </a:rPr>
              <a:t>RISC-V)</a:t>
            </a:r>
            <a:endParaRPr sz="1300">
              <a:latin typeface="Arial"/>
              <a:cs typeface="Arial"/>
            </a:endParaRPr>
          </a:p>
        </p:txBody>
      </p:sp>
      <p:sp>
        <p:nvSpPr>
          <p:cNvPr id="39" name="object 9">
            <a:extLst>
              <a:ext uri="{FF2B5EF4-FFF2-40B4-BE49-F238E27FC236}">
                <a16:creationId xmlns:a16="http://schemas.microsoft.com/office/drawing/2014/main" id="{43EC2026-83F8-4498-A970-53CD04D1F850}"/>
              </a:ext>
            </a:extLst>
          </p:cNvPr>
          <p:cNvSpPr/>
          <p:nvPr/>
        </p:nvSpPr>
        <p:spPr>
          <a:xfrm>
            <a:off x="2984666" y="3303703"/>
            <a:ext cx="2140585" cy="440055"/>
          </a:xfrm>
          <a:custGeom>
            <a:avLst/>
            <a:gdLst/>
            <a:ahLst/>
            <a:cxnLst/>
            <a:rect l="l" t="t" r="r" b="b"/>
            <a:pathLst>
              <a:path w="2140585" h="440054">
                <a:moveTo>
                  <a:pt x="0" y="0"/>
                </a:moveTo>
                <a:lnTo>
                  <a:pt x="2140109" y="0"/>
                </a:lnTo>
                <a:lnTo>
                  <a:pt x="2140109" y="439907"/>
                </a:lnTo>
                <a:lnTo>
                  <a:pt x="0" y="439907"/>
                </a:lnTo>
                <a:lnTo>
                  <a:pt x="0" y="0"/>
                </a:lnTo>
                <a:close/>
              </a:path>
            </a:pathLst>
          </a:custGeom>
          <a:ln w="13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0">
            <a:extLst>
              <a:ext uri="{FF2B5EF4-FFF2-40B4-BE49-F238E27FC236}">
                <a16:creationId xmlns:a16="http://schemas.microsoft.com/office/drawing/2014/main" id="{3F6D2F87-DE08-4EE9-AC85-CA7F54A7F3C7}"/>
              </a:ext>
            </a:extLst>
          </p:cNvPr>
          <p:cNvSpPr/>
          <p:nvPr/>
        </p:nvSpPr>
        <p:spPr>
          <a:xfrm>
            <a:off x="2486356" y="4436523"/>
            <a:ext cx="3336290" cy="446405"/>
          </a:xfrm>
          <a:custGeom>
            <a:avLst/>
            <a:gdLst/>
            <a:ahLst/>
            <a:cxnLst/>
            <a:rect l="l" t="t" r="r" b="b"/>
            <a:pathLst>
              <a:path w="3336290" h="446404">
                <a:moveTo>
                  <a:pt x="0" y="0"/>
                </a:moveTo>
                <a:lnTo>
                  <a:pt x="3336052" y="0"/>
                </a:lnTo>
                <a:lnTo>
                  <a:pt x="3336052" y="446055"/>
                </a:lnTo>
                <a:lnTo>
                  <a:pt x="0" y="446055"/>
                </a:lnTo>
                <a:lnTo>
                  <a:pt x="0" y="0"/>
                </a:lnTo>
                <a:close/>
              </a:path>
            </a:pathLst>
          </a:custGeom>
          <a:ln w="1398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1">
            <a:extLst>
              <a:ext uri="{FF2B5EF4-FFF2-40B4-BE49-F238E27FC236}">
                <a16:creationId xmlns:a16="http://schemas.microsoft.com/office/drawing/2014/main" id="{78C0E471-1D56-4E2A-ADFC-869BFA07D59D}"/>
              </a:ext>
            </a:extLst>
          </p:cNvPr>
          <p:cNvSpPr txBox="1"/>
          <p:nvPr/>
        </p:nvSpPr>
        <p:spPr>
          <a:xfrm>
            <a:off x="2752627" y="4458375"/>
            <a:ext cx="2804795" cy="4051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546100" marR="5080" indent="-533400">
              <a:lnSpc>
                <a:spcPts val="1400"/>
              </a:lnSpc>
              <a:spcBef>
                <a:spcPts val="300"/>
              </a:spcBef>
            </a:pPr>
            <a:r>
              <a:rPr sz="1300" b="1" spc="15" dirty="0">
                <a:solidFill>
                  <a:srgbClr val="3366FF"/>
                </a:solidFill>
                <a:latin typeface="Arial"/>
                <a:cs typeface="Arial"/>
              </a:rPr>
              <a:t>Hardware </a:t>
            </a:r>
            <a:r>
              <a:rPr sz="1300" b="1" spc="0" dirty="0">
                <a:solidFill>
                  <a:srgbClr val="3366FF"/>
                </a:solidFill>
                <a:latin typeface="Arial"/>
                <a:cs typeface="Arial"/>
              </a:rPr>
              <a:t>Architecture</a:t>
            </a:r>
            <a:r>
              <a:rPr sz="1300" b="1" spc="-3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3366FF"/>
                </a:solidFill>
                <a:latin typeface="Arial"/>
                <a:cs typeface="Arial"/>
              </a:rPr>
              <a:t>Description  </a:t>
            </a:r>
            <a:r>
              <a:rPr sz="1300" b="1" dirty="0">
                <a:solidFill>
                  <a:srgbClr val="3366FF"/>
                </a:solidFill>
                <a:latin typeface="Arial"/>
                <a:cs typeface="Arial"/>
              </a:rPr>
              <a:t>(e.g., </a:t>
            </a:r>
            <a:r>
              <a:rPr sz="1300" b="1" spc="10" dirty="0">
                <a:solidFill>
                  <a:srgbClr val="3366FF"/>
                </a:solidFill>
                <a:latin typeface="Arial"/>
                <a:cs typeface="Arial"/>
              </a:rPr>
              <a:t>block</a:t>
            </a:r>
            <a:r>
              <a:rPr sz="1300" b="1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300" b="1" spc="0" dirty="0">
                <a:solidFill>
                  <a:srgbClr val="3366FF"/>
                </a:solidFill>
                <a:latin typeface="Arial"/>
                <a:cs typeface="Arial"/>
              </a:rPr>
              <a:t>diagrams)</a:t>
            </a:r>
            <a:endParaRPr sz="1300">
              <a:latin typeface="Arial"/>
              <a:cs typeface="Arial"/>
            </a:endParaRPr>
          </a:p>
        </p:txBody>
      </p:sp>
      <p:sp>
        <p:nvSpPr>
          <p:cNvPr id="42" name="object 12">
            <a:extLst>
              <a:ext uri="{FF2B5EF4-FFF2-40B4-BE49-F238E27FC236}">
                <a16:creationId xmlns:a16="http://schemas.microsoft.com/office/drawing/2014/main" id="{51DEBEC6-4A10-4B23-94E2-985136B3C992}"/>
              </a:ext>
            </a:extLst>
          </p:cNvPr>
          <p:cNvSpPr/>
          <p:nvPr/>
        </p:nvSpPr>
        <p:spPr>
          <a:xfrm>
            <a:off x="3934077" y="2218044"/>
            <a:ext cx="0" cy="330835"/>
          </a:xfrm>
          <a:custGeom>
            <a:avLst/>
            <a:gdLst/>
            <a:ahLst/>
            <a:cxnLst/>
            <a:rect l="l" t="t" r="r" b="b"/>
            <a:pathLst>
              <a:path h="330835">
                <a:moveTo>
                  <a:pt x="0" y="0"/>
                </a:moveTo>
                <a:lnTo>
                  <a:pt x="0" y="330412"/>
                </a:lnTo>
              </a:path>
            </a:pathLst>
          </a:custGeom>
          <a:ln w="13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3">
            <a:extLst>
              <a:ext uri="{FF2B5EF4-FFF2-40B4-BE49-F238E27FC236}">
                <a16:creationId xmlns:a16="http://schemas.microsoft.com/office/drawing/2014/main" id="{3EB5D92E-9865-4872-818A-E0C546FF14B2}"/>
              </a:ext>
            </a:extLst>
          </p:cNvPr>
          <p:cNvSpPr txBox="1"/>
          <p:nvPr/>
        </p:nvSpPr>
        <p:spPr>
          <a:xfrm>
            <a:off x="4060727" y="2299375"/>
            <a:ext cx="75311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i="1" spc="5" dirty="0">
                <a:latin typeface="Arial"/>
                <a:cs typeface="Arial"/>
              </a:rPr>
              <a:t>Compiler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44" name="object 14">
            <a:extLst>
              <a:ext uri="{FF2B5EF4-FFF2-40B4-BE49-F238E27FC236}">
                <a16:creationId xmlns:a16="http://schemas.microsoft.com/office/drawing/2014/main" id="{630D7A86-2A35-4E16-A655-9B2349DCBEC4}"/>
              </a:ext>
            </a:extLst>
          </p:cNvPr>
          <p:cNvSpPr txBox="1"/>
          <p:nvPr/>
        </p:nvSpPr>
        <p:spPr>
          <a:xfrm>
            <a:off x="4073427" y="3061375"/>
            <a:ext cx="871219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i="1" dirty="0">
                <a:latin typeface="Arial"/>
                <a:cs typeface="Arial"/>
              </a:rPr>
              <a:t>Assembler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45" name="object 15">
            <a:extLst>
              <a:ext uri="{FF2B5EF4-FFF2-40B4-BE49-F238E27FC236}">
                <a16:creationId xmlns:a16="http://schemas.microsoft.com/office/drawing/2014/main" id="{3B12DB70-C3D8-4F6B-A5D5-B5A7FEBFADA5}"/>
              </a:ext>
            </a:extLst>
          </p:cNvPr>
          <p:cNvSpPr/>
          <p:nvPr/>
        </p:nvSpPr>
        <p:spPr>
          <a:xfrm>
            <a:off x="3976040" y="3849127"/>
            <a:ext cx="0" cy="588010"/>
          </a:xfrm>
          <a:custGeom>
            <a:avLst/>
            <a:gdLst/>
            <a:ahLst/>
            <a:cxnLst/>
            <a:rect l="l" t="t" r="r" b="b"/>
            <a:pathLst>
              <a:path h="588010">
                <a:moveTo>
                  <a:pt x="0" y="0"/>
                </a:moveTo>
                <a:lnTo>
                  <a:pt x="0" y="587398"/>
                </a:lnTo>
              </a:path>
            </a:pathLst>
          </a:custGeom>
          <a:ln w="13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6">
            <a:extLst>
              <a:ext uri="{FF2B5EF4-FFF2-40B4-BE49-F238E27FC236}">
                <a16:creationId xmlns:a16="http://schemas.microsoft.com/office/drawing/2014/main" id="{73B2ADD3-34AD-4547-8650-87EC0A5B5CF0}"/>
              </a:ext>
            </a:extLst>
          </p:cNvPr>
          <p:cNvSpPr txBox="1"/>
          <p:nvPr/>
        </p:nvSpPr>
        <p:spPr>
          <a:xfrm>
            <a:off x="2562127" y="3315375"/>
            <a:ext cx="2294255" cy="10274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787400" marR="5080" indent="-76200">
              <a:lnSpc>
                <a:spcPts val="1400"/>
              </a:lnSpc>
              <a:spcBef>
                <a:spcPts val="300"/>
              </a:spcBef>
            </a:pPr>
            <a:r>
              <a:rPr sz="1300" b="1" spc="25" dirty="0">
                <a:latin typeface="Arial"/>
                <a:cs typeface="Arial"/>
              </a:rPr>
              <a:t>Machine </a:t>
            </a:r>
            <a:r>
              <a:rPr sz="1300" b="1" spc="5" dirty="0">
                <a:latin typeface="Arial"/>
                <a:cs typeface="Arial"/>
              </a:rPr>
              <a:t>Language  </a:t>
            </a:r>
            <a:r>
              <a:rPr sz="1300" b="1" spc="10" dirty="0">
                <a:latin typeface="Arial"/>
                <a:cs typeface="Arial"/>
              </a:rPr>
              <a:t>Program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0" dirty="0">
                <a:latin typeface="Arial"/>
                <a:cs typeface="Arial"/>
              </a:rPr>
              <a:t>(RISC-V)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1169670">
              <a:lnSpc>
                <a:spcPts val="1400"/>
              </a:lnSpc>
            </a:pPr>
            <a:r>
              <a:rPr sz="1300" b="1" i="1" spc="25" dirty="0">
                <a:latin typeface="Arial"/>
                <a:cs typeface="Arial"/>
              </a:rPr>
              <a:t>Machine  </a:t>
            </a:r>
            <a:r>
              <a:rPr sz="1300" b="1" i="1" spc="15" dirty="0">
                <a:latin typeface="Arial"/>
                <a:cs typeface="Arial"/>
              </a:rPr>
              <a:t>Interp</a:t>
            </a:r>
            <a:r>
              <a:rPr sz="1300" b="1" i="1" spc="-5" dirty="0">
                <a:latin typeface="Arial"/>
                <a:cs typeface="Arial"/>
              </a:rPr>
              <a:t>r</a:t>
            </a:r>
            <a:r>
              <a:rPr sz="1300" b="1" i="1" spc="15" dirty="0">
                <a:latin typeface="Arial"/>
                <a:cs typeface="Arial"/>
              </a:rPr>
              <a:t>etation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47" name="object 17">
            <a:extLst>
              <a:ext uri="{FF2B5EF4-FFF2-40B4-BE49-F238E27FC236}">
                <a16:creationId xmlns:a16="http://schemas.microsoft.com/office/drawing/2014/main" id="{6B34F3E1-1E4E-4F8B-A6E5-CDF2615AF1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68915" y="3185118"/>
          <a:ext cx="3337557" cy="652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1290">
                <a:tc>
                  <a:txBody>
                    <a:bodyPr/>
                    <a:lstStyle/>
                    <a:p>
                      <a:pPr marR="2540" algn="ctr">
                        <a:lnSpc>
                          <a:spcPts val="113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13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1001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1100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0110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1010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13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1111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0101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3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R="2540" algn="ctr">
                        <a:lnSpc>
                          <a:spcPts val="115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1010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15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1111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0101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15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1001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1100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5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0110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R="2540" algn="ctr">
                        <a:lnSpc>
                          <a:spcPts val="11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1100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1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0110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1010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1111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0101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1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1001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R="2540" algn="ctr">
                        <a:lnSpc>
                          <a:spcPts val="12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0101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2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1001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1100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2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0110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1010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1111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object 18">
            <a:extLst>
              <a:ext uri="{FF2B5EF4-FFF2-40B4-BE49-F238E27FC236}">
                <a16:creationId xmlns:a16="http://schemas.microsoft.com/office/drawing/2014/main" id="{0D25866F-4D37-4C85-ACBA-383EFBCF69E3}"/>
              </a:ext>
            </a:extLst>
          </p:cNvPr>
          <p:cNvSpPr/>
          <p:nvPr/>
        </p:nvSpPr>
        <p:spPr>
          <a:xfrm>
            <a:off x="2932212" y="3733745"/>
            <a:ext cx="2255520" cy="115570"/>
          </a:xfrm>
          <a:custGeom>
            <a:avLst/>
            <a:gdLst/>
            <a:ahLst/>
            <a:cxnLst/>
            <a:rect l="l" t="t" r="r" b="b"/>
            <a:pathLst>
              <a:path w="2255520" h="115570">
                <a:moveTo>
                  <a:pt x="0" y="0"/>
                </a:moveTo>
                <a:lnTo>
                  <a:pt x="2255507" y="0"/>
                </a:lnTo>
                <a:lnTo>
                  <a:pt x="2255507" y="115382"/>
                </a:lnTo>
                <a:lnTo>
                  <a:pt x="0" y="115382"/>
                </a:lnTo>
                <a:lnTo>
                  <a:pt x="0" y="0"/>
                </a:lnTo>
                <a:close/>
              </a:path>
            </a:pathLst>
          </a:custGeom>
          <a:solidFill>
            <a:srgbClr val="FF8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9">
            <a:extLst>
              <a:ext uri="{FF2B5EF4-FFF2-40B4-BE49-F238E27FC236}">
                <a16:creationId xmlns:a16="http://schemas.microsoft.com/office/drawing/2014/main" id="{11A9369C-57DF-4415-859C-3BDAC79DA917}"/>
              </a:ext>
            </a:extLst>
          </p:cNvPr>
          <p:cNvSpPr/>
          <p:nvPr/>
        </p:nvSpPr>
        <p:spPr>
          <a:xfrm>
            <a:off x="2932212" y="3733745"/>
            <a:ext cx="2255520" cy="115570"/>
          </a:xfrm>
          <a:custGeom>
            <a:avLst/>
            <a:gdLst/>
            <a:ahLst/>
            <a:cxnLst/>
            <a:rect l="l" t="t" r="r" b="b"/>
            <a:pathLst>
              <a:path w="2255520" h="115570">
                <a:moveTo>
                  <a:pt x="0" y="0"/>
                </a:moveTo>
                <a:lnTo>
                  <a:pt x="2255507" y="0"/>
                </a:lnTo>
                <a:lnTo>
                  <a:pt x="2255507" y="115381"/>
                </a:lnTo>
                <a:lnTo>
                  <a:pt x="0" y="115381"/>
                </a:lnTo>
                <a:lnTo>
                  <a:pt x="0" y="0"/>
                </a:lnTo>
                <a:close/>
              </a:path>
            </a:pathLst>
          </a:custGeom>
          <a:ln w="3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0">
            <a:extLst>
              <a:ext uri="{FF2B5EF4-FFF2-40B4-BE49-F238E27FC236}">
                <a16:creationId xmlns:a16="http://schemas.microsoft.com/office/drawing/2014/main" id="{EB801DFD-7C63-46EC-B09C-E5DCAE3101BB}"/>
              </a:ext>
            </a:extLst>
          </p:cNvPr>
          <p:cNvSpPr/>
          <p:nvPr/>
        </p:nvSpPr>
        <p:spPr>
          <a:xfrm>
            <a:off x="3955064" y="2995560"/>
            <a:ext cx="3175" cy="302895"/>
          </a:xfrm>
          <a:custGeom>
            <a:avLst/>
            <a:gdLst/>
            <a:ahLst/>
            <a:cxnLst/>
            <a:rect l="l" t="t" r="r" b="b"/>
            <a:pathLst>
              <a:path w="3175" h="302895">
                <a:moveTo>
                  <a:pt x="2622" y="0"/>
                </a:moveTo>
                <a:lnTo>
                  <a:pt x="0" y="302720"/>
                </a:lnTo>
              </a:path>
            </a:pathLst>
          </a:custGeom>
          <a:ln w="13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id="{625BBFE2-81AA-4FDF-879C-F8DA567E90CD}"/>
              </a:ext>
            </a:extLst>
          </p:cNvPr>
          <p:cNvSpPr/>
          <p:nvPr/>
        </p:nvSpPr>
        <p:spPr>
          <a:xfrm>
            <a:off x="2738133" y="5595587"/>
            <a:ext cx="3063875" cy="446405"/>
          </a:xfrm>
          <a:custGeom>
            <a:avLst/>
            <a:gdLst/>
            <a:ahLst/>
            <a:cxnLst/>
            <a:rect l="l" t="t" r="r" b="b"/>
            <a:pathLst>
              <a:path w="3063875" h="446404">
                <a:moveTo>
                  <a:pt x="0" y="0"/>
                </a:moveTo>
                <a:lnTo>
                  <a:pt x="3063293" y="0"/>
                </a:lnTo>
                <a:lnTo>
                  <a:pt x="3063293" y="446055"/>
                </a:lnTo>
                <a:lnTo>
                  <a:pt x="0" y="446055"/>
                </a:lnTo>
                <a:lnTo>
                  <a:pt x="0" y="0"/>
                </a:lnTo>
                <a:close/>
              </a:path>
            </a:pathLst>
          </a:custGeom>
          <a:ln w="1398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2">
            <a:extLst>
              <a:ext uri="{FF2B5EF4-FFF2-40B4-BE49-F238E27FC236}">
                <a16:creationId xmlns:a16="http://schemas.microsoft.com/office/drawing/2014/main" id="{EB18C28E-F730-445B-885C-C9ADF976DE70}"/>
              </a:ext>
            </a:extLst>
          </p:cNvPr>
          <p:cNvSpPr/>
          <p:nvPr/>
        </p:nvSpPr>
        <p:spPr>
          <a:xfrm>
            <a:off x="4122910" y="4896741"/>
            <a:ext cx="0" cy="702945"/>
          </a:xfrm>
          <a:custGeom>
            <a:avLst/>
            <a:gdLst/>
            <a:ahLst/>
            <a:cxnLst/>
            <a:rect l="l" t="t" r="r" b="b"/>
            <a:pathLst>
              <a:path h="702945">
                <a:moveTo>
                  <a:pt x="0" y="0"/>
                </a:moveTo>
                <a:lnTo>
                  <a:pt x="0" y="702780"/>
                </a:lnTo>
              </a:path>
            </a:pathLst>
          </a:custGeom>
          <a:ln w="13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3">
            <a:extLst>
              <a:ext uri="{FF2B5EF4-FFF2-40B4-BE49-F238E27FC236}">
                <a16:creationId xmlns:a16="http://schemas.microsoft.com/office/drawing/2014/main" id="{14ED1925-7397-4F8D-B034-B04A5DF2A303}"/>
              </a:ext>
            </a:extLst>
          </p:cNvPr>
          <p:cNvSpPr txBox="1"/>
          <p:nvPr/>
        </p:nvSpPr>
        <p:spPr>
          <a:xfrm>
            <a:off x="2562127" y="5029875"/>
            <a:ext cx="2886075" cy="9893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603375">
              <a:lnSpc>
                <a:spcPts val="1400"/>
              </a:lnSpc>
              <a:spcBef>
                <a:spcPts val="300"/>
              </a:spcBef>
            </a:pPr>
            <a:r>
              <a:rPr sz="1300" b="1" i="1" spc="5" dirty="0">
                <a:latin typeface="Arial"/>
                <a:cs typeface="Arial"/>
              </a:rPr>
              <a:t>Architecture  </a:t>
            </a:r>
            <a:r>
              <a:rPr sz="1300" b="1" i="1" spc="15" dirty="0">
                <a:latin typeface="Arial"/>
                <a:cs typeface="Arial"/>
              </a:rPr>
              <a:t>Implementation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533400" marR="5080" indent="177800">
              <a:lnSpc>
                <a:spcPts val="1400"/>
              </a:lnSpc>
              <a:spcBef>
                <a:spcPts val="5"/>
              </a:spcBef>
            </a:pPr>
            <a:r>
              <a:rPr sz="1300" b="1" spc="0" dirty="0">
                <a:solidFill>
                  <a:srgbClr val="005400"/>
                </a:solidFill>
                <a:latin typeface="Arial"/>
                <a:cs typeface="Arial"/>
              </a:rPr>
              <a:t>Logic Circuit </a:t>
            </a:r>
            <a:r>
              <a:rPr sz="1300" b="1" spc="5" dirty="0">
                <a:solidFill>
                  <a:srgbClr val="005400"/>
                </a:solidFill>
                <a:latin typeface="Arial"/>
                <a:cs typeface="Arial"/>
              </a:rPr>
              <a:t>Description  </a:t>
            </a:r>
            <a:r>
              <a:rPr sz="1300" b="1" spc="-5" dirty="0">
                <a:solidFill>
                  <a:srgbClr val="005400"/>
                </a:solidFill>
                <a:latin typeface="Arial"/>
                <a:cs typeface="Arial"/>
              </a:rPr>
              <a:t>(Circuit </a:t>
            </a:r>
            <a:r>
              <a:rPr sz="1300" b="1" spc="10" dirty="0">
                <a:solidFill>
                  <a:srgbClr val="005400"/>
                </a:solidFill>
                <a:latin typeface="Arial"/>
                <a:cs typeface="Arial"/>
              </a:rPr>
              <a:t>Schematic</a:t>
            </a:r>
            <a:r>
              <a:rPr sz="1300" b="1" spc="0" dirty="0">
                <a:solidFill>
                  <a:srgbClr val="005400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005400"/>
                </a:solidFill>
                <a:latin typeface="Arial"/>
                <a:cs typeface="Arial"/>
              </a:rPr>
              <a:t>Diagrams)</a:t>
            </a:r>
            <a:endParaRPr sz="1300">
              <a:latin typeface="Arial"/>
              <a:cs typeface="Arial"/>
            </a:endParaRPr>
          </a:p>
        </p:txBody>
      </p:sp>
      <p:sp>
        <p:nvSpPr>
          <p:cNvPr id="54" name="object 24">
            <a:extLst>
              <a:ext uri="{FF2B5EF4-FFF2-40B4-BE49-F238E27FC236}">
                <a16:creationId xmlns:a16="http://schemas.microsoft.com/office/drawing/2014/main" id="{839EA026-0D3C-46C8-8543-C42A9509BA69}"/>
              </a:ext>
            </a:extLst>
          </p:cNvPr>
          <p:cNvSpPr/>
          <p:nvPr/>
        </p:nvSpPr>
        <p:spPr>
          <a:xfrm>
            <a:off x="6267468" y="3888545"/>
            <a:ext cx="1339838" cy="1124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5">
            <a:extLst>
              <a:ext uri="{FF2B5EF4-FFF2-40B4-BE49-F238E27FC236}">
                <a16:creationId xmlns:a16="http://schemas.microsoft.com/office/drawing/2014/main" id="{7AEA0F6B-1EBA-46D0-89FE-FC96E581AB0C}"/>
              </a:ext>
            </a:extLst>
          </p:cNvPr>
          <p:cNvSpPr/>
          <p:nvPr/>
        </p:nvSpPr>
        <p:spPr>
          <a:xfrm>
            <a:off x="7380117" y="4807229"/>
            <a:ext cx="252095" cy="278130"/>
          </a:xfrm>
          <a:custGeom>
            <a:avLst/>
            <a:gdLst/>
            <a:ahLst/>
            <a:cxnLst/>
            <a:rect l="l" t="t" r="r" b="b"/>
            <a:pathLst>
              <a:path w="252095" h="278129">
                <a:moveTo>
                  <a:pt x="0" y="0"/>
                </a:moveTo>
                <a:lnTo>
                  <a:pt x="251777" y="0"/>
                </a:lnTo>
                <a:lnTo>
                  <a:pt x="251777" y="277966"/>
                </a:lnTo>
                <a:lnTo>
                  <a:pt x="0" y="2779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6">
            <a:extLst>
              <a:ext uri="{FF2B5EF4-FFF2-40B4-BE49-F238E27FC236}">
                <a16:creationId xmlns:a16="http://schemas.microsoft.com/office/drawing/2014/main" id="{3CDCEFF9-2655-456B-A344-B0312739E664}"/>
              </a:ext>
            </a:extLst>
          </p:cNvPr>
          <p:cNvSpPr txBox="1"/>
          <p:nvPr/>
        </p:nvSpPr>
        <p:spPr>
          <a:xfrm>
            <a:off x="5404055" y="1689775"/>
            <a:ext cx="3563915" cy="133113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2374900">
              <a:lnSpc>
                <a:spcPts val="1300"/>
              </a:lnSpc>
              <a:spcBef>
                <a:spcPts val="380"/>
              </a:spcBef>
            </a:pPr>
            <a:r>
              <a:rPr sz="1300" b="1" spc="25" dirty="0">
                <a:latin typeface="Arial"/>
                <a:cs typeface="Arial"/>
              </a:rPr>
              <a:t>temp = </a:t>
            </a:r>
            <a:r>
              <a:rPr sz="1300" b="1" spc="-15" dirty="0">
                <a:latin typeface="Arial"/>
                <a:cs typeface="Arial"/>
              </a:rPr>
              <a:t>v[k];  </a:t>
            </a:r>
            <a:r>
              <a:rPr sz="1300" b="1" dirty="0">
                <a:latin typeface="Arial"/>
                <a:cs typeface="Arial"/>
              </a:rPr>
              <a:t>v[k] </a:t>
            </a:r>
            <a:r>
              <a:rPr sz="1300" b="1" spc="25" dirty="0">
                <a:latin typeface="Arial"/>
                <a:cs typeface="Arial"/>
              </a:rPr>
              <a:t>= </a:t>
            </a:r>
            <a:r>
              <a:rPr sz="1300" b="1" spc="-5" dirty="0">
                <a:latin typeface="Arial"/>
                <a:cs typeface="Arial"/>
              </a:rPr>
              <a:t>v[k+1];  </a:t>
            </a:r>
            <a:r>
              <a:rPr sz="1300" b="1" spc="5" dirty="0">
                <a:latin typeface="Arial"/>
                <a:cs typeface="Arial"/>
              </a:rPr>
              <a:t>v[k+1] </a:t>
            </a:r>
            <a:r>
              <a:rPr sz="1300" b="1" spc="25" dirty="0">
                <a:latin typeface="Arial"/>
                <a:cs typeface="Arial"/>
              </a:rPr>
              <a:t>=</a:t>
            </a:r>
            <a:r>
              <a:rPr sz="1300" b="1" spc="-90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temp;</a:t>
            </a:r>
            <a:endParaRPr sz="1300" dirty="0">
              <a:latin typeface="Arial"/>
              <a:cs typeface="Arial"/>
            </a:endParaRPr>
          </a:p>
          <a:p>
            <a:pPr marL="1365250">
              <a:lnSpc>
                <a:spcPts val="1550"/>
              </a:lnSpc>
              <a:spcBef>
                <a:spcPts val="1420"/>
              </a:spcBef>
            </a:pPr>
            <a:r>
              <a:rPr sz="1300" spc="10" dirty="0">
                <a:latin typeface="Arial"/>
                <a:cs typeface="Arial"/>
              </a:rPr>
              <a:t>Anything can </a:t>
            </a:r>
            <a:r>
              <a:rPr sz="1300" spc="15" dirty="0">
                <a:latin typeface="Arial"/>
                <a:cs typeface="Arial"/>
              </a:rPr>
              <a:t>be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represented</a:t>
            </a:r>
            <a:endParaRPr sz="1300" dirty="0">
              <a:latin typeface="Arial"/>
              <a:cs typeface="Arial"/>
            </a:endParaRPr>
          </a:p>
          <a:p>
            <a:pPr marL="1760220" marR="5080" indent="782955">
              <a:lnSpc>
                <a:spcPts val="1540"/>
              </a:lnSpc>
              <a:spcBef>
                <a:spcPts val="60"/>
              </a:spcBef>
            </a:pPr>
            <a:r>
              <a:rPr sz="1300" spc="-5" dirty="0">
                <a:latin typeface="Arial"/>
                <a:cs typeface="Arial"/>
              </a:rPr>
              <a:t>as 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i="1" spc="10" dirty="0">
                <a:latin typeface="Arial"/>
                <a:cs typeface="Arial"/>
              </a:rPr>
              <a:t>number</a:t>
            </a:r>
            <a:r>
              <a:rPr sz="1300" spc="10" dirty="0">
                <a:latin typeface="Arial"/>
                <a:cs typeface="Arial"/>
              </a:rPr>
              <a:t>,  </a:t>
            </a:r>
            <a:r>
              <a:rPr sz="1300" dirty="0">
                <a:latin typeface="Arial"/>
                <a:cs typeface="Arial"/>
              </a:rPr>
              <a:t>i.e., </a:t>
            </a:r>
            <a:r>
              <a:rPr sz="1300" spc="15" dirty="0">
                <a:latin typeface="Arial"/>
                <a:cs typeface="Arial"/>
              </a:rPr>
              <a:t>data or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instructions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8" name="object 28">
            <a:extLst>
              <a:ext uri="{FF2B5EF4-FFF2-40B4-BE49-F238E27FC236}">
                <a16:creationId xmlns:a16="http://schemas.microsoft.com/office/drawing/2014/main" id="{D25DE9A1-3538-4278-9C95-8115F35A51E6}"/>
              </a:ext>
            </a:extLst>
          </p:cNvPr>
          <p:cNvSpPr/>
          <p:nvPr/>
        </p:nvSpPr>
        <p:spPr>
          <a:xfrm>
            <a:off x="2049594" y="3883385"/>
            <a:ext cx="5988050" cy="2263254"/>
          </a:xfrm>
          <a:custGeom>
            <a:avLst/>
            <a:gdLst/>
            <a:ahLst/>
            <a:cxnLst/>
            <a:rect l="l" t="t" r="r" b="b"/>
            <a:pathLst>
              <a:path w="5988050" h="1120775">
                <a:moveTo>
                  <a:pt x="0" y="0"/>
                </a:moveTo>
                <a:lnTo>
                  <a:pt x="5987495" y="0"/>
                </a:lnTo>
                <a:lnTo>
                  <a:pt x="5987495" y="1120166"/>
                </a:lnTo>
                <a:lnTo>
                  <a:pt x="0" y="1120166"/>
                </a:lnTo>
                <a:lnTo>
                  <a:pt x="0" y="0"/>
                </a:lnTo>
                <a:close/>
              </a:path>
            </a:pathLst>
          </a:custGeom>
          <a:ln w="41957">
            <a:solidFill>
              <a:srgbClr val="BE64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9">
            <a:extLst>
              <a:ext uri="{FF2B5EF4-FFF2-40B4-BE49-F238E27FC236}">
                <a16:creationId xmlns:a16="http://schemas.microsoft.com/office/drawing/2014/main" id="{C775F3BB-93C2-4F67-937B-608A838F4983}"/>
              </a:ext>
            </a:extLst>
          </p:cNvPr>
          <p:cNvSpPr txBox="1"/>
          <p:nvPr/>
        </p:nvSpPr>
        <p:spPr>
          <a:xfrm>
            <a:off x="365027" y="4285561"/>
            <a:ext cx="152654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i="1" spc="-20" dirty="0">
                <a:latin typeface="Arial"/>
                <a:cs typeface="Arial"/>
              </a:rPr>
              <a:t>We </a:t>
            </a:r>
            <a:r>
              <a:rPr sz="1950" b="1" i="1" spc="25" dirty="0">
                <a:latin typeface="Arial"/>
                <a:cs typeface="Arial"/>
              </a:rPr>
              <a:t>are</a:t>
            </a:r>
            <a:r>
              <a:rPr sz="1950" b="1" i="1" spc="-40" dirty="0">
                <a:latin typeface="Arial"/>
                <a:cs typeface="Arial"/>
              </a:rPr>
              <a:t> </a:t>
            </a:r>
            <a:r>
              <a:rPr sz="1950" b="1" i="1" spc="0" dirty="0">
                <a:latin typeface="Arial"/>
                <a:cs typeface="Arial"/>
              </a:rPr>
              <a:t>here!</a:t>
            </a:r>
            <a:endParaRPr sz="19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355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Flip-Flop Timing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159466"/>
              </p:ext>
            </p:extLst>
          </p:nvPr>
        </p:nvGraphicFramePr>
        <p:xfrm>
          <a:off x="1117175" y="4374402"/>
          <a:ext cx="6663927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3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500" baseline="-25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setup</a:t>
                      </a:r>
                      <a:endParaRPr lang="en-US" sz="15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during which </a:t>
                      </a:r>
                      <a:r>
                        <a:rPr lang="en-US" sz="15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must not change </a:t>
                      </a:r>
                      <a:r>
                        <a:rPr lang="en-US" sz="1500" i="1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before</a:t>
                      </a:r>
                      <a:r>
                        <a:rPr lang="en-US" sz="15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positive clock edge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500" baseline="-25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hold</a:t>
                      </a:r>
                      <a:endParaRPr lang="en-US" sz="15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during which</a:t>
                      </a:r>
                      <a:r>
                        <a:rPr lang="en-US" sz="15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 must not change </a:t>
                      </a:r>
                      <a:r>
                        <a:rPr lang="en-US" sz="1500" i="1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</a:t>
                      </a:r>
                      <a:r>
                        <a:rPr lang="en-US" sz="15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positive clock edge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500" baseline="-25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clk</a:t>
                      </a:r>
                      <a:r>
                        <a:rPr lang="en-US" sz="15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-to-Q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</a:t>
                      </a:r>
                      <a:r>
                        <a:rPr lang="en-US" sz="15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after positive clock edge after which D appears at Q output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Content Placeholder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33732"/>
            <a:ext cx="5487657" cy="22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0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21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Clock Speed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3147646" y="2130149"/>
            <a:ext cx="1254995" cy="9390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Combinatorial</a:t>
            </a:r>
          </a:p>
          <a:p>
            <a:pPr algn="ctr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</a:p>
          <a:p>
            <a:pPr algn="ctr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(CL)</a:t>
            </a:r>
          </a:p>
        </p:txBody>
      </p:sp>
      <p:sp>
        <p:nvSpPr>
          <p:cNvPr id="10" name="Rectangle 10"/>
          <p:cNvSpPr/>
          <p:nvPr/>
        </p:nvSpPr>
        <p:spPr>
          <a:xfrm>
            <a:off x="5097782" y="2130148"/>
            <a:ext cx="1019663" cy="9390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pPr algn="ctr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(flip-flops)</a:t>
            </a:r>
          </a:p>
        </p:txBody>
      </p:sp>
      <p:cxnSp>
        <p:nvCxnSpPr>
          <p:cNvPr id="11" name="Straight Arrow Connector 12"/>
          <p:cNvCxnSpPr>
            <a:stCxn id="9" idx="3"/>
            <a:endCxn id="10" idx="1"/>
          </p:cNvCxnSpPr>
          <p:nvPr/>
        </p:nvCxnSpPr>
        <p:spPr>
          <a:xfrm flipV="1">
            <a:off x="4402641" y="2599658"/>
            <a:ext cx="69514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6"/>
          <p:cNvCxnSpPr/>
          <p:nvPr/>
        </p:nvCxnSpPr>
        <p:spPr>
          <a:xfrm>
            <a:off x="5479367" y="2130149"/>
            <a:ext cx="126609" cy="18310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7"/>
          <p:cNvCxnSpPr/>
          <p:nvPr/>
        </p:nvCxnSpPr>
        <p:spPr>
          <a:xfrm flipH="1">
            <a:off x="5604217" y="2130149"/>
            <a:ext cx="126609" cy="18310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8"/>
          <p:cNvCxnSpPr/>
          <p:nvPr/>
        </p:nvCxnSpPr>
        <p:spPr>
          <a:xfrm flipV="1">
            <a:off x="6117446" y="2599657"/>
            <a:ext cx="71569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9"/>
          <p:cNvCxnSpPr/>
          <p:nvPr/>
        </p:nvCxnSpPr>
        <p:spPr>
          <a:xfrm flipV="1">
            <a:off x="2425162" y="2313258"/>
            <a:ext cx="71569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/>
          <p:cNvCxnSpPr/>
          <p:nvPr/>
        </p:nvCxnSpPr>
        <p:spPr>
          <a:xfrm flipH="1" flipV="1">
            <a:off x="2783009" y="3364304"/>
            <a:ext cx="3692284" cy="1"/>
          </a:xfrm>
          <a:prstGeom prst="straightConnector1">
            <a:avLst/>
          </a:prstGeom>
          <a:ln w="38100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4"/>
          <p:cNvCxnSpPr/>
          <p:nvPr/>
        </p:nvCxnSpPr>
        <p:spPr>
          <a:xfrm flipV="1">
            <a:off x="6475292" y="2602314"/>
            <a:ext cx="0" cy="76199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6"/>
          <p:cNvCxnSpPr/>
          <p:nvPr/>
        </p:nvCxnSpPr>
        <p:spPr>
          <a:xfrm flipV="1">
            <a:off x="2783008" y="2861898"/>
            <a:ext cx="0" cy="5024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8"/>
          <p:cNvCxnSpPr/>
          <p:nvPr/>
        </p:nvCxnSpPr>
        <p:spPr>
          <a:xfrm>
            <a:off x="2783009" y="2861897"/>
            <a:ext cx="364639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9"/>
          <p:cNvSpPr txBox="1"/>
          <p:nvPr/>
        </p:nvSpPr>
        <p:spPr>
          <a:xfrm>
            <a:off x="4013389" y="3385214"/>
            <a:ext cx="17331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>
                <a:solidFill>
                  <a:srgbClr val="3064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 Feedback</a:t>
            </a:r>
          </a:p>
        </p:txBody>
      </p:sp>
      <p:sp>
        <p:nvSpPr>
          <p:cNvPr id="21" name="TextBox 30"/>
          <p:cNvSpPr txBox="1"/>
          <p:nvPr/>
        </p:nvSpPr>
        <p:spPr>
          <a:xfrm>
            <a:off x="6895771" y="2461156"/>
            <a:ext cx="752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>
                <a:solidFill>
                  <a:srgbClr val="3064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sz="1350" b="1" dirty="0">
              <a:solidFill>
                <a:srgbClr val="3064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31"/>
          <p:cNvSpPr txBox="1"/>
          <p:nvPr/>
        </p:nvSpPr>
        <p:spPr>
          <a:xfrm>
            <a:off x="1865340" y="2174757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>
                <a:solidFill>
                  <a:srgbClr val="3064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US" sz="1350" b="1" dirty="0">
              <a:solidFill>
                <a:srgbClr val="3064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32"/>
          <p:cNvSpPr txBox="1"/>
          <p:nvPr/>
        </p:nvSpPr>
        <p:spPr>
          <a:xfrm>
            <a:off x="5276242" y="1629918"/>
            <a:ext cx="6559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3064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</a:p>
        </p:txBody>
      </p:sp>
      <p:cxnSp>
        <p:nvCxnSpPr>
          <p:cNvPr id="24" name="Straight Connector 33"/>
          <p:cNvCxnSpPr>
            <a:stCxn id="10" idx="0"/>
            <a:endCxn id="23" idx="2"/>
          </p:cNvCxnSpPr>
          <p:nvPr/>
        </p:nvCxnSpPr>
        <p:spPr>
          <a:xfrm flipH="1" flipV="1">
            <a:off x="5604217" y="1930000"/>
            <a:ext cx="3397" cy="200148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35"/>
          <p:cNvSpPr txBox="1"/>
          <p:nvPr/>
        </p:nvSpPr>
        <p:spPr>
          <a:xfrm>
            <a:off x="4527492" y="2331727"/>
            <a:ext cx="4154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3064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</a:p>
        </p:txBody>
      </p:sp>
      <p:pic>
        <p:nvPicPr>
          <p:cNvPr id="26" name="Content Placeholder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65" y="3694641"/>
            <a:ext cx="8069516" cy="2011631"/>
          </a:xfrm>
          <a:prstGeom prst="rect">
            <a:avLst/>
          </a:prstGeom>
        </p:spPr>
      </p:pic>
      <p:cxnSp>
        <p:nvCxnSpPr>
          <p:cNvPr id="27" name="Straight Arrow Connector 23"/>
          <p:cNvCxnSpPr/>
          <p:nvPr/>
        </p:nvCxnSpPr>
        <p:spPr>
          <a:xfrm>
            <a:off x="3087379" y="2019341"/>
            <a:ext cx="13417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5"/>
          <p:cNvSpPr txBox="1"/>
          <p:nvPr/>
        </p:nvSpPr>
        <p:spPr>
          <a:xfrm>
            <a:off x="3538099" y="1566538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1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lang="en-US" sz="2400" b="1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4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Maximum PC Clock Speed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321532" y="4304404"/>
                <a:ext cx="6471138" cy="1788044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tabLst>
                    <a:tab pos="2396729" algn="l"/>
                  </a:tabLst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Minimum cycle time: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𝑚𝑖𝑛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𝑠𝑒𝑡𝑢𝑝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𝑎𝑑𝑑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𝑐𝑙𝑘</m:t>
                        </m:r>
                        <m:r>
                          <a:rPr lang="en-US" sz="1800" i="1">
                            <a:latin typeface="Cambria Math" charset="0"/>
                          </a:rPr>
                          <m:t>−</m:t>
                        </m:r>
                        <m:r>
                          <a:rPr lang="en-US" sz="1800" i="1">
                            <a:latin typeface="Cambria Math" charset="0"/>
                          </a:rPr>
                          <m:t>𝑡𝑜</m:t>
                        </m:r>
                        <m:r>
                          <a:rPr lang="en-US" sz="1800" i="1">
                            <a:latin typeface="Cambria Math" charset="0"/>
                          </a:rPr>
                          <m:t>−</m:t>
                        </m:r>
                        <m:r>
                          <a:rPr lang="en-US" sz="1800" i="1">
                            <a:latin typeface="Cambria Math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tabLst>
                    <a:tab pos="2396729" algn="l"/>
                  </a:tabLst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Maximum clock rate: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𝑐𝑙𝑘</m:t>
                        </m:r>
                        <m:r>
                          <a:rPr lang="en-US" sz="1800" i="1">
                            <a:latin typeface="Cambria Math" charset="0"/>
                          </a:rPr>
                          <m:t>−</m:t>
                        </m:r>
                        <m:r>
                          <a:rPr lang="en-US" sz="1800" i="1">
                            <a:latin typeface="Cambria Math" charset="0"/>
                          </a:rPr>
                          <m:t>𝑚𝑎𝑥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None/>
                  <a:tabLst>
                    <a:tab pos="1453754" algn="l"/>
                  </a:tabLst>
                </a:pPr>
                <a:r>
                  <a:rPr lang="en-US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	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8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setup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≥ 15ps,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8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add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75ps,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8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clk-toQ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≥ 10ps</a:t>
                </a:r>
              </a:p>
              <a:p>
                <a:pPr>
                  <a:buFont typeface="Arial" panose="020B0604020202020204" pitchFamily="34" charset="0"/>
                  <a:buNone/>
                  <a:tabLst>
                    <a:tab pos="1453754" algn="l"/>
                  </a:tabLst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8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min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≥ 100ps</a:t>
                </a:r>
              </a:p>
              <a:p>
                <a:pPr>
                  <a:buFont typeface="Arial" panose="020B0604020202020204" pitchFamily="34" charset="0"/>
                  <a:buNone/>
                  <a:tabLst>
                    <a:tab pos="1453754" algn="l"/>
                  </a:tabLst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18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r>
                  <a:rPr lang="en-US" sz="1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-max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≤ 10GHz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532" y="4304404"/>
                <a:ext cx="6471138" cy="1788044"/>
              </a:xfrm>
              <a:prstGeom prst="rect">
                <a:avLst/>
              </a:prstGeom>
              <a:blipFill>
                <a:blip r:embed="rId3"/>
                <a:stretch>
                  <a:fillRect l="-1697" t="-4437" b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395" y="1335674"/>
            <a:ext cx="1228275" cy="914673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478" y="2224657"/>
            <a:ext cx="6853034" cy="187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2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Example: Serial Communication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72574"/>
            <a:ext cx="8636744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Wifi</a:t>
            </a:r>
            <a:r>
              <a:rPr lang="en-US" altLang="en-US" sz="2400" dirty="0">
                <a:latin typeface="Arial" panose="020B0604020202020204" pitchFamily="34" charset="0"/>
              </a:rPr>
              <a:t> sends data “1 bit at a time”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How do we know where a byte “starts”?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Send “preamble …”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E.g. 3 one’s in a row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50" y="3341865"/>
            <a:ext cx="8643500" cy="156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8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FSM to Detect 3 One’s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72574"/>
            <a:ext cx="4789156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* FSM = Finite State Machine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State transitions are controlled by the clock: on each clock cycle the FSM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checks the inputs,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transitions to a new state, and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produces a new output …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20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6" y="2213683"/>
            <a:ext cx="8975558" cy="1042875"/>
          </a:xfrm>
          <a:prstGeom prst="rect">
            <a:avLst/>
          </a:prstGeom>
        </p:spPr>
      </p:pic>
      <p:sp>
        <p:nvSpPr>
          <p:cNvPr id="21" name="Rectangle 32"/>
          <p:cNvSpPr/>
          <p:nvPr/>
        </p:nvSpPr>
        <p:spPr>
          <a:xfrm>
            <a:off x="428626" y="2755839"/>
            <a:ext cx="8638673" cy="203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86561" y="3254065"/>
            <a:ext cx="3120982" cy="440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67500" tIns="35100" rIns="67500" bIns="35100">
            <a:prstTxWarp prst="textNoShape">
              <a:avLst/>
            </a:prstTxWarp>
            <a:spAutoFit/>
          </a:bodyPr>
          <a:lstStyle/>
          <a:p>
            <a:pPr>
              <a:buClr>
                <a:srgbClr val="063DE8"/>
              </a:buCl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sz="2400" b="1" dirty="0">
                <a:solidFill>
                  <a:srgbClr val="063DE8"/>
                </a:solidFill>
                <a:latin typeface="+mj-lt"/>
                <a:ea typeface="DejaVu Sans" charset="0"/>
                <a:cs typeface="DejaVu Sans" charset="0"/>
              </a:rPr>
              <a:t>State transition diagram: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56413" y="1782204"/>
            <a:ext cx="5930020" cy="347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67500" tIns="35100" rIns="67500" bIns="35100">
            <a:prstTxWarp prst="textNoShape">
              <a:avLst/>
            </a:prstTxWarp>
            <a:spAutoFit/>
          </a:bodyPr>
          <a:lstStyle/>
          <a:p>
            <a:pPr>
              <a:buClr>
                <a:srgbClr val="FC0128"/>
              </a:buCl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dirty="0">
                <a:solidFill>
                  <a:srgbClr val="FC0128"/>
                </a:solidFill>
                <a:latin typeface="+mj-lt"/>
                <a:ea typeface="DejaVu Sans" charset="0"/>
                <a:cs typeface="DejaVu Sans" charset="0"/>
              </a:rPr>
              <a:t>FSM to detect the occurrence of 3 consecutive 1’s in the input.</a:t>
            </a: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14913" y="3418545"/>
            <a:ext cx="3771900" cy="21014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6" name="TextBox 12"/>
          <p:cNvSpPr txBox="1"/>
          <p:nvPr/>
        </p:nvSpPr>
        <p:spPr>
          <a:xfrm>
            <a:off x="7003757" y="3268505"/>
            <a:ext cx="1257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Input/output</a:t>
            </a:r>
          </a:p>
        </p:txBody>
      </p:sp>
      <p:sp>
        <p:nvSpPr>
          <p:cNvPr id="27" name="TextBox 13"/>
          <p:cNvSpPr txBox="1"/>
          <p:nvPr/>
        </p:nvSpPr>
        <p:spPr>
          <a:xfrm>
            <a:off x="4169029" y="4004075"/>
            <a:ext cx="9728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/>
              <a:t>S0: idle</a:t>
            </a:r>
          </a:p>
        </p:txBody>
      </p:sp>
      <p:sp>
        <p:nvSpPr>
          <p:cNvPr id="28" name="TextBox 14"/>
          <p:cNvSpPr txBox="1"/>
          <p:nvPr/>
        </p:nvSpPr>
        <p:spPr>
          <a:xfrm>
            <a:off x="6319221" y="3859496"/>
            <a:ext cx="13690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/>
              <a:t>S1</a:t>
            </a:r>
            <a:r>
              <a:rPr lang="en-US" sz="1500"/>
              <a:t>: detected 1</a:t>
            </a:r>
            <a:endParaRPr lang="en-US" sz="1500" dirty="0"/>
          </a:p>
        </p:txBody>
      </p:sp>
      <p:sp>
        <p:nvSpPr>
          <p:cNvPr id="29" name="TextBox 15"/>
          <p:cNvSpPr txBox="1"/>
          <p:nvPr/>
        </p:nvSpPr>
        <p:spPr>
          <a:xfrm>
            <a:off x="7322521" y="4789130"/>
            <a:ext cx="1534533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500" dirty="0"/>
              <a:t>S2: detected 11</a:t>
            </a:r>
          </a:p>
        </p:txBody>
      </p:sp>
      <p:sp>
        <p:nvSpPr>
          <p:cNvPr id="30" name="Rectangle 16"/>
          <p:cNvSpPr/>
          <p:nvPr/>
        </p:nvSpPr>
        <p:spPr>
          <a:xfrm>
            <a:off x="457201" y="2498664"/>
            <a:ext cx="8638673" cy="203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Straight Connector 17"/>
          <p:cNvCxnSpPr/>
          <p:nvPr/>
        </p:nvCxnSpPr>
        <p:spPr>
          <a:xfrm>
            <a:off x="457200" y="2682146"/>
            <a:ext cx="177165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8"/>
          <p:cNvCxnSpPr/>
          <p:nvPr/>
        </p:nvCxnSpPr>
        <p:spPr>
          <a:xfrm>
            <a:off x="2228850" y="2510696"/>
            <a:ext cx="136553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9"/>
          <p:cNvCxnSpPr/>
          <p:nvPr/>
        </p:nvCxnSpPr>
        <p:spPr>
          <a:xfrm>
            <a:off x="2222340" y="2510696"/>
            <a:ext cx="1" cy="171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0"/>
          <p:cNvCxnSpPr/>
          <p:nvPr/>
        </p:nvCxnSpPr>
        <p:spPr>
          <a:xfrm>
            <a:off x="3582162" y="2682146"/>
            <a:ext cx="136931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1"/>
          <p:cNvCxnSpPr/>
          <p:nvPr/>
        </p:nvCxnSpPr>
        <p:spPr>
          <a:xfrm>
            <a:off x="3594387" y="2510696"/>
            <a:ext cx="1" cy="171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2"/>
          <p:cNvCxnSpPr/>
          <p:nvPr/>
        </p:nvCxnSpPr>
        <p:spPr>
          <a:xfrm>
            <a:off x="4952515" y="2515268"/>
            <a:ext cx="341107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3"/>
          <p:cNvCxnSpPr/>
          <p:nvPr/>
        </p:nvCxnSpPr>
        <p:spPr>
          <a:xfrm>
            <a:off x="4956396" y="2515268"/>
            <a:ext cx="1" cy="171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4"/>
          <p:cNvCxnSpPr/>
          <p:nvPr/>
        </p:nvCxnSpPr>
        <p:spPr>
          <a:xfrm>
            <a:off x="8364906" y="2504681"/>
            <a:ext cx="1" cy="171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5"/>
          <p:cNvCxnSpPr/>
          <p:nvPr/>
        </p:nvCxnSpPr>
        <p:spPr>
          <a:xfrm>
            <a:off x="8364905" y="2676131"/>
            <a:ext cx="73096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6"/>
          <p:cNvCxnSpPr/>
          <p:nvPr/>
        </p:nvCxnSpPr>
        <p:spPr>
          <a:xfrm>
            <a:off x="457200" y="2946466"/>
            <a:ext cx="678300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7"/>
          <p:cNvCxnSpPr/>
          <p:nvPr/>
        </p:nvCxnSpPr>
        <p:spPr>
          <a:xfrm>
            <a:off x="7240208" y="2775016"/>
            <a:ext cx="136553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8"/>
          <p:cNvCxnSpPr/>
          <p:nvPr/>
        </p:nvCxnSpPr>
        <p:spPr>
          <a:xfrm>
            <a:off x="7233697" y="2775016"/>
            <a:ext cx="1" cy="171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9"/>
          <p:cNvCxnSpPr/>
          <p:nvPr/>
        </p:nvCxnSpPr>
        <p:spPr>
          <a:xfrm>
            <a:off x="8597202" y="2778815"/>
            <a:ext cx="1" cy="171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30"/>
          <p:cNvCxnSpPr/>
          <p:nvPr/>
        </p:nvCxnSpPr>
        <p:spPr>
          <a:xfrm>
            <a:off x="8605745" y="2953606"/>
            <a:ext cx="4425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8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FSM Combinatorial Logic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44"/>
          <p:cNvSpPr>
            <a:spLocks noChangeArrowheads="1"/>
          </p:cNvSpPr>
          <p:nvPr/>
        </p:nvSpPr>
        <p:spPr bwMode="auto">
          <a:xfrm>
            <a:off x="5972782" y="3326428"/>
            <a:ext cx="1604670" cy="3940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67500" tIns="35100" rIns="67500" bIns="35100">
            <a:prstTxWarp prst="textNoShape">
              <a:avLst/>
            </a:prstTxWarp>
            <a:spAutoFit/>
          </a:bodyPr>
          <a:lstStyle/>
          <a:p>
            <a:pPr algn="ctr">
              <a:buClr>
                <a:srgbClr val="063DE8"/>
              </a:buCl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sz="2100" b="1" dirty="0">
                <a:solidFill>
                  <a:srgbClr val="063DE8"/>
                </a:solidFill>
                <a:latin typeface="Helvetica" charset="0"/>
                <a:ea typeface="DejaVu Sans" charset="0"/>
                <a:cs typeface="DejaVu Sans" charset="0"/>
              </a:rPr>
              <a:t>Truth Table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1108" y="1681636"/>
            <a:ext cx="3572832" cy="19905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486762" y="3412153"/>
            <a:ext cx="2098394" cy="3940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67500" tIns="35100" rIns="67500" bIns="35100">
            <a:prstTxWarp prst="textNoShape">
              <a:avLst/>
            </a:prstTxWarp>
            <a:spAutoFit/>
          </a:bodyPr>
          <a:lstStyle/>
          <a:p>
            <a:pPr algn="ctr">
              <a:buClr>
                <a:srgbClr val="063DE8"/>
              </a:buCl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sz="2100" b="1">
                <a:solidFill>
                  <a:srgbClr val="063DE8"/>
                </a:solidFill>
                <a:latin typeface="Helvetica" charset="0"/>
                <a:ea typeface="DejaVu Sans" charset="0"/>
                <a:cs typeface="DejaVu Sans" charset="0"/>
              </a:rPr>
              <a:t>State Encoding</a:t>
            </a:r>
            <a:endParaRPr lang="en-GB" sz="2100" b="1" dirty="0">
              <a:solidFill>
                <a:srgbClr val="063DE8"/>
              </a:solidFill>
              <a:latin typeface="Helvetica" charset="0"/>
              <a:ea typeface="DejaVu Sans" charset="0"/>
              <a:cs typeface="DejaVu Sans" charset="0"/>
            </a:endParaRPr>
          </a:p>
        </p:txBody>
      </p:sp>
      <p:graphicFrame>
        <p:nvGraphicFramePr>
          <p:cNvPr id="12" name="Table 12"/>
          <p:cNvGraphicFramePr>
            <a:graphicFrameLocks noGrp="1"/>
          </p:cNvGraphicFramePr>
          <p:nvPr>
            <p:extLst/>
          </p:nvPr>
        </p:nvGraphicFramePr>
        <p:xfrm>
          <a:off x="826626" y="3842533"/>
          <a:ext cx="1418666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unused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3"/>
          <p:cNvGraphicFramePr>
            <a:graphicFrameLocks noGrp="1"/>
          </p:cNvGraphicFramePr>
          <p:nvPr>
            <p:extLst/>
          </p:nvPr>
        </p:nvGraphicFramePr>
        <p:xfrm>
          <a:off x="5489068" y="3756808"/>
          <a:ext cx="2514951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Input</a:t>
                      </a:r>
                    </a:p>
                  </a:txBody>
                  <a:tcPr marL="68580" marR="68580" marT="34290" marB="3429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NS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Output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XX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00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00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01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01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00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11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marL="68580" marR="68580" marT="34290" marB="3429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00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807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Hardware Implementation of FSM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982" y="1900375"/>
            <a:ext cx="4096449" cy="357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76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740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Finite State Machines (FSM) - Summary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72574"/>
            <a:ext cx="555686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Describe computation over time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Represent FSM with “state transition diagram” 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Start at given state and input, follow some edge to next (or same) state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With combinational logic and registers, any FSM can be implemented in hardware</a:t>
            </a:r>
          </a:p>
        </p:txBody>
      </p:sp>
      <p:pic>
        <p:nvPicPr>
          <p:cNvPr id="7" name="Picture 1" descr="326px-CPT-FSM-abcd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61" y="2669971"/>
            <a:ext cx="2443929" cy="2009120"/>
          </a:xfrm>
          <a:prstGeom prst="rect">
            <a:avLst/>
          </a:prstGeom>
        </p:spPr>
      </p:pic>
      <p:sp>
        <p:nvSpPr>
          <p:cNvPr id="8" name="Rectangle 2"/>
          <p:cNvSpPr/>
          <p:nvPr/>
        </p:nvSpPr>
        <p:spPr>
          <a:xfrm>
            <a:off x="6191292" y="2259682"/>
            <a:ext cx="198323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>
                <a:solidFill>
                  <a:srgbClr val="3064C0"/>
                </a:solidFill>
                <a:latin typeface="Arial" panose="020B0604020202020204" pitchFamily="34" charset="0"/>
                <a:ea typeface="DejaVu Sans" charset="0"/>
                <a:cs typeface="Arial" panose="020B0604020202020204" pitchFamily="34" charset="0"/>
              </a:rPr>
              <a:t>state transition diagram</a:t>
            </a:r>
            <a:endParaRPr lang="en-US" sz="1350" dirty="0">
              <a:solidFill>
                <a:srgbClr val="3064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39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Conceptual RISC-V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Datapath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86689"/>
            <a:ext cx="7136202" cy="388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460151" y="4023333"/>
            <a:ext cx="2343151" cy="1651001"/>
            <a:chOff x="2887133" y="4097866"/>
            <a:chExt cx="3124201" cy="2201334"/>
          </a:xfrm>
        </p:grpSpPr>
        <p:sp>
          <p:nvSpPr>
            <p:cNvPr id="8" name="Oval 9"/>
            <p:cNvSpPr/>
            <p:nvPr/>
          </p:nvSpPr>
          <p:spPr>
            <a:xfrm>
              <a:off x="2887133" y="4097866"/>
              <a:ext cx="643467" cy="1574801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Oval 10"/>
            <p:cNvSpPr/>
            <p:nvPr/>
          </p:nvSpPr>
          <p:spPr>
            <a:xfrm>
              <a:off x="5367867" y="4724399"/>
              <a:ext cx="643467" cy="1574801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" name="Group 2"/>
          <p:cNvGrpSpPr/>
          <p:nvPr/>
        </p:nvGrpSpPr>
        <p:grpSpPr>
          <a:xfrm>
            <a:off x="2260600" y="1707314"/>
            <a:ext cx="4647602" cy="2971801"/>
            <a:chOff x="1490133" y="1037166"/>
            <a:chExt cx="6196802" cy="3962401"/>
          </a:xfrm>
        </p:grpSpPr>
        <p:sp>
          <p:nvSpPr>
            <p:cNvPr id="12" name="Oval 1"/>
            <p:cNvSpPr/>
            <p:nvPr/>
          </p:nvSpPr>
          <p:spPr>
            <a:xfrm>
              <a:off x="1490133" y="1037166"/>
              <a:ext cx="1473200" cy="1574801"/>
            </a:xfrm>
            <a:prstGeom prst="ellipse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8"/>
            <p:cNvSpPr/>
            <p:nvPr/>
          </p:nvSpPr>
          <p:spPr>
            <a:xfrm>
              <a:off x="6213735" y="3424766"/>
              <a:ext cx="1473200" cy="1574801"/>
            </a:xfrm>
            <a:prstGeom prst="ellipse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0357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7675" y="0"/>
            <a:ext cx="70389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Data Multiplexer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(e.g., 2-to-1 x n-bit-wide)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57450" y="1613297"/>
            <a:ext cx="5543550" cy="4132659"/>
          </a:xfrm>
          <a:prstGeom prst="rect">
            <a:avLst/>
          </a:prstGeom>
        </p:spPr>
      </p:pic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200150" y="3811191"/>
            <a:ext cx="4743450" cy="1903810"/>
            <a:chOff x="96" y="2481"/>
            <a:chExt cx="3984" cy="1599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E1E1E1"/>
                </a:clrFrom>
                <a:clrTo>
                  <a:srgbClr val="E1E1E1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6" y="2481"/>
              <a:ext cx="3408" cy="15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 flipH="1">
              <a:off x="3552" y="2867"/>
              <a:ext cx="528" cy="554"/>
            </a:xfrm>
            <a:prstGeom prst="rightArrow">
              <a:avLst>
                <a:gd name="adj1" fmla="val 45120"/>
                <a:gd name="adj2" fmla="val 56111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17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7675" y="13523"/>
            <a:ext cx="70389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Switches: Basic Element of Physical Implementations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2752820" y="2138970"/>
            <a:ext cx="413147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950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Tahoma" charset="0"/>
              </a:rPr>
              <a:t>A</a:t>
            </a:r>
          </a:p>
        </p:txBody>
      </p:sp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3952970" y="2138970"/>
            <a:ext cx="413147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950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Tahoma" charset="0"/>
              </a:rPr>
              <a:t>Z</a:t>
            </a:r>
          </a:p>
        </p:txBody>
      </p:sp>
      <p:sp>
        <p:nvSpPr>
          <p:cNvPr id="8" name="Line 36"/>
          <p:cNvSpPr>
            <a:spLocks noChangeShapeType="1"/>
          </p:cNvSpPr>
          <p:nvPr/>
        </p:nvSpPr>
        <p:spPr bwMode="auto">
          <a:xfrm>
            <a:off x="2651617" y="2174689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9" name="Rectangle 133"/>
          <p:cNvSpPr txBox="1">
            <a:spLocks noChangeArrowheads="1"/>
          </p:cNvSpPr>
          <p:nvPr/>
        </p:nvSpPr>
        <p:spPr>
          <a:xfrm>
            <a:off x="1485900" y="2057401"/>
            <a:ext cx="6172200" cy="7048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4080367" y="4397774"/>
            <a:ext cx="697627" cy="348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ts val="1950"/>
              </a:lnSpc>
              <a:spcBef>
                <a:spcPts val="825"/>
              </a:spcBef>
            </a:pPr>
            <a:r>
              <a:rPr lang="en-US" sz="1350" dirty="0">
                <a:solidFill>
                  <a:srgbClr val="000000"/>
                </a:solidFill>
                <a:latin typeface="Tahoma" charset="0"/>
              </a:rPr>
              <a:t>Z  </a:t>
            </a:r>
            <a:r>
              <a:rPr lang="en-US" sz="1350" dirty="0">
                <a:solidFill>
                  <a:srgbClr val="000000"/>
                </a:solidFill>
                <a:latin typeface="Symbol" charset="2"/>
              </a:rPr>
              <a:t></a:t>
            </a:r>
            <a:r>
              <a:rPr lang="en-US" sz="1350" dirty="0">
                <a:solidFill>
                  <a:srgbClr val="000000"/>
                </a:solidFill>
                <a:latin typeface="Tahoma" charset="0"/>
              </a:rPr>
              <a:t>  A</a:t>
            </a:r>
          </a:p>
        </p:txBody>
      </p:sp>
      <p:sp>
        <p:nvSpPr>
          <p:cNvPr id="11" name="Line 76"/>
          <p:cNvSpPr>
            <a:spLocks noChangeShapeType="1"/>
          </p:cNvSpPr>
          <p:nvPr/>
        </p:nvSpPr>
        <p:spPr bwMode="auto">
          <a:xfrm>
            <a:off x="2823067" y="2631889"/>
            <a:ext cx="62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2" name="Line 77"/>
          <p:cNvSpPr>
            <a:spLocks noChangeShapeType="1"/>
          </p:cNvSpPr>
          <p:nvPr/>
        </p:nvSpPr>
        <p:spPr bwMode="auto">
          <a:xfrm>
            <a:off x="4023217" y="2631889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3" name="Line 78"/>
          <p:cNvSpPr>
            <a:spLocks noChangeShapeType="1"/>
          </p:cNvSpPr>
          <p:nvPr/>
        </p:nvSpPr>
        <p:spPr bwMode="auto">
          <a:xfrm flipH="1">
            <a:off x="3280267" y="2974789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4" name="Line 79"/>
          <p:cNvSpPr>
            <a:spLocks noChangeShapeType="1"/>
          </p:cNvSpPr>
          <p:nvPr/>
        </p:nvSpPr>
        <p:spPr bwMode="auto">
          <a:xfrm flipH="1">
            <a:off x="2022967" y="2974789"/>
            <a:ext cx="971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5" name="Line 80"/>
          <p:cNvSpPr>
            <a:spLocks noChangeShapeType="1"/>
          </p:cNvSpPr>
          <p:nvPr/>
        </p:nvSpPr>
        <p:spPr bwMode="auto">
          <a:xfrm flipV="1">
            <a:off x="2022967" y="2631889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6" name="Line 81"/>
          <p:cNvSpPr>
            <a:spLocks noChangeShapeType="1"/>
          </p:cNvSpPr>
          <p:nvPr/>
        </p:nvSpPr>
        <p:spPr bwMode="auto">
          <a:xfrm>
            <a:off x="2022967" y="2631889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17" name="Group 85"/>
          <p:cNvGrpSpPr>
            <a:grpSpLocks/>
          </p:cNvGrpSpPr>
          <p:nvPr/>
        </p:nvGrpSpPr>
        <p:grpSpPr bwMode="auto">
          <a:xfrm>
            <a:off x="3451717" y="2218742"/>
            <a:ext cx="571500" cy="413147"/>
            <a:chOff x="1872" y="1440"/>
            <a:chExt cx="480" cy="347"/>
          </a:xfrm>
        </p:grpSpPr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2051" y="1515"/>
              <a:ext cx="71" cy="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latin typeface="Calibri" charset="0"/>
              </a:endParaRPr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1968" y="1440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latin typeface="Calibri" charset="0"/>
              </a:endParaRPr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2019" y="1531"/>
              <a:ext cx="71" cy="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latin typeface="Calibri" charset="0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098" y="1523"/>
              <a:ext cx="72" cy="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latin typeface="Calibri" charset="0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2130" y="1515"/>
              <a:ext cx="70" cy="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latin typeface="Calibri" charset="0"/>
              </a:endParaRPr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2027" y="1586"/>
              <a:ext cx="48" cy="1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H="1">
              <a:off x="2138" y="1578"/>
              <a:ext cx="54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flipH="1">
              <a:off x="2064" y="1733"/>
              <a:ext cx="15" cy="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2142" y="1724"/>
              <a:ext cx="18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Oval 35"/>
            <p:cNvSpPr>
              <a:spLocks noChangeArrowheads="1"/>
            </p:cNvSpPr>
            <p:nvPr/>
          </p:nvSpPr>
          <p:spPr bwMode="auto">
            <a:xfrm>
              <a:off x="2051" y="1507"/>
              <a:ext cx="71" cy="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latin typeface="Calibri" charset="0"/>
              </a:endParaRPr>
            </a:p>
          </p:txBody>
        </p:sp>
        <p:sp>
          <p:nvSpPr>
            <p:cNvPr id="28" name="Line 82"/>
            <p:cNvSpPr>
              <a:spLocks noChangeShapeType="1"/>
            </p:cNvSpPr>
            <p:nvPr/>
          </p:nvSpPr>
          <p:spPr bwMode="auto">
            <a:xfrm>
              <a:off x="2160" y="1787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Line 83"/>
            <p:cNvSpPr>
              <a:spLocks noChangeShapeType="1"/>
            </p:cNvSpPr>
            <p:nvPr/>
          </p:nvSpPr>
          <p:spPr bwMode="auto">
            <a:xfrm flipH="1">
              <a:off x="1872" y="1787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30" name="Group 97"/>
          <p:cNvGrpSpPr>
            <a:grpSpLocks/>
          </p:cNvGrpSpPr>
          <p:nvPr/>
        </p:nvGrpSpPr>
        <p:grpSpPr bwMode="auto">
          <a:xfrm>
            <a:off x="2423017" y="2460439"/>
            <a:ext cx="457200" cy="228600"/>
            <a:chOff x="1104" y="1728"/>
            <a:chExt cx="384" cy="192"/>
          </a:xfrm>
        </p:grpSpPr>
        <p:sp>
          <p:nvSpPr>
            <p:cNvPr id="31" name="Line 21"/>
            <p:cNvSpPr>
              <a:spLocks noChangeShapeType="1"/>
            </p:cNvSpPr>
            <p:nvPr/>
          </p:nvSpPr>
          <p:spPr bwMode="auto">
            <a:xfrm flipH="1" flipV="1">
              <a:off x="1200" y="1728"/>
              <a:ext cx="24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Oval 86"/>
            <p:cNvSpPr>
              <a:spLocks noChangeArrowheads="1"/>
            </p:cNvSpPr>
            <p:nvPr/>
          </p:nvSpPr>
          <p:spPr bwMode="auto">
            <a:xfrm>
              <a:off x="1392" y="1824"/>
              <a:ext cx="96" cy="9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latin typeface="Calibri" charset="0"/>
              </a:endParaRPr>
            </a:p>
          </p:txBody>
        </p:sp>
        <p:sp>
          <p:nvSpPr>
            <p:cNvPr id="33" name="Oval 87"/>
            <p:cNvSpPr>
              <a:spLocks noChangeArrowheads="1"/>
            </p:cNvSpPr>
            <p:nvPr/>
          </p:nvSpPr>
          <p:spPr bwMode="auto">
            <a:xfrm>
              <a:off x="1104" y="1824"/>
              <a:ext cx="96" cy="9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latin typeface="Calibri" charset="0"/>
              </a:endParaRPr>
            </a:p>
          </p:txBody>
        </p:sp>
      </p:grpSp>
      <p:grpSp>
        <p:nvGrpSpPr>
          <p:cNvPr id="34" name="Group 96"/>
          <p:cNvGrpSpPr>
            <a:grpSpLocks/>
          </p:cNvGrpSpPr>
          <p:nvPr/>
        </p:nvGrpSpPr>
        <p:grpSpPr bwMode="auto">
          <a:xfrm>
            <a:off x="2994517" y="2803339"/>
            <a:ext cx="285750" cy="342900"/>
            <a:chOff x="1584" y="2016"/>
            <a:chExt cx="240" cy="288"/>
          </a:xfrm>
        </p:grpSpPr>
        <p:sp>
          <p:nvSpPr>
            <p:cNvPr id="35" name="Line 88"/>
            <p:cNvSpPr>
              <a:spLocks noChangeShapeType="1"/>
            </p:cNvSpPr>
            <p:nvPr/>
          </p:nvSpPr>
          <p:spPr bwMode="auto">
            <a:xfrm>
              <a:off x="1824" y="201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Line 89"/>
            <p:cNvSpPr>
              <a:spLocks noChangeShapeType="1"/>
            </p:cNvSpPr>
            <p:nvPr/>
          </p:nvSpPr>
          <p:spPr bwMode="auto">
            <a:xfrm>
              <a:off x="1776" y="20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Line 90"/>
            <p:cNvSpPr>
              <a:spLocks noChangeShapeType="1"/>
            </p:cNvSpPr>
            <p:nvPr/>
          </p:nvSpPr>
          <p:spPr bwMode="auto">
            <a:xfrm>
              <a:off x="1728" y="201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Line 91"/>
            <p:cNvSpPr>
              <a:spLocks noChangeShapeType="1"/>
            </p:cNvSpPr>
            <p:nvPr/>
          </p:nvSpPr>
          <p:spPr bwMode="auto">
            <a:xfrm>
              <a:off x="1680" y="20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" name="Line 92"/>
            <p:cNvSpPr>
              <a:spLocks noChangeShapeType="1"/>
            </p:cNvSpPr>
            <p:nvPr/>
          </p:nvSpPr>
          <p:spPr bwMode="auto">
            <a:xfrm>
              <a:off x="1632" y="201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Line 93"/>
            <p:cNvSpPr>
              <a:spLocks noChangeShapeType="1"/>
            </p:cNvSpPr>
            <p:nvPr/>
          </p:nvSpPr>
          <p:spPr bwMode="auto">
            <a:xfrm>
              <a:off x="1584" y="20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41" name="Rectangle 98"/>
          <p:cNvSpPr>
            <a:spLocks noChangeArrowheads="1"/>
          </p:cNvSpPr>
          <p:nvPr/>
        </p:nvSpPr>
        <p:spPr bwMode="auto">
          <a:xfrm>
            <a:off x="2752820" y="3493901"/>
            <a:ext cx="413147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950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Tahoma" charset="0"/>
              </a:rPr>
              <a:t>A</a:t>
            </a:r>
          </a:p>
        </p:txBody>
      </p:sp>
      <p:sp>
        <p:nvSpPr>
          <p:cNvPr id="42" name="Line 99"/>
          <p:cNvSpPr>
            <a:spLocks noChangeShapeType="1"/>
          </p:cNvSpPr>
          <p:nvPr/>
        </p:nvSpPr>
        <p:spPr bwMode="auto">
          <a:xfrm>
            <a:off x="2651617" y="352962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3" name="Line 100"/>
          <p:cNvSpPr>
            <a:spLocks noChangeShapeType="1"/>
          </p:cNvSpPr>
          <p:nvPr/>
        </p:nvSpPr>
        <p:spPr bwMode="auto">
          <a:xfrm>
            <a:off x="2823067" y="3889189"/>
            <a:ext cx="62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4" name="Line 101"/>
          <p:cNvSpPr>
            <a:spLocks noChangeShapeType="1"/>
          </p:cNvSpPr>
          <p:nvPr/>
        </p:nvSpPr>
        <p:spPr bwMode="auto">
          <a:xfrm>
            <a:off x="4023217" y="3889189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5" name="Line 102"/>
          <p:cNvSpPr>
            <a:spLocks noChangeShapeType="1"/>
          </p:cNvSpPr>
          <p:nvPr/>
        </p:nvSpPr>
        <p:spPr bwMode="auto">
          <a:xfrm flipH="1">
            <a:off x="3280267" y="4232089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6" name="Line 103"/>
          <p:cNvSpPr>
            <a:spLocks noChangeShapeType="1"/>
          </p:cNvSpPr>
          <p:nvPr/>
        </p:nvSpPr>
        <p:spPr bwMode="auto">
          <a:xfrm flipH="1">
            <a:off x="2022967" y="4232089"/>
            <a:ext cx="971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7" name="Line 104"/>
          <p:cNvSpPr>
            <a:spLocks noChangeShapeType="1"/>
          </p:cNvSpPr>
          <p:nvPr/>
        </p:nvSpPr>
        <p:spPr bwMode="auto">
          <a:xfrm flipV="1">
            <a:off x="2022967" y="3889189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8" name="Line 105"/>
          <p:cNvSpPr>
            <a:spLocks noChangeShapeType="1"/>
          </p:cNvSpPr>
          <p:nvPr/>
        </p:nvSpPr>
        <p:spPr bwMode="auto">
          <a:xfrm>
            <a:off x="2022967" y="3889189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49" name="Group 106"/>
          <p:cNvGrpSpPr>
            <a:grpSpLocks/>
          </p:cNvGrpSpPr>
          <p:nvPr/>
        </p:nvGrpSpPr>
        <p:grpSpPr bwMode="auto">
          <a:xfrm>
            <a:off x="3451717" y="3476042"/>
            <a:ext cx="571500" cy="413147"/>
            <a:chOff x="1872" y="1440"/>
            <a:chExt cx="480" cy="347"/>
          </a:xfrm>
          <a:solidFill>
            <a:srgbClr val="FFFF00"/>
          </a:solidFill>
        </p:grpSpPr>
        <p:sp>
          <p:nvSpPr>
            <p:cNvPr id="50" name="Oval 107"/>
            <p:cNvSpPr>
              <a:spLocks noChangeArrowheads="1"/>
            </p:cNvSpPr>
            <p:nvPr/>
          </p:nvSpPr>
          <p:spPr bwMode="auto">
            <a:xfrm>
              <a:off x="2051" y="1515"/>
              <a:ext cx="71" cy="71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latin typeface="Calibri" charset="0"/>
              </a:endParaRPr>
            </a:p>
          </p:txBody>
        </p:sp>
        <p:sp>
          <p:nvSpPr>
            <p:cNvPr id="51" name="Oval 108"/>
            <p:cNvSpPr>
              <a:spLocks noChangeArrowheads="1"/>
            </p:cNvSpPr>
            <p:nvPr/>
          </p:nvSpPr>
          <p:spPr bwMode="auto">
            <a:xfrm>
              <a:off x="1968" y="1440"/>
              <a:ext cx="288" cy="28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latin typeface="Calibri" charset="0"/>
              </a:endParaRPr>
            </a:p>
          </p:txBody>
        </p:sp>
        <p:sp>
          <p:nvSpPr>
            <p:cNvPr id="52" name="Oval 109"/>
            <p:cNvSpPr>
              <a:spLocks noChangeArrowheads="1"/>
            </p:cNvSpPr>
            <p:nvPr/>
          </p:nvSpPr>
          <p:spPr bwMode="auto">
            <a:xfrm>
              <a:off x="2019" y="1531"/>
              <a:ext cx="71" cy="71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latin typeface="Calibri" charset="0"/>
              </a:endParaRPr>
            </a:p>
          </p:txBody>
        </p:sp>
        <p:sp>
          <p:nvSpPr>
            <p:cNvPr id="53" name="Oval 110"/>
            <p:cNvSpPr>
              <a:spLocks noChangeArrowheads="1"/>
            </p:cNvSpPr>
            <p:nvPr/>
          </p:nvSpPr>
          <p:spPr bwMode="auto">
            <a:xfrm>
              <a:off x="2098" y="1523"/>
              <a:ext cx="72" cy="71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latin typeface="Calibri" charset="0"/>
              </a:endParaRPr>
            </a:p>
          </p:txBody>
        </p:sp>
        <p:sp>
          <p:nvSpPr>
            <p:cNvPr id="54" name="Oval 111"/>
            <p:cNvSpPr>
              <a:spLocks noChangeArrowheads="1"/>
            </p:cNvSpPr>
            <p:nvPr/>
          </p:nvSpPr>
          <p:spPr bwMode="auto">
            <a:xfrm>
              <a:off x="2130" y="1515"/>
              <a:ext cx="70" cy="71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latin typeface="Calibri" charset="0"/>
              </a:endParaRPr>
            </a:p>
          </p:txBody>
        </p:sp>
        <p:sp>
          <p:nvSpPr>
            <p:cNvPr id="55" name="Line 112"/>
            <p:cNvSpPr>
              <a:spLocks noChangeShapeType="1"/>
            </p:cNvSpPr>
            <p:nvPr/>
          </p:nvSpPr>
          <p:spPr bwMode="auto">
            <a:xfrm>
              <a:off x="2027" y="1586"/>
              <a:ext cx="48" cy="134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Line 113"/>
            <p:cNvSpPr>
              <a:spLocks noChangeShapeType="1"/>
            </p:cNvSpPr>
            <p:nvPr/>
          </p:nvSpPr>
          <p:spPr bwMode="auto">
            <a:xfrm flipH="1">
              <a:off x="2138" y="1578"/>
              <a:ext cx="54" cy="15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Line 114"/>
            <p:cNvSpPr>
              <a:spLocks noChangeShapeType="1"/>
            </p:cNvSpPr>
            <p:nvPr/>
          </p:nvSpPr>
          <p:spPr bwMode="auto">
            <a:xfrm flipH="1">
              <a:off x="2064" y="1733"/>
              <a:ext cx="15" cy="54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Line 115"/>
            <p:cNvSpPr>
              <a:spLocks noChangeShapeType="1"/>
            </p:cNvSpPr>
            <p:nvPr/>
          </p:nvSpPr>
          <p:spPr bwMode="auto">
            <a:xfrm>
              <a:off x="2142" y="1724"/>
              <a:ext cx="18" cy="6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Oval 116"/>
            <p:cNvSpPr>
              <a:spLocks noChangeArrowheads="1"/>
            </p:cNvSpPr>
            <p:nvPr/>
          </p:nvSpPr>
          <p:spPr bwMode="auto">
            <a:xfrm>
              <a:off x="2051" y="1507"/>
              <a:ext cx="71" cy="71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latin typeface="Calibri" charset="0"/>
              </a:endParaRPr>
            </a:p>
          </p:txBody>
        </p:sp>
        <p:sp>
          <p:nvSpPr>
            <p:cNvPr id="60" name="Line 117"/>
            <p:cNvSpPr>
              <a:spLocks noChangeShapeType="1"/>
            </p:cNvSpPr>
            <p:nvPr/>
          </p:nvSpPr>
          <p:spPr bwMode="auto">
            <a:xfrm>
              <a:off x="2160" y="1787"/>
              <a:ext cx="19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1" name="Line 118"/>
            <p:cNvSpPr>
              <a:spLocks noChangeShapeType="1"/>
            </p:cNvSpPr>
            <p:nvPr/>
          </p:nvSpPr>
          <p:spPr bwMode="auto">
            <a:xfrm flipH="1">
              <a:off x="1872" y="1787"/>
              <a:ext cx="19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2" name="Group 130"/>
          <p:cNvGrpSpPr>
            <a:grpSpLocks/>
          </p:cNvGrpSpPr>
          <p:nvPr/>
        </p:nvGrpSpPr>
        <p:grpSpPr bwMode="auto">
          <a:xfrm>
            <a:off x="2423017" y="3832039"/>
            <a:ext cx="457200" cy="114300"/>
            <a:chOff x="1104" y="3168"/>
            <a:chExt cx="384" cy="96"/>
          </a:xfrm>
        </p:grpSpPr>
        <p:sp>
          <p:nvSpPr>
            <p:cNvPr id="63" name="Line 120"/>
            <p:cNvSpPr>
              <a:spLocks noChangeShapeType="1"/>
            </p:cNvSpPr>
            <p:nvPr/>
          </p:nvSpPr>
          <p:spPr bwMode="auto">
            <a:xfrm flipH="1" flipV="1">
              <a:off x="1152" y="3216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Oval 121"/>
            <p:cNvSpPr>
              <a:spLocks noChangeArrowheads="1"/>
            </p:cNvSpPr>
            <p:nvPr/>
          </p:nvSpPr>
          <p:spPr bwMode="auto">
            <a:xfrm>
              <a:off x="1392" y="3168"/>
              <a:ext cx="96" cy="9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latin typeface="Calibri" charset="0"/>
              </a:endParaRPr>
            </a:p>
          </p:txBody>
        </p:sp>
        <p:sp>
          <p:nvSpPr>
            <p:cNvPr id="65" name="Oval 122"/>
            <p:cNvSpPr>
              <a:spLocks noChangeArrowheads="1"/>
            </p:cNvSpPr>
            <p:nvPr/>
          </p:nvSpPr>
          <p:spPr bwMode="auto">
            <a:xfrm>
              <a:off x="1104" y="3168"/>
              <a:ext cx="96" cy="9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latin typeface="Calibri" charset="0"/>
              </a:endParaRPr>
            </a:p>
          </p:txBody>
        </p:sp>
      </p:grpSp>
      <p:grpSp>
        <p:nvGrpSpPr>
          <p:cNvPr id="66" name="Group 123"/>
          <p:cNvGrpSpPr>
            <a:grpSpLocks/>
          </p:cNvGrpSpPr>
          <p:nvPr/>
        </p:nvGrpSpPr>
        <p:grpSpPr bwMode="auto">
          <a:xfrm>
            <a:off x="2994517" y="4060639"/>
            <a:ext cx="285750" cy="342900"/>
            <a:chOff x="1584" y="2016"/>
            <a:chExt cx="240" cy="288"/>
          </a:xfrm>
        </p:grpSpPr>
        <p:sp>
          <p:nvSpPr>
            <p:cNvPr id="67" name="Line 124"/>
            <p:cNvSpPr>
              <a:spLocks noChangeShapeType="1"/>
            </p:cNvSpPr>
            <p:nvPr/>
          </p:nvSpPr>
          <p:spPr bwMode="auto">
            <a:xfrm>
              <a:off x="1824" y="201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Line 125"/>
            <p:cNvSpPr>
              <a:spLocks noChangeShapeType="1"/>
            </p:cNvSpPr>
            <p:nvPr/>
          </p:nvSpPr>
          <p:spPr bwMode="auto">
            <a:xfrm>
              <a:off x="1776" y="20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9" name="Line 126"/>
            <p:cNvSpPr>
              <a:spLocks noChangeShapeType="1"/>
            </p:cNvSpPr>
            <p:nvPr/>
          </p:nvSpPr>
          <p:spPr bwMode="auto">
            <a:xfrm>
              <a:off x="1728" y="201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0" name="Line 127"/>
            <p:cNvSpPr>
              <a:spLocks noChangeShapeType="1"/>
            </p:cNvSpPr>
            <p:nvPr/>
          </p:nvSpPr>
          <p:spPr bwMode="auto">
            <a:xfrm>
              <a:off x="1680" y="20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Line 128"/>
            <p:cNvSpPr>
              <a:spLocks noChangeShapeType="1"/>
            </p:cNvSpPr>
            <p:nvPr/>
          </p:nvSpPr>
          <p:spPr bwMode="auto">
            <a:xfrm>
              <a:off x="1632" y="201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2" name="Line 129"/>
            <p:cNvSpPr>
              <a:spLocks noChangeShapeType="1"/>
            </p:cNvSpPr>
            <p:nvPr/>
          </p:nvSpPr>
          <p:spPr bwMode="auto">
            <a:xfrm>
              <a:off x="1584" y="20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73" name="Rectangle 131"/>
          <p:cNvSpPr>
            <a:spLocks noChangeArrowheads="1"/>
          </p:cNvSpPr>
          <p:nvPr/>
        </p:nvSpPr>
        <p:spPr bwMode="auto">
          <a:xfrm>
            <a:off x="3966068" y="3374839"/>
            <a:ext cx="413147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950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Tahoma" charset="0"/>
              </a:rPr>
              <a:t>Z</a:t>
            </a:r>
          </a:p>
        </p:txBody>
      </p:sp>
      <p:grpSp>
        <p:nvGrpSpPr>
          <p:cNvPr id="74" name="Group 78"/>
          <p:cNvGrpSpPr/>
          <p:nvPr/>
        </p:nvGrpSpPr>
        <p:grpSpPr>
          <a:xfrm>
            <a:off x="3013569" y="2429483"/>
            <a:ext cx="4667249" cy="1227932"/>
            <a:chOff x="2540001" y="2968625"/>
            <a:chExt cx="6222999" cy="1637242"/>
          </a:xfrm>
        </p:grpSpPr>
        <p:sp>
          <p:nvSpPr>
            <p:cNvPr id="75" name="Rectangle 32"/>
            <p:cNvSpPr>
              <a:spLocks noChangeArrowheads="1"/>
            </p:cNvSpPr>
            <p:nvPr/>
          </p:nvSpPr>
          <p:spPr bwMode="auto">
            <a:xfrm>
              <a:off x="4692650" y="2968625"/>
              <a:ext cx="4070350" cy="1028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>
                <a:lnSpc>
                  <a:spcPts val="1950"/>
                </a:lnSpc>
                <a:spcBef>
                  <a:spcPts val="825"/>
                </a:spcBef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i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 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switch (if A is “1” or asserted)</a:t>
              </a:r>
              <a:b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turn on light bulb (Z)</a:t>
              </a:r>
              <a:b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7"/>
            <p:cNvCxnSpPr/>
            <p:nvPr/>
          </p:nvCxnSpPr>
          <p:spPr>
            <a:xfrm rot="10800000" flipV="1">
              <a:off x="2540001" y="3691467"/>
              <a:ext cx="2150533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81"/>
          <p:cNvGrpSpPr/>
          <p:nvPr/>
        </p:nvGrpSpPr>
        <p:grpSpPr>
          <a:xfrm>
            <a:off x="3013569" y="2666816"/>
            <a:ext cx="4714081" cy="1590674"/>
            <a:chOff x="2540001" y="3285067"/>
            <a:chExt cx="6285441" cy="2120899"/>
          </a:xfrm>
        </p:grpSpPr>
        <p:sp>
          <p:nvSpPr>
            <p:cNvPr id="78" name="Rectangle 60"/>
            <p:cNvSpPr>
              <a:spLocks noChangeArrowheads="1"/>
            </p:cNvSpPr>
            <p:nvPr/>
          </p:nvSpPr>
          <p:spPr bwMode="auto">
            <a:xfrm>
              <a:off x="4755092" y="4378854"/>
              <a:ext cx="4070350" cy="10271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>
                <a:lnSpc>
                  <a:spcPts val="1950"/>
                </a:lnSpc>
                <a:spcBef>
                  <a:spcPts val="825"/>
                </a:spcBef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i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 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switch (if A is “0” or </a:t>
              </a:r>
              <a:b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unasserted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and turn off light </a:t>
              </a:r>
              <a:b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bulb (Z)</a:t>
              </a:r>
            </a:p>
          </p:txBody>
        </p:sp>
        <p:cxnSp>
          <p:nvCxnSpPr>
            <p:cNvPr id="79" name="Straight Arrow Connector 80"/>
            <p:cNvCxnSpPr/>
            <p:nvPr/>
          </p:nvCxnSpPr>
          <p:spPr>
            <a:xfrm rot="10800000">
              <a:off x="2540001" y="3285067"/>
              <a:ext cx="2218267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 Box 4"/>
          <p:cNvSpPr txBox="1">
            <a:spLocks noChangeArrowheads="1"/>
          </p:cNvSpPr>
          <p:nvPr/>
        </p:nvSpPr>
        <p:spPr bwMode="auto">
          <a:xfrm>
            <a:off x="293004" y="1247520"/>
            <a:ext cx="863674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Implementing a simple circuit (arrow shows action if wire changes to “1” or is asserted):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Compose switches into more complex ones (Boolean functions):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1" name="Rectangle 9"/>
          <p:cNvSpPr>
            <a:spLocks noChangeArrowheads="1"/>
          </p:cNvSpPr>
          <p:nvPr/>
        </p:nvSpPr>
        <p:spPr bwMode="auto">
          <a:xfrm>
            <a:off x="468011" y="5726417"/>
            <a:ext cx="676275" cy="339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950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Tahoma" charset="0"/>
              </a:rPr>
              <a:t>AND</a:t>
            </a:r>
          </a:p>
        </p:txBody>
      </p:sp>
      <p:grpSp>
        <p:nvGrpSpPr>
          <p:cNvPr id="82" name="Group 16"/>
          <p:cNvGrpSpPr>
            <a:grpSpLocks/>
          </p:cNvGrpSpPr>
          <p:nvPr/>
        </p:nvGrpSpPr>
        <p:grpSpPr bwMode="auto">
          <a:xfrm>
            <a:off x="1007365" y="5947875"/>
            <a:ext cx="1513284" cy="164306"/>
            <a:chOff x="2316" y="1492"/>
            <a:chExt cx="1288" cy="140"/>
          </a:xfrm>
        </p:grpSpPr>
        <p:sp>
          <p:nvSpPr>
            <p:cNvPr id="83" name="Line 11"/>
            <p:cNvSpPr>
              <a:spLocks noChangeShapeType="1"/>
            </p:cNvSpPr>
            <p:nvPr/>
          </p:nvSpPr>
          <p:spPr bwMode="auto">
            <a:xfrm>
              <a:off x="2316" y="163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4" name="Line 12"/>
            <p:cNvSpPr>
              <a:spLocks noChangeShapeType="1"/>
            </p:cNvSpPr>
            <p:nvPr/>
          </p:nvSpPr>
          <p:spPr bwMode="auto">
            <a:xfrm>
              <a:off x="2604" y="1492"/>
              <a:ext cx="208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" name="Line 13"/>
            <p:cNvSpPr>
              <a:spLocks noChangeShapeType="1"/>
            </p:cNvSpPr>
            <p:nvPr/>
          </p:nvSpPr>
          <p:spPr bwMode="auto">
            <a:xfrm>
              <a:off x="2820" y="163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6" name="Line 14"/>
            <p:cNvSpPr>
              <a:spLocks noChangeShapeType="1"/>
            </p:cNvSpPr>
            <p:nvPr/>
          </p:nvSpPr>
          <p:spPr bwMode="auto">
            <a:xfrm>
              <a:off x="3108" y="1492"/>
              <a:ext cx="208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7" name="Line 15"/>
            <p:cNvSpPr>
              <a:spLocks noChangeShapeType="1"/>
            </p:cNvSpPr>
            <p:nvPr/>
          </p:nvSpPr>
          <p:spPr bwMode="auto">
            <a:xfrm>
              <a:off x="3324" y="163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88" name="Line 27"/>
          <p:cNvSpPr>
            <a:spLocks noChangeShapeType="1"/>
          </p:cNvSpPr>
          <p:nvPr/>
        </p:nvSpPr>
        <p:spPr bwMode="auto">
          <a:xfrm>
            <a:off x="1453849" y="5750231"/>
            <a:ext cx="0" cy="24526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9" name="Line 28"/>
          <p:cNvSpPr>
            <a:spLocks noChangeShapeType="1"/>
          </p:cNvSpPr>
          <p:nvPr/>
        </p:nvSpPr>
        <p:spPr bwMode="auto">
          <a:xfrm>
            <a:off x="2045590" y="5750231"/>
            <a:ext cx="0" cy="24526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90" name="Oval 31"/>
          <p:cNvSpPr>
            <a:spLocks noChangeArrowheads="1"/>
          </p:cNvSpPr>
          <p:nvPr/>
        </p:nvSpPr>
        <p:spPr bwMode="auto">
          <a:xfrm>
            <a:off x="1308593" y="6078843"/>
            <a:ext cx="84535" cy="857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latin typeface="Calibri" charset="0"/>
            </a:endParaRPr>
          </a:p>
        </p:txBody>
      </p:sp>
      <p:sp>
        <p:nvSpPr>
          <p:cNvPr id="91" name="Oval 32"/>
          <p:cNvSpPr>
            <a:spLocks noChangeArrowheads="1"/>
          </p:cNvSpPr>
          <p:nvPr/>
        </p:nvSpPr>
        <p:spPr bwMode="auto">
          <a:xfrm>
            <a:off x="1551480" y="6078843"/>
            <a:ext cx="85725" cy="857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latin typeface="Calibri" charset="0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1899142" y="6078843"/>
            <a:ext cx="85725" cy="857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latin typeface="Calibri" charset="0"/>
            </a:endParaRPr>
          </a:p>
        </p:txBody>
      </p:sp>
      <p:sp>
        <p:nvSpPr>
          <p:cNvPr id="93" name="Oval 34"/>
          <p:cNvSpPr>
            <a:spLocks noChangeArrowheads="1"/>
          </p:cNvSpPr>
          <p:nvPr/>
        </p:nvSpPr>
        <p:spPr bwMode="auto">
          <a:xfrm>
            <a:off x="2144411" y="6078843"/>
            <a:ext cx="85725" cy="857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latin typeface="Calibri" charset="0"/>
            </a:endParaRPr>
          </a:p>
        </p:txBody>
      </p:sp>
      <p:sp>
        <p:nvSpPr>
          <p:cNvPr id="94" name="Rectangle 39"/>
          <p:cNvSpPr>
            <a:spLocks noChangeArrowheads="1"/>
          </p:cNvSpPr>
          <p:nvPr/>
        </p:nvSpPr>
        <p:spPr bwMode="auto">
          <a:xfrm>
            <a:off x="3013569" y="5821669"/>
            <a:ext cx="1183481" cy="441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950"/>
              </a:lnSpc>
              <a:spcBef>
                <a:spcPts val="825"/>
              </a:spcBef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Tahoma" charset="0"/>
              </a:rPr>
              <a:t>Z </a:t>
            </a:r>
            <a:r>
              <a:rPr lang="en-US" sz="1350">
                <a:solidFill>
                  <a:srgbClr val="000000"/>
                </a:solidFill>
                <a:latin typeface="Symbol" charset="2"/>
              </a:rPr>
              <a:t></a:t>
            </a:r>
            <a:r>
              <a:rPr lang="en-US" sz="1350">
                <a:solidFill>
                  <a:srgbClr val="000000"/>
                </a:solidFill>
                <a:latin typeface="Tahoma" charset="0"/>
              </a:rPr>
              <a:t>  A </a:t>
            </a:r>
            <a:r>
              <a:rPr lang="en-US" sz="1350" u="sng">
                <a:solidFill>
                  <a:srgbClr val="000000"/>
                </a:solidFill>
                <a:latin typeface="Tahoma" charset="0"/>
              </a:rPr>
              <a:t>and</a:t>
            </a:r>
            <a:r>
              <a:rPr lang="en-US" sz="1350">
                <a:solidFill>
                  <a:srgbClr val="000000"/>
                </a:solidFill>
                <a:latin typeface="Tahoma" charset="0"/>
              </a:rPr>
              <a:t> B</a:t>
            </a:r>
          </a:p>
        </p:txBody>
      </p:sp>
      <p:sp>
        <p:nvSpPr>
          <p:cNvPr id="95" name="Rectangle 41"/>
          <p:cNvSpPr>
            <a:spLocks noChangeArrowheads="1"/>
          </p:cNvSpPr>
          <p:nvPr/>
        </p:nvSpPr>
        <p:spPr bwMode="auto">
          <a:xfrm>
            <a:off x="1482425" y="5604974"/>
            <a:ext cx="411956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950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Tahoma" charset="0"/>
              </a:rPr>
              <a:t>A</a:t>
            </a:r>
          </a:p>
        </p:txBody>
      </p:sp>
      <p:sp>
        <p:nvSpPr>
          <p:cNvPr id="96" name="Rectangle 42"/>
          <p:cNvSpPr>
            <a:spLocks noChangeArrowheads="1"/>
          </p:cNvSpPr>
          <p:nvPr/>
        </p:nvSpPr>
        <p:spPr bwMode="auto">
          <a:xfrm>
            <a:off x="2074164" y="5585924"/>
            <a:ext cx="413147" cy="339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950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Tahoma" charset="0"/>
              </a:rPr>
              <a:t>B</a:t>
            </a:r>
          </a:p>
        </p:txBody>
      </p:sp>
      <p:sp>
        <p:nvSpPr>
          <p:cNvPr id="97" name="Rectangle 10"/>
          <p:cNvSpPr>
            <a:spLocks noChangeArrowheads="1"/>
          </p:cNvSpPr>
          <p:nvPr/>
        </p:nvSpPr>
        <p:spPr bwMode="auto">
          <a:xfrm>
            <a:off x="4533884" y="5636686"/>
            <a:ext cx="563166" cy="339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950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Tahoma" charset="0"/>
              </a:rPr>
              <a:t>OR</a:t>
            </a:r>
          </a:p>
        </p:txBody>
      </p:sp>
      <p:sp>
        <p:nvSpPr>
          <p:cNvPr id="98" name="Line 17"/>
          <p:cNvSpPr>
            <a:spLocks noChangeShapeType="1"/>
          </p:cNvSpPr>
          <p:nvPr/>
        </p:nvSpPr>
        <p:spPr bwMode="auto">
          <a:xfrm>
            <a:off x="5129196" y="6012922"/>
            <a:ext cx="414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99" name="Line 18"/>
          <p:cNvSpPr>
            <a:spLocks noChangeShapeType="1"/>
          </p:cNvSpPr>
          <p:nvPr/>
        </p:nvSpPr>
        <p:spPr bwMode="auto">
          <a:xfrm>
            <a:off x="5548297" y="5848616"/>
            <a:ext cx="0" cy="328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0" name="Line 19"/>
          <p:cNvSpPr>
            <a:spLocks noChangeShapeType="1"/>
          </p:cNvSpPr>
          <p:nvPr/>
        </p:nvSpPr>
        <p:spPr bwMode="auto">
          <a:xfrm>
            <a:off x="5553059" y="6183181"/>
            <a:ext cx="15835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1" name="Line 20"/>
          <p:cNvSpPr>
            <a:spLocks noChangeShapeType="1"/>
          </p:cNvSpPr>
          <p:nvPr/>
        </p:nvSpPr>
        <p:spPr bwMode="auto">
          <a:xfrm>
            <a:off x="5720939" y="6186753"/>
            <a:ext cx="244078" cy="16073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2" name="Line 21"/>
          <p:cNvSpPr>
            <a:spLocks noChangeShapeType="1"/>
          </p:cNvSpPr>
          <p:nvPr/>
        </p:nvSpPr>
        <p:spPr bwMode="auto">
          <a:xfrm>
            <a:off x="5974541" y="6183181"/>
            <a:ext cx="16073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3" name="Line 22"/>
          <p:cNvSpPr>
            <a:spLocks noChangeShapeType="1"/>
          </p:cNvSpPr>
          <p:nvPr/>
        </p:nvSpPr>
        <p:spPr bwMode="auto">
          <a:xfrm flipV="1">
            <a:off x="6140038" y="5839091"/>
            <a:ext cx="0" cy="347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4" name="Line 23"/>
          <p:cNvSpPr>
            <a:spLocks noChangeShapeType="1"/>
          </p:cNvSpPr>
          <p:nvPr/>
        </p:nvSpPr>
        <p:spPr bwMode="auto">
          <a:xfrm flipH="1">
            <a:off x="5965016" y="5843853"/>
            <a:ext cx="17978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5" name="Line 24"/>
          <p:cNvSpPr>
            <a:spLocks noChangeShapeType="1"/>
          </p:cNvSpPr>
          <p:nvPr/>
        </p:nvSpPr>
        <p:spPr bwMode="auto">
          <a:xfrm flipH="1" flipV="1">
            <a:off x="5711414" y="5670023"/>
            <a:ext cx="263128" cy="1785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6" name="Line 25"/>
          <p:cNvSpPr>
            <a:spLocks noChangeShapeType="1"/>
          </p:cNvSpPr>
          <p:nvPr/>
        </p:nvSpPr>
        <p:spPr bwMode="auto">
          <a:xfrm flipH="1">
            <a:off x="5543534" y="5843853"/>
            <a:ext cx="17740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7" name="Line 26"/>
          <p:cNvSpPr>
            <a:spLocks noChangeShapeType="1"/>
          </p:cNvSpPr>
          <p:nvPr/>
        </p:nvSpPr>
        <p:spPr bwMode="auto">
          <a:xfrm>
            <a:off x="6144800" y="6012922"/>
            <a:ext cx="3286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8" name="Line 29"/>
          <p:cNvSpPr>
            <a:spLocks noChangeShapeType="1"/>
          </p:cNvSpPr>
          <p:nvPr/>
        </p:nvSpPr>
        <p:spPr bwMode="auto">
          <a:xfrm>
            <a:off x="5829284" y="5481904"/>
            <a:ext cx="0" cy="2440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9" name="Line 30"/>
          <p:cNvSpPr>
            <a:spLocks noChangeShapeType="1"/>
          </p:cNvSpPr>
          <p:nvPr/>
        </p:nvSpPr>
        <p:spPr bwMode="auto">
          <a:xfrm>
            <a:off x="5829284" y="6328437"/>
            <a:ext cx="0" cy="24407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0" name="Oval 35"/>
          <p:cNvSpPr>
            <a:spLocks noChangeArrowheads="1"/>
          </p:cNvSpPr>
          <p:nvPr/>
        </p:nvSpPr>
        <p:spPr bwMode="auto">
          <a:xfrm>
            <a:off x="5684029" y="5811707"/>
            <a:ext cx="84535" cy="83344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latin typeface="Calibri" charset="0"/>
            </a:endParaRPr>
          </a:p>
        </p:txBody>
      </p:sp>
      <p:sp>
        <p:nvSpPr>
          <p:cNvPr id="111" name="Oval 36"/>
          <p:cNvSpPr>
            <a:spLocks noChangeArrowheads="1"/>
          </p:cNvSpPr>
          <p:nvPr/>
        </p:nvSpPr>
        <p:spPr bwMode="auto">
          <a:xfrm>
            <a:off x="5684029" y="6149845"/>
            <a:ext cx="84535" cy="8453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latin typeface="Calibri" charset="0"/>
            </a:endParaRPr>
          </a:p>
        </p:txBody>
      </p:sp>
      <p:sp>
        <p:nvSpPr>
          <p:cNvPr id="112" name="Oval 37"/>
          <p:cNvSpPr>
            <a:spLocks noChangeArrowheads="1"/>
          </p:cNvSpPr>
          <p:nvPr/>
        </p:nvSpPr>
        <p:spPr bwMode="auto">
          <a:xfrm>
            <a:off x="5926915" y="6140320"/>
            <a:ext cx="85725" cy="8453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latin typeface="Calibri" charset="0"/>
            </a:endParaRPr>
          </a:p>
        </p:txBody>
      </p:sp>
      <p:sp>
        <p:nvSpPr>
          <p:cNvPr id="113" name="Oval 38"/>
          <p:cNvSpPr>
            <a:spLocks noChangeArrowheads="1"/>
          </p:cNvSpPr>
          <p:nvPr/>
        </p:nvSpPr>
        <p:spPr bwMode="auto">
          <a:xfrm>
            <a:off x="5926915" y="5811707"/>
            <a:ext cx="85725" cy="83344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latin typeface="Calibri" charset="0"/>
            </a:endParaRPr>
          </a:p>
        </p:txBody>
      </p:sp>
      <p:sp>
        <p:nvSpPr>
          <p:cNvPr id="114" name="Rectangle 40"/>
          <p:cNvSpPr>
            <a:spLocks noChangeArrowheads="1"/>
          </p:cNvSpPr>
          <p:nvPr/>
        </p:nvSpPr>
        <p:spPr bwMode="auto">
          <a:xfrm>
            <a:off x="7059200" y="5768845"/>
            <a:ext cx="1090613" cy="441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950"/>
              </a:lnSpc>
              <a:spcBef>
                <a:spcPts val="825"/>
              </a:spcBef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Tahoma" charset="0"/>
              </a:rPr>
              <a:t>Z </a:t>
            </a:r>
            <a:r>
              <a:rPr lang="en-US" sz="1350">
                <a:solidFill>
                  <a:srgbClr val="000000"/>
                </a:solidFill>
                <a:latin typeface="Symbol" charset="2"/>
              </a:rPr>
              <a:t></a:t>
            </a:r>
            <a:r>
              <a:rPr lang="en-US" sz="1350">
                <a:solidFill>
                  <a:srgbClr val="000000"/>
                </a:solidFill>
                <a:latin typeface="Tahoma" charset="0"/>
              </a:rPr>
              <a:t>  A </a:t>
            </a:r>
            <a:r>
              <a:rPr lang="en-US" sz="1350" u="sng">
                <a:solidFill>
                  <a:srgbClr val="000000"/>
                </a:solidFill>
                <a:latin typeface="Tahoma" charset="0"/>
              </a:rPr>
              <a:t>or</a:t>
            </a:r>
            <a:r>
              <a:rPr lang="en-US" sz="1350">
                <a:solidFill>
                  <a:srgbClr val="000000"/>
                </a:solidFill>
                <a:latin typeface="Tahoma" charset="0"/>
              </a:rPr>
              <a:t> B </a:t>
            </a:r>
          </a:p>
        </p:txBody>
      </p:sp>
      <p:sp>
        <p:nvSpPr>
          <p:cNvPr id="115" name="Rectangle 43"/>
          <p:cNvSpPr>
            <a:spLocks noChangeArrowheads="1"/>
          </p:cNvSpPr>
          <p:nvPr/>
        </p:nvSpPr>
        <p:spPr bwMode="auto">
          <a:xfrm>
            <a:off x="5867385" y="5298547"/>
            <a:ext cx="411956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950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Tahoma" charset="0"/>
              </a:rPr>
              <a:t>A</a:t>
            </a:r>
          </a:p>
        </p:txBody>
      </p:sp>
      <p:sp>
        <p:nvSpPr>
          <p:cNvPr id="116" name="Rectangle 44"/>
          <p:cNvSpPr>
            <a:spLocks noChangeArrowheads="1"/>
          </p:cNvSpPr>
          <p:nvPr/>
        </p:nvSpPr>
        <p:spPr bwMode="auto">
          <a:xfrm>
            <a:off x="5622117" y="6473693"/>
            <a:ext cx="413147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950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Tahoma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9453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7675" y="0"/>
            <a:ext cx="70389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How Do We Build a 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1-bit-Wide Mux (in Logisim)?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7" descr="2to1muxmov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1" y="2470151"/>
            <a:ext cx="6096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17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7675" y="413202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4-to-1 Multiplexer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 l="7608" t="7127" r="5435"/>
          <a:stretch>
            <a:fillRect/>
          </a:stretch>
        </p:blipFill>
        <p:spPr>
          <a:xfrm>
            <a:off x="1498997" y="1918098"/>
            <a:ext cx="5486400" cy="3575447"/>
          </a:xfrm>
          <a:prstGeom prst="rect">
            <a:avLst/>
          </a:prstGeom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24350" y="2270523"/>
            <a:ext cx="447532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many rows in 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ruth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Table?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3" y="5200650"/>
            <a:ext cx="5766197" cy="472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942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6758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Alternative Hierarchical Approach (in Logisim)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 l="10294" t="7181" r="8456" b="3676"/>
          <a:stretch>
            <a:fillRect/>
          </a:stretch>
        </p:blipFill>
        <p:spPr>
          <a:xfrm>
            <a:off x="2388394" y="2100262"/>
            <a:ext cx="4133850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7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740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Arithmetic and Logic Unit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72574"/>
            <a:ext cx="8305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Most processors contain a special logic block called “Arithmetic and Logic Unit” (ALU)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We’ll show you an easy one that does ADD, SUB, bitwise AND, bitwise OR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7084" y="3476243"/>
            <a:ext cx="2800350" cy="237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57700" y="3886201"/>
            <a:ext cx="3257550" cy="1425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4278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6758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Simple ALU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 l="5731" r="7370"/>
          <a:stretch>
            <a:fillRect/>
          </a:stretch>
        </p:blipFill>
        <p:spPr>
          <a:xfrm>
            <a:off x="2057403" y="1881188"/>
            <a:ext cx="4889897" cy="387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94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33672" y="65782"/>
            <a:ext cx="867589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Adder/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Subtractor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: One-bit adder Least Significant Bit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85611" y="2067180"/>
            <a:ext cx="6229350" cy="2930128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1000" y="1272574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</a:rPr>
              <a:t>Half Adder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53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6758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Adder/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Subtractor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: One-bit adder (1/2) …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411772" y="1697500"/>
            <a:ext cx="6172200" cy="3936206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1000" y="1272574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</a:rPr>
              <a:t>Full Adder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43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6758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Adder/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Subtractor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: One-bit Adder (2/2) …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 t="3922" b="65109"/>
          <a:stretch>
            <a:fillRect/>
          </a:stretch>
        </p:blipFill>
        <p:spPr bwMode="auto">
          <a:xfrm>
            <a:off x="1590678" y="2806303"/>
            <a:ext cx="3194447" cy="106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rcRect l="9869" t="83969"/>
          <a:stretch>
            <a:fillRect/>
          </a:stretch>
        </p:blipFill>
        <p:spPr>
          <a:xfrm>
            <a:off x="1524000" y="4416031"/>
            <a:ext cx="5562600" cy="631031"/>
          </a:xfrm>
          <a:prstGeom prst="rect">
            <a:avLst/>
          </a:prstGeom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 t="34149" b="2614"/>
          <a:stretch>
            <a:fillRect/>
          </a:stretch>
        </p:blipFill>
        <p:spPr bwMode="auto">
          <a:xfrm>
            <a:off x="4235055" y="2318149"/>
            <a:ext cx="3194447" cy="216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4682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6758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N x 1-bit Adders </a:t>
            </a:r>
            <a:r>
              <a:rPr lang="en-US" dirty="0">
                <a:solidFill>
                  <a:srgbClr val="C00000"/>
                </a:solidFill>
                <a:latin typeface="Symbol" charset="2"/>
              </a:rPr>
              <a:t>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1 N-bit Adder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 l="4909" t="6818" r="7500" b="14511"/>
          <a:stretch>
            <a:fillRect/>
          </a:stretch>
        </p:blipFill>
        <p:spPr>
          <a:xfrm>
            <a:off x="1244204" y="2775349"/>
            <a:ext cx="6629400" cy="2468165"/>
          </a:xfrm>
          <a:prstGeom prst="rect">
            <a:avLst/>
          </a:prstGeom>
        </p:spPr>
      </p:pic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2422924" y="3404001"/>
            <a:ext cx="4441031" cy="1108472"/>
            <a:chOff x="1032" y="1392"/>
            <a:chExt cx="3730" cy="931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032" y="1392"/>
              <a:ext cx="509" cy="9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6600" b="1"/>
                <a:t>+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996" y="1392"/>
              <a:ext cx="509" cy="9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6600" b="1"/>
                <a:t>+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4253" y="1392"/>
              <a:ext cx="509" cy="9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6600" b="1"/>
                <a:t>+</a:t>
              </a:r>
            </a:p>
          </p:txBody>
        </p:sp>
      </p:grp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6216254" y="2727723"/>
            <a:ext cx="514350" cy="36933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mic Sans MS" charset="0"/>
              </a:rPr>
              <a:t>b</a:t>
            </a:r>
            <a:r>
              <a:rPr lang="en-US" baseline="-25000">
                <a:latin typeface="Comic Sans MS" charset="0"/>
              </a:rPr>
              <a:t>0</a:t>
            </a:r>
            <a:endParaRPr lang="en-US" sz="2100"/>
          </a:p>
        </p:txBody>
      </p:sp>
      <p:sp>
        <p:nvSpPr>
          <p:cNvPr id="16" name="TextBox 12"/>
          <p:cNvSpPr txBox="1"/>
          <p:nvPr/>
        </p:nvSpPr>
        <p:spPr>
          <a:xfrm>
            <a:off x="1701405" y="2101454"/>
            <a:ext cx="4326826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Connect Carry Out i-1 to Carry in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312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6758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Twos Complement Adder/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Subtractor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 r="3806"/>
          <a:stretch>
            <a:fillRect/>
          </a:stretch>
        </p:blipFill>
        <p:spPr>
          <a:xfrm>
            <a:off x="1594247" y="2026445"/>
            <a:ext cx="6229350" cy="37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8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CMOS Transistors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93004" y="1247520"/>
            <a:ext cx="8636744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Three terminals: source, gate, and drain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Switch action: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if voltage on gate terminal is (some amount) higher/lower than source terminal then conducting path established between drain and source terminals (switch is closed)</a:t>
            </a:r>
          </a:p>
        </p:txBody>
      </p:sp>
      <p:grpSp>
        <p:nvGrpSpPr>
          <p:cNvPr id="6" name="Group 56"/>
          <p:cNvGrpSpPr/>
          <p:nvPr/>
        </p:nvGrpSpPr>
        <p:grpSpPr>
          <a:xfrm>
            <a:off x="6601878" y="1247520"/>
            <a:ext cx="1681958" cy="665957"/>
            <a:chOff x="980013" y="5902325"/>
            <a:chExt cx="2242610" cy="887943"/>
          </a:xfrm>
        </p:grpSpPr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1558200" y="6359525"/>
              <a:ext cx="1134181" cy="219075"/>
              <a:chOff x="2376" y="1492"/>
              <a:chExt cx="724" cy="140"/>
            </a:xfrm>
          </p:grpSpPr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2376" y="1632"/>
                <a:ext cx="2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2604" y="1492"/>
                <a:ext cx="208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2820" y="1632"/>
                <a:ext cx="2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8" name="Line 27"/>
            <p:cNvSpPr>
              <a:spLocks noChangeShapeType="1"/>
            </p:cNvSpPr>
            <p:nvPr/>
          </p:nvSpPr>
          <p:spPr bwMode="auto">
            <a:xfrm>
              <a:off x="2059516" y="6096000"/>
              <a:ext cx="0" cy="327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1865841" y="6534150"/>
              <a:ext cx="112713" cy="1143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latin typeface="Calibri" charset="0"/>
              </a:endParaRPr>
            </a:p>
          </p:txBody>
        </p:sp>
        <p:sp>
          <p:nvSpPr>
            <p:cNvPr id="10" name="Oval 32"/>
            <p:cNvSpPr>
              <a:spLocks noChangeArrowheads="1"/>
            </p:cNvSpPr>
            <p:nvPr/>
          </p:nvSpPr>
          <p:spPr bwMode="auto">
            <a:xfrm>
              <a:off x="2189691" y="6534150"/>
              <a:ext cx="114300" cy="1143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latin typeface="Calibri" charset="0"/>
              </a:endParaRPr>
            </a:p>
          </p:txBody>
        </p:sp>
        <p:sp>
          <p:nvSpPr>
            <p:cNvPr id="11" name="Rectangle 41"/>
            <p:cNvSpPr>
              <a:spLocks noChangeArrowheads="1"/>
            </p:cNvSpPr>
            <p:nvPr/>
          </p:nvSpPr>
          <p:spPr bwMode="auto">
            <a:xfrm>
              <a:off x="2097616" y="5902325"/>
              <a:ext cx="549275" cy="450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>
                <a:lnSpc>
                  <a:spcPts val="1950"/>
                </a:lnSpc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sz="1350" dirty="0">
                  <a:solidFill>
                    <a:srgbClr val="000000"/>
                  </a:solidFill>
                  <a:latin typeface="Tahoma" charset="0"/>
                </a:rPr>
                <a:t>Gate</a:t>
              </a:r>
            </a:p>
          </p:txBody>
        </p:sp>
        <p:sp>
          <p:nvSpPr>
            <p:cNvPr id="12" name="Rectangle 41"/>
            <p:cNvSpPr>
              <a:spLocks noChangeArrowheads="1"/>
            </p:cNvSpPr>
            <p:nvPr/>
          </p:nvSpPr>
          <p:spPr bwMode="auto">
            <a:xfrm>
              <a:off x="2673348" y="6322485"/>
              <a:ext cx="549275" cy="450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>
                <a:lnSpc>
                  <a:spcPts val="1950"/>
                </a:lnSpc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sz="1350" dirty="0">
                  <a:solidFill>
                    <a:srgbClr val="000000"/>
                  </a:solidFill>
                  <a:latin typeface="Tahoma" charset="0"/>
                </a:rPr>
                <a:t>Drain</a:t>
              </a:r>
            </a:p>
          </p:txBody>
        </p:sp>
        <p:sp>
          <p:nvSpPr>
            <p:cNvPr id="13" name="Rectangle 41"/>
            <p:cNvSpPr>
              <a:spLocks noChangeArrowheads="1"/>
            </p:cNvSpPr>
            <p:nvPr/>
          </p:nvSpPr>
          <p:spPr bwMode="auto">
            <a:xfrm>
              <a:off x="980013" y="6339418"/>
              <a:ext cx="549275" cy="450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 algn="r">
                <a:lnSpc>
                  <a:spcPts val="1950"/>
                </a:lnSpc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sz="1350" dirty="0">
                  <a:solidFill>
                    <a:srgbClr val="000000"/>
                  </a:solidFill>
                  <a:latin typeface="Tahoma" charset="0"/>
                </a:rPr>
                <a:t>Source</a:t>
              </a:r>
            </a:p>
          </p:txBody>
        </p:sp>
      </p:grp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1067625" y="4392216"/>
            <a:ext cx="2603897" cy="12656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 algn="ctr">
              <a:lnSpc>
                <a:spcPts val="1650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 i="1" dirty="0" err="1">
                <a:solidFill>
                  <a:srgbClr val="0000FF"/>
                </a:solidFill>
                <a:latin typeface="Tahoma" charset="0"/>
              </a:rPr>
              <a:t>n</a:t>
            </a:r>
            <a:r>
              <a:rPr lang="en-US" sz="1350" i="1" dirty="0">
                <a:solidFill>
                  <a:srgbClr val="0000FF"/>
                </a:solidFill>
                <a:latin typeface="Tahoma" charset="0"/>
              </a:rPr>
              <a:t>-channel </a:t>
            </a:r>
            <a:r>
              <a:rPr lang="en-US" sz="1350" i="1" dirty="0" err="1">
                <a:solidFill>
                  <a:srgbClr val="0000FF"/>
                </a:solidFill>
                <a:latin typeface="Tahoma" charset="0"/>
              </a:rPr>
              <a:t>transitor</a:t>
            </a:r>
            <a:br>
              <a:rPr lang="en-US" sz="1350" dirty="0">
                <a:solidFill>
                  <a:srgbClr val="000000"/>
                </a:solidFill>
                <a:latin typeface="Tahoma" charset="0"/>
              </a:rPr>
            </a:br>
            <a:r>
              <a:rPr lang="en-US" sz="1350" dirty="0">
                <a:solidFill>
                  <a:srgbClr val="0000FF"/>
                </a:solidFill>
                <a:latin typeface="Tahoma" charset="0"/>
              </a:rPr>
              <a:t>open </a:t>
            </a:r>
            <a:r>
              <a:rPr lang="en-US" sz="1350" dirty="0">
                <a:solidFill>
                  <a:srgbClr val="000000"/>
                </a:solidFill>
                <a:latin typeface="Tahoma" charset="0"/>
              </a:rPr>
              <a:t>when voltage at Gate is low</a:t>
            </a:r>
            <a:br>
              <a:rPr lang="en-US" sz="1350" dirty="0">
                <a:solidFill>
                  <a:srgbClr val="000000"/>
                </a:solidFill>
                <a:latin typeface="Tahoma" charset="0"/>
              </a:rPr>
            </a:br>
            <a:r>
              <a:rPr lang="en-US" sz="1350" dirty="0">
                <a:solidFill>
                  <a:srgbClr val="0000FF"/>
                </a:solidFill>
                <a:latin typeface="Tahoma" charset="0"/>
              </a:rPr>
              <a:t>closes </a:t>
            </a:r>
            <a:r>
              <a:rPr lang="en-US" sz="1350" dirty="0">
                <a:solidFill>
                  <a:srgbClr val="000000"/>
                </a:solidFill>
                <a:latin typeface="Tahoma" charset="0"/>
              </a:rPr>
              <a:t>when:</a:t>
            </a:r>
          </a:p>
          <a:p>
            <a:pPr algn="ctr">
              <a:lnSpc>
                <a:spcPts val="1650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 dirty="0" err="1">
                <a:solidFill>
                  <a:srgbClr val="000000"/>
                </a:solidFill>
                <a:latin typeface="Tahoma" charset="0"/>
              </a:rPr>
              <a:t>voltage(Gate</a:t>
            </a:r>
            <a:r>
              <a:rPr lang="en-US" sz="1350" dirty="0">
                <a:solidFill>
                  <a:srgbClr val="000000"/>
                </a:solidFill>
                <a:latin typeface="Tahoma" charset="0"/>
              </a:rPr>
              <a:t>) &gt; voltage (Threshold)</a:t>
            </a:r>
          </a:p>
          <a:p>
            <a:pPr algn="ctr">
              <a:lnSpc>
                <a:spcPts val="1650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 dirty="0">
                <a:solidFill>
                  <a:srgbClr val="000000"/>
                </a:solidFill>
                <a:latin typeface="Tahoma" charset="0"/>
              </a:rPr>
              <a:t>(High resistance when gate voltage Low,</a:t>
            </a:r>
          </a:p>
          <a:p>
            <a:pPr algn="ctr">
              <a:lnSpc>
                <a:spcPts val="1650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 dirty="0">
                <a:solidFill>
                  <a:srgbClr val="000000"/>
                </a:solidFill>
                <a:latin typeface="Tahoma" charset="0"/>
              </a:rPr>
              <a:t>Low resistance when gate voltage High)</a:t>
            </a:r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5291406" y="4392217"/>
            <a:ext cx="2603897" cy="1316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 algn="ctr">
              <a:lnSpc>
                <a:spcPts val="1650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 i="1" dirty="0" err="1">
                <a:solidFill>
                  <a:srgbClr val="0000FF"/>
                </a:solidFill>
                <a:latin typeface="Tahoma" charset="0"/>
              </a:rPr>
              <a:t>p</a:t>
            </a:r>
            <a:r>
              <a:rPr lang="en-US" sz="1350" i="1" dirty="0">
                <a:solidFill>
                  <a:srgbClr val="0000FF"/>
                </a:solidFill>
                <a:latin typeface="Tahoma" charset="0"/>
              </a:rPr>
              <a:t>-channel transistor</a:t>
            </a:r>
            <a:br>
              <a:rPr lang="en-US" sz="1350" dirty="0">
                <a:solidFill>
                  <a:srgbClr val="000000"/>
                </a:solidFill>
                <a:latin typeface="Tahoma" charset="0"/>
              </a:rPr>
            </a:br>
            <a:r>
              <a:rPr lang="en-US" sz="1350" dirty="0">
                <a:solidFill>
                  <a:srgbClr val="0000FF"/>
                </a:solidFill>
                <a:latin typeface="Tahoma" charset="0"/>
              </a:rPr>
              <a:t>closed </a:t>
            </a:r>
            <a:r>
              <a:rPr lang="en-US" sz="1350" dirty="0">
                <a:solidFill>
                  <a:srgbClr val="000000"/>
                </a:solidFill>
                <a:latin typeface="Tahoma" charset="0"/>
              </a:rPr>
              <a:t>when voltage at Gate is low</a:t>
            </a:r>
            <a:br>
              <a:rPr lang="en-US" sz="1350" dirty="0">
                <a:solidFill>
                  <a:srgbClr val="000000"/>
                </a:solidFill>
                <a:latin typeface="Tahoma" charset="0"/>
              </a:rPr>
            </a:br>
            <a:r>
              <a:rPr lang="en-US" sz="1350" dirty="0">
                <a:solidFill>
                  <a:srgbClr val="0000FF"/>
                </a:solidFill>
                <a:latin typeface="Tahoma" charset="0"/>
              </a:rPr>
              <a:t>opens </a:t>
            </a:r>
            <a:r>
              <a:rPr lang="en-US" sz="1350" dirty="0">
                <a:solidFill>
                  <a:srgbClr val="000000"/>
                </a:solidFill>
                <a:latin typeface="Tahoma" charset="0"/>
              </a:rPr>
              <a:t>when:</a:t>
            </a:r>
          </a:p>
          <a:p>
            <a:pPr algn="ctr">
              <a:lnSpc>
                <a:spcPts val="1650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 dirty="0" err="1">
                <a:solidFill>
                  <a:srgbClr val="000000"/>
                </a:solidFill>
                <a:latin typeface="Tahoma" charset="0"/>
              </a:rPr>
              <a:t>voltage(Gate</a:t>
            </a:r>
            <a:r>
              <a:rPr lang="en-US" sz="1350" dirty="0">
                <a:solidFill>
                  <a:srgbClr val="000000"/>
                </a:solidFill>
                <a:latin typeface="Tahoma" charset="0"/>
              </a:rPr>
              <a:t>) &gt; voltage (Threshold)</a:t>
            </a:r>
          </a:p>
          <a:p>
            <a:pPr algn="ctr">
              <a:lnSpc>
                <a:spcPts val="1650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 dirty="0">
                <a:solidFill>
                  <a:srgbClr val="000000"/>
                </a:solidFill>
                <a:latin typeface="Tahoma" charset="0"/>
              </a:rPr>
              <a:t>(Low resistance when gate voltage Low,</a:t>
            </a:r>
          </a:p>
          <a:p>
            <a:pPr algn="ctr">
              <a:lnSpc>
                <a:spcPts val="1650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 dirty="0">
                <a:solidFill>
                  <a:srgbClr val="000000"/>
                </a:solidFill>
                <a:latin typeface="Tahoma" charset="0"/>
              </a:rPr>
              <a:t>High resistance when gate voltage High)</a:t>
            </a:r>
          </a:p>
          <a:p>
            <a:pPr algn="ctr">
              <a:lnSpc>
                <a:spcPts val="1650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 dirty="0">
                <a:solidFill>
                  <a:srgbClr val="000000"/>
                </a:solidFill>
                <a:latin typeface="Tahoma" charset="0"/>
              </a:rPr>
              <a:t> </a:t>
            </a:r>
          </a:p>
        </p:txBody>
      </p:sp>
      <p:grpSp>
        <p:nvGrpSpPr>
          <p:cNvPr id="19" name="Group 38"/>
          <p:cNvGrpSpPr/>
          <p:nvPr/>
        </p:nvGrpSpPr>
        <p:grpSpPr>
          <a:xfrm>
            <a:off x="1429575" y="3463529"/>
            <a:ext cx="1682353" cy="857250"/>
            <a:chOff x="1346201" y="3475038"/>
            <a:chExt cx="2243137" cy="1143000"/>
          </a:xfrm>
        </p:grpSpPr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2265363" y="3475038"/>
              <a:ext cx="627062" cy="4270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 algn="ctr">
                <a:lnSpc>
                  <a:spcPts val="1650"/>
                </a:lnSpc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sz="1350" dirty="0">
                  <a:solidFill>
                    <a:srgbClr val="000000"/>
                  </a:solidFill>
                  <a:latin typeface="Tahoma" charset="0"/>
                </a:rPr>
                <a:t>Gate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1346201" y="4191000"/>
              <a:ext cx="325438" cy="4270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 algn="ctr">
                <a:lnSpc>
                  <a:spcPts val="1650"/>
                </a:lnSpc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sz="1350" dirty="0">
                  <a:solidFill>
                    <a:srgbClr val="000000"/>
                  </a:solidFill>
                  <a:latin typeface="Tahoma" charset="0"/>
                </a:rPr>
                <a:t>Source</a:t>
              </a:r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3308350" y="4191000"/>
              <a:ext cx="280988" cy="425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>
                <a:lnSpc>
                  <a:spcPts val="1650"/>
                </a:lnSpc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sz="1350" dirty="0">
                  <a:solidFill>
                    <a:srgbClr val="000000"/>
                  </a:solidFill>
                  <a:latin typeface="Tahoma" charset="0"/>
                </a:rPr>
                <a:t>Drain</a:t>
              </a:r>
            </a:p>
          </p:txBody>
        </p: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1912938" y="3810000"/>
              <a:ext cx="1371600" cy="533400"/>
              <a:chOff x="1205" y="2400"/>
              <a:chExt cx="864" cy="336"/>
            </a:xfrm>
          </p:grpSpPr>
          <p:sp>
            <p:nvSpPr>
              <p:cNvPr id="24" name="Line 64"/>
              <p:cNvSpPr>
                <a:spLocks noChangeShapeType="1"/>
              </p:cNvSpPr>
              <p:nvPr/>
            </p:nvSpPr>
            <p:spPr bwMode="auto">
              <a:xfrm flipH="1" flipV="1">
                <a:off x="1493" y="2592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>
                <a:off x="1493" y="25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" name="Line 66"/>
              <p:cNvSpPr>
                <a:spLocks noChangeShapeType="1"/>
              </p:cNvSpPr>
              <p:nvPr/>
            </p:nvSpPr>
            <p:spPr bwMode="auto">
              <a:xfrm>
                <a:off x="1781" y="2592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7" name="Line 67"/>
              <p:cNvSpPr>
                <a:spLocks noChangeShapeType="1"/>
              </p:cNvSpPr>
              <p:nvPr/>
            </p:nvSpPr>
            <p:spPr bwMode="auto">
              <a:xfrm>
                <a:off x="1781" y="273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8" name="Line 68"/>
              <p:cNvSpPr>
                <a:spLocks noChangeShapeType="1"/>
              </p:cNvSpPr>
              <p:nvPr/>
            </p:nvSpPr>
            <p:spPr bwMode="auto">
              <a:xfrm>
                <a:off x="1493" y="254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9" name="Line 69"/>
              <p:cNvSpPr>
                <a:spLocks noChangeShapeType="1"/>
              </p:cNvSpPr>
              <p:nvPr/>
            </p:nvSpPr>
            <p:spPr bwMode="auto">
              <a:xfrm flipH="1" flipV="1">
                <a:off x="1637" y="240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0" name="Line 70"/>
              <p:cNvSpPr>
                <a:spLocks noChangeShapeType="1"/>
              </p:cNvSpPr>
              <p:nvPr/>
            </p:nvSpPr>
            <p:spPr bwMode="auto">
              <a:xfrm flipH="1">
                <a:off x="1205" y="273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  <p:grpSp>
        <p:nvGrpSpPr>
          <p:cNvPr id="31" name="Group 39"/>
          <p:cNvGrpSpPr/>
          <p:nvPr/>
        </p:nvGrpSpPr>
        <p:grpSpPr>
          <a:xfrm>
            <a:off x="5856952" y="3486150"/>
            <a:ext cx="1491854" cy="857250"/>
            <a:chOff x="5562600" y="3505200"/>
            <a:chExt cx="1989138" cy="1143000"/>
          </a:xfrm>
        </p:grpSpPr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6227763" y="3505200"/>
              <a:ext cx="627062" cy="4270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 algn="ctr">
                <a:lnSpc>
                  <a:spcPts val="1650"/>
                </a:lnSpc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sz="1350" dirty="0">
                  <a:solidFill>
                    <a:srgbClr val="000000"/>
                  </a:solidFill>
                  <a:latin typeface="Tahoma" charset="0"/>
                </a:rPr>
                <a:t>Gate</a:t>
              </a: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5562600" y="4221163"/>
              <a:ext cx="325438" cy="4270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 algn="r">
                <a:lnSpc>
                  <a:spcPts val="1650"/>
                </a:lnSpc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sz="1350" dirty="0">
                  <a:solidFill>
                    <a:srgbClr val="000000"/>
                  </a:solidFill>
                  <a:latin typeface="Tahoma" charset="0"/>
                </a:rPr>
                <a:t>Source </a:t>
              </a: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7270750" y="4221163"/>
              <a:ext cx="280988" cy="425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>
                <a:lnSpc>
                  <a:spcPts val="1650"/>
                </a:lnSpc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sz="1350" dirty="0">
                  <a:solidFill>
                    <a:srgbClr val="000000"/>
                  </a:solidFill>
                  <a:latin typeface="Tahoma" charset="0"/>
                </a:rPr>
                <a:t>Drain</a:t>
              </a:r>
            </a:p>
          </p:txBody>
        </p:sp>
        <p:grpSp>
          <p:nvGrpSpPr>
            <p:cNvPr id="35" name="Group 71"/>
            <p:cNvGrpSpPr>
              <a:grpSpLocks/>
            </p:cNvGrpSpPr>
            <p:nvPr/>
          </p:nvGrpSpPr>
          <p:grpSpPr bwMode="auto">
            <a:xfrm>
              <a:off x="5875338" y="3840163"/>
              <a:ext cx="1371600" cy="533400"/>
              <a:chOff x="3701" y="2419"/>
              <a:chExt cx="864" cy="336"/>
            </a:xfrm>
          </p:grpSpPr>
          <p:sp>
            <p:nvSpPr>
              <p:cNvPr id="36" name="Line 37"/>
              <p:cNvSpPr>
                <a:spLocks noChangeShapeType="1"/>
              </p:cNvSpPr>
              <p:nvPr/>
            </p:nvSpPr>
            <p:spPr bwMode="auto">
              <a:xfrm flipH="1" flipV="1">
                <a:off x="3989" y="2611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7" name="Line 38"/>
              <p:cNvSpPr>
                <a:spLocks noChangeShapeType="1"/>
              </p:cNvSpPr>
              <p:nvPr/>
            </p:nvSpPr>
            <p:spPr bwMode="auto">
              <a:xfrm>
                <a:off x="3989" y="2611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8" name="Line 39"/>
              <p:cNvSpPr>
                <a:spLocks noChangeShapeType="1"/>
              </p:cNvSpPr>
              <p:nvPr/>
            </p:nvSpPr>
            <p:spPr bwMode="auto">
              <a:xfrm>
                <a:off x="4277" y="2611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9" name="Line 40"/>
              <p:cNvSpPr>
                <a:spLocks noChangeShapeType="1"/>
              </p:cNvSpPr>
              <p:nvPr/>
            </p:nvSpPr>
            <p:spPr bwMode="auto">
              <a:xfrm>
                <a:off x="4277" y="2755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0" name="Line 41"/>
              <p:cNvSpPr>
                <a:spLocks noChangeShapeType="1"/>
              </p:cNvSpPr>
              <p:nvPr/>
            </p:nvSpPr>
            <p:spPr bwMode="auto">
              <a:xfrm>
                <a:off x="3989" y="2563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1" name="Line 42"/>
              <p:cNvSpPr>
                <a:spLocks noChangeShapeType="1"/>
              </p:cNvSpPr>
              <p:nvPr/>
            </p:nvSpPr>
            <p:spPr bwMode="auto">
              <a:xfrm flipH="1" flipV="1">
                <a:off x="4133" y="2419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2" name="Line 58"/>
              <p:cNvSpPr>
                <a:spLocks noChangeShapeType="1"/>
              </p:cNvSpPr>
              <p:nvPr/>
            </p:nvSpPr>
            <p:spPr bwMode="auto">
              <a:xfrm flipH="1">
                <a:off x="3701" y="2755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3" name="Oval 55"/>
              <p:cNvSpPr>
                <a:spLocks noChangeArrowheads="1"/>
              </p:cNvSpPr>
              <p:nvPr/>
            </p:nvSpPr>
            <p:spPr bwMode="auto">
              <a:xfrm>
                <a:off x="4095" y="2484"/>
                <a:ext cx="72" cy="7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350">
                  <a:latin typeface="Calibri" charset="0"/>
                </a:endParaRPr>
              </a:p>
            </p:txBody>
          </p:sp>
        </p:grpSp>
      </p:grpSp>
      <p:grpSp>
        <p:nvGrpSpPr>
          <p:cNvPr id="44" name="Group 37"/>
          <p:cNvGrpSpPr/>
          <p:nvPr/>
        </p:nvGrpSpPr>
        <p:grpSpPr>
          <a:xfrm>
            <a:off x="6644844" y="3333750"/>
            <a:ext cx="1898159" cy="923330"/>
            <a:chOff x="6613122" y="3301999"/>
            <a:chExt cx="2530878" cy="1231106"/>
          </a:xfrm>
        </p:grpSpPr>
        <p:sp>
          <p:nvSpPr>
            <p:cNvPr id="45" name="TextBox 34"/>
            <p:cNvSpPr txBox="1"/>
            <p:nvPr/>
          </p:nvSpPr>
          <p:spPr>
            <a:xfrm>
              <a:off x="7200302" y="3301999"/>
              <a:ext cx="1943698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Note circle symbol to indicate “NOT” or “complement”</a:t>
              </a:r>
            </a:p>
          </p:txBody>
        </p:sp>
        <p:cxnSp>
          <p:nvCxnSpPr>
            <p:cNvPr id="46" name="Straight Arrow Connector 36"/>
            <p:cNvCxnSpPr>
              <a:stCxn id="45" idx="1"/>
              <a:endCxn id="43" idx="7"/>
            </p:cNvCxnSpPr>
            <p:nvPr/>
          </p:nvCxnSpPr>
          <p:spPr>
            <a:xfrm flipH="1">
              <a:off x="6613122" y="3763664"/>
              <a:ext cx="587180" cy="196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815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740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Critical Path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72574"/>
            <a:ext cx="83058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When setting clock period in synchronous systems, must allow for worst case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Path through combinational logic that is worst case called “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critical path</a:t>
            </a:r>
            <a:r>
              <a:rPr lang="en-US" altLang="en-US" sz="2400" dirty="0">
                <a:latin typeface="Arial" panose="020B0604020202020204" pitchFamily="34" charset="0"/>
              </a:rPr>
              <a:t>”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Can be estimated by number of “</a:t>
            </a: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</a:rPr>
              <a:t>gate delays</a:t>
            </a:r>
            <a:r>
              <a:rPr lang="en-US" altLang="en-US" sz="2000" dirty="0">
                <a:latin typeface="Arial" panose="020B0604020202020204" pitchFamily="34" charset="0"/>
              </a:rPr>
              <a:t>”: Number of gates must go through in worst case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Idea: Doesn’t matter if speedup other paths if don’t improve the critical path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What might critical path of ALU?</a:t>
            </a:r>
          </a:p>
        </p:txBody>
      </p:sp>
    </p:spTree>
    <p:extLst>
      <p:ext uri="{BB962C8B-B14F-4D97-AF65-F5344CB8AC3E}">
        <p14:creationId xmlns:p14="http://schemas.microsoft.com/office/powerpoint/2010/main" val="3586343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740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Processor Design Process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72574"/>
            <a:ext cx="8305800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Five steps to design a processor:</a:t>
            </a:r>
          </a:p>
          <a:p>
            <a:pPr marL="914400" lvl="1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2000" dirty="0">
                <a:latin typeface="Arial" panose="020B0604020202020204" pitchFamily="34" charset="0"/>
              </a:rPr>
              <a:t>Analyze instruction set </a:t>
            </a:r>
            <a:r>
              <a:rPr lang="en-US" sz="2000" dirty="0">
                <a:sym typeface="Wingdings" charset="2"/>
              </a:rPr>
              <a:t>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 err="1">
                <a:latin typeface="Arial" panose="020B0604020202020204" pitchFamily="34" charset="0"/>
              </a:rPr>
              <a:t>datapath</a:t>
            </a:r>
            <a:r>
              <a:rPr lang="en-US" altLang="en-US" sz="2000" dirty="0">
                <a:latin typeface="Arial" panose="020B0604020202020204" pitchFamily="34" charset="0"/>
              </a:rPr>
              <a:t> requirements</a:t>
            </a:r>
          </a:p>
          <a:p>
            <a:pPr marL="914400" lvl="1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2000" dirty="0">
                <a:latin typeface="Arial" panose="020B0604020202020204" pitchFamily="34" charset="0"/>
              </a:rPr>
              <a:t>Select set of </a:t>
            </a:r>
            <a:r>
              <a:rPr lang="en-US" altLang="en-US" sz="2000" dirty="0" err="1">
                <a:latin typeface="Arial" panose="020B0604020202020204" pitchFamily="34" charset="0"/>
              </a:rPr>
              <a:t>datapath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components &amp; establish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clock methodology</a:t>
            </a:r>
          </a:p>
          <a:p>
            <a:pPr marL="914400" lvl="1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2000" dirty="0">
                <a:latin typeface="Arial" panose="020B0604020202020204" pitchFamily="34" charset="0"/>
              </a:rPr>
              <a:t>Assemble </a:t>
            </a:r>
            <a:r>
              <a:rPr lang="en-US" altLang="en-US" sz="2000" dirty="0" err="1">
                <a:latin typeface="Arial" panose="020B0604020202020204" pitchFamily="34" charset="0"/>
              </a:rPr>
              <a:t>datapath</a:t>
            </a:r>
            <a:r>
              <a:rPr lang="en-US" altLang="en-US" sz="2000" dirty="0">
                <a:latin typeface="Arial" panose="020B0604020202020204" pitchFamily="34" charset="0"/>
              </a:rPr>
              <a:t> meeting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the requirements</a:t>
            </a:r>
          </a:p>
          <a:p>
            <a:pPr marL="914400" lvl="1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2000" dirty="0">
                <a:latin typeface="Arial" panose="020B0604020202020204" pitchFamily="34" charset="0"/>
              </a:rPr>
              <a:t>Analyze implementation of each instruction to determine setting of control points that effects the register transfer.</a:t>
            </a:r>
          </a:p>
          <a:p>
            <a:pPr marL="914400" lvl="1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2000" dirty="0">
                <a:latin typeface="Arial" panose="020B0604020202020204" pitchFamily="34" charset="0"/>
              </a:rPr>
              <a:t>Assemble the control logic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Formulate Logic Equations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Design Circuits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457148" y="1921804"/>
            <a:ext cx="2667000" cy="1463278"/>
            <a:chOff x="5444062" y="4398949"/>
            <a:chExt cx="3556000" cy="1951037"/>
          </a:xfrm>
        </p:grpSpPr>
        <p:sp>
          <p:nvSpPr>
            <p:cNvPr id="7" name="Rectangle 4" descr="10%"/>
            <p:cNvSpPr>
              <a:spLocks noChangeArrowheads="1"/>
            </p:cNvSpPr>
            <p:nvPr/>
          </p:nvSpPr>
          <p:spPr bwMode="auto">
            <a:xfrm>
              <a:off x="5579000" y="4754549"/>
              <a:ext cx="1123950" cy="649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659962" y="4860912"/>
              <a:ext cx="815311" cy="3359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200" b="1"/>
                <a:t>Control</a:t>
              </a:r>
            </a:p>
          </p:txBody>
        </p:sp>
        <p:sp>
          <p:nvSpPr>
            <p:cNvPr id="9" name="Rectangle 6" descr="10%"/>
            <p:cNvSpPr>
              <a:spLocks noChangeArrowheads="1"/>
            </p:cNvSpPr>
            <p:nvPr/>
          </p:nvSpPr>
          <p:spPr bwMode="auto">
            <a:xfrm>
              <a:off x="5579000" y="5564174"/>
              <a:ext cx="1123950" cy="6508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500">
                <a:solidFill>
                  <a:schemeClr val="accent2"/>
                </a:solidFill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5679013" y="5729274"/>
              <a:ext cx="972105" cy="3359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200" b="1">
                  <a:solidFill>
                    <a:schemeClr val="accent2"/>
                  </a:solidFill>
                </a:rPr>
                <a:t>Datapath</a:t>
              </a:r>
              <a:endParaRPr lang="en-US" sz="1200" b="1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6998225" y="4416411"/>
              <a:ext cx="920750" cy="19335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7050613" y="5165712"/>
              <a:ext cx="912516" cy="3359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200" b="1"/>
                <a:t>Memory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444062" y="4416411"/>
              <a:ext cx="1393825" cy="19335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5679013" y="4398949"/>
              <a:ext cx="1007413" cy="3359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200" b="1"/>
                <a:t>Processor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8079312" y="4416411"/>
              <a:ext cx="920750" cy="7858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8212202" y="4668824"/>
              <a:ext cx="642272" cy="3359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200" b="1"/>
                <a:t>Input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8079312" y="5564174"/>
              <a:ext cx="920750" cy="7858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8135257" y="5816586"/>
              <a:ext cx="796160" cy="3359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200" b="1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1448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740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The RISC-V Lite Subset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162922" y="1304351"/>
            <a:ext cx="830580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ADD and SUB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rd,rs1,rs2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rd,rs1,rs2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OR Immediate: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rd,rs1,imm12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LOAD and STORE Word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rd,rs1,imm12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rs2,rs1,imm12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BRANCH: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rs1,rs2,imm12</a:t>
            </a:r>
          </a:p>
        </p:txBody>
      </p:sp>
      <p:pic>
        <p:nvPicPr>
          <p:cNvPr id="6" name="Picture 109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270" y="1697387"/>
            <a:ext cx="5562030" cy="578644"/>
          </a:xfrm>
          <a:prstGeom prst="rect">
            <a:avLst/>
          </a:prstGeom>
        </p:spPr>
      </p:pic>
      <p:pic>
        <p:nvPicPr>
          <p:cNvPr id="7" name="Picture 110" descr="Untitled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51" y="2973113"/>
            <a:ext cx="5508349" cy="475458"/>
          </a:xfrm>
          <a:prstGeom prst="rect">
            <a:avLst/>
          </a:prstGeom>
        </p:spPr>
      </p:pic>
      <p:pic>
        <p:nvPicPr>
          <p:cNvPr id="8" name="Picture 111" descr="Untitled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568" y="4032560"/>
            <a:ext cx="5448341" cy="704045"/>
          </a:xfrm>
          <a:prstGeom prst="rect">
            <a:avLst/>
          </a:prstGeom>
        </p:spPr>
      </p:pic>
      <p:pic>
        <p:nvPicPr>
          <p:cNvPr id="9" name="Picture 112" descr="Untitled.jpe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568" y="4535688"/>
            <a:ext cx="5448341" cy="682817"/>
          </a:xfrm>
          <a:prstGeom prst="rect">
            <a:avLst/>
          </a:prstGeom>
        </p:spPr>
      </p:pic>
      <p:pic>
        <p:nvPicPr>
          <p:cNvPr id="10" name="Picture 113" descr="Untitled.jpe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567" y="5327192"/>
            <a:ext cx="5448341" cy="4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01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740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Register Transfer Language (RTL)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72574"/>
            <a:ext cx="8506662" cy="555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RTL gives the </a:t>
            </a:r>
            <a:r>
              <a:rPr lang="en-US" altLang="en-US" sz="2400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meaning</a:t>
            </a:r>
            <a:r>
              <a:rPr lang="en-US" altLang="en-US" sz="2400" dirty="0">
                <a:latin typeface="Arial" panose="020B0604020202020204" pitchFamily="34" charset="0"/>
              </a:rPr>
              <a:t> of the instructions</a:t>
            </a:r>
          </a:p>
          <a:p>
            <a:pPr>
              <a:spcBef>
                <a:spcPct val="50000"/>
              </a:spcBef>
              <a:buNone/>
              <a:tabLst>
                <a:tab pos="857250" algn="l"/>
                <a:tab pos="4025504" algn="l"/>
              </a:tabLst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{op , rs1 , rs2 ,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rd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, funct3}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  <a:sym typeface="Symbol" charset="2"/>
              </a:rPr>
              <a:t>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MEM[ PC ]</a:t>
            </a:r>
          </a:p>
          <a:p>
            <a:pPr>
              <a:spcBef>
                <a:spcPct val="50000"/>
              </a:spcBef>
              <a:buNone/>
              <a:tabLst>
                <a:tab pos="857250" algn="l"/>
                <a:tab pos="4025504" algn="l"/>
              </a:tabLst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{op , rs1 , rs2 ,   Imm12}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  <a:sym typeface="Symbol" charset="2"/>
              </a:rPr>
              <a:t>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MEM[ PC ]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All start by fetching the instruction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  <a:tabLst>
                <a:tab pos="857250" algn="l"/>
                <a:tab pos="4025504" algn="l"/>
              </a:tabLst>
            </a:pPr>
            <a:r>
              <a:rPr lang="en-US" sz="1800" u="sng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Inst</a:t>
            </a:r>
            <a:r>
              <a:rPr lang="en-US" sz="18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en-US" sz="1800" u="sng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Register Transfers</a:t>
            </a:r>
          </a:p>
          <a:p>
            <a:pPr>
              <a:lnSpc>
                <a:spcPct val="90000"/>
              </a:lnSpc>
              <a:spcBef>
                <a:spcPct val="50000"/>
              </a:spcBef>
              <a:buNone/>
              <a:tabLst>
                <a:tab pos="857250" algn="l"/>
                <a:tab pos="4025504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ADD   R[</a:t>
            </a:r>
            <a:r>
              <a:rPr lang="en-US" sz="18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rd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] 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  <a:sym typeface="Symbol" charset="2"/>
              </a:rPr>
              <a:t>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R[rs1] + R[rs2]; PC 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  <a:sym typeface="Symbol" charset="2"/>
              </a:rPr>
              <a:t>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PC + 4</a:t>
            </a:r>
          </a:p>
          <a:p>
            <a:pPr>
              <a:lnSpc>
                <a:spcPct val="90000"/>
              </a:lnSpc>
              <a:spcBef>
                <a:spcPct val="50000"/>
              </a:spcBef>
              <a:buNone/>
              <a:tabLst>
                <a:tab pos="857250" algn="l"/>
                <a:tab pos="4025504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SUB   R[</a:t>
            </a:r>
            <a:r>
              <a:rPr lang="en-US" sz="18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rd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] 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  <a:sym typeface="Symbol" charset="2"/>
              </a:rPr>
              <a:t>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R[rs1] – R[rs2]; PC 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  <a:sym typeface="Symbol" charset="2"/>
              </a:rPr>
              <a:t>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PC + 4</a:t>
            </a:r>
          </a:p>
          <a:p>
            <a:pPr>
              <a:lnSpc>
                <a:spcPct val="90000"/>
              </a:lnSpc>
              <a:spcBef>
                <a:spcPct val="50000"/>
              </a:spcBef>
              <a:buNone/>
              <a:tabLst>
                <a:tab pos="857250" algn="l"/>
                <a:tab pos="4025504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ORI   R[</a:t>
            </a:r>
            <a:r>
              <a:rPr lang="en-US" sz="18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rd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] 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  <a:sym typeface="Symbol" charset="2"/>
              </a:rPr>
              <a:t>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R[rs1] | </a:t>
            </a:r>
            <a:r>
              <a:rPr lang="en-US" sz="18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sign_ext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(Imm12); PC 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  <a:sym typeface="Symbol" charset="2"/>
              </a:rPr>
              <a:t>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PC + 4</a:t>
            </a:r>
          </a:p>
          <a:p>
            <a:pPr>
              <a:lnSpc>
                <a:spcPct val="90000"/>
              </a:lnSpc>
              <a:spcBef>
                <a:spcPct val="50000"/>
              </a:spcBef>
              <a:buNone/>
              <a:tabLst>
                <a:tab pos="857250" algn="l"/>
                <a:tab pos="4025504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LW    R[</a:t>
            </a:r>
            <a:r>
              <a:rPr lang="en-US" sz="18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rd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] 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  <a:sym typeface="Symbol" charset="2"/>
              </a:rPr>
              <a:t>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MEM[ R[rs1] + </a:t>
            </a:r>
            <a:r>
              <a:rPr lang="en-US" sz="18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sign_ext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(Imm12)]; PC 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  <a:sym typeface="Symbol" charset="2"/>
              </a:rPr>
              <a:t>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PC + 4</a:t>
            </a:r>
          </a:p>
          <a:p>
            <a:pPr>
              <a:lnSpc>
                <a:spcPct val="90000"/>
              </a:lnSpc>
              <a:spcBef>
                <a:spcPct val="50000"/>
              </a:spcBef>
              <a:buNone/>
              <a:tabLst>
                <a:tab pos="857250" algn="l"/>
                <a:tab pos="4025504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SW    MEM[ R[rs1] + </a:t>
            </a:r>
            <a:r>
              <a:rPr lang="en-US" sz="18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sign_ext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(Imm12) ] 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  <a:sym typeface="Symbol" charset="2"/>
              </a:rPr>
              <a:t>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R[rs2]; PC 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  <a:sym typeface="Symbol" charset="2"/>
              </a:rPr>
              <a:t>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PC + 4</a:t>
            </a:r>
          </a:p>
          <a:p>
            <a:pPr>
              <a:lnSpc>
                <a:spcPct val="90000"/>
              </a:lnSpc>
              <a:spcBef>
                <a:spcPct val="50000"/>
              </a:spcBef>
              <a:buNone/>
              <a:tabLst>
                <a:tab pos="857250" algn="l"/>
                <a:tab pos="4025504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BEQ   if ( R[</a:t>
            </a:r>
            <a:r>
              <a:rPr lang="en-US" sz="18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rs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] == R[</a:t>
            </a:r>
            <a:r>
              <a:rPr lang="en-US" sz="18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rt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] )</a:t>
            </a:r>
            <a:b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  then PC 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  <a:sym typeface="Symbol" charset="2"/>
              </a:rPr>
              <a:t>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PC + (</a:t>
            </a:r>
            <a:r>
              <a:rPr lang="en-US" sz="18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sign_ext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(Imm12) || 0)</a:t>
            </a:r>
            <a:b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  else PC 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  <a:sym typeface="Symbol" charset="2"/>
              </a:rPr>
              <a:t>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PC + 4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789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740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Step 1: Requirements of the Instruction Set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72574"/>
            <a:ext cx="83058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Memory (MEM)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Instructions &amp; data (will use one for each: really caches)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Registers (R: 32 x 32)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i="1" dirty="0">
                <a:latin typeface="Arial" panose="020B0604020202020204" pitchFamily="34" charset="0"/>
              </a:rPr>
              <a:t>Read rs1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i="1" dirty="0">
                <a:latin typeface="Arial" panose="020B0604020202020204" pitchFamily="34" charset="0"/>
              </a:rPr>
              <a:t>Read rs2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i="1" dirty="0">
                <a:latin typeface="Arial" panose="020B0604020202020204" pitchFamily="34" charset="0"/>
              </a:rPr>
              <a:t>Write </a:t>
            </a:r>
            <a:r>
              <a:rPr lang="en-US" altLang="en-US" sz="2000" i="1" dirty="0" err="1">
                <a:latin typeface="Arial" panose="020B0604020202020204" pitchFamily="34" charset="0"/>
              </a:rPr>
              <a:t>rd</a:t>
            </a:r>
            <a:endParaRPr lang="en-US" altLang="en-US" sz="2000" i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PC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Sign Extender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Add/Sub/OR unit for operation on register(s) or sign extended immediate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Add 4 (or maybe sign extended immediate) to PC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Compare if registers equal?</a:t>
            </a:r>
          </a:p>
        </p:txBody>
      </p:sp>
    </p:spTree>
    <p:extLst>
      <p:ext uri="{BB962C8B-B14F-4D97-AF65-F5344CB8AC3E}">
        <p14:creationId xmlns:p14="http://schemas.microsoft.com/office/powerpoint/2010/main" val="348751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740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Generic Steps of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Datapath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28800" y="2733675"/>
            <a:ext cx="285750" cy="9715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 rot="-5400000">
            <a:off x="2343150" y="2962275"/>
            <a:ext cx="1485900" cy="8001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</a:p>
          <a:p>
            <a:pPr algn="ctr"/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286001" y="3807620"/>
            <a:ext cx="275035" cy="4119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+4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114550" y="3190875"/>
            <a:ext cx="571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886200" y="2733675"/>
            <a:ext cx="742950" cy="97155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486150" y="3076575"/>
            <a:ext cx="400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486150" y="3356372"/>
            <a:ext cx="400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486150" y="3590925"/>
            <a:ext cx="400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424775" y="3292547"/>
            <a:ext cx="452368" cy="323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rs2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424305" y="3051915"/>
            <a:ext cx="452368" cy="323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rs1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428311" y="2766166"/>
            <a:ext cx="356188" cy="323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 rot="-5400000">
            <a:off x="3770848" y="2987622"/>
            <a:ext cx="923651" cy="323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</a:p>
        </p:txBody>
      </p: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5143500" y="2778919"/>
            <a:ext cx="914400" cy="1143000"/>
            <a:chOff x="3648" y="1348"/>
            <a:chExt cx="768" cy="96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648" y="1348"/>
              <a:ext cx="528" cy="960"/>
            </a:xfrm>
            <a:custGeom>
              <a:avLst/>
              <a:gdLst>
                <a:gd name="T0" fmla="*/ 0 w 528"/>
                <a:gd name="T1" fmla="*/ 0 h 960"/>
                <a:gd name="T2" fmla="*/ 528 w 528"/>
                <a:gd name="T3" fmla="*/ 192 h 960"/>
                <a:gd name="T4" fmla="*/ 528 w 528"/>
                <a:gd name="T5" fmla="*/ 672 h 960"/>
                <a:gd name="T6" fmla="*/ 0 w 528"/>
                <a:gd name="T7" fmla="*/ 960 h 960"/>
                <a:gd name="T8" fmla="*/ 0 w 528"/>
                <a:gd name="T9" fmla="*/ 528 h 960"/>
                <a:gd name="T10" fmla="*/ 48 w 528"/>
                <a:gd name="T11" fmla="*/ 480 h 960"/>
                <a:gd name="T12" fmla="*/ 0 w 528"/>
                <a:gd name="T13" fmla="*/ 432 h 960"/>
                <a:gd name="T14" fmla="*/ 0 w 528"/>
                <a:gd name="T15" fmla="*/ 0 h 9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8"/>
                <a:gd name="T25" fmla="*/ 0 h 960"/>
                <a:gd name="T26" fmla="*/ 528 w 528"/>
                <a:gd name="T27" fmla="*/ 960 h 9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8" h="960">
                  <a:moveTo>
                    <a:pt x="0" y="0"/>
                  </a:moveTo>
                  <a:lnTo>
                    <a:pt x="528" y="192"/>
                  </a:lnTo>
                  <a:lnTo>
                    <a:pt x="528" y="672"/>
                  </a:lnTo>
                  <a:lnTo>
                    <a:pt x="0" y="960"/>
                  </a:lnTo>
                  <a:lnTo>
                    <a:pt x="0" y="528"/>
                  </a:lnTo>
                  <a:lnTo>
                    <a:pt x="48" y="480"/>
                  </a:lnTo>
                  <a:lnTo>
                    <a:pt x="0" y="4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176" y="178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702" y="1699"/>
              <a:ext cx="470" cy="2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ALU</a:t>
              </a:r>
            </a:p>
          </p:txBody>
        </p:sp>
      </p:grp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629150" y="3590925"/>
            <a:ext cx="514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463529" y="3854054"/>
            <a:ext cx="165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629150" y="2980135"/>
            <a:ext cx="49172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 rot="-5400000">
            <a:off x="5715000" y="3076575"/>
            <a:ext cx="1485900" cy="8001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4800600" y="359092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4800600" y="387667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4800600" y="4105275"/>
            <a:ext cx="1257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6858000" y="3293269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V="1">
            <a:off x="7086600" y="2333626"/>
            <a:ext cx="0" cy="9596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4083845" y="2333625"/>
            <a:ext cx="300275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4083844" y="2333625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3427381" y="3806772"/>
            <a:ext cx="548548" cy="323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imm</a:t>
            </a: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2400300" y="3190875"/>
            <a:ext cx="0" cy="628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AutoShape 33"/>
          <p:cNvSpPr>
            <a:spLocks noChangeArrowheads="1"/>
          </p:cNvSpPr>
          <p:nvPr/>
        </p:nvSpPr>
        <p:spPr bwMode="auto">
          <a:xfrm>
            <a:off x="1828800" y="3921920"/>
            <a:ext cx="285750" cy="60721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>
            <a:off x="2114550" y="4088606"/>
            <a:ext cx="171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3950494" y="3854054"/>
            <a:ext cx="0" cy="5036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2114551" y="4357688"/>
            <a:ext cx="18359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H="1">
            <a:off x="1543050" y="4219575"/>
            <a:ext cx="285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1543050" y="3190875"/>
            <a:ext cx="0" cy="1028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1543050" y="3190875"/>
            <a:ext cx="285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2150388" y="4686299"/>
            <a:ext cx="1302426" cy="553641"/>
            <a:chOff x="671" y="2832"/>
            <a:chExt cx="1413" cy="465"/>
          </a:xfrm>
        </p:grpSpPr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671" y="2832"/>
              <a:ext cx="1395" cy="4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5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Instruction</a:t>
              </a:r>
            </a:p>
            <a:p>
              <a:pPr algn="ctr">
                <a:defRPr/>
              </a:pPr>
              <a:r>
                <a:rPr lang="en-US" sz="15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Fetch</a:t>
              </a: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3594497" y="4441032"/>
            <a:ext cx="1322784" cy="1015603"/>
            <a:chOff x="728" y="2626"/>
            <a:chExt cx="1356" cy="853"/>
          </a:xfrm>
        </p:grpSpPr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788" y="2626"/>
              <a:ext cx="1144" cy="8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endParaRPr lang="en-US" sz="15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en-US" sz="15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Decode/</a:t>
              </a:r>
            </a:p>
            <a:p>
              <a:pPr algn="ctr">
                <a:defRPr/>
              </a:pPr>
              <a:r>
                <a:rPr lang="en-US" sz="15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Register</a:t>
              </a:r>
            </a:p>
            <a:p>
              <a:pPr algn="ctr">
                <a:defRPr/>
              </a:pPr>
              <a:r>
                <a:rPr lang="en-US" sz="15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</a:t>
              </a: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728" y="2832"/>
              <a:ext cx="135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6"/>
          <p:cNvGrpSpPr>
            <a:grpSpLocks/>
          </p:cNvGrpSpPr>
          <p:nvPr/>
        </p:nvGrpSpPr>
        <p:grpSpPr bwMode="auto">
          <a:xfrm>
            <a:off x="4978596" y="4686304"/>
            <a:ext cx="1156695" cy="423863"/>
            <a:chOff x="691" y="2832"/>
            <a:chExt cx="1393" cy="356"/>
          </a:xfrm>
        </p:grpSpPr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691" y="2917"/>
              <a:ext cx="1317" cy="27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5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Execute</a:t>
              </a:r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5938641" y="4686304"/>
            <a:ext cx="1093387" cy="423863"/>
            <a:chOff x="168" y="2832"/>
            <a:chExt cx="2355" cy="356"/>
          </a:xfrm>
        </p:grpSpPr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168" y="2917"/>
              <a:ext cx="2355" cy="27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5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Memory</a:t>
              </a: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730" y="2832"/>
              <a:ext cx="135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" name="Group 52"/>
          <p:cNvGrpSpPr>
            <a:grpSpLocks/>
          </p:cNvGrpSpPr>
          <p:nvPr/>
        </p:nvGrpSpPr>
        <p:grpSpPr bwMode="auto">
          <a:xfrm>
            <a:off x="6793822" y="4673203"/>
            <a:ext cx="1115968" cy="553641"/>
            <a:chOff x="457" y="2821"/>
            <a:chExt cx="1920" cy="465"/>
          </a:xfrm>
        </p:grpSpPr>
        <p:sp>
          <p:nvSpPr>
            <p:cNvPr id="55" name="Text Box 53"/>
            <p:cNvSpPr txBox="1">
              <a:spLocks noChangeArrowheads="1"/>
            </p:cNvSpPr>
            <p:nvPr/>
          </p:nvSpPr>
          <p:spPr bwMode="auto">
            <a:xfrm>
              <a:off x="457" y="2821"/>
              <a:ext cx="1920" cy="4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Register</a:t>
              </a:r>
            </a:p>
            <a:p>
              <a:pPr algn="ctr"/>
              <a:r>
                <a:rPr lang="en-US" sz="150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Write</a:t>
              </a: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729" y="2832"/>
              <a:ext cx="135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7" name="Text Box 3"/>
          <p:cNvSpPr txBox="1">
            <a:spLocks noChangeArrowheads="1"/>
          </p:cNvSpPr>
          <p:nvPr/>
        </p:nvSpPr>
        <p:spPr bwMode="auto">
          <a:xfrm rot="-5400000">
            <a:off x="1750850" y="3006672"/>
            <a:ext cx="452368" cy="323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</p:txBody>
      </p:sp>
      <p:sp>
        <p:nvSpPr>
          <p:cNvPr id="58" name="Text Box 15"/>
          <p:cNvSpPr txBox="1">
            <a:spLocks noChangeArrowheads="1"/>
          </p:cNvSpPr>
          <p:nvPr/>
        </p:nvSpPr>
        <p:spPr bwMode="auto">
          <a:xfrm rot="-5400000">
            <a:off x="1672401" y="4054421"/>
            <a:ext cx="548548" cy="323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mux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627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740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Step 2: Components of the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Datapath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72574"/>
            <a:ext cx="8305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Combinational Elements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State Elements + Clocking Methodology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Building Blocks</a:t>
            </a:r>
          </a:p>
        </p:txBody>
      </p:sp>
      <p:grpSp>
        <p:nvGrpSpPr>
          <p:cNvPr id="6" name="Group 120"/>
          <p:cNvGrpSpPr>
            <a:grpSpLocks/>
          </p:cNvGrpSpPr>
          <p:nvPr/>
        </p:nvGrpSpPr>
        <p:grpSpPr bwMode="auto">
          <a:xfrm>
            <a:off x="840599" y="3435251"/>
            <a:ext cx="2577718" cy="1651994"/>
            <a:chOff x="171003" y="3457002"/>
            <a:chExt cx="3436915" cy="2203792"/>
          </a:xfrm>
        </p:grpSpPr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171003" y="3457002"/>
              <a:ext cx="3436915" cy="1747941"/>
              <a:chOff x="2514600" y="1206500"/>
              <a:chExt cx="3436915" cy="1747941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 flipH="1">
                <a:off x="2820984" y="1708408"/>
                <a:ext cx="7873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Line 14"/>
              <p:cNvSpPr>
                <a:spLocks noChangeShapeType="1"/>
              </p:cNvSpPr>
              <p:nvPr/>
            </p:nvSpPr>
            <p:spPr bwMode="auto">
              <a:xfrm flipH="1">
                <a:off x="3208330" y="1638522"/>
                <a:ext cx="88899" cy="1397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2895595" y="1663937"/>
                <a:ext cx="447768" cy="37722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32</a:t>
                </a:r>
              </a:p>
            </p:txBody>
          </p:sp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 flipH="1">
                <a:off x="2820984" y="2621692"/>
                <a:ext cx="7873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 flipH="1">
                <a:off x="3208330" y="2551806"/>
                <a:ext cx="88899" cy="1397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2895595" y="2577219"/>
                <a:ext cx="447768" cy="37722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32</a:t>
                </a:r>
              </a:p>
            </p:txBody>
          </p:sp>
          <p:sp>
            <p:nvSpPr>
              <p:cNvPr id="15" name="Rectangle 19"/>
              <p:cNvSpPr>
                <a:spLocks noChangeArrowheads="1"/>
              </p:cNvSpPr>
              <p:nvPr/>
            </p:nvSpPr>
            <p:spPr bwMode="auto">
              <a:xfrm>
                <a:off x="2514600" y="1511457"/>
                <a:ext cx="343040" cy="37722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6" name="Rectangle 20"/>
              <p:cNvSpPr>
                <a:spLocks noChangeArrowheads="1"/>
              </p:cNvSpPr>
              <p:nvPr/>
            </p:nvSpPr>
            <p:spPr bwMode="auto">
              <a:xfrm>
                <a:off x="2514600" y="2426329"/>
                <a:ext cx="343040" cy="37722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7" name="Line 21"/>
              <p:cNvSpPr>
                <a:spLocks noChangeShapeType="1"/>
              </p:cNvSpPr>
              <p:nvPr/>
            </p:nvSpPr>
            <p:spPr bwMode="auto">
              <a:xfrm flipH="1">
                <a:off x="4040170" y="2165844"/>
                <a:ext cx="7873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Line 22"/>
              <p:cNvSpPr>
                <a:spLocks noChangeShapeType="1"/>
              </p:cNvSpPr>
              <p:nvPr/>
            </p:nvSpPr>
            <p:spPr bwMode="auto">
              <a:xfrm flipH="1">
                <a:off x="4427515" y="2095958"/>
                <a:ext cx="88899" cy="1397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23"/>
              <p:cNvSpPr>
                <a:spLocks noChangeArrowheads="1"/>
              </p:cNvSpPr>
              <p:nvPr/>
            </p:nvSpPr>
            <p:spPr bwMode="auto">
              <a:xfrm>
                <a:off x="4114781" y="2121370"/>
                <a:ext cx="447768" cy="37722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32</a:t>
                </a:r>
              </a:p>
            </p:txBody>
          </p:sp>
          <p:sp>
            <p:nvSpPr>
              <p:cNvPr id="20" name="Rectangle 24"/>
              <p:cNvSpPr>
                <a:spLocks noChangeArrowheads="1"/>
              </p:cNvSpPr>
              <p:nvPr/>
            </p:nvSpPr>
            <p:spPr bwMode="auto">
              <a:xfrm>
                <a:off x="4800572" y="1968892"/>
                <a:ext cx="674322" cy="37722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Sum</a:t>
                </a:r>
              </a:p>
            </p:txBody>
          </p:sp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>
                <a:off x="3790935" y="2621692"/>
                <a:ext cx="9651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26"/>
              <p:cNvSpPr>
                <a:spLocks noChangeArrowheads="1"/>
              </p:cNvSpPr>
              <p:nvPr/>
            </p:nvSpPr>
            <p:spPr bwMode="auto">
              <a:xfrm>
                <a:off x="4800572" y="2426329"/>
                <a:ext cx="1150943" cy="37722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CarryOut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Line 72"/>
              <p:cNvSpPr>
                <a:spLocks noChangeShapeType="1"/>
              </p:cNvSpPr>
              <p:nvPr/>
            </p:nvSpPr>
            <p:spPr bwMode="auto">
              <a:xfrm>
                <a:off x="3900471" y="1339919"/>
                <a:ext cx="0" cy="43202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73"/>
              <p:cNvSpPr>
                <a:spLocks noChangeArrowheads="1"/>
              </p:cNvSpPr>
              <p:nvPr/>
            </p:nvSpPr>
            <p:spPr bwMode="auto">
              <a:xfrm>
                <a:off x="3886183" y="1206500"/>
                <a:ext cx="964997" cy="37722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CarryIn</a:t>
                </a:r>
              </a:p>
            </p:txBody>
          </p:sp>
        </p:grpSp>
        <p:sp>
          <p:nvSpPr>
            <p:cNvPr id="8" name="TextBox 91"/>
            <p:cNvSpPr txBox="1"/>
            <p:nvPr/>
          </p:nvSpPr>
          <p:spPr>
            <a:xfrm>
              <a:off x="991732" y="5250213"/>
              <a:ext cx="883137" cy="4105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Adder</a:t>
              </a:r>
            </a:p>
          </p:txBody>
        </p:sp>
      </p:grpSp>
      <p:grpSp>
        <p:nvGrpSpPr>
          <p:cNvPr id="25" name="Group 119"/>
          <p:cNvGrpSpPr>
            <a:grpSpLocks/>
          </p:cNvGrpSpPr>
          <p:nvPr/>
        </p:nvGrpSpPr>
        <p:grpSpPr bwMode="auto">
          <a:xfrm>
            <a:off x="3820690" y="3480198"/>
            <a:ext cx="1858673" cy="1573412"/>
            <a:chOff x="3926492" y="3512687"/>
            <a:chExt cx="2476763" cy="2099146"/>
          </a:xfrm>
        </p:grpSpPr>
        <p:grpSp>
          <p:nvGrpSpPr>
            <p:cNvPr id="26" name="Group 90"/>
            <p:cNvGrpSpPr>
              <a:grpSpLocks/>
            </p:cNvGrpSpPr>
            <p:nvPr/>
          </p:nvGrpSpPr>
          <p:grpSpPr bwMode="auto">
            <a:xfrm>
              <a:off x="3926492" y="3512687"/>
              <a:ext cx="2476763" cy="1703616"/>
              <a:chOff x="4577008" y="3357792"/>
              <a:chExt cx="2476763" cy="1703616"/>
            </a:xfrm>
          </p:grpSpPr>
          <p:grpSp>
            <p:nvGrpSpPr>
              <p:cNvPr id="28" name="Group 67"/>
              <p:cNvGrpSpPr>
                <a:grpSpLocks/>
              </p:cNvGrpSpPr>
              <p:nvPr/>
            </p:nvGrpSpPr>
            <p:grpSpPr bwMode="auto">
              <a:xfrm>
                <a:off x="4577008" y="3357792"/>
                <a:ext cx="2476763" cy="1703616"/>
                <a:chOff x="2424113" y="3048000"/>
                <a:chExt cx="2476763" cy="1703616"/>
              </a:xfrm>
            </p:grpSpPr>
            <p:sp>
              <p:nvSpPr>
                <p:cNvPr id="30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2730319" y="3734213"/>
                  <a:ext cx="78693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117439" y="3664321"/>
                  <a:ext cx="88847" cy="1397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Rectangle 57"/>
                <p:cNvSpPr>
                  <a:spLocks noChangeArrowheads="1"/>
                </p:cNvSpPr>
                <p:nvPr/>
              </p:nvSpPr>
              <p:spPr bwMode="auto">
                <a:xfrm>
                  <a:off x="2804887" y="3689737"/>
                  <a:ext cx="447508" cy="3772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defRPr/>
                  </a:pPr>
                  <a:r>
                    <a:rPr lang="en-US" sz="1400">
                      <a:latin typeface="Arial" panose="020B0604020202020204" pitchFamily="34" charset="0"/>
                      <a:cs typeface="Arial" panose="020B0604020202020204" pitchFamily="34" charset="0"/>
                    </a:rPr>
                    <a:t>32</a:t>
                  </a:r>
                </a:p>
              </p:txBody>
            </p:sp>
            <p:sp>
              <p:nvSpPr>
                <p:cNvPr id="33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2730319" y="4418838"/>
                  <a:ext cx="78693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117439" y="4348946"/>
                  <a:ext cx="88847" cy="1397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Rectangle 60"/>
                <p:cNvSpPr>
                  <a:spLocks noChangeArrowheads="1"/>
                </p:cNvSpPr>
                <p:nvPr/>
              </p:nvSpPr>
              <p:spPr bwMode="auto">
                <a:xfrm>
                  <a:off x="2424113" y="3537245"/>
                  <a:ext cx="342841" cy="3772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defRPr/>
                  </a:pPr>
                  <a:r>
                    <a:rPr lang="en-US" sz="140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36" name="Rectangle 61"/>
                <p:cNvSpPr>
                  <a:spLocks noChangeArrowheads="1"/>
                </p:cNvSpPr>
                <p:nvPr/>
              </p:nvSpPr>
              <p:spPr bwMode="auto">
                <a:xfrm>
                  <a:off x="2424113" y="4223458"/>
                  <a:ext cx="342841" cy="3772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defRPr/>
                  </a:pPr>
                  <a:r>
                    <a:rPr lang="en-US" sz="140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37" name="Rectangle 62"/>
                <p:cNvSpPr>
                  <a:spLocks noChangeArrowheads="1"/>
                </p:cNvSpPr>
                <p:nvPr/>
              </p:nvSpPr>
              <p:spPr bwMode="auto">
                <a:xfrm>
                  <a:off x="2804887" y="4374361"/>
                  <a:ext cx="447508" cy="3772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defRPr/>
                  </a:pPr>
                  <a:r>
                    <a:rPr lang="en-US" sz="1400">
                      <a:latin typeface="Arial" panose="020B0604020202020204" pitchFamily="34" charset="0"/>
                      <a:cs typeface="Arial" panose="020B0604020202020204" pitchFamily="34" charset="0"/>
                    </a:rPr>
                    <a:t>32</a:t>
                  </a:r>
                </a:p>
              </p:txBody>
            </p:sp>
            <p:sp>
              <p:nvSpPr>
                <p:cNvPr id="38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3798074" y="4115443"/>
                  <a:ext cx="78693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4185195" y="4045551"/>
                  <a:ext cx="88847" cy="1397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Rectangle 65"/>
                <p:cNvSpPr>
                  <a:spLocks noChangeArrowheads="1"/>
                </p:cNvSpPr>
                <p:nvPr/>
              </p:nvSpPr>
              <p:spPr bwMode="auto">
                <a:xfrm>
                  <a:off x="4558035" y="3918475"/>
                  <a:ext cx="342841" cy="3772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defRPr/>
                  </a:pPr>
                  <a:r>
                    <a:rPr lang="en-US" sz="140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</a:p>
              </p:txBody>
            </p:sp>
            <p:sp>
              <p:nvSpPr>
                <p:cNvPr id="41" name="Rectangle 66"/>
                <p:cNvSpPr>
                  <a:spLocks noChangeArrowheads="1"/>
                </p:cNvSpPr>
                <p:nvPr/>
              </p:nvSpPr>
              <p:spPr bwMode="auto">
                <a:xfrm>
                  <a:off x="3872643" y="4070966"/>
                  <a:ext cx="447508" cy="3772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defRPr/>
                  </a:pPr>
                  <a:r>
                    <a:rPr lang="en-US" sz="1400">
                      <a:latin typeface="Arial" panose="020B0604020202020204" pitchFamily="34" charset="0"/>
                      <a:cs typeface="Arial" panose="020B0604020202020204" pitchFamily="34" charset="0"/>
                    </a:rPr>
                    <a:t>32</a:t>
                  </a:r>
                </a:p>
              </p:txBody>
            </p:sp>
            <p:sp>
              <p:nvSpPr>
                <p:cNvPr id="42" name="Line 67"/>
                <p:cNvSpPr>
                  <a:spLocks noChangeShapeType="1"/>
                </p:cNvSpPr>
                <p:nvPr/>
              </p:nvSpPr>
              <p:spPr bwMode="auto">
                <a:xfrm>
                  <a:off x="3656870" y="3130600"/>
                  <a:ext cx="0" cy="44476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Rectangle 68"/>
                <p:cNvSpPr>
                  <a:spLocks noChangeArrowheads="1"/>
                </p:cNvSpPr>
                <p:nvPr/>
              </p:nvSpPr>
              <p:spPr bwMode="auto">
                <a:xfrm>
                  <a:off x="2794323" y="3048000"/>
                  <a:ext cx="937115" cy="3772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defRPr/>
                  </a:pPr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Select</a:t>
                  </a:r>
                </a:p>
              </p:txBody>
            </p:sp>
            <p:sp>
              <p:nvSpPr>
                <p:cNvPr id="44" name="Rectangle 70"/>
                <p:cNvSpPr>
                  <a:spLocks noChangeArrowheads="1"/>
                </p:cNvSpPr>
                <p:nvPr/>
              </p:nvSpPr>
              <p:spPr bwMode="auto">
                <a:xfrm rot="5400000">
                  <a:off x="3322984" y="3869063"/>
                  <a:ext cx="715372" cy="37680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defRPr/>
                  </a:pPr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MUX</a:t>
                  </a:r>
                </a:p>
              </p:txBody>
            </p:sp>
          </p:grpSp>
          <p:sp>
            <p:nvSpPr>
              <p:cNvPr id="29" name="Freeform 89"/>
              <p:cNvSpPr/>
              <p:nvPr/>
            </p:nvSpPr>
            <p:spPr>
              <a:xfrm>
                <a:off x="5638416" y="3794617"/>
                <a:ext cx="339524" cy="1115097"/>
              </a:xfrm>
              <a:custGeom>
                <a:avLst/>
                <a:gdLst>
                  <a:gd name="connsiteX0" fmla="*/ 0 w 340746"/>
                  <a:gd name="connsiteY0" fmla="*/ 0 h 1115248"/>
                  <a:gd name="connsiteX1" fmla="*/ 30977 w 340746"/>
                  <a:gd name="connsiteY1" fmla="*/ 1115248 h 1115248"/>
                  <a:gd name="connsiteX2" fmla="*/ 340746 w 340746"/>
                  <a:gd name="connsiteY2" fmla="*/ 882904 h 1115248"/>
                  <a:gd name="connsiteX3" fmla="*/ 325257 w 340746"/>
                  <a:gd name="connsiteY3" fmla="*/ 294301 h 1115248"/>
                  <a:gd name="connsiteX4" fmla="*/ 0 w 340746"/>
                  <a:gd name="connsiteY4" fmla="*/ 0 h 1115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0746" h="1115248">
                    <a:moveTo>
                      <a:pt x="0" y="0"/>
                    </a:moveTo>
                    <a:lnTo>
                      <a:pt x="30977" y="1115248"/>
                    </a:lnTo>
                    <a:lnTo>
                      <a:pt x="340746" y="882904"/>
                    </a:lnTo>
                    <a:lnTo>
                      <a:pt x="325257" y="29430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" name="TextBox 92"/>
            <p:cNvSpPr txBox="1"/>
            <p:nvPr/>
          </p:nvSpPr>
          <p:spPr>
            <a:xfrm>
              <a:off x="4519866" y="5201216"/>
              <a:ext cx="1399555" cy="4106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Multiplexer</a:t>
              </a:r>
            </a:p>
          </p:txBody>
        </p:sp>
      </p:grpSp>
      <p:grpSp>
        <p:nvGrpSpPr>
          <p:cNvPr id="45" name="Group 93"/>
          <p:cNvGrpSpPr>
            <a:grpSpLocks/>
          </p:cNvGrpSpPr>
          <p:nvPr/>
        </p:nvGrpSpPr>
        <p:grpSpPr bwMode="auto">
          <a:xfrm>
            <a:off x="6130060" y="3298031"/>
            <a:ext cx="2359710" cy="1525784"/>
            <a:chOff x="2660650" y="4654550"/>
            <a:chExt cx="3147157" cy="2033806"/>
          </a:xfrm>
        </p:grpSpPr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H="1">
              <a:off x="2967123" y="5441728"/>
              <a:ext cx="7876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3354581" y="5371898"/>
              <a:ext cx="88925" cy="1396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38"/>
            <p:cNvSpPr>
              <a:spLocks noChangeArrowheads="1"/>
            </p:cNvSpPr>
            <p:nvPr/>
          </p:nvSpPr>
          <p:spPr bwMode="auto">
            <a:xfrm>
              <a:off x="3041756" y="5397291"/>
              <a:ext cx="447898" cy="3769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</a:p>
          </p:txBody>
        </p:sp>
        <p:sp>
          <p:nvSpPr>
            <p:cNvPr id="49" name="Line 39"/>
            <p:cNvSpPr>
              <a:spLocks noChangeShapeType="1"/>
            </p:cNvSpPr>
            <p:nvPr/>
          </p:nvSpPr>
          <p:spPr bwMode="auto">
            <a:xfrm flipH="1">
              <a:off x="2967123" y="6355871"/>
              <a:ext cx="7876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 flipH="1">
              <a:off x="3354581" y="6286041"/>
              <a:ext cx="88925" cy="1396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41"/>
            <p:cNvSpPr>
              <a:spLocks noChangeArrowheads="1"/>
            </p:cNvSpPr>
            <p:nvPr/>
          </p:nvSpPr>
          <p:spPr bwMode="auto">
            <a:xfrm>
              <a:off x="3041756" y="6311434"/>
              <a:ext cx="447898" cy="3769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</a:p>
          </p:txBody>
        </p:sp>
        <p:sp>
          <p:nvSpPr>
            <p:cNvPr id="52" name="Rectangle 42"/>
            <p:cNvSpPr>
              <a:spLocks noChangeArrowheads="1"/>
            </p:cNvSpPr>
            <p:nvPr/>
          </p:nvSpPr>
          <p:spPr bwMode="auto">
            <a:xfrm>
              <a:off x="2660650" y="5244934"/>
              <a:ext cx="343140" cy="3769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3" name="Rectangle 43"/>
            <p:cNvSpPr>
              <a:spLocks noChangeArrowheads="1"/>
            </p:cNvSpPr>
            <p:nvPr/>
          </p:nvSpPr>
          <p:spPr bwMode="auto">
            <a:xfrm>
              <a:off x="2660650" y="6159077"/>
              <a:ext cx="343140" cy="3769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54" name="Line 44"/>
            <p:cNvSpPr>
              <a:spLocks noChangeShapeType="1"/>
            </p:cNvSpPr>
            <p:nvPr/>
          </p:nvSpPr>
          <p:spPr bwMode="auto">
            <a:xfrm flipH="1">
              <a:off x="4186663" y="5898800"/>
              <a:ext cx="7876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Line 45"/>
            <p:cNvSpPr>
              <a:spLocks noChangeShapeType="1"/>
            </p:cNvSpPr>
            <p:nvPr/>
          </p:nvSpPr>
          <p:spPr bwMode="auto">
            <a:xfrm flipH="1">
              <a:off x="4574121" y="5828969"/>
              <a:ext cx="88925" cy="1396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46"/>
            <p:cNvSpPr>
              <a:spLocks noChangeArrowheads="1"/>
            </p:cNvSpPr>
            <p:nvPr/>
          </p:nvSpPr>
          <p:spPr bwMode="auto">
            <a:xfrm>
              <a:off x="4261296" y="5854361"/>
              <a:ext cx="447898" cy="3769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</a:p>
          </p:txBody>
        </p:sp>
        <p:sp>
          <p:nvSpPr>
            <p:cNvPr id="57" name="Rectangle 47"/>
            <p:cNvSpPr>
              <a:spLocks noChangeArrowheads="1"/>
            </p:cNvSpPr>
            <p:nvPr/>
          </p:nvSpPr>
          <p:spPr bwMode="auto">
            <a:xfrm>
              <a:off x="4947287" y="5702006"/>
              <a:ext cx="860520" cy="3769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</a:p>
          </p:txBody>
        </p:sp>
        <p:sp>
          <p:nvSpPr>
            <p:cNvPr id="58" name="Line 48"/>
            <p:cNvSpPr>
              <a:spLocks noChangeShapeType="1"/>
            </p:cNvSpPr>
            <p:nvPr/>
          </p:nvSpPr>
          <p:spPr bwMode="auto">
            <a:xfrm>
              <a:off x="3970703" y="4991005"/>
              <a:ext cx="0" cy="444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49"/>
            <p:cNvSpPr>
              <a:spLocks noChangeArrowheads="1"/>
            </p:cNvSpPr>
            <p:nvPr/>
          </p:nvSpPr>
          <p:spPr bwMode="auto">
            <a:xfrm>
              <a:off x="3670581" y="4654550"/>
              <a:ext cx="606594" cy="3769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OP</a:t>
              </a:r>
            </a:p>
          </p:txBody>
        </p:sp>
      </p:grpSp>
      <p:sp>
        <p:nvSpPr>
          <p:cNvPr id="60" name="TextBox 121"/>
          <p:cNvSpPr txBox="1"/>
          <p:nvPr/>
        </p:nvSpPr>
        <p:spPr>
          <a:xfrm>
            <a:off x="6809907" y="4738687"/>
            <a:ext cx="53412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</a:p>
        </p:txBody>
      </p:sp>
      <p:grpSp>
        <p:nvGrpSpPr>
          <p:cNvPr id="61" name="Group 66"/>
          <p:cNvGrpSpPr>
            <a:grpSpLocks/>
          </p:cNvGrpSpPr>
          <p:nvPr/>
        </p:nvGrpSpPr>
        <p:grpSpPr bwMode="auto">
          <a:xfrm>
            <a:off x="6911111" y="3780233"/>
            <a:ext cx="364331" cy="857250"/>
            <a:chOff x="4009" y="2304"/>
            <a:chExt cx="306" cy="720"/>
          </a:xfrm>
        </p:grpSpPr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4009" y="2322"/>
              <a:ext cx="115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endParaRPr 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 rot="5400000">
              <a:off x="3981" y="2569"/>
              <a:ext cx="409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ALU</a:t>
              </a:r>
            </a:p>
          </p:txBody>
        </p:sp>
        <p:sp>
          <p:nvSpPr>
            <p:cNvPr id="64" name="Freeform 69"/>
            <p:cNvSpPr>
              <a:spLocks/>
            </p:cNvSpPr>
            <p:nvPr/>
          </p:nvSpPr>
          <p:spPr bwMode="auto">
            <a:xfrm>
              <a:off x="4032" y="2304"/>
              <a:ext cx="283" cy="720"/>
            </a:xfrm>
            <a:custGeom>
              <a:avLst/>
              <a:gdLst>
                <a:gd name="T0" fmla="*/ 0 w 240"/>
                <a:gd name="T1" fmla="*/ 0 h 672"/>
                <a:gd name="T2" fmla="*/ 0 w 240"/>
                <a:gd name="T3" fmla="*/ 331 h 672"/>
                <a:gd name="T4" fmla="*/ 67 w 240"/>
                <a:gd name="T5" fmla="*/ 386 h 672"/>
                <a:gd name="T6" fmla="*/ 0 w 240"/>
                <a:gd name="T7" fmla="*/ 440 h 672"/>
                <a:gd name="T8" fmla="*/ 0 w 240"/>
                <a:gd name="T9" fmla="*/ 771 h 672"/>
                <a:gd name="T10" fmla="*/ 334 w 240"/>
                <a:gd name="T11" fmla="*/ 551 h 672"/>
                <a:gd name="T12" fmla="*/ 334 w 240"/>
                <a:gd name="T13" fmla="*/ 221 h 672"/>
                <a:gd name="T14" fmla="*/ 0 w 240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672"/>
                <a:gd name="T26" fmla="*/ 240 w 240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6"/>
          <p:cNvGrpSpPr>
            <a:grpSpLocks/>
          </p:cNvGrpSpPr>
          <p:nvPr/>
        </p:nvGrpSpPr>
        <p:grpSpPr bwMode="auto">
          <a:xfrm>
            <a:off x="1625223" y="3719809"/>
            <a:ext cx="364331" cy="857250"/>
            <a:chOff x="4009" y="2304"/>
            <a:chExt cx="306" cy="720"/>
          </a:xfrm>
        </p:grpSpPr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4009" y="2322"/>
              <a:ext cx="115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endParaRPr 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 rot="5400000">
              <a:off x="3926" y="2549"/>
              <a:ext cx="516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Adder</a:t>
              </a:r>
            </a:p>
          </p:txBody>
        </p:sp>
        <p:sp>
          <p:nvSpPr>
            <p:cNvPr id="68" name="Freeform 69"/>
            <p:cNvSpPr>
              <a:spLocks/>
            </p:cNvSpPr>
            <p:nvPr/>
          </p:nvSpPr>
          <p:spPr bwMode="auto">
            <a:xfrm>
              <a:off x="4032" y="2304"/>
              <a:ext cx="283" cy="720"/>
            </a:xfrm>
            <a:custGeom>
              <a:avLst/>
              <a:gdLst>
                <a:gd name="T0" fmla="*/ 0 w 240"/>
                <a:gd name="T1" fmla="*/ 0 h 672"/>
                <a:gd name="T2" fmla="*/ 0 w 240"/>
                <a:gd name="T3" fmla="*/ 331 h 672"/>
                <a:gd name="T4" fmla="*/ 67 w 240"/>
                <a:gd name="T5" fmla="*/ 386 h 672"/>
                <a:gd name="T6" fmla="*/ 0 w 240"/>
                <a:gd name="T7" fmla="*/ 440 h 672"/>
                <a:gd name="T8" fmla="*/ 0 w 240"/>
                <a:gd name="T9" fmla="*/ 771 h 672"/>
                <a:gd name="T10" fmla="*/ 334 w 240"/>
                <a:gd name="T11" fmla="*/ 551 h 672"/>
                <a:gd name="T12" fmla="*/ 334 w 240"/>
                <a:gd name="T13" fmla="*/ 221 h 672"/>
                <a:gd name="T14" fmla="*/ 0 w 240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672"/>
                <a:gd name="T26" fmla="*/ 240 w 240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9" name="TextBox 12"/>
          <p:cNvSpPr txBox="1"/>
          <p:nvPr/>
        </p:nvSpPr>
        <p:spPr>
          <a:xfrm>
            <a:off x="7844560" y="3926803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</a:p>
        </p:txBody>
      </p:sp>
      <p:cxnSp>
        <p:nvCxnSpPr>
          <p:cNvPr id="70" name="Straight Arrow Connector 14"/>
          <p:cNvCxnSpPr/>
          <p:nvPr/>
        </p:nvCxnSpPr>
        <p:spPr>
          <a:xfrm>
            <a:off x="7274251" y="4068615"/>
            <a:ext cx="590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483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4233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ALU Needs for RISC-V Lite + Rest of RISC-V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72574"/>
            <a:ext cx="83058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Addition, subtraction, logical OR, ==: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	R[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R[rs1] + R[rs2]; ...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	R[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R[rs1] – R[rs2]; ... 	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ORI	R[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R[rs1] |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sign_ext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(Imm12)... 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BEQ	if ( R[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R[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)... 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Test to see if output == 0 for any ALU operation gives == test. How?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P&amp;H Ch. 4 also adds AND, 64 bit LD/SD instructions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ALU from Appendix A, Section A.5</a:t>
            </a:r>
          </a:p>
        </p:txBody>
      </p:sp>
    </p:spTree>
    <p:extLst>
      <p:ext uri="{BB962C8B-B14F-4D97-AF65-F5344CB8AC3E}">
        <p14:creationId xmlns:p14="http://schemas.microsoft.com/office/powerpoint/2010/main" val="17364529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740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Storage Element: Idealized Memory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72574"/>
            <a:ext cx="83058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Memory (idealized)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One input bus: Data In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One output bus: Data Out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Memory word is found by: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Address selects the word to put on Data Out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Write Enable = 1: address selects the memory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word to be written via the Data In bus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Clock input (CLK)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CLK input is a factor ONLY during write operation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During read operation, behaves as a combinational logic block: Address valid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en-US" sz="2000" dirty="0">
                <a:latin typeface="Arial" panose="020B0604020202020204" pitchFamily="34" charset="0"/>
              </a:rPr>
              <a:t> Data Out valid after “access time”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236260" y="2489433"/>
            <a:ext cx="43201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168394" y="1983417"/>
            <a:ext cx="799098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In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981591" y="1889356"/>
            <a:ext cx="1073944" cy="9096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13650" y="1445255"/>
            <a:ext cx="130673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Write Enable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5231496" y="2279882"/>
            <a:ext cx="75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5631546" y="2227494"/>
            <a:ext cx="66675" cy="104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396993" y="2246545"/>
            <a:ext cx="364684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069821" y="2279882"/>
            <a:ext cx="962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7688946" y="2227494"/>
            <a:ext cx="66675" cy="104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397243" y="2246545"/>
            <a:ext cx="364684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054345" y="1983417"/>
            <a:ext cx="90169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DataOut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6207809" y="1703619"/>
            <a:ext cx="0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5626784" y="2660882"/>
            <a:ext cx="352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607859" y="1541694"/>
            <a:ext cx="0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597144" y="1446445"/>
            <a:ext cx="8888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979209" y="2603732"/>
            <a:ext cx="1143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5979209" y="2660882"/>
            <a:ext cx="1143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37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4233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Storage Element: Register (Building Block)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72574"/>
            <a:ext cx="8305800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Similar to D Flip Flop except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N-bit input and output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Write Enable input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Write Enable: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Negated (or </a:t>
            </a:r>
            <a:r>
              <a:rPr lang="en-US" altLang="en-US" sz="2000" dirty="0" err="1">
                <a:latin typeface="Arial" panose="020B0604020202020204" pitchFamily="34" charset="0"/>
              </a:rPr>
              <a:t>deasserted</a:t>
            </a:r>
            <a:r>
              <a:rPr lang="en-US" altLang="en-US" sz="2000" dirty="0">
                <a:latin typeface="Arial" panose="020B0604020202020204" pitchFamily="34" charset="0"/>
              </a:rPr>
              <a:t>) (0): Data Out will not change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Asserted (1): Data Out will become Data In on rising edge of clock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162857" y="4178517"/>
            <a:ext cx="2260997" cy="1944290"/>
            <a:chOff x="3888" y="960"/>
            <a:chExt cx="1899" cy="1633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626" y="2304"/>
              <a:ext cx="352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888" y="1474"/>
              <a:ext cx="740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Data In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675" y="1374"/>
              <a:ext cx="166" cy="74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4761" y="21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272" y="960"/>
              <a:ext cx="122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Write Enable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3937" y="1742"/>
              <a:ext cx="7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4277" y="1698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176" y="1776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848" y="1742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5189" y="1698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5098" y="1776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896" y="1474"/>
              <a:ext cx="89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Data Out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4761" y="1168"/>
              <a:ext cx="0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4704" y="2016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752" y="2016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37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MOS Networks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 flipH="1">
            <a:off x="2844596" y="3257550"/>
            <a:ext cx="0" cy="914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484903" y="3143250"/>
            <a:ext cx="273844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 dirty="0">
                <a:solidFill>
                  <a:srgbClr val="000000"/>
                </a:solidFill>
                <a:latin typeface="Tahoma" charset="0"/>
              </a:rPr>
              <a:t>1v</a:t>
            </a:r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2844596" y="3713561"/>
            <a:ext cx="342900" cy="119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2230233" y="2457450"/>
            <a:ext cx="271463" cy="3107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Tahoma" charset="0"/>
              </a:rPr>
              <a:t>X</a:t>
            </a: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244645" y="3600450"/>
            <a:ext cx="272654" cy="3107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Tahoma" charset="0"/>
              </a:rPr>
              <a:t>Y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2330246" y="2743200"/>
            <a:ext cx="0" cy="10906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5955392" y="3665936"/>
            <a:ext cx="666750" cy="310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 dirty="0">
                <a:solidFill>
                  <a:srgbClr val="000000"/>
                </a:solidFill>
                <a:latin typeface="Comic Sans MS" charset="0"/>
              </a:rPr>
              <a:t>0 volts</a:t>
            </a:r>
          </a:p>
          <a:p>
            <a:pPr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 dirty="0">
                <a:solidFill>
                  <a:srgbClr val="000000"/>
                </a:solidFill>
                <a:latin typeface="Comic Sans MS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latin typeface="Comic Sans MS" charset="0"/>
              </a:rPr>
              <a:t>gnd</a:t>
            </a:r>
            <a:r>
              <a:rPr lang="en-US" sz="1350" dirty="0">
                <a:solidFill>
                  <a:srgbClr val="000000"/>
                </a:solidFill>
                <a:latin typeface="Comic Sans MS" charset="0"/>
              </a:rPr>
              <a:t>)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917292" y="3534966"/>
            <a:ext cx="1475184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6669767" y="3224214"/>
            <a:ext cx="0" cy="119419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6210185" y="3205162"/>
            <a:ext cx="271463" cy="3107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Comic Sans MS" charset="0"/>
              </a:rPr>
              <a:t>x</a:t>
            </a: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auto">
          <a:xfrm>
            <a:off x="6905510" y="3205162"/>
            <a:ext cx="271463" cy="3107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Comic Sans MS" charset="0"/>
              </a:rPr>
              <a:t>y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5964917" y="4086624"/>
            <a:ext cx="666750" cy="310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 dirty="0">
                <a:solidFill>
                  <a:srgbClr val="000000"/>
                </a:solidFill>
                <a:latin typeface="Comic Sans MS" charset="0"/>
              </a:rPr>
              <a:t>1 volt</a:t>
            </a:r>
          </a:p>
          <a:p>
            <a:pPr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 dirty="0">
                <a:solidFill>
                  <a:srgbClr val="000000"/>
                </a:solidFill>
                <a:latin typeface="Comic Sans MS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latin typeface="Comic Sans MS" charset="0"/>
              </a:rPr>
              <a:t>Vdd</a:t>
            </a:r>
            <a:r>
              <a:rPr lang="en-US" sz="1350" dirty="0">
                <a:solidFill>
                  <a:srgbClr val="000000"/>
                </a:solidFill>
                <a:latin typeface="Comic Sans MS" charset="0"/>
              </a:rPr>
              <a:t>)</a:t>
            </a:r>
          </a:p>
        </p:txBody>
      </p:sp>
      <p:sp>
        <p:nvSpPr>
          <p:cNvPr id="18" name="Rectangle 29"/>
          <p:cNvSpPr>
            <a:spLocks noChangeArrowheads="1"/>
          </p:cNvSpPr>
          <p:nvPr/>
        </p:nvSpPr>
        <p:spPr bwMode="auto">
          <a:xfrm>
            <a:off x="1505144" y="4049317"/>
            <a:ext cx="253603" cy="310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Tahoma" charset="0"/>
              </a:rPr>
              <a:t>0v</a:t>
            </a:r>
          </a:p>
        </p:txBody>
      </p: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5936343" y="2406254"/>
            <a:ext cx="1578769" cy="704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 algn="ctr"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Comic Sans MS" charset="0"/>
              </a:rPr>
              <a:t>what  is the </a:t>
            </a:r>
            <a:br>
              <a:rPr lang="en-US" sz="1350">
                <a:solidFill>
                  <a:srgbClr val="000000"/>
                </a:solidFill>
                <a:latin typeface="Comic Sans MS" charset="0"/>
              </a:rPr>
            </a:br>
            <a:r>
              <a:rPr lang="en-US" sz="1350">
                <a:solidFill>
                  <a:srgbClr val="000000"/>
                </a:solidFill>
                <a:latin typeface="Comic Sans MS" charset="0"/>
              </a:rPr>
              <a:t>relationship </a:t>
            </a:r>
            <a:br>
              <a:rPr lang="en-US" sz="1350">
                <a:solidFill>
                  <a:srgbClr val="000000"/>
                </a:solidFill>
                <a:latin typeface="Comic Sans MS" charset="0"/>
              </a:rPr>
            </a:br>
            <a:r>
              <a:rPr lang="en-US" sz="1350">
                <a:solidFill>
                  <a:srgbClr val="000000"/>
                </a:solidFill>
                <a:latin typeface="Comic Sans MS" charset="0"/>
              </a:rPr>
              <a:t>between x and y?</a:t>
            </a:r>
          </a:p>
        </p:txBody>
      </p:sp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1815896" y="3771900"/>
            <a:ext cx="1028700" cy="400050"/>
            <a:chOff x="1205" y="2400"/>
            <a:chExt cx="864" cy="336"/>
          </a:xfrm>
        </p:grpSpPr>
        <p:sp>
          <p:nvSpPr>
            <p:cNvPr id="21" name="Line 36"/>
            <p:cNvSpPr>
              <a:spLocks noChangeShapeType="1"/>
            </p:cNvSpPr>
            <p:nvPr/>
          </p:nvSpPr>
          <p:spPr bwMode="auto">
            <a:xfrm flipH="1" flipV="1">
              <a:off x="1493" y="25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" name="Line 37"/>
            <p:cNvSpPr>
              <a:spLocks noChangeShapeType="1"/>
            </p:cNvSpPr>
            <p:nvPr/>
          </p:nvSpPr>
          <p:spPr bwMode="auto">
            <a:xfrm>
              <a:off x="1493" y="259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" name="Line 38"/>
            <p:cNvSpPr>
              <a:spLocks noChangeShapeType="1"/>
            </p:cNvSpPr>
            <p:nvPr/>
          </p:nvSpPr>
          <p:spPr bwMode="auto">
            <a:xfrm>
              <a:off x="1781" y="25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Line 39"/>
            <p:cNvSpPr>
              <a:spLocks noChangeShapeType="1"/>
            </p:cNvSpPr>
            <p:nvPr/>
          </p:nvSpPr>
          <p:spPr bwMode="auto">
            <a:xfrm>
              <a:off x="1781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" name="Line 40"/>
            <p:cNvSpPr>
              <a:spLocks noChangeShapeType="1"/>
            </p:cNvSpPr>
            <p:nvPr/>
          </p:nvSpPr>
          <p:spPr bwMode="auto">
            <a:xfrm>
              <a:off x="1493" y="25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Line 41"/>
            <p:cNvSpPr>
              <a:spLocks noChangeShapeType="1"/>
            </p:cNvSpPr>
            <p:nvPr/>
          </p:nvSpPr>
          <p:spPr bwMode="auto">
            <a:xfrm flipH="1" flipV="1">
              <a:off x="1637" y="240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Line 42"/>
            <p:cNvSpPr>
              <a:spLocks noChangeShapeType="1"/>
            </p:cNvSpPr>
            <p:nvPr/>
          </p:nvSpPr>
          <p:spPr bwMode="auto">
            <a:xfrm flipH="1">
              <a:off x="1205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8" name="Group 43"/>
          <p:cNvGrpSpPr>
            <a:grpSpLocks/>
          </p:cNvGrpSpPr>
          <p:nvPr/>
        </p:nvGrpSpPr>
        <p:grpSpPr bwMode="auto">
          <a:xfrm>
            <a:off x="1815896" y="2857500"/>
            <a:ext cx="1028700" cy="400050"/>
            <a:chOff x="3701" y="2419"/>
            <a:chExt cx="864" cy="336"/>
          </a:xfrm>
        </p:grpSpPr>
        <p:sp>
          <p:nvSpPr>
            <p:cNvPr id="29" name="Line 44"/>
            <p:cNvSpPr>
              <a:spLocks noChangeShapeType="1"/>
            </p:cNvSpPr>
            <p:nvPr/>
          </p:nvSpPr>
          <p:spPr bwMode="auto">
            <a:xfrm flipH="1" flipV="1">
              <a:off x="3989" y="261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" name="Line 45"/>
            <p:cNvSpPr>
              <a:spLocks noChangeShapeType="1"/>
            </p:cNvSpPr>
            <p:nvPr/>
          </p:nvSpPr>
          <p:spPr bwMode="auto">
            <a:xfrm>
              <a:off x="3989" y="261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" name="Line 46"/>
            <p:cNvSpPr>
              <a:spLocks noChangeShapeType="1"/>
            </p:cNvSpPr>
            <p:nvPr/>
          </p:nvSpPr>
          <p:spPr bwMode="auto">
            <a:xfrm>
              <a:off x="4277" y="261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Line 47"/>
            <p:cNvSpPr>
              <a:spLocks noChangeShapeType="1"/>
            </p:cNvSpPr>
            <p:nvPr/>
          </p:nvSpPr>
          <p:spPr bwMode="auto">
            <a:xfrm>
              <a:off x="4277" y="275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Line 48"/>
            <p:cNvSpPr>
              <a:spLocks noChangeShapeType="1"/>
            </p:cNvSpPr>
            <p:nvPr/>
          </p:nvSpPr>
          <p:spPr bwMode="auto">
            <a:xfrm>
              <a:off x="3989" y="256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Line 49"/>
            <p:cNvSpPr>
              <a:spLocks noChangeShapeType="1"/>
            </p:cNvSpPr>
            <p:nvPr/>
          </p:nvSpPr>
          <p:spPr bwMode="auto">
            <a:xfrm flipH="1" flipV="1">
              <a:off x="4133" y="241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Line 50"/>
            <p:cNvSpPr>
              <a:spLocks noChangeShapeType="1"/>
            </p:cNvSpPr>
            <p:nvPr/>
          </p:nvSpPr>
          <p:spPr bwMode="auto">
            <a:xfrm flipH="1">
              <a:off x="3701" y="275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Oval 51"/>
            <p:cNvSpPr>
              <a:spLocks noChangeArrowheads="1"/>
            </p:cNvSpPr>
            <p:nvPr/>
          </p:nvSpPr>
          <p:spPr bwMode="auto">
            <a:xfrm>
              <a:off x="4095" y="2484"/>
              <a:ext cx="72" cy="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latin typeface="Calibri" charset="0"/>
              </a:endParaRPr>
            </a:p>
          </p:txBody>
        </p:sp>
      </p:grpSp>
      <p:sp>
        <p:nvSpPr>
          <p:cNvPr id="37" name="Oval 52"/>
          <p:cNvSpPr>
            <a:spLocks noChangeArrowheads="1"/>
          </p:cNvSpPr>
          <p:nvPr/>
        </p:nvSpPr>
        <p:spPr bwMode="auto">
          <a:xfrm>
            <a:off x="2787446" y="3657600"/>
            <a:ext cx="114300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latin typeface="Calibri" charset="0"/>
            </a:endParaRPr>
          </a:p>
        </p:txBody>
      </p:sp>
      <p:sp>
        <p:nvSpPr>
          <p:cNvPr id="38" name="Rectangle 30"/>
          <p:cNvSpPr>
            <a:spLocks noChangeArrowheads="1"/>
          </p:cNvSpPr>
          <p:nvPr/>
        </p:nvSpPr>
        <p:spPr bwMode="auto">
          <a:xfrm>
            <a:off x="501447" y="1572818"/>
            <a:ext cx="3898900" cy="9405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 algn="ctr">
              <a:lnSpc>
                <a:spcPts val="1650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 i="1" dirty="0" err="1">
                <a:solidFill>
                  <a:srgbClr val="0000FF"/>
                </a:solidFill>
                <a:latin typeface="Tahoma" charset="0"/>
              </a:rPr>
              <a:t>p</a:t>
            </a:r>
            <a:r>
              <a:rPr lang="en-US" sz="1350" i="1" dirty="0">
                <a:solidFill>
                  <a:srgbClr val="0000FF"/>
                </a:solidFill>
                <a:latin typeface="Tahoma" charset="0"/>
              </a:rPr>
              <a:t>-channel transistor</a:t>
            </a:r>
            <a:br>
              <a:rPr lang="en-US" sz="1350" dirty="0">
                <a:solidFill>
                  <a:srgbClr val="000000"/>
                </a:solidFill>
                <a:latin typeface="Tahoma" charset="0"/>
              </a:rPr>
            </a:br>
            <a:r>
              <a:rPr lang="en-US" sz="1350" dirty="0">
                <a:solidFill>
                  <a:srgbClr val="0000FF"/>
                </a:solidFill>
                <a:latin typeface="Tahoma" charset="0"/>
              </a:rPr>
              <a:t>closed </a:t>
            </a:r>
            <a:r>
              <a:rPr lang="en-US" sz="1350" dirty="0">
                <a:solidFill>
                  <a:srgbClr val="000000"/>
                </a:solidFill>
                <a:latin typeface="Tahoma" charset="0"/>
              </a:rPr>
              <a:t>when voltage at Gate is low</a:t>
            </a:r>
            <a:br>
              <a:rPr lang="en-US" sz="1350" dirty="0">
                <a:solidFill>
                  <a:srgbClr val="000000"/>
                </a:solidFill>
                <a:latin typeface="Tahoma" charset="0"/>
              </a:rPr>
            </a:br>
            <a:r>
              <a:rPr lang="en-US" sz="1350" dirty="0">
                <a:solidFill>
                  <a:srgbClr val="0000FF"/>
                </a:solidFill>
                <a:latin typeface="Tahoma" charset="0"/>
              </a:rPr>
              <a:t>opens </a:t>
            </a:r>
            <a:r>
              <a:rPr lang="en-US" sz="1350" dirty="0">
                <a:solidFill>
                  <a:srgbClr val="000000"/>
                </a:solidFill>
                <a:latin typeface="Tahoma" charset="0"/>
              </a:rPr>
              <a:t>when:</a:t>
            </a:r>
          </a:p>
          <a:p>
            <a:pPr algn="ctr">
              <a:lnSpc>
                <a:spcPts val="1650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 dirty="0" err="1">
                <a:solidFill>
                  <a:srgbClr val="000000"/>
                </a:solidFill>
                <a:latin typeface="Tahoma" charset="0"/>
              </a:rPr>
              <a:t>voltage(Gate</a:t>
            </a:r>
            <a:r>
              <a:rPr lang="en-US" sz="1350" dirty="0">
                <a:solidFill>
                  <a:srgbClr val="000000"/>
                </a:solidFill>
                <a:latin typeface="Tahoma" charset="0"/>
              </a:rPr>
              <a:t>) &gt;  voltage (Threshold) </a:t>
            </a:r>
          </a:p>
        </p:txBody>
      </p:sp>
      <p:sp>
        <p:nvSpPr>
          <p:cNvPr id="39" name="Rectangle 31"/>
          <p:cNvSpPr>
            <a:spLocks noChangeArrowheads="1"/>
          </p:cNvSpPr>
          <p:nvPr/>
        </p:nvSpPr>
        <p:spPr bwMode="auto">
          <a:xfrm>
            <a:off x="1174546" y="4361658"/>
            <a:ext cx="2997200" cy="9405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 algn="ctr">
              <a:lnSpc>
                <a:spcPts val="1650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 i="1" dirty="0" err="1">
                <a:solidFill>
                  <a:srgbClr val="0000FF"/>
                </a:solidFill>
                <a:latin typeface="Tahoma" charset="0"/>
              </a:rPr>
              <a:t>n</a:t>
            </a:r>
            <a:r>
              <a:rPr lang="en-US" sz="1350" i="1" dirty="0">
                <a:solidFill>
                  <a:srgbClr val="0000FF"/>
                </a:solidFill>
                <a:latin typeface="Tahoma" charset="0"/>
              </a:rPr>
              <a:t>-channel </a:t>
            </a:r>
            <a:r>
              <a:rPr lang="en-US" sz="1350" i="1" dirty="0" err="1">
                <a:solidFill>
                  <a:srgbClr val="0000FF"/>
                </a:solidFill>
                <a:latin typeface="Tahoma" charset="0"/>
              </a:rPr>
              <a:t>transitor</a:t>
            </a:r>
            <a:br>
              <a:rPr lang="en-US" sz="1350" dirty="0">
                <a:solidFill>
                  <a:srgbClr val="000000"/>
                </a:solidFill>
                <a:latin typeface="Tahoma" charset="0"/>
              </a:rPr>
            </a:br>
            <a:r>
              <a:rPr lang="en-US" sz="1350" dirty="0">
                <a:solidFill>
                  <a:srgbClr val="0000FF"/>
                </a:solidFill>
                <a:latin typeface="Tahoma" charset="0"/>
              </a:rPr>
              <a:t>open </a:t>
            </a:r>
            <a:r>
              <a:rPr lang="en-US" sz="1350" dirty="0">
                <a:solidFill>
                  <a:srgbClr val="000000"/>
                </a:solidFill>
                <a:latin typeface="Tahoma" charset="0"/>
              </a:rPr>
              <a:t>when voltage at Gate is low</a:t>
            </a:r>
            <a:br>
              <a:rPr lang="en-US" sz="1350" dirty="0">
                <a:solidFill>
                  <a:srgbClr val="000000"/>
                </a:solidFill>
                <a:latin typeface="Tahoma" charset="0"/>
              </a:rPr>
            </a:br>
            <a:r>
              <a:rPr lang="en-US" sz="1350" dirty="0">
                <a:solidFill>
                  <a:srgbClr val="0000FF"/>
                </a:solidFill>
                <a:latin typeface="Tahoma" charset="0"/>
              </a:rPr>
              <a:t>closes </a:t>
            </a:r>
            <a:r>
              <a:rPr lang="en-US" sz="1350" dirty="0">
                <a:solidFill>
                  <a:srgbClr val="000000"/>
                </a:solidFill>
                <a:latin typeface="Tahoma" charset="0"/>
              </a:rPr>
              <a:t>when:</a:t>
            </a:r>
          </a:p>
          <a:p>
            <a:pPr algn="ctr">
              <a:lnSpc>
                <a:spcPts val="1650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 dirty="0" err="1">
                <a:solidFill>
                  <a:srgbClr val="000000"/>
                </a:solidFill>
                <a:latin typeface="Tahoma" charset="0"/>
              </a:rPr>
              <a:t>voltage(Gate</a:t>
            </a:r>
            <a:r>
              <a:rPr lang="en-US" sz="1350" dirty="0">
                <a:solidFill>
                  <a:srgbClr val="000000"/>
                </a:solidFill>
                <a:latin typeface="Tahoma" charset="0"/>
              </a:rPr>
              <a:t>) &gt; voltage (Threshold)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532172" y="4870451"/>
            <a:ext cx="291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Called an </a:t>
            </a:r>
            <a:r>
              <a:rPr lang="en-US" i="1" dirty="0">
                <a:solidFill>
                  <a:srgbClr val="0000FF"/>
                </a:solidFill>
              </a:rPr>
              <a:t>inverter </a:t>
            </a:r>
            <a:r>
              <a:rPr lang="en-US" dirty="0"/>
              <a:t>or </a:t>
            </a:r>
            <a:r>
              <a:rPr lang="en-US" i="1" dirty="0">
                <a:solidFill>
                  <a:srgbClr val="0000FF"/>
                </a:solidFill>
              </a:rPr>
              <a:t>not gate</a:t>
            </a:r>
          </a:p>
        </p:txBody>
      </p:sp>
    </p:spTree>
    <p:extLst>
      <p:ext uri="{BB962C8B-B14F-4D97-AF65-F5344CB8AC3E}">
        <p14:creationId xmlns:p14="http://schemas.microsoft.com/office/powerpoint/2010/main" val="198505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4233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Storage Element: Register File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72574"/>
            <a:ext cx="83058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Register File consists of 32 registers: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Two 32-bit output busses: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</a:t>
            </a:r>
            <a:r>
              <a:rPr lang="en-US" altLang="en-US" sz="2000" dirty="0" err="1">
                <a:latin typeface="Arial" panose="020B0604020202020204" pitchFamily="34" charset="0"/>
              </a:rPr>
              <a:t>busA</a:t>
            </a:r>
            <a:r>
              <a:rPr lang="en-US" altLang="en-US" sz="2000" dirty="0">
                <a:latin typeface="Arial" panose="020B0604020202020204" pitchFamily="34" charset="0"/>
              </a:rPr>
              <a:t> and </a:t>
            </a:r>
            <a:r>
              <a:rPr lang="en-US" altLang="en-US" sz="2000" dirty="0" err="1">
                <a:latin typeface="Arial" panose="020B0604020202020204" pitchFamily="34" charset="0"/>
              </a:rPr>
              <a:t>busB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One 32-bit input bus: </a:t>
            </a:r>
            <a:r>
              <a:rPr lang="en-US" altLang="en-US" sz="2000" dirty="0" err="1">
                <a:latin typeface="Arial" panose="020B0604020202020204" pitchFamily="34" charset="0"/>
              </a:rPr>
              <a:t>busW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Register is selected by: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RA (number) selects the register to put on </a:t>
            </a:r>
            <a:r>
              <a:rPr lang="en-US" altLang="en-US" sz="2000" dirty="0" err="1">
                <a:latin typeface="Arial" panose="020B0604020202020204" pitchFamily="34" charset="0"/>
              </a:rPr>
              <a:t>busA</a:t>
            </a:r>
            <a:r>
              <a:rPr lang="en-US" altLang="en-US" sz="2000" dirty="0">
                <a:latin typeface="Arial" panose="020B0604020202020204" pitchFamily="34" charset="0"/>
              </a:rPr>
              <a:t> (data)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RB (number) selects the register to put on </a:t>
            </a:r>
            <a:r>
              <a:rPr lang="en-US" altLang="en-US" sz="2000" dirty="0" err="1">
                <a:latin typeface="Arial" panose="020B0604020202020204" pitchFamily="34" charset="0"/>
              </a:rPr>
              <a:t>busB</a:t>
            </a:r>
            <a:r>
              <a:rPr lang="en-US" altLang="en-US" sz="2000" dirty="0">
                <a:latin typeface="Arial" panose="020B0604020202020204" pitchFamily="34" charset="0"/>
              </a:rPr>
              <a:t> (data)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RW (number) selects the register to be  written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via </a:t>
            </a:r>
            <a:r>
              <a:rPr lang="en-US" altLang="en-US" sz="2000" dirty="0" err="1">
                <a:latin typeface="Arial" panose="020B0604020202020204" pitchFamily="34" charset="0"/>
              </a:rPr>
              <a:t>busW</a:t>
            </a:r>
            <a:r>
              <a:rPr lang="en-US" altLang="en-US" sz="2000" dirty="0">
                <a:latin typeface="Arial" panose="020B0604020202020204" pitchFamily="34" charset="0"/>
              </a:rPr>
              <a:t> (data) when Write Enable is 1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Clock input (</a:t>
            </a:r>
            <a:r>
              <a:rPr lang="en-US" altLang="en-US" sz="2400" dirty="0" err="1">
                <a:latin typeface="Arial" panose="020B0604020202020204" pitchFamily="34" charset="0"/>
              </a:rPr>
              <a:t>clk</a:t>
            </a:r>
            <a:r>
              <a:rPr lang="en-US" altLang="en-US" sz="2400" dirty="0">
                <a:latin typeface="Arial" panose="020B0604020202020204" pitchFamily="34" charset="0"/>
              </a:rPr>
              <a:t>)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err="1">
                <a:latin typeface="Arial" panose="020B0604020202020204" pitchFamily="34" charset="0"/>
              </a:rPr>
              <a:t>Clk</a:t>
            </a:r>
            <a:r>
              <a:rPr lang="en-US" altLang="en-US" sz="2000" dirty="0">
                <a:latin typeface="Arial" panose="020B0604020202020204" pitchFamily="34" charset="0"/>
              </a:rPr>
              <a:t> input is a factor ONLY during write operation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During read operation, behaves as a combinational logic block: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RA or RB valid → </a:t>
            </a:r>
            <a:r>
              <a:rPr lang="en-US" altLang="en-US" sz="1600" dirty="0" err="1">
                <a:latin typeface="Arial" panose="020B0604020202020204" pitchFamily="34" charset="0"/>
              </a:rPr>
              <a:t>busA</a:t>
            </a:r>
            <a:r>
              <a:rPr lang="en-US" altLang="en-US" sz="1600" dirty="0">
                <a:latin typeface="Arial" panose="020B0604020202020204" pitchFamily="34" charset="0"/>
              </a:rPr>
              <a:t> or </a:t>
            </a:r>
            <a:r>
              <a:rPr lang="en-US" altLang="en-US" sz="1600" dirty="0" err="1">
                <a:latin typeface="Arial" panose="020B0604020202020204" pitchFamily="34" charset="0"/>
              </a:rPr>
              <a:t>busB</a:t>
            </a:r>
            <a:r>
              <a:rPr lang="en-US" altLang="en-US" sz="1600" dirty="0">
                <a:latin typeface="Arial" panose="020B0604020202020204" pitchFamily="34" charset="0"/>
              </a:rPr>
              <a:t> valid after “access time.”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22254" y="2889648"/>
            <a:ext cx="470482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12234" y="2360909"/>
            <a:ext cx="726963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busW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136482" y="2303860"/>
            <a:ext cx="1054894" cy="890588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912402" y="1815947"/>
            <a:ext cx="1453765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Enable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5372100" y="268486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5776913" y="2632472"/>
            <a:ext cx="66675" cy="104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542360" y="2651523"/>
            <a:ext cx="393538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219950" y="2456260"/>
            <a:ext cx="723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7662863" y="2403872"/>
            <a:ext cx="66675" cy="104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428310" y="2422923"/>
            <a:ext cx="393538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207833" y="2153235"/>
            <a:ext cx="662842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busA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6238875" y="2103835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7219950" y="3027760"/>
            <a:ext cx="723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7662863" y="2975372"/>
            <a:ext cx="66675" cy="104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7428310" y="2994423"/>
            <a:ext cx="393538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250479" y="2715103"/>
            <a:ext cx="662842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busB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5753100" y="3061097"/>
            <a:ext cx="361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6467475" y="1951435"/>
            <a:ext cx="0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6415088" y="2051447"/>
            <a:ext cx="10477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247051" y="1908573"/>
            <a:ext cx="265298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6753225" y="1951435"/>
            <a:ext cx="0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V="1">
            <a:off x="6700838" y="2051447"/>
            <a:ext cx="10477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6536627" y="1908573"/>
            <a:ext cx="265298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7096125" y="1951435"/>
            <a:ext cx="0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V="1">
            <a:off x="7043738" y="2051447"/>
            <a:ext cx="10477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6871875" y="1908573"/>
            <a:ext cx="265298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6159154" y="1664617"/>
            <a:ext cx="517611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6586080" y="1665238"/>
            <a:ext cx="457658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6928044" y="1660913"/>
            <a:ext cx="457658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RB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6107493" y="2480073"/>
            <a:ext cx="1111683" cy="5905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32 x 32-bit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6140054" y="3003947"/>
            <a:ext cx="1143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>
            <a:off x="6140054" y="3061097"/>
            <a:ext cx="1143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5860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37498" y="65782"/>
            <a:ext cx="842338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Step 3: Assemble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DataPath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Meeting Requirements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72574"/>
            <a:ext cx="83058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Register Transfer Requirements → </a:t>
            </a:r>
            <a:r>
              <a:rPr lang="en-US" altLang="en-US" sz="2400" dirty="0" err="1">
                <a:latin typeface="Arial" panose="020B0604020202020204" pitchFamily="34" charset="0"/>
              </a:rPr>
              <a:t>Datapath</a:t>
            </a:r>
            <a:r>
              <a:rPr lang="en-US" altLang="en-US" sz="2400" dirty="0">
                <a:latin typeface="Arial" panose="020B0604020202020204" pitchFamily="34" charset="0"/>
              </a:rPr>
              <a:t> Assembly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Instruction Fetch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Read Operands and Execute Operation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Common RTL operations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Fetch the Instruction: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mem[PC]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Update the program counter: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Sequential Code:	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PC ← PC + 4 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Branch and Jump:	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PC ← “something else”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843169" y="5228359"/>
            <a:ext cx="163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7686132" y="5118822"/>
            <a:ext cx="180975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643270" y="5333135"/>
            <a:ext cx="351860" cy="298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057482" y="4828310"/>
            <a:ext cx="1628941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Instruction Word</a:t>
            </a: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759702" y="4758063"/>
            <a:ext cx="1054894" cy="922735"/>
            <a:chOff x="2458" y="3061"/>
            <a:chExt cx="886" cy="775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458" y="3088"/>
              <a:ext cx="886" cy="74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572" y="3061"/>
              <a:ext cx="70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475" y="3389"/>
              <a:ext cx="861" cy="4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Instruction</a:t>
              </a:r>
            </a:p>
            <a:p>
              <a:pPr algn="ctr">
                <a:defRPr/>
              </a:pP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</p:txBody>
        </p:sp>
      </p:grp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813280" y="3875809"/>
            <a:ext cx="944165" cy="241697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5566819" y="3994872"/>
            <a:ext cx="247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100220" y="3856760"/>
            <a:ext cx="404760" cy="298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217966" y="3799610"/>
            <a:ext cx="419186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6927703" y="4215140"/>
            <a:ext cx="1129903" cy="467916"/>
            <a:chOff x="3439" y="2605"/>
            <a:chExt cx="949" cy="393"/>
          </a:xfrm>
        </p:grpSpPr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472" y="2608"/>
              <a:ext cx="880" cy="352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439" y="2605"/>
              <a:ext cx="949" cy="3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Next Address</a:t>
              </a:r>
            </a:p>
            <a:p>
              <a:pPr algn="ctr">
                <a:defRPr/>
              </a:pPr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Logic</a:t>
              </a:r>
            </a:p>
          </p:txBody>
        </p:sp>
      </p:grp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262144" y="4152034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6271669" y="4428259"/>
            <a:ext cx="666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6262144" y="3466234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6271669" y="3470997"/>
            <a:ext cx="1181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7462294" y="3466234"/>
            <a:ext cx="0" cy="723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5814469" y="3937722"/>
            <a:ext cx="1143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5814469" y="3994872"/>
            <a:ext cx="1143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871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4233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Step 3: Add &amp; Subtract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72574"/>
            <a:ext cx="83058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R[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R[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op R[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rd,rs,rt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dirty="0">
                <a:latin typeface="Arial" panose="020B0604020202020204" pitchFamily="34" charset="0"/>
              </a:rPr>
              <a:t> and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en-US" sz="2000" dirty="0">
                <a:latin typeface="Arial" panose="020B0604020202020204" pitchFamily="34" charset="0"/>
              </a:rPr>
              <a:t> come from instruction’s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Rs1, Rs2, </a:t>
            </a:r>
            <a:r>
              <a:rPr lang="en-US" altLang="en-US" sz="2000" dirty="0">
                <a:latin typeface="Arial" panose="020B0604020202020204" pitchFamily="34" charset="0"/>
              </a:rPr>
              <a:t>and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altLang="en-US" sz="2000" dirty="0">
                <a:latin typeface="Arial" panose="020B0604020202020204" pitchFamily="34" charset="0"/>
              </a:rPr>
              <a:t> fields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ALUctr</a:t>
            </a:r>
            <a:r>
              <a:rPr lang="en-US" altLang="en-US" sz="2000" dirty="0">
                <a:latin typeface="Arial" panose="020B0604020202020204" pitchFamily="34" charset="0"/>
              </a:rPr>
              <a:t> and </a:t>
            </a:r>
            <a:r>
              <a:rPr lang="en-US" altLang="en-US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</a:t>
            </a:r>
            <a:r>
              <a:rPr lang="en-US" altLang="en-US" sz="2000" dirty="0">
                <a:latin typeface="Arial" panose="020B0604020202020204" pitchFamily="34" charset="0"/>
              </a:rPr>
              <a:t>: control logic after decoding the instruction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… Already defined the register file &amp; ALU </a:t>
            </a: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 flipH="1">
            <a:off x="6096000" y="4330304"/>
            <a:ext cx="13906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 flipH="1">
            <a:off x="6479757" y="4220766"/>
            <a:ext cx="123825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6209111" y="4330304"/>
            <a:ext cx="410765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072784" y="4537728"/>
            <a:ext cx="791083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5934075" y="3649266"/>
            <a:ext cx="0" cy="3333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5629361" y="3346886"/>
            <a:ext cx="954066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ALUctr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2787253" y="4616055"/>
            <a:ext cx="419186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2303274" y="3965439"/>
            <a:ext cx="726963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busW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3307557" y="3882628"/>
            <a:ext cx="1176252" cy="9096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2755870" y="3387750"/>
            <a:ext cx="851036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 flipH="1">
            <a:off x="2552700" y="4273154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 flipH="1">
            <a:off x="2900363" y="4163616"/>
            <a:ext cx="123825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2665810" y="4273155"/>
            <a:ext cx="393538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 flipV="1">
            <a:off x="4476978" y="3987404"/>
            <a:ext cx="1264215" cy="114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 flipH="1">
            <a:off x="5129213" y="3877866"/>
            <a:ext cx="123825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5150644" y="3987405"/>
            <a:ext cx="393538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4603498" y="3692129"/>
            <a:ext cx="662842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busA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 flipV="1">
            <a:off x="3419475" y="3692129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>
            <a:off x="4476978" y="4673204"/>
            <a:ext cx="127612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auto">
          <a:xfrm flipH="1">
            <a:off x="5129213" y="4563666"/>
            <a:ext cx="123825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5150644" y="4673205"/>
            <a:ext cx="393538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4606271" y="4372437"/>
            <a:ext cx="662842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busB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35"/>
          <p:cNvSpPr>
            <a:spLocks noChangeShapeType="1"/>
          </p:cNvSpPr>
          <p:nvPr/>
        </p:nvSpPr>
        <p:spPr bwMode="auto">
          <a:xfrm flipH="1">
            <a:off x="2933700" y="4616054"/>
            <a:ext cx="361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36"/>
          <p:cNvSpPr>
            <a:spLocks noChangeShapeType="1"/>
          </p:cNvSpPr>
          <p:nvPr/>
        </p:nvSpPr>
        <p:spPr bwMode="auto">
          <a:xfrm>
            <a:off x="3648075" y="3556397"/>
            <a:ext cx="0" cy="323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 flipV="1">
            <a:off x="3595688" y="3639741"/>
            <a:ext cx="10477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3400869" y="3530205"/>
            <a:ext cx="265298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2" name="Line 39"/>
          <p:cNvSpPr>
            <a:spLocks noChangeShapeType="1"/>
          </p:cNvSpPr>
          <p:nvPr/>
        </p:nvSpPr>
        <p:spPr bwMode="auto">
          <a:xfrm>
            <a:off x="3933825" y="3556397"/>
            <a:ext cx="0" cy="323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Line 40"/>
          <p:cNvSpPr>
            <a:spLocks noChangeShapeType="1"/>
          </p:cNvSpPr>
          <p:nvPr/>
        </p:nvSpPr>
        <p:spPr bwMode="auto">
          <a:xfrm flipV="1">
            <a:off x="3881438" y="3639741"/>
            <a:ext cx="10477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41"/>
          <p:cNvSpPr>
            <a:spLocks noChangeArrowheads="1"/>
          </p:cNvSpPr>
          <p:nvPr/>
        </p:nvSpPr>
        <p:spPr bwMode="auto">
          <a:xfrm>
            <a:off x="3686619" y="3530205"/>
            <a:ext cx="265298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5" name="Line 42"/>
          <p:cNvSpPr>
            <a:spLocks noChangeShapeType="1"/>
          </p:cNvSpPr>
          <p:nvPr/>
        </p:nvSpPr>
        <p:spPr bwMode="auto">
          <a:xfrm>
            <a:off x="4276725" y="3556397"/>
            <a:ext cx="0" cy="323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Line 43"/>
          <p:cNvSpPr>
            <a:spLocks noChangeShapeType="1"/>
          </p:cNvSpPr>
          <p:nvPr/>
        </p:nvSpPr>
        <p:spPr bwMode="auto">
          <a:xfrm flipV="1">
            <a:off x="4224338" y="3639741"/>
            <a:ext cx="10477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44"/>
          <p:cNvSpPr>
            <a:spLocks noChangeArrowheads="1"/>
          </p:cNvSpPr>
          <p:nvPr/>
        </p:nvSpPr>
        <p:spPr bwMode="auto">
          <a:xfrm>
            <a:off x="4029519" y="3530205"/>
            <a:ext cx="265298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8" name="Rectangle 45"/>
          <p:cNvSpPr>
            <a:spLocks noChangeArrowheads="1"/>
          </p:cNvSpPr>
          <p:nvPr/>
        </p:nvSpPr>
        <p:spPr bwMode="auto">
          <a:xfrm>
            <a:off x="3392693" y="3873105"/>
            <a:ext cx="470482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3735594" y="3873105"/>
            <a:ext cx="432010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</a:p>
        </p:txBody>
      </p:sp>
      <p:sp>
        <p:nvSpPr>
          <p:cNvPr id="40" name="Rectangle 47"/>
          <p:cNvSpPr>
            <a:spLocks noChangeArrowheads="1"/>
          </p:cNvSpPr>
          <p:nvPr/>
        </p:nvSpPr>
        <p:spPr bwMode="auto">
          <a:xfrm>
            <a:off x="4021343" y="3873105"/>
            <a:ext cx="432010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8"/>
          <p:cNvSpPr>
            <a:spLocks noChangeArrowheads="1"/>
          </p:cNvSpPr>
          <p:nvPr/>
        </p:nvSpPr>
        <p:spPr bwMode="auto">
          <a:xfrm>
            <a:off x="3365296" y="4126216"/>
            <a:ext cx="1111683" cy="5905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32 x 32-bit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</a:p>
        </p:txBody>
      </p:sp>
      <p:sp>
        <p:nvSpPr>
          <p:cNvPr id="42" name="Line 49"/>
          <p:cNvSpPr>
            <a:spLocks noChangeShapeType="1"/>
          </p:cNvSpPr>
          <p:nvPr/>
        </p:nvSpPr>
        <p:spPr bwMode="auto">
          <a:xfrm>
            <a:off x="6905625" y="4339829"/>
            <a:ext cx="0" cy="895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ine 50"/>
          <p:cNvSpPr>
            <a:spLocks noChangeShapeType="1"/>
          </p:cNvSpPr>
          <p:nvPr/>
        </p:nvSpPr>
        <p:spPr bwMode="auto">
          <a:xfrm flipH="1">
            <a:off x="2552700" y="5244704"/>
            <a:ext cx="43624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Line 51"/>
          <p:cNvSpPr>
            <a:spLocks noChangeShapeType="1"/>
          </p:cNvSpPr>
          <p:nvPr/>
        </p:nvSpPr>
        <p:spPr bwMode="auto">
          <a:xfrm flipV="1">
            <a:off x="2562225" y="4263629"/>
            <a:ext cx="0" cy="990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 rot="5400000">
            <a:off x="5710233" y="4190199"/>
            <a:ext cx="534602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Line 83"/>
          <p:cNvSpPr>
            <a:spLocks noChangeShapeType="1"/>
          </p:cNvSpPr>
          <p:nvPr/>
        </p:nvSpPr>
        <p:spPr bwMode="auto">
          <a:xfrm>
            <a:off x="3305175" y="4558904"/>
            <a:ext cx="1143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Line 84"/>
          <p:cNvSpPr>
            <a:spLocks noChangeShapeType="1"/>
          </p:cNvSpPr>
          <p:nvPr/>
        </p:nvSpPr>
        <p:spPr bwMode="auto">
          <a:xfrm flipH="1">
            <a:off x="3305175" y="4616054"/>
            <a:ext cx="1143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reeform 86"/>
          <p:cNvSpPr/>
          <p:nvPr/>
        </p:nvSpPr>
        <p:spPr>
          <a:xfrm>
            <a:off x="5740004" y="3848100"/>
            <a:ext cx="361950" cy="952500"/>
          </a:xfrm>
          <a:custGeom>
            <a:avLst/>
            <a:gdLst>
              <a:gd name="connsiteX0" fmla="*/ 0 w 482321"/>
              <a:gd name="connsiteY0" fmla="*/ 417950 h 1269925"/>
              <a:gd name="connsiteX1" fmla="*/ 0 w 482321"/>
              <a:gd name="connsiteY1" fmla="*/ 0 h 1269925"/>
              <a:gd name="connsiteX2" fmla="*/ 466244 w 482321"/>
              <a:gd name="connsiteY2" fmla="*/ 337575 h 1269925"/>
              <a:gd name="connsiteX3" fmla="*/ 482321 w 482321"/>
              <a:gd name="connsiteY3" fmla="*/ 916275 h 1269925"/>
              <a:gd name="connsiteX4" fmla="*/ 32155 w 482321"/>
              <a:gd name="connsiteY4" fmla="*/ 1269925 h 1269925"/>
              <a:gd name="connsiteX5" fmla="*/ 0 w 482321"/>
              <a:gd name="connsiteY5" fmla="*/ 868050 h 1269925"/>
              <a:gd name="connsiteX6" fmla="*/ 192928 w 482321"/>
              <a:gd name="connsiteY6" fmla="*/ 691225 h 1269925"/>
              <a:gd name="connsiteX7" fmla="*/ 0 w 482321"/>
              <a:gd name="connsiteY7" fmla="*/ 530475 h 1269925"/>
              <a:gd name="connsiteX8" fmla="*/ 0 w 482321"/>
              <a:gd name="connsiteY8" fmla="*/ 417950 h 1269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2321" h="1269925">
                <a:moveTo>
                  <a:pt x="0" y="417950"/>
                </a:moveTo>
                <a:lnTo>
                  <a:pt x="0" y="0"/>
                </a:lnTo>
                <a:lnTo>
                  <a:pt x="466244" y="337575"/>
                </a:lnTo>
                <a:lnTo>
                  <a:pt x="482321" y="916275"/>
                </a:lnTo>
                <a:lnTo>
                  <a:pt x="32155" y="1269925"/>
                </a:lnTo>
                <a:lnTo>
                  <a:pt x="0" y="868050"/>
                </a:lnTo>
                <a:lnTo>
                  <a:pt x="192928" y="691225"/>
                </a:lnTo>
                <a:lnTo>
                  <a:pt x="0" y="530475"/>
                </a:lnTo>
                <a:lnTo>
                  <a:pt x="0" y="41795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Picture 78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04" y="2372918"/>
            <a:ext cx="5689991" cy="578644"/>
          </a:xfrm>
          <a:prstGeom prst="rect">
            <a:avLst/>
          </a:prstGeom>
        </p:spPr>
      </p:pic>
      <p:sp>
        <p:nvSpPr>
          <p:cNvPr id="50" name="TextBox 79"/>
          <p:cNvSpPr txBox="1"/>
          <p:nvPr/>
        </p:nvSpPr>
        <p:spPr>
          <a:xfrm>
            <a:off x="6649971" y="3951691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</a:p>
        </p:txBody>
      </p:sp>
      <p:cxnSp>
        <p:nvCxnSpPr>
          <p:cNvPr id="51" name="Straight Arrow Connector 80"/>
          <p:cNvCxnSpPr/>
          <p:nvPr/>
        </p:nvCxnSpPr>
        <p:spPr>
          <a:xfrm>
            <a:off x="6105019" y="4093625"/>
            <a:ext cx="590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3783411" y="3304780"/>
            <a:ext cx="374238" cy="298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chemeClr val="accent2"/>
                </a:solidFill>
              </a:rPr>
              <a:t>rs1</a:t>
            </a:r>
          </a:p>
        </p:txBody>
      </p: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4126310" y="3304780"/>
            <a:ext cx="374238" cy="298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chemeClr val="accent2"/>
                </a:solidFill>
              </a:rPr>
              <a:t>rs2</a:t>
            </a:r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3497660" y="3304780"/>
            <a:ext cx="302744" cy="298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chemeClr val="accent2"/>
                </a:solidFill>
              </a:rPr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6788750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4233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And in Conclusion, …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42324" y="1216799"/>
            <a:ext cx="4381392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State Machines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Finite State Machines: made from </a:t>
            </a:r>
            <a:r>
              <a:rPr lang="en-US" altLang="en-US" sz="1800" i="1" dirty="0">
                <a:solidFill>
                  <a:srgbClr val="0070C0"/>
                </a:solidFill>
                <a:latin typeface="Arial" panose="020B0604020202020204" pitchFamily="34" charset="0"/>
              </a:rPr>
              <a:t>Stateless</a:t>
            </a:r>
            <a:r>
              <a:rPr lang="en-US" altLang="en-US" sz="1800" dirty="0">
                <a:latin typeface="Arial" panose="020B0604020202020204" pitchFamily="34" charset="0"/>
              </a:rPr>
              <a:t> combinational logic and </a:t>
            </a:r>
            <a:r>
              <a:rPr lang="en-US" altLang="en-US" sz="1800" i="1" dirty="0" err="1">
                <a:solidFill>
                  <a:srgbClr val="0070C0"/>
                </a:solidFill>
                <a:latin typeface="Arial" panose="020B0604020202020204" pitchFamily="34" charset="0"/>
              </a:rPr>
              <a:t>Stateful</a:t>
            </a:r>
            <a:r>
              <a:rPr lang="en-US" altLang="en-US" sz="1800" dirty="0">
                <a:latin typeface="Arial" panose="020B0604020202020204" pitchFamily="34" charset="0"/>
              </a:rPr>
              <a:t> “Memory” Logic (aka Registers)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Clocks synchronize D-FF change (Setup and Hold times important!)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Pipeline long-delay CL for faster clock cycle </a:t>
            </a:r>
            <a:r>
              <a:rPr lang="en-US" altLang="zh-CN" sz="1800" dirty="0">
                <a:latin typeface="Arial" panose="020B0604020202020204" pitchFamily="34" charset="0"/>
              </a:rPr>
              <a:t>- </a:t>
            </a:r>
            <a:r>
              <a:rPr lang="en-US" altLang="en-US" sz="1800" dirty="0">
                <a:latin typeface="Arial" panose="020B0604020202020204" pitchFamily="34" charset="0"/>
              </a:rPr>
              <a:t>Split the </a:t>
            </a:r>
            <a:r>
              <a:rPr lang="en-US" altLang="en-US" sz="1800" i="1" dirty="0">
                <a:solidFill>
                  <a:srgbClr val="0070C0"/>
                </a:solidFill>
                <a:latin typeface="Arial" panose="020B0604020202020204" pitchFamily="34" charset="0"/>
              </a:rPr>
              <a:t>critical path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Use </a:t>
            </a:r>
            <a:r>
              <a:rPr lang="en-US" altLang="en-US" sz="2000" dirty="0" err="1">
                <a:latin typeface="Arial" panose="020B0604020202020204" pitchFamily="34" charset="0"/>
              </a:rPr>
              <a:t>muxes</a:t>
            </a:r>
            <a:r>
              <a:rPr lang="en-US" altLang="en-US" sz="2000" dirty="0">
                <a:latin typeface="Arial" panose="020B0604020202020204" pitchFamily="34" charset="0"/>
              </a:rPr>
              <a:t> to select among inputs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S input bits selects 2S inputs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Each input can be n-bits wide, 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independent of 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Can implement </a:t>
            </a:r>
            <a:r>
              <a:rPr lang="en-US" altLang="en-US" sz="2000" dirty="0" err="1">
                <a:latin typeface="Arial" panose="020B0604020202020204" pitchFamily="34" charset="0"/>
              </a:rPr>
              <a:t>muxes</a:t>
            </a:r>
            <a:r>
              <a:rPr lang="en-US" altLang="en-US" sz="2000" dirty="0">
                <a:latin typeface="Arial" panose="020B0604020202020204" pitchFamily="34" charset="0"/>
              </a:rPr>
              <a:t> hierarchically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Arithmetic circuits are a kind of combinational logic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600358" y="1203077"/>
            <a:ext cx="2667000" cy="1463278"/>
            <a:chOff x="5444062" y="4398949"/>
            <a:chExt cx="3556000" cy="1951037"/>
          </a:xfrm>
        </p:grpSpPr>
        <p:sp>
          <p:nvSpPr>
            <p:cNvPr id="7" name="Rectangle 4" descr="10%"/>
            <p:cNvSpPr>
              <a:spLocks noChangeArrowheads="1"/>
            </p:cNvSpPr>
            <p:nvPr/>
          </p:nvSpPr>
          <p:spPr bwMode="auto">
            <a:xfrm>
              <a:off x="5579000" y="4754549"/>
              <a:ext cx="1123950" cy="6492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659962" y="4860912"/>
              <a:ext cx="815311" cy="3359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200" b="1"/>
                <a:t>Control</a:t>
              </a:r>
            </a:p>
          </p:txBody>
        </p:sp>
        <p:sp>
          <p:nvSpPr>
            <p:cNvPr id="9" name="Rectangle 6" descr="10%"/>
            <p:cNvSpPr>
              <a:spLocks noChangeArrowheads="1"/>
            </p:cNvSpPr>
            <p:nvPr/>
          </p:nvSpPr>
          <p:spPr bwMode="auto">
            <a:xfrm>
              <a:off x="5579000" y="5564174"/>
              <a:ext cx="1123950" cy="6508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500">
                <a:solidFill>
                  <a:schemeClr val="accent2"/>
                </a:solidFill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5679013" y="5729274"/>
              <a:ext cx="972105" cy="3359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200" b="1">
                  <a:solidFill>
                    <a:schemeClr val="accent2"/>
                  </a:solidFill>
                </a:rPr>
                <a:t>Datapath</a:t>
              </a:r>
              <a:endParaRPr lang="en-US" sz="1200" b="1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6998225" y="4416411"/>
              <a:ext cx="920750" cy="19335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7050613" y="5165712"/>
              <a:ext cx="912516" cy="3359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200" b="1"/>
                <a:t>Memory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444062" y="4416411"/>
              <a:ext cx="1393825" cy="19335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5679013" y="4398949"/>
              <a:ext cx="1007413" cy="3359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200" b="1"/>
                <a:t>Processor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8079312" y="4416411"/>
              <a:ext cx="920750" cy="7858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8212202" y="4668824"/>
              <a:ext cx="642272" cy="3359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200" b="1"/>
                <a:t>Input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8079312" y="5564174"/>
              <a:ext cx="920750" cy="7858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8135257" y="5816586"/>
              <a:ext cx="796160" cy="3359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200" b="1"/>
                <a:t>Output</a:t>
              </a:r>
            </a:p>
          </p:txBody>
        </p:sp>
      </p:grp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4607561" y="2635504"/>
            <a:ext cx="453135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Five steps to processor design:</a:t>
            </a:r>
          </a:p>
          <a:p>
            <a:pPr marL="800100" lvl="1" indent="-3429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1800" dirty="0">
                <a:latin typeface="Arial" panose="020B0604020202020204" pitchFamily="34" charset="0"/>
              </a:rPr>
              <a:t>Analyze instruction set → </a:t>
            </a:r>
            <a:r>
              <a:rPr lang="en-US" altLang="en-US" sz="1800" dirty="0" err="1">
                <a:latin typeface="Arial" panose="020B0604020202020204" pitchFamily="34" charset="0"/>
              </a:rPr>
              <a:t>datapath</a:t>
            </a:r>
            <a:r>
              <a:rPr lang="en-US" altLang="en-US" sz="1800" dirty="0">
                <a:latin typeface="Arial" panose="020B0604020202020204" pitchFamily="34" charset="0"/>
              </a:rPr>
              <a:t> requirements</a:t>
            </a:r>
          </a:p>
          <a:p>
            <a:pPr marL="800100" lvl="1" indent="-3429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1800" dirty="0">
                <a:latin typeface="Arial" panose="020B0604020202020204" pitchFamily="34" charset="0"/>
              </a:rPr>
              <a:t>Select set of </a:t>
            </a:r>
            <a:r>
              <a:rPr lang="en-US" altLang="en-US" sz="1800" dirty="0" err="1">
                <a:latin typeface="Arial" panose="020B0604020202020204" pitchFamily="34" charset="0"/>
              </a:rPr>
              <a:t>datapath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components &amp; establish clock methodology</a:t>
            </a:r>
          </a:p>
          <a:p>
            <a:pPr marL="800100" lvl="1" indent="-3429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1800" dirty="0">
                <a:latin typeface="Arial" panose="020B0604020202020204" pitchFamily="34" charset="0"/>
              </a:rPr>
              <a:t>Assemble </a:t>
            </a:r>
            <a:r>
              <a:rPr lang="en-US" altLang="en-US" sz="1800" dirty="0" err="1">
                <a:latin typeface="Arial" panose="020B0604020202020204" pitchFamily="34" charset="0"/>
              </a:rPr>
              <a:t>datapath</a:t>
            </a:r>
            <a:r>
              <a:rPr lang="en-US" altLang="en-US" sz="1800" dirty="0">
                <a:latin typeface="Arial" panose="020B0604020202020204" pitchFamily="34" charset="0"/>
              </a:rPr>
              <a:t> meeting the requirements</a:t>
            </a:r>
          </a:p>
          <a:p>
            <a:pPr marL="800100" lvl="1" indent="-3429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1800" dirty="0">
                <a:latin typeface="Arial" panose="020B0604020202020204" pitchFamily="34" charset="0"/>
              </a:rPr>
              <a:t>Analyze implementation of each instruction to determine setting of control points that effects the register transfer.</a:t>
            </a:r>
          </a:p>
          <a:p>
            <a:pPr marL="800100" lvl="1" indent="-3429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1800" dirty="0">
                <a:latin typeface="Arial" panose="020B0604020202020204" pitchFamily="34" charset="0"/>
              </a:rPr>
              <a:t>Assemble the control logic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Formulate Logic Equations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Design Circuits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6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Two Input Networks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38"/>
          <p:cNvSpPr>
            <a:spLocks noChangeShapeType="1"/>
          </p:cNvSpPr>
          <p:nvPr/>
        </p:nvSpPr>
        <p:spPr bwMode="auto">
          <a:xfrm>
            <a:off x="5286376" y="4225526"/>
            <a:ext cx="216098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7" name="Line 39"/>
          <p:cNvSpPr>
            <a:spLocks noChangeShapeType="1"/>
          </p:cNvSpPr>
          <p:nvPr/>
        </p:nvSpPr>
        <p:spPr bwMode="auto">
          <a:xfrm>
            <a:off x="6713935" y="3962398"/>
            <a:ext cx="0" cy="165377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5576887" y="3895723"/>
            <a:ext cx="272654" cy="3107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Comic Sans MS" charset="0"/>
              </a:rPr>
              <a:t>x</a:t>
            </a:r>
          </a:p>
        </p:txBody>
      </p:sp>
      <p:sp>
        <p:nvSpPr>
          <p:cNvPr id="9" name="Rectangle 41"/>
          <p:cNvSpPr>
            <a:spLocks noChangeArrowheads="1"/>
          </p:cNvSpPr>
          <p:nvPr/>
        </p:nvSpPr>
        <p:spPr bwMode="auto">
          <a:xfrm>
            <a:off x="6272212" y="3895723"/>
            <a:ext cx="272654" cy="3107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Comic Sans MS" charset="0"/>
              </a:rPr>
              <a:t>y</a:t>
            </a:r>
          </a:p>
        </p:txBody>
      </p:sp>
      <p:sp>
        <p:nvSpPr>
          <p:cNvPr id="10" name="Rectangle 42"/>
          <p:cNvSpPr>
            <a:spLocks noChangeArrowheads="1"/>
          </p:cNvSpPr>
          <p:nvPr/>
        </p:nvSpPr>
        <p:spPr bwMode="auto">
          <a:xfrm>
            <a:off x="6986587" y="3905248"/>
            <a:ext cx="271463" cy="3107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Comic Sans MS" charset="0"/>
              </a:rPr>
              <a:t>z</a:t>
            </a:r>
          </a:p>
        </p:txBody>
      </p: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5981700" y="4337446"/>
            <a:ext cx="676275" cy="1297781"/>
            <a:chOff x="4120" y="2640"/>
            <a:chExt cx="576" cy="1104"/>
          </a:xfrm>
        </p:grpSpPr>
        <p:sp>
          <p:nvSpPr>
            <p:cNvPr id="12" name="Rectangle 43"/>
            <p:cNvSpPr>
              <a:spLocks noChangeArrowheads="1"/>
            </p:cNvSpPr>
            <p:nvPr/>
          </p:nvSpPr>
          <p:spPr bwMode="auto">
            <a:xfrm>
              <a:off x="4120" y="2640"/>
              <a:ext cx="568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>
                <a:lnSpc>
                  <a:spcPts val="1575"/>
                </a:lnSpc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sz="1350">
                  <a:solidFill>
                    <a:srgbClr val="000000"/>
                  </a:solidFill>
                  <a:latin typeface="Comic Sans MS" charset="0"/>
                </a:rPr>
                <a:t>0 volts</a:t>
              </a:r>
            </a:p>
          </p:txBody>
        </p:sp>
        <p:sp>
          <p:nvSpPr>
            <p:cNvPr id="13" name="Rectangle 44"/>
            <p:cNvSpPr>
              <a:spLocks noChangeArrowheads="1"/>
            </p:cNvSpPr>
            <p:nvPr/>
          </p:nvSpPr>
          <p:spPr bwMode="auto">
            <a:xfrm>
              <a:off x="4128" y="2944"/>
              <a:ext cx="568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>
                <a:lnSpc>
                  <a:spcPts val="1575"/>
                </a:lnSpc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sz="1350" dirty="0">
                  <a:solidFill>
                    <a:srgbClr val="000000"/>
                  </a:solidFill>
                  <a:latin typeface="Comic Sans MS" charset="0"/>
                </a:rPr>
                <a:t>1 volt</a:t>
              </a:r>
            </a:p>
          </p:txBody>
        </p:sp>
        <p:sp>
          <p:nvSpPr>
            <p:cNvPr id="14" name="Rectangle 45"/>
            <p:cNvSpPr>
              <a:spLocks noChangeArrowheads="1"/>
            </p:cNvSpPr>
            <p:nvPr/>
          </p:nvSpPr>
          <p:spPr bwMode="auto">
            <a:xfrm>
              <a:off x="4128" y="3216"/>
              <a:ext cx="568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>
                <a:lnSpc>
                  <a:spcPts val="1575"/>
                </a:lnSpc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sz="1350" dirty="0">
                  <a:solidFill>
                    <a:srgbClr val="000000"/>
                  </a:solidFill>
                  <a:latin typeface="Comic Sans MS" charset="0"/>
                </a:rPr>
                <a:t>0 volt</a:t>
              </a:r>
            </a:p>
          </p:txBody>
        </p:sp>
        <p:sp>
          <p:nvSpPr>
            <p:cNvPr id="15" name="Rectangle 46"/>
            <p:cNvSpPr>
              <a:spLocks noChangeArrowheads="1"/>
            </p:cNvSpPr>
            <p:nvPr/>
          </p:nvSpPr>
          <p:spPr bwMode="auto">
            <a:xfrm>
              <a:off x="4128" y="3480"/>
              <a:ext cx="568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>
                <a:lnSpc>
                  <a:spcPts val="1575"/>
                </a:lnSpc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sz="1350" dirty="0">
                  <a:solidFill>
                    <a:srgbClr val="000000"/>
                  </a:solidFill>
                  <a:latin typeface="Comic Sans MS" charset="0"/>
                </a:rPr>
                <a:t>1 volt</a:t>
              </a:r>
            </a:p>
          </p:txBody>
        </p:sp>
      </p:grpSp>
      <p:grpSp>
        <p:nvGrpSpPr>
          <p:cNvPr id="16" name="Group 52"/>
          <p:cNvGrpSpPr>
            <a:grpSpLocks/>
          </p:cNvGrpSpPr>
          <p:nvPr/>
        </p:nvGrpSpPr>
        <p:grpSpPr bwMode="auto">
          <a:xfrm>
            <a:off x="5314950" y="4346970"/>
            <a:ext cx="676275" cy="1279922"/>
            <a:chOff x="3552" y="2648"/>
            <a:chExt cx="576" cy="1088"/>
          </a:xfrm>
        </p:grpSpPr>
        <p:sp>
          <p:nvSpPr>
            <p:cNvPr id="17" name="Rectangle 48"/>
            <p:cNvSpPr>
              <a:spLocks noChangeArrowheads="1"/>
            </p:cNvSpPr>
            <p:nvPr/>
          </p:nvSpPr>
          <p:spPr bwMode="auto">
            <a:xfrm>
              <a:off x="3552" y="2648"/>
              <a:ext cx="568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>
                <a:lnSpc>
                  <a:spcPts val="1575"/>
                </a:lnSpc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sz="1350">
                  <a:solidFill>
                    <a:srgbClr val="000000"/>
                  </a:solidFill>
                  <a:latin typeface="Comic Sans MS" charset="0"/>
                </a:rPr>
                <a:t>0 volts</a:t>
              </a:r>
            </a:p>
          </p:txBody>
        </p:sp>
        <p:sp>
          <p:nvSpPr>
            <p:cNvPr id="18" name="Rectangle 49"/>
            <p:cNvSpPr>
              <a:spLocks noChangeArrowheads="1"/>
            </p:cNvSpPr>
            <p:nvPr/>
          </p:nvSpPr>
          <p:spPr bwMode="auto">
            <a:xfrm>
              <a:off x="3552" y="2944"/>
              <a:ext cx="568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>
                <a:lnSpc>
                  <a:spcPts val="1575"/>
                </a:lnSpc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sz="1350">
                  <a:solidFill>
                    <a:srgbClr val="000000"/>
                  </a:solidFill>
                  <a:latin typeface="Comic Sans MS" charset="0"/>
                </a:rPr>
                <a:t>0 volts</a:t>
              </a:r>
            </a:p>
          </p:txBody>
        </p:sp>
        <p:sp>
          <p:nvSpPr>
            <p:cNvPr id="19" name="Rectangle 50"/>
            <p:cNvSpPr>
              <a:spLocks noChangeArrowheads="1"/>
            </p:cNvSpPr>
            <p:nvPr/>
          </p:nvSpPr>
          <p:spPr bwMode="auto">
            <a:xfrm>
              <a:off x="3552" y="3200"/>
              <a:ext cx="568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>
                <a:lnSpc>
                  <a:spcPts val="1575"/>
                </a:lnSpc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sz="1350" dirty="0">
                  <a:solidFill>
                    <a:srgbClr val="000000"/>
                  </a:solidFill>
                  <a:latin typeface="Comic Sans MS" charset="0"/>
                </a:rPr>
                <a:t>1 volt</a:t>
              </a:r>
            </a:p>
          </p:txBody>
        </p:sp>
        <p:sp>
          <p:nvSpPr>
            <p:cNvPr id="20" name="Rectangle 51"/>
            <p:cNvSpPr>
              <a:spLocks noChangeArrowheads="1"/>
            </p:cNvSpPr>
            <p:nvPr/>
          </p:nvSpPr>
          <p:spPr bwMode="auto">
            <a:xfrm>
              <a:off x="3560" y="3472"/>
              <a:ext cx="568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>
                <a:lnSpc>
                  <a:spcPts val="1575"/>
                </a:lnSpc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sz="1350" dirty="0">
                  <a:solidFill>
                    <a:srgbClr val="000000"/>
                  </a:solidFill>
                  <a:latin typeface="Comic Sans MS" charset="0"/>
                </a:rPr>
                <a:t>1 volt</a:t>
              </a:r>
            </a:p>
          </p:txBody>
        </p:sp>
      </p:grpSp>
      <p:sp>
        <p:nvSpPr>
          <p:cNvPr id="21" name="Rectangle 53"/>
          <p:cNvSpPr>
            <a:spLocks noChangeArrowheads="1"/>
          </p:cNvSpPr>
          <p:nvPr/>
        </p:nvSpPr>
        <p:spPr bwMode="auto">
          <a:xfrm>
            <a:off x="5031979" y="1739106"/>
            <a:ext cx="2283221" cy="704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 algn="ctr"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 dirty="0">
                <a:solidFill>
                  <a:srgbClr val="000000"/>
                </a:solidFill>
                <a:latin typeface="Comic Sans MS" charset="0"/>
              </a:rPr>
              <a:t>what  is the </a:t>
            </a:r>
            <a:br>
              <a:rPr lang="en-US" sz="1350" dirty="0">
                <a:solidFill>
                  <a:srgbClr val="000000"/>
                </a:solidFill>
                <a:latin typeface="Comic Sans MS" charset="0"/>
              </a:rPr>
            </a:br>
            <a:r>
              <a:rPr lang="en-US" sz="1350" dirty="0">
                <a:solidFill>
                  <a:srgbClr val="000000"/>
                </a:solidFill>
                <a:latin typeface="Comic Sans MS" charset="0"/>
              </a:rPr>
              <a:t>relationship between </a:t>
            </a:r>
            <a:r>
              <a:rPr lang="en-US" sz="1350" dirty="0" err="1">
                <a:solidFill>
                  <a:srgbClr val="000000"/>
                </a:solidFill>
                <a:latin typeface="Comic Sans MS" charset="0"/>
              </a:rPr>
              <a:t>x</a:t>
            </a:r>
            <a:r>
              <a:rPr lang="en-US" sz="1350" dirty="0">
                <a:solidFill>
                  <a:srgbClr val="000000"/>
                </a:solidFill>
                <a:latin typeface="Comic Sans MS" charset="0"/>
              </a:rPr>
              <a:t>, </a:t>
            </a:r>
            <a:r>
              <a:rPr lang="en-US" sz="1350" dirty="0" err="1">
                <a:solidFill>
                  <a:srgbClr val="000000"/>
                </a:solidFill>
                <a:latin typeface="Comic Sans MS" charset="0"/>
              </a:rPr>
              <a:t>y</a:t>
            </a:r>
            <a:r>
              <a:rPr lang="en-US" sz="1350" dirty="0">
                <a:solidFill>
                  <a:srgbClr val="000000"/>
                </a:solidFill>
                <a:latin typeface="Comic Sans MS" charset="0"/>
              </a:rPr>
              <a:t> and </a:t>
            </a:r>
            <a:r>
              <a:rPr lang="en-US" sz="1350" dirty="0" err="1">
                <a:solidFill>
                  <a:srgbClr val="000000"/>
                </a:solidFill>
                <a:latin typeface="Comic Sans MS" charset="0"/>
              </a:rPr>
              <a:t>z</a:t>
            </a:r>
            <a:r>
              <a:rPr lang="en-US" sz="1350" dirty="0">
                <a:solidFill>
                  <a:srgbClr val="000000"/>
                </a:solidFill>
                <a:latin typeface="Comic Sans MS" charset="0"/>
              </a:rPr>
              <a:t>?</a:t>
            </a:r>
          </a:p>
        </p:txBody>
      </p:sp>
      <p:sp>
        <p:nvSpPr>
          <p:cNvPr id="22" name="Line 59"/>
          <p:cNvSpPr>
            <a:spLocks noChangeShapeType="1"/>
          </p:cNvSpPr>
          <p:nvPr/>
        </p:nvSpPr>
        <p:spPr bwMode="auto">
          <a:xfrm flipH="1">
            <a:off x="4057650" y="2628900"/>
            <a:ext cx="0" cy="1028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3" name="Rectangle 60"/>
          <p:cNvSpPr>
            <a:spLocks noChangeArrowheads="1"/>
          </p:cNvSpPr>
          <p:nvPr/>
        </p:nvSpPr>
        <p:spPr bwMode="auto">
          <a:xfrm>
            <a:off x="1726407" y="2490787"/>
            <a:ext cx="273844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 dirty="0">
                <a:solidFill>
                  <a:srgbClr val="000000"/>
                </a:solidFill>
                <a:latin typeface="Tahoma" charset="0"/>
              </a:rPr>
              <a:t>1v</a:t>
            </a:r>
          </a:p>
        </p:txBody>
      </p:sp>
      <p:sp>
        <p:nvSpPr>
          <p:cNvPr id="24" name="Line 61"/>
          <p:cNvSpPr>
            <a:spLocks noChangeShapeType="1"/>
          </p:cNvSpPr>
          <p:nvPr/>
        </p:nvSpPr>
        <p:spPr bwMode="auto">
          <a:xfrm>
            <a:off x="4057650" y="3257550"/>
            <a:ext cx="342900" cy="11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5" name="Rectangle 62"/>
          <p:cNvSpPr>
            <a:spLocks noChangeArrowheads="1"/>
          </p:cNvSpPr>
          <p:nvPr/>
        </p:nvSpPr>
        <p:spPr bwMode="auto">
          <a:xfrm>
            <a:off x="2471737" y="1943100"/>
            <a:ext cx="271463" cy="3107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Tahoma" charset="0"/>
              </a:rPr>
              <a:t>X</a:t>
            </a:r>
          </a:p>
        </p:txBody>
      </p:sp>
      <p:sp>
        <p:nvSpPr>
          <p:cNvPr id="26" name="Rectangle 63"/>
          <p:cNvSpPr>
            <a:spLocks noChangeArrowheads="1"/>
          </p:cNvSpPr>
          <p:nvPr/>
        </p:nvSpPr>
        <p:spPr bwMode="auto">
          <a:xfrm>
            <a:off x="3442098" y="1943100"/>
            <a:ext cx="272653" cy="3107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Tahoma" charset="0"/>
              </a:rPr>
              <a:t>Y</a:t>
            </a:r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2571750" y="2228850"/>
            <a:ext cx="0" cy="10906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8" name="Rectangle 65"/>
          <p:cNvSpPr>
            <a:spLocks noChangeArrowheads="1"/>
          </p:cNvSpPr>
          <p:nvPr/>
        </p:nvSpPr>
        <p:spPr bwMode="auto">
          <a:xfrm>
            <a:off x="1771650" y="3518298"/>
            <a:ext cx="253604" cy="310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Tahoma" charset="0"/>
              </a:rPr>
              <a:t>0v</a:t>
            </a:r>
          </a:p>
        </p:txBody>
      </p:sp>
      <p:grpSp>
        <p:nvGrpSpPr>
          <p:cNvPr id="29" name="Group 66"/>
          <p:cNvGrpSpPr>
            <a:grpSpLocks/>
          </p:cNvGrpSpPr>
          <p:nvPr/>
        </p:nvGrpSpPr>
        <p:grpSpPr bwMode="auto">
          <a:xfrm>
            <a:off x="2057400" y="3257550"/>
            <a:ext cx="1028700" cy="400050"/>
            <a:chOff x="1205" y="2400"/>
            <a:chExt cx="864" cy="336"/>
          </a:xfrm>
        </p:grpSpPr>
        <p:sp>
          <p:nvSpPr>
            <p:cNvPr id="30" name="Line 67"/>
            <p:cNvSpPr>
              <a:spLocks noChangeShapeType="1"/>
            </p:cNvSpPr>
            <p:nvPr/>
          </p:nvSpPr>
          <p:spPr bwMode="auto">
            <a:xfrm flipH="1" flipV="1">
              <a:off x="1493" y="25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" name="Line 68"/>
            <p:cNvSpPr>
              <a:spLocks noChangeShapeType="1"/>
            </p:cNvSpPr>
            <p:nvPr/>
          </p:nvSpPr>
          <p:spPr bwMode="auto">
            <a:xfrm>
              <a:off x="1493" y="259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Line 69"/>
            <p:cNvSpPr>
              <a:spLocks noChangeShapeType="1"/>
            </p:cNvSpPr>
            <p:nvPr/>
          </p:nvSpPr>
          <p:spPr bwMode="auto">
            <a:xfrm>
              <a:off x="1781" y="25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Line 70"/>
            <p:cNvSpPr>
              <a:spLocks noChangeShapeType="1"/>
            </p:cNvSpPr>
            <p:nvPr/>
          </p:nvSpPr>
          <p:spPr bwMode="auto">
            <a:xfrm>
              <a:off x="1781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Line 71"/>
            <p:cNvSpPr>
              <a:spLocks noChangeShapeType="1"/>
            </p:cNvSpPr>
            <p:nvPr/>
          </p:nvSpPr>
          <p:spPr bwMode="auto">
            <a:xfrm>
              <a:off x="1493" y="25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Line 72"/>
            <p:cNvSpPr>
              <a:spLocks noChangeShapeType="1"/>
            </p:cNvSpPr>
            <p:nvPr/>
          </p:nvSpPr>
          <p:spPr bwMode="auto">
            <a:xfrm flipH="1" flipV="1">
              <a:off x="1637" y="240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Line 73"/>
            <p:cNvSpPr>
              <a:spLocks noChangeShapeType="1"/>
            </p:cNvSpPr>
            <p:nvPr/>
          </p:nvSpPr>
          <p:spPr bwMode="auto">
            <a:xfrm flipH="1">
              <a:off x="1205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37" name="Group 74"/>
          <p:cNvGrpSpPr>
            <a:grpSpLocks/>
          </p:cNvGrpSpPr>
          <p:nvPr/>
        </p:nvGrpSpPr>
        <p:grpSpPr bwMode="auto">
          <a:xfrm>
            <a:off x="2057400" y="2228850"/>
            <a:ext cx="1028700" cy="400050"/>
            <a:chOff x="3701" y="2419"/>
            <a:chExt cx="864" cy="336"/>
          </a:xfrm>
        </p:grpSpPr>
        <p:sp>
          <p:nvSpPr>
            <p:cNvPr id="38" name="Line 75"/>
            <p:cNvSpPr>
              <a:spLocks noChangeShapeType="1"/>
            </p:cNvSpPr>
            <p:nvPr/>
          </p:nvSpPr>
          <p:spPr bwMode="auto">
            <a:xfrm flipH="1" flipV="1">
              <a:off x="3989" y="261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" name="Line 76"/>
            <p:cNvSpPr>
              <a:spLocks noChangeShapeType="1"/>
            </p:cNvSpPr>
            <p:nvPr/>
          </p:nvSpPr>
          <p:spPr bwMode="auto">
            <a:xfrm>
              <a:off x="3989" y="261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Line 77"/>
            <p:cNvSpPr>
              <a:spLocks noChangeShapeType="1"/>
            </p:cNvSpPr>
            <p:nvPr/>
          </p:nvSpPr>
          <p:spPr bwMode="auto">
            <a:xfrm>
              <a:off x="4277" y="261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Line 78"/>
            <p:cNvSpPr>
              <a:spLocks noChangeShapeType="1"/>
            </p:cNvSpPr>
            <p:nvPr/>
          </p:nvSpPr>
          <p:spPr bwMode="auto">
            <a:xfrm>
              <a:off x="4277" y="275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Line 79"/>
            <p:cNvSpPr>
              <a:spLocks noChangeShapeType="1"/>
            </p:cNvSpPr>
            <p:nvPr/>
          </p:nvSpPr>
          <p:spPr bwMode="auto">
            <a:xfrm>
              <a:off x="3989" y="256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" name="Line 80"/>
            <p:cNvSpPr>
              <a:spLocks noChangeShapeType="1"/>
            </p:cNvSpPr>
            <p:nvPr/>
          </p:nvSpPr>
          <p:spPr bwMode="auto">
            <a:xfrm flipH="1" flipV="1">
              <a:off x="4133" y="241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" name="Line 81"/>
            <p:cNvSpPr>
              <a:spLocks noChangeShapeType="1"/>
            </p:cNvSpPr>
            <p:nvPr/>
          </p:nvSpPr>
          <p:spPr bwMode="auto">
            <a:xfrm flipH="1">
              <a:off x="3701" y="275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Oval 82"/>
            <p:cNvSpPr>
              <a:spLocks noChangeArrowheads="1"/>
            </p:cNvSpPr>
            <p:nvPr/>
          </p:nvSpPr>
          <p:spPr bwMode="auto">
            <a:xfrm>
              <a:off x="4095" y="2484"/>
              <a:ext cx="72" cy="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latin typeface="Calibri" charset="0"/>
              </a:endParaRPr>
            </a:p>
          </p:txBody>
        </p:sp>
      </p:grpSp>
      <p:grpSp>
        <p:nvGrpSpPr>
          <p:cNvPr id="46" name="Group 83"/>
          <p:cNvGrpSpPr>
            <a:grpSpLocks/>
          </p:cNvGrpSpPr>
          <p:nvPr/>
        </p:nvGrpSpPr>
        <p:grpSpPr bwMode="auto">
          <a:xfrm>
            <a:off x="3028950" y="3257550"/>
            <a:ext cx="1028700" cy="400050"/>
            <a:chOff x="1205" y="2400"/>
            <a:chExt cx="864" cy="336"/>
          </a:xfrm>
        </p:grpSpPr>
        <p:sp>
          <p:nvSpPr>
            <p:cNvPr id="47" name="Line 84"/>
            <p:cNvSpPr>
              <a:spLocks noChangeShapeType="1"/>
            </p:cNvSpPr>
            <p:nvPr/>
          </p:nvSpPr>
          <p:spPr bwMode="auto">
            <a:xfrm flipH="1" flipV="1">
              <a:off x="1493" y="25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Line 85"/>
            <p:cNvSpPr>
              <a:spLocks noChangeShapeType="1"/>
            </p:cNvSpPr>
            <p:nvPr/>
          </p:nvSpPr>
          <p:spPr bwMode="auto">
            <a:xfrm>
              <a:off x="1493" y="259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Line 86"/>
            <p:cNvSpPr>
              <a:spLocks noChangeShapeType="1"/>
            </p:cNvSpPr>
            <p:nvPr/>
          </p:nvSpPr>
          <p:spPr bwMode="auto">
            <a:xfrm>
              <a:off x="1781" y="25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Line 87"/>
            <p:cNvSpPr>
              <a:spLocks noChangeShapeType="1"/>
            </p:cNvSpPr>
            <p:nvPr/>
          </p:nvSpPr>
          <p:spPr bwMode="auto">
            <a:xfrm>
              <a:off x="1781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Line 88"/>
            <p:cNvSpPr>
              <a:spLocks noChangeShapeType="1"/>
            </p:cNvSpPr>
            <p:nvPr/>
          </p:nvSpPr>
          <p:spPr bwMode="auto">
            <a:xfrm>
              <a:off x="1493" y="25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Line 89"/>
            <p:cNvSpPr>
              <a:spLocks noChangeShapeType="1"/>
            </p:cNvSpPr>
            <p:nvPr/>
          </p:nvSpPr>
          <p:spPr bwMode="auto">
            <a:xfrm flipH="1" flipV="1">
              <a:off x="1637" y="240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" name="Line 90"/>
            <p:cNvSpPr>
              <a:spLocks noChangeShapeType="1"/>
            </p:cNvSpPr>
            <p:nvPr/>
          </p:nvSpPr>
          <p:spPr bwMode="auto">
            <a:xfrm flipH="1">
              <a:off x="1205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54" name="Line 100"/>
          <p:cNvSpPr>
            <a:spLocks noChangeShapeType="1"/>
          </p:cNvSpPr>
          <p:nvPr/>
        </p:nvSpPr>
        <p:spPr bwMode="auto">
          <a:xfrm flipH="1">
            <a:off x="2171700" y="3086100"/>
            <a:ext cx="857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55" name="Line 101"/>
          <p:cNvSpPr>
            <a:spLocks noChangeShapeType="1"/>
          </p:cNvSpPr>
          <p:nvPr/>
        </p:nvSpPr>
        <p:spPr bwMode="auto">
          <a:xfrm flipH="1">
            <a:off x="3028950" y="2628900"/>
            <a:ext cx="1028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56" name="Line 102"/>
          <p:cNvSpPr>
            <a:spLocks noChangeShapeType="1"/>
          </p:cNvSpPr>
          <p:nvPr/>
        </p:nvSpPr>
        <p:spPr bwMode="auto">
          <a:xfrm flipH="1" flipV="1">
            <a:off x="3543300" y="2228850"/>
            <a:ext cx="0" cy="10906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57" name="Line 103"/>
          <p:cNvSpPr>
            <a:spLocks noChangeShapeType="1"/>
          </p:cNvSpPr>
          <p:nvPr/>
        </p:nvSpPr>
        <p:spPr bwMode="auto">
          <a:xfrm flipH="1">
            <a:off x="2171700" y="26289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58" name="Rectangle 104"/>
          <p:cNvSpPr>
            <a:spLocks noChangeArrowheads="1"/>
          </p:cNvSpPr>
          <p:nvPr/>
        </p:nvSpPr>
        <p:spPr bwMode="auto">
          <a:xfrm>
            <a:off x="4457700" y="3143250"/>
            <a:ext cx="272654" cy="3107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Tahoma" charset="0"/>
              </a:rPr>
              <a:t>Z</a:t>
            </a:r>
          </a:p>
        </p:txBody>
      </p:sp>
      <p:grpSp>
        <p:nvGrpSpPr>
          <p:cNvPr id="59" name="Group 91"/>
          <p:cNvGrpSpPr>
            <a:grpSpLocks/>
          </p:cNvGrpSpPr>
          <p:nvPr/>
        </p:nvGrpSpPr>
        <p:grpSpPr bwMode="auto">
          <a:xfrm>
            <a:off x="3028950" y="2686050"/>
            <a:ext cx="1028700" cy="400050"/>
            <a:chOff x="3701" y="2419"/>
            <a:chExt cx="864" cy="336"/>
          </a:xfrm>
        </p:grpSpPr>
        <p:sp>
          <p:nvSpPr>
            <p:cNvPr id="60" name="Line 92"/>
            <p:cNvSpPr>
              <a:spLocks noChangeShapeType="1"/>
            </p:cNvSpPr>
            <p:nvPr/>
          </p:nvSpPr>
          <p:spPr bwMode="auto">
            <a:xfrm flipH="1" flipV="1">
              <a:off x="3989" y="261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1" name="Line 93"/>
            <p:cNvSpPr>
              <a:spLocks noChangeShapeType="1"/>
            </p:cNvSpPr>
            <p:nvPr/>
          </p:nvSpPr>
          <p:spPr bwMode="auto">
            <a:xfrm>
              <a:off x="3989" y="261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2" name="Line 94"/>
            <p:cNvSpPr>
              <a:spLocks noChangeShapeType="1"/>
            </p:cNvSpPr>
            <p:nvPr/>
          </p:nvSpPr>
          <p:spPr bwMode="auto">
            <a:xfrm>
              <a:off x="4277" y="261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" name="Line 95"/>
            <p:cNvSpPr>
              <a:spLocks noChangeShapeType="1"/>
            </p:cNvSpPr>
            <p:nvPr/>
          </p:nvSpPr>
          <p:spPr bwMode="auto">
            <a:xfrm>
              <a:off x="4277" y="275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Line 96"/>
            <p:cNvSpPr>
              <a:spLocks noChangeShapeType="1"/>
            </p:cNvSpPr>
            <p:nvPr/>
          </p:nvSpPr>
          <p:spPr bwMode="auto">
            <a:xfrm>
              <a:off x="3989" y="256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" name="Line 97"/>
            <p:cNvSpPr>
              <a:spLocks noChangeShapeType="1"/>
            </p:cNvSpPr>
            <p:nvPr/>
          </p:nvSpPr>
          <p:spPr bwMode="auto">
            <a:xfrm flipH="1" flipV="1">
              <a:off x="4133" y="241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H="1">
              <a:off x="3701" y="275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Oval 99"/>
            <p:cNvSpPr>
              <a:spLocks noChangeArrowheads="1"/>
            </p:cNvSpPr>
            <p:nvPr/>
          </p:nvSpPr>
          <p:spPr bwMode="auto">
            <a:xfrm>
              <a:off x="4095" y="2484"/>
              <a:ext cx="72" cy="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latin typeface="Calibri" charset="0"/>
              </a:endParaRPr>
            </a:p>
          </p:txBody>
        </p:sp>
      </p:grpSp>
      <p:sp>
        <p:nvSpPr>
          <p:cNvPr id="68" name="Oval 105"/>
          <p:cNvSpPr>
            <a:spLocks noChangeArrowheads="1"/>
          </p:cNvSpPr>
          <p:nvPr/>
        </p:nvSpPr>
        <p:spPr bwMode="auto">
          <a:xfrm>
            <a:off x="2114550" y="2571750"/>
            <a:ext cx="114300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latin typeface="Calibri" charset="0"/>
            </a:endParaRPr>
          </a:p>
        </p:txBody>
      </p:sp>
      <p:sp>
        <p:nvSpPr>
          <p:cNvPr id="69" name="Oval 106"/>
          <p:cNvSpPr>
            <a:spLocks noChangeArrowheads="1"/>
          </p:cNvSpPr>
          <p:nvPr/>
        </p:nvSpPr>
        <p:spPr bwMode="auto">
          <a:xfrm>
            <a:off x="4000500" y="3028950"/>
            <a:ext cx="114300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latin typeface="Calibri" charset="0"/>
            </a:endParaRPr>
          </a:p>
        </p:txBody>
      </p:sp>
      <p:sp>
        <p:nvSpPr>
          <p:cNvPr id="70" name="Oval 107"/>
          <p:cNvSpPr>
            <a:spLocks noChangeArrowheads="1"/>
          </p:cNvSpPr>
          <p:nvPr/>
        </p:nvSpPr>
        <p:spPr bwMode="auto">
          <a:xfrm>
            <a:off x="4000500" y="3200400"/>
            <a:ext cx="114300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latin typeface="Calibri" charset="0"/>
            </a:endParaRPr>
          </a:p>
        </p:txBody>
      </p:sp>
      <p:sp>
        <p:nvSpPr>
          <p:cNvPr id="71" name="Line 108"/>
          <p:cNvSpPr>
            <a:spLocks noChangeShapeType="1"/>
          </p:cNvSpPr>
          <p:nvPr/>
        </p:nvSpPr>
        <p:spPr bwMode="auto">
          <a:xfrm flipH="1">
            <a:off x="4057650" y="4629150"/>
            <a:ext cx="0" cy="1028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72" name="Rectangle 109"/>
          <p:cNvSpPr>
            <a:spLocks noChangeArrowheads="1"/>
          </p:cNvSpPr>
          <p:nvPr/>
        </p:nvSpPr>
        <p:spPr bwMode="auto">
          <a:xfrm>
            <a:off x="1726407" y="4491037"/>
            <a:ext cx="273844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 dirty="0">
                <a:solidFill>
                  <a:srgbClr val="000000"/>
                </a:solidFill>
                <a:latin typeface="Tahoma" charset="0"/>
              </a:rPr>
              <a:t>1v</a:t>
            </a:r>
          </a:p>
        </p:txBody>
      </p:sp>
      <p:sp>
        <p:nvSpPr>
          <p:cNvPr id="73" name="Line 110"/>
          <p:cNvSpPr>
            <a:spLocks noChangeShapeType="1"/>
          </p:cNvSpPr>
          <p:nvPr/>
        </p:nvSpPr>
        <p:spPr bwMode="auto">
          <a:xfrm>
            <a:off x="4057650" y="5029200"/>
            <a:ext cx="342900" cy="11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74" name="Rectangle 111"/>
          <p:cNvSpPr>
            <a:spLocks noChangeArrowheads="1"/>
          </p:cNvSpPr>
          <p:nvPr/>
        </p:nvSpPr>
        <p:spPr bwMode="auto">
          <a:xfrm>
            <a:off x="2471737" y="3943350"/>
            <a:ext cx="271463" cy="3107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Tahoma" charset="0"/>
              </a:rPr>
              <a:t>X</a:t>
            </a:r>
          </a:p>
        </p:txBody>
      </p:sp>
      <p:sp>
        <p:nvSpPr>
          <p:cNvPr id="75" name="Rectangle 112"/>
          <p:cNvSpPr>
            <a:spLocks noChangeArrowheads="1"/>
          </p:cNvSpPr>
          <p:nvPr/>
        </p:nvSpPr>
        <p:spPr bwMode="auto">
          <a:xfrm>
            <a:off x="3442098" y="3943350"/>
            <a:ext cx="272653" cy="3107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Tahoma" charset="0"/>
              </a:rPr>
              <a:t>Y</a:t>
            </a:r>
          </a:p>
        </p:txBody>
      </p:sp>
      <p:sp>
        <p:nvSpPr>
          <p:cNvPr id="76" name="Line 113"/>
          <p:cNvSpPr>
            <a:spLocks noChangeShapeType="1"/>
          </p:cNvSpPr>
          <p:nvPr/>
        </p:nvSpPr>
        <p:spPr bwMode="auto">
          <a:xfrm flipH="1" flipV="1">
            <a:off x="2571750" y="4229100"/>
            <a:ext cx="0" cy="10906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77" name="Rectangle 114"/>
          <p:cNvSpPr>
            <a:spLocks noChangeArrowheads="1"/>
          </p:cNvSpPr>
          <p:nvPr/>
        </p:nvSpPr>
        <p:spPr bwMode="auto">
          <a:xfrm>
            <a:off x="1771650" y="5518548"/>
            <a:ext cx="253604" cy="310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Tahoma" charset="0"/>
              </a:rPr>
              <a:t>0v</a:t>
            </a:r>
          </a:p>
        </p:txBody>
      </p:sp>
      <p:grpSp>
        <p:nvGrpSpPr>
          <p:cNvPr id="78" name="Group 115"/>
          <p:cNvGrpSpPr>
            <a:grpSpLocks/>
          </p:cNvGrpSpPr>
          <p:nvPr/>
        </p:nvGrpSpPr>
        <p:grpSpPr bwMode="auto">
          <a:xfrm>
            <a:off x="2057400" y="5257800"/>
            <a:ext cx="1028700" cy="400050"/>
            <a:chOff x="1205" y="2400"/>
            <a:chExt cx="864" cy="336"/>
          </a:xfrm>
        </p:grpSpPr>
        <p:sp>
          <p:nvSpPr>
            <p:cNvPr id="79" name="Line 116"/>
            <p:cNvSpPr>
              <a:spLocks noChangeShapeType="1"/>
            </p:cNvSpPr>
            <p:nvPr/>
          </p:nvSpPr>
          <p:spPr bwMode="auto">
            <a:xfrm flipH="1" flipV="1">
              <a:off x="1493" y="25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0" name="Line 117"/>
            <p:cNvSpPr>
              <a:spLocks noChangeShapeType="1"/>
            </p:cNvSpPr>
            <p:nvPr/>
          </p:nvSpPr>
          <p:spPr bwMode="auto">
            <a:xfrm>
              <a:off x="1493" y="259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1" name="Line 118"/>
            <p:cNvSpPr>
              <a:spLocks noChangeShapeType="1"/>
            </p:cNvSpPr>
            <p:nvPr/>
          </p:nvSpPr>
          <p:spPr bwMode="auto">
            <a:xfrm>
              <a:off x="1781" y="25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" name="Line 119"/>
            <p:cNvSpPr>
              <a:spLocks noChangeShapeType="1"/>
            </p:cNvSpPr>
            <p:nvPr/>
          </p:nvSpPr>
          <p:spPr bwMode="auto">
            <a:xfrm>
              <a:off x="1781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3" name="Line 120"/>
            <p:cNvSpPr>
              <a:spLocks noChangeShapeType="1"/>
            </p:cNvSpPr>
            <p:nvPr/>
          </p:nvSpPr>
          <p:spPr bwMode="auto">
            <a:xfrm>
              <a:off x="1493" y="25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4" name="Line 121"/>
            <p:cNvSpPr>
              <a:spLocks noChangeShapeType="1"/>
            </p:cNvSpPr>
            <p:nvPr/>
          </p:nvSpPr>
          <p:spPr bwMode="auto">
            <a:xfrm flipH="1" flipV="1">
              <a:off x="1637" y="240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" name="Line 122"/>
            <p:cNvSpPr>
              <a:spLocks noChangeShapeType="1"/>
            </p:cNvSpPr>
            <p:nvPr/>
          </p:nvSpPr>
          <p:spPr bwMode="auto">
            <a:xfrm flipH="1">
              <a:off x="1205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6" name="Group 123"/>
          <p:cNvGrpSpPr>
            <a:grpSpLocks/>
          </p:cNvGrpSpPr>
          <p:nvPr/>
        </p:nvGrpSpPr>
        <p:grpSpPr bwMode="auto">
          <a:xfrm>
            <a:off x="2057400" y="4229100"/>
            <a:ext cx="1028700" cy="400050"/>
            <a:chOff x="3701" y="2419"/>
            <a:chExt cx="864" cy="336"/>
          </a:xfrm>
        </p:grpSpPr>
        <p:sp>
          <p:nvSpPr>
            <p:cNvPr id="87" name="Line 124"/>
            <p:cNvSpPr>
              <a:spLocks noChangeShapeType="1"/>
            </p:cNvSpPr>
            <p:nvPr/>
          </p:nvSpPr>
          <p:spPr bwMode="auto">
            <a:xfrm flipH="1" flipV="1">
              <a:off x="3989" y="261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8" name="Line 125"/>
            <p:cNvSpPr>
              <a:spLocks noChangeShapeType="1"/>
            </p:cNvSpPr>
            <p:nvPr/>
          </p:nvSpPr>
          <p:spPr bwMode="auto">
            <a:xfrm>
              <a:off x="3989" y="261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9" name="Line 126"/>
            <p:cNvSpPr>
              <a:spLocks noChangeShapeType="1"/>
            </p:cNvSpPr>
            <p:nvPr/>
          </p:nvSpPr>
          <p:spPr bwMode="auto">
            <a:xfrm>
              <a:off x="4277" y="261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0" name="Line 127"/>
            <p:cNvSpPr>
              <a:spLocks noChangeShapeType="1"/>
            </p:cNvSpPr>
            <p:nvPr/>
          </p:nvSpPr>
          <p:spPr bwMode="auto">
            <a:xfrm>
              <a:off x="4277" y="275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1" name="Line 128"/>
            <p:cNvSpPr>
              <a:spLocks noChangeShapeType="1"/>
            </p:cNvSpPr>
            <p:nvPr/>
          </p:nvSpPr>
          <p:spPr bwMode="auto">
            <a:xfrm>
              <a:off x="3989" y="256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2" name="Line 129"/>
            <p:cNvSpPr>
              <a:spLocks noChangeShapeType="1"/>
            </p:cNvSpPr>
            <p:nvPr/>
          </p:nvSpPr>
          <p:spPr bwMode="auto">
            <a:xfrm flipH="1" flipV="1">
              <a:off x="4133" y="241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3" name="Line 130"/>
            <p:cNvSpPr>
              <a:spLocks noChangeShapeType="1"/>
            </p:cNvSpPr>
            <p:nvPr/>
          </p:nvSpPr>
          <p:spPr bwMode="auto">
            <a:xfrm flipH="1">
              <a:off x="3701" y="275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4" name="Oval 131"/>
            <p:cNvSpPr>
              <a:spLocks noChangeArrowheads="1"/>
            </p:cNvSpPr>
            <p:nvPr/>
          </p:nvSpPr>
          <p:spPr bwMode="auto">
            <a:xfrm>
              <a:off x="4095" y="2484"/>
              <a:ext cx="72" cy="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latin typeface="Calibri" charset="0"/>
              </a:endParaRPr>
            </a:p>
          </p:txBody>
        </p:sp>
      </p:grpSp>
      <p:grpSp>
        <p:nvGrpSpPr>
          <p:cNvPr id="95" name="Group 132"/>
          <p:cNvGrpSpPr>
            <a:grpSpLocks/>
          </p:cNvGrpSpPr>
          <p:nvPr/>
        </p:nvGrpSpPr>
        <p:grpSpPr bwMode="auto">
          <a:xfrm>
            <a:off x="3028950" y="4800600"/>
            <a:ext cx="1028700" cy="400050"/>
            <a:chOff x="1205" y="2400"/>
            <a:chExt cx="864" cy="336"/>
          </a:xfrm>
        </p:grpSpPr>
        <p:sp>
          <p:nvSpPr>
            <p:cNvPr id="96" name="Line 133"/>
            <p:cNvSpPr>
              <a:spLocks noChangeShapeType="1"/>
            </p:cNvSpPr>
            <p:nvPr/>
          </p:nvSpPr>
          <p:spPr bwMode="auto">
            <a:xfrm flipH="1" flipV="1">
              <a:off x="1493" y="25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7" name="Line 134"/>
            <p:cNvSpPr>
              <a:spLocks noChangeShapeType="1"/>
            </p:cNvSpPr>
            <p:nvPr/>
          </p:nvSpPr>
          <p:spPr bwMode="auto">
            <a:xfrm>
              <a:off x="1493" y="259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8" name="Line 135"/>
            <p:cNvSpPr>
              <a:spLocks noChangeShapeType="1"/>
            </p:cNvSpPr>
            <p:nvPr/>
          </p:nvSpPr>
          <p:spPr bwMode="auto">
            <a:xfrm>
              <a:off x="1781" y="25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9" name="Line 136"/>
            <p:cNvSpPr>
              <a:spLocks noChangeShapeType="1"/>
            </p:cNvSpPr>
            <p:nvPr/>
          </p:nvSpPr>
          <p:spPr bwMode="auto">
            <a:xfrm>
              <a:off x="1781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0" name="Line 137"/>
            <p:cNvSpPr>
              <a:spLocks noChangeShapeType="1"/>
            </p:cNvSpPr>
            <p:nvPr/>
          </p:nvSpPr>
          <p:spPr bwMode="auto">
            <a:xfrm>
              <a:off x="1493" y="25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1" name="Line 138"/>
            <p:cNvSpPr>
              <a:spLocks noChangeShapeType="1"/>
            </p:cNvSpPr>
            <p:nvPr/>
          </p:nvSpPr>
          <p:spPr bwMode="auto">
            <a:xfrm flipH="1" flipV="1">
              <a:off x="1637" y="240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2" name="Line 139"/>
            <p:cNvSpPr>
              <a:spLocks noChangeShapeType="1"/>
            </p:cNvSpPr>
            <p:nvPr/>
          </p:nvSpPr>
          <p:spPr bwMode="auto">
            <a:xfrm flipH="1">
              <a:off x="1205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03" name="Line 140"/>
          <p:cNvSpPr>
            <a:spLocks noChangeShapeType="1"/>
          </p:cNvSpPr>
          <p:nvPr/>
        </p:nvSpPr>
        <p:spPr bwMode="auto">
          <a:xfrm flipH="1">
            <a:off x="2171700" y="5200650"/>
            <a:ext cx="857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4" name="Line 141"/>
          <p:cNvSpPr>
            <a:spLocks noChangeShapeType="1"/>
          </p:cNvSpPr>
          <p:nvPr/>
        </p:nvSpPr>
        <p:spPr bwMode="auto">
          <a:xfrm flipH="1">
            <a:off x="3028950" y="5657850"/>
            <a:ext cx="1028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5" name="Line 142"/>
          <p:cNvSpPr>
            <a:spLocks noChangeShapeType="1"/>
          </p:cNvSpPr>
          <p:nvPr/>
        </p:nvSpPr>
        <p:spPr bwMode="auto">
          <a:xfrm flipH="1" flipV="1">
            <a:off x="3543300" y="4229100"/>
            <a:ext cx="0" cy="6286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6" name="Line 143"/>
          <p:cNvSpPr>
            <a:spLocks noChangeShapeType="1"/>
          </p:cNvSpPr>
          <p:nvPr/>
        </p:nvSpPr>
        <p:spPr bwMode="auto">
          <a:xfrm flipH="1">
            <a:off x="2171700" y="520065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7" name="Rectangle 144"/>
          <p:cNvSpPr>
            <a:spLocks noChangeArrowheads="1"/>
          </p:cNvSpPr>
          <p:nvPr/>
        </p:nvSpPr>
        <p:spPr bwMode="auto">
          <a:xfrm>
            <a:off x="4457700" y="4914900"/>
            <a:ext cx="272654" cy="3107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Tahoma" charset="0"/>
              </a:rPr>
              <a:t>Z</a:t>
            </a:r>
          </a:p>
        </p:txBody>
      </p:sp>
      <p:grpSp>
        <p:nvGrpSpPr>
          <p:cNvPr id="108" name="Group 145"/>
          <p:cNvGrpSpPr>
            <a:grpSpLocks/>
          </p:cNvGrpSpPr>
          <p:nvPr/>
        </p:nvGrpSpPr>
        <p:grpSpPr bwMode="auto">
          <a:xfrm>
            <a:off x="3028950" y="4229100"/>
            <a:ext cx="1028700" cy="400050"/>
            <a:chOff x="3701" y="2419"/>
            <a:chExt cx="864" cy="336"/>
          </a:xfrm>
        </p:grpSpPr>
        <p:sp>
          <p:nvSpPr>
            <p:cNvPr id="109" name="Line 146"/>
            <p:cNvSpPr>
              <a:spLocks noChangeShapeType="1"/>
            </p:cNvSpPr>
            <p:nvPr/>
          </p:nvSpPr>
          <p:spPr bwMode="auto">
            <a:xfrm flipH="1" flipV="1">
              <a:off x="3989" y="261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0" name="Line 147"/>
            <p:cNvSpPr>
              <a:spLocks noChangeShapeType="1"/>
            </p:cNvSpPr>
            <p:nvPr/>
          </p:nvSpPr>
          <p:spPr bwMode="auto">
            <a:xfrm>
              <a:off x="3989" y="261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1" name="Line 148"/>
            <p:cNvSpPr>
              <a:spLocks noChangeShapeType="1"/>
            </p:cNvSpPr>
            <p:nvPr/>
          </p:nvSpPr>
          <p:spPr bwMode="auto">
            <a:xfrm>
              <a:off x="4277" y="261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2" name="Line 149"/>
            <p:cNvSpPr>
              <a:spLocks noChangeShapeType="1"/>
            </p:cNvSpPr>
            <p:nvPr/>
          </p:nvSpPr>
          <p:spPr bwMode="auto">
            <a:xfrm>
              <a:off x="4277" y="275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3" name="Line 150"/>
            <p:cNvSpPr>
              <a:spLocks noChangeShapeType="1"/>
            </p:cNvSpPr>
            <p:nvPr/>
          </p:nvSpPr>
          <p:spPr bwMode="auto">
            <a:xfrm>
              <a:off x="3989" y="256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4" name="Line 151"/>
            <p:cNvSpPr>
              <a:spLocks noChangeShapeType="1"/>
            </p:cNvSpPr>
            <p:nvPr/>
          </p:nvSpPr>
          <p:spPr bwMode="auto">
            <a:xfrm flipH="1" flipV="1">
              <a:off x="4133" y="241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5" name="Line 152"/>
            <p:cNvSpPr>
              <a:spLocks noChangeShapeType="1"/>
            </p:cNvSpPr>
            <p:nvPr/>
          </p:nvSpPr>
          <p:spPr bwMode="auto">
            <a:xfrm flipH="1">
              <a:off x="3701" y="275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6" name="Oval 153"/>
            <p:cNvSpPr>
              <a:spLocks noChangeArrowheads="1"/>
            </p:cNvSpPr>
            <p:nvPr/>
          </p:nvSpPr>
          <p:spPr bwMode="auto">
            <a:xfrm>
              <a:off x="4095" y="2484"/>
              <a:ext cx="72" cy="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latin typeface="Calibri" charset="0"/>
              </a:endParaRPr>
            </a:p>
          </p:txBody>
        </p:sp>
      </p:grpSp>
      <p:sp>
        <p:nvSpPr>
          <p:cNvPr id="117" name="Oval 154"/>
          <p:cNvSpPr>
            <a:spLocks noChangeArrowheads="1"/>
          </p:cNvSpPr>
          <p:nvPr/>
        </p:nvSpPr>
        <p:spPr bwMode="auto">
          <a:xfrm>
            <a:off x="2114550" y="5600700"/>
            <a:ext cx="114300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latin typeface="Calibri" charset="0"/>
            </a:endParaRPr>
          </a:p>
        </p:txBody>
      </p:sp>
      <p:sp>
        <p:nvSpPr>
          <p:cNvPr id="118" name="Oval 155"/>
          <p:cNvSpPr>
            <a:spLocks noChangeArrowheads="1"/>
          </p:cNvSpPr>
          <p:nvPr/>
        </p:nvSpPr>
        <p:spPr bwMode="auto">
          <a:xfrm>
            <a:off x="4000500" y="5143500"/>
            <a:ext cx="114300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latin typeface="Calibri" charset="0"/>
            </a:endParaRPr>
          </a:p>
        </p:txBody>
      </p:sp>
      <p:sp>
        <p:nvSpPr>
          <p:cNvPr id="119" name="Oval 156"/>
          <p:cNvSpPr>
            <a:spLocks noChangeArrowheads="1"/>
          </p:cNvSpPr>
          <p:nvPr/>
        </p:nvSpPr>
        <p:spPr bwMode="auto">
          <a:xfrm>
            <a:off x="4000500" y="4972050"/>
            <a:ext cx="114300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latin typeface="Calibri" charset="0"/>
            </a:endParaRPr>
          </a:p>
        </p:txBody>
      </p:sp>
      <p:sp>
        <p:nvSpPr>
          <p:cNvPr id="120" name="Line 38"/>
          <p:cNvSpPr>
            <a:spLocks noChangeShapeType="1"/>
          </p:cNvSpPr>
          <p:nvPr/>
        </p:nvSpPr>
        <p:spPr bwMode="auto">
          <a:xfrm>
            <a:off x="5286375" y="2472929"/>
            <a:ext cx="216098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21" name="Line 39"/>
          <p:cNvSpPr>
            <a:spLocks noChangeShapeType="1"/>
          </p:cNvSpPr>
          <p:nvPr/>
        </p:nvSpPr>
        <p:spPr bwMode="auto">
          <a:xfrm>
            <a:off x="6713934" y="2209800"/>
            <a:ext cx="0" cy="165377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22" name="Rectangle 40"/>
          <p:cNvSpPr>
            <a:spLocks noChangeArrowheads="1"/>
          </p:cNvSpPr>
          <p:nvPr/>
        </p:nvSpPr>
        <p:spPr bwMode="auto">
          <a:xfrm>
            <a:off x="5576887" y="2143125"/>
            <a:ext cx="272654" cy="3107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Comic Sans MS" charset="0"/>
              </a:rPr>
              <a:t>x</a:t>
            </a:r>
          </a:p>
        </p:txBody>
      </p:sp>
      <p:sp>
        <p:nvSpPr>
          <p:cNvPr id="123" name="Rectangle 41"/>
          <p:cNvSpPr>
            <a:spLocks noChangeArrowheads="1"/>
          </p:cNvSpPr>
          <p:nvPr/>
        </p:nvSpPr>
        <p:spPr bwMode="auto">
          <a:xfrm>
            <a:off x="6272212" y="2143125"/>
            <a:ext cx="272654" cy="3107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Comic Sans MS" charset="0"/>
              </a:rPr>
              <a:t>y</a:t>
            </a:r>
          </a:p>
        </p:txBody>
      </p: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6986587" y="2152650"/>
            <a:ext cx="271463" cy="3107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4288" tIns="20241" rIns="14288" bIns="20241">
            <a:prstTxWarp prst="textNoShape">
              <a:avLst/>
            </a:prstTxWarp>
          </a:bodyPr>
          <a:lstStyle/>
          <a:p>
            <a:pPr>
              <a:lnSpc>
                <a:spcPts val="1575"/>
              </a:lnSpc>
              <a:tabLst>
                <a:tab pos="342900" algn="l"/>
                <a:tab pos="685800" algn="l"/>
                <a:tab pos="1028700" algn="l"/>
              </a:tabLst>
            </a:pPr>
            <a:r>
              <a:rPr lang="en-US" sz="1350">
                <a:solidFill>
                  <a:srgbClr val="000000"/>
                </a:solidFill>
                <a:latin typeface="Comic Sans MS" charset="0"/>
              </a:rPr>
              <a:t>z</a:t>
            </a:r>
          </a:p>
        </p:txBody>
      </p:sp>
      <p:grpSp>
        <p:nvGrpSpPr>
          <p:cNvPr id="125" name="Group 47"/>
          <p:cNvGrpSpPr>
            <a:grpSpLocks/>
          </p:cNvGrpSpPr>
          <p:nvPr/>
        </p:nvGrpSpPr>
        <p:grpSpPr bwMode="auto">
          <a:xfrm>
            <a:off x="5981699" y="2584849"/>
            <a:ext cx="676275" cy="1297781"/>
            <a:chOff x="4120" y="2640"/>
            <a:chExt cx="576" cy="1104"/>
          </a:xfrm>
        </p:grpSpPr>
        <p:sp>
          <p:nvSpPr>
            <p:cNvPr id="126" name="Rectangle 43"/>
            <p:cNvSpPr>
              <a:spLocks noChangeArrowheads="1"/>
            </p:cNvSpPr>
            <p:nvPr/>
          </p:nvSpPr>
          <p:spPr bwMode="auto">
            <a:xfrm>
              <a:off x="4120" y="2640"/>
              <a:ext cx="568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>
                <a:lnSpc>
                  <a:spcPts val="1575"/>
                </a:lnSpc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sz="1350">
                  <a:solidFill>
                    <a:srgbClr val="000000"/>
                  </a:solidFill>
                  <a:latin typeface="Comic Sans MS" charset="0"/>
                </a:rPr>
                <a:t>0 volts</a:t>
              </a:r>
            </a:p>
          </p:txBody>
        </p:sp>
        <p:sp>
          <p:nvSpPr>
            <p:cNvPr id="127" name="Rectangle 44"/>
            <p:cNvSpPr>
              <a:spLocks noChangeArrowheads="1"/>
            </p:cNvSpPr>
            <p:nvPr/>
          </p:nvSpPr>
          <p:spPr bwMode="auto">
            <a:xfrm>
              <a:off x="4128" y="2944"/>
              <a:ext cx="568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>
                <a:lnSpc>
                  <a:spcPts val="1575"/>
                </a:lnSpc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sz="1350" dirty="0">
                  <a:solidFill>
                    <a:srgbClr val="000000"/>
                  </a:solidFill>
                  <a:latin typeface="Comic Sans MS" charset="0"/>
                </a:rPr>
                <a:t>1 volt</a:t>
              </a:r>
            </a:p>
          </p:txBody>
        </p:sp>
        <p:sp>
          <p:nvSpPr>
            <p:cNvPr id="128" name="Rectangle 45"/>
            <p:cNvSpPr>
              <a:spLocks noChangeArrowheads="1"/>
            </p:cNvSpPr>
            <p:nvPr/>
          </p:nvSpPr>
          <p:spPr bwMode="auto">
            <a:xfrm>
              <a:off x="4128" y="3216"/>
              <a:ext cx="568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>
                <a:lnSpc>
                  <a:spcPts val="1575"/>
                </a:lnSpc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sz="1350" dirty="0">
                  <a:solidFill>
                    <a:srgbClr val="000000"/>
                  </a:solidFill>
                  <a:latin typeface="Comic Sans MS" charset="0"/>
                </a:rPr>
                <a:t>0 volt</a:t>
              </a:r>
            </a:p>
          </p:txBody>
        </p:sp>
        <p:sp>
          <p:nvSpPr>
            <p:cNvPr id="129" name="Rectangle 46"/>
            <p:cNvSpPr>
              <a:spLocks noChangeArrowheads="1"/>
            </p:cNvSpPr>
            <p:nvPr/>
          </p:nvSpPr>
          <p:spPr bwMode="auto">
            <a:xfrm>
              <a:off x="4128" y="3480"/>
              <a:ext cx="568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>
                <a:lnSpc>
                  <a:spcPts val="1575"/>
                </a:lnSpc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sz="1350" dirty="0">
                  <a:solidFill>
                    <a:srgbClr val="000000"/>
                  </a:solidFill>
                  <a:latin typeface="Comic Sans MS" charset="0"/>
                </a:rPr>
                <a:t>1 volt</a:t>
              </a:r>
            </a:p>
          </p:txBody>
        </p:sp>
      </p:grpSp>
      <p:grpSp>
        <p:nvGrpSpPr>
          <p:cNvPr id="130" name="Group 52"/>
          <p:cNvGrpSpPr>
            <a:grpSpLocks/>
          </p:cNvGrpSpPr>
          <p:nvPr/>
        </p:nvGrpSpPr>
        <p:grpSpPr bwMode="auto">
          <a:xfrm>
            <a:off x="5314949" y="2594372"/>
            <a:ext cx="676275" cy="1279922"/>
            <a:chOff x="3552" y="2648"/>
            <a:chExt cx="576" cy="1088"/>
          </a:xfrm>
        </p:grpSpPr>
        <p:sp>
          <p:nvSpPr>
            <p:cNvPr id="131" name="Rectangle 48"/>
            <p:cNvSpPr>
              <a:spLocks noChangeArrowheads="1"/>
            </p:cNvSpPr>
            <p:nvPr/>
          </p:nvSpPr>
          <p:spPr bwMode="auto">
            <a:xfrm>
              <a:off x="3552" y="2648"/>
              <a:ext cx="568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>
                <a:lnSpc>
                  <a:spcPts val="1575"/>
                </a:lnSpc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sz="1350">
                  <a:solidFill>
                    <a:srgbClr val="000000"/>
                  </a:solidFill>
                  <a:latin typeface="Comic Sans MS" charset="0"/>
                </a:rPr>
                <a:t>0 volts</a:t>
              </a:r>
            </a:p>
          </p:txBody>
        </p:sp>
        <p:sp>
          <p:nvSpPr>
            <p:cNvPr id="132" name="Rectangle 49"/>
            <p:cNvSpPr>
              <a:spLocks noChangeArrowheads="1"/>
            </p:cNvSpPr>
            <p:nvPr/>
          </p:nvSpPr>
          <p:spPr bwMode="auto">
            <a:xfrm>
              <a:off x="3552" y="2944"/>
              <a:ext cx="568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>
                <a:lnSpc>
                  <a:spcPts val="1575"/>
                </a:lnSpc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sz="1350">
                  <a:solidFill>
                    <a:srgbClr val="000000"/>
                  </a:solidFill>
                  <a:latin typeface="Comic Sans MS" charset="0"/>
                </a:rPr>
                <a:t>0 volts</a:t>
              </a:r>
            </a:p>
          </p:txBody>
        </p:sp>
        <p:sp>
          <p:nvSpPr>
            <p:cNvPr id="133" name="Rectangle 50"/>
            <p:cNvSpPr>
              <a:spLocks noChangeArrowheads="1"/>
            </p:cNvSpPr>
            <p:nvPr/>
          </p:nvSpPr>
          <p:spPr bwMode="auto">
            <a:xfrm>
              <a:off x="3552" y="3200"/>
              <a:ext cx="568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>
                <a:lnSpc>
                  <a:spcPts val="1575"/>
                </a:lnSpc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sz="1350" dirty="0">
                  <a:solidFill>
                    <a:srgbClr val="000000"/>
                  </a:solidFill>
                  <a:latin typeface="Comic Sans MS" charset="0"/>
                </a:rPr>
                <a:t>1 volt</a:t>
              </a:r>
            </a:p>
          </p:txBody>
        </p:sp>
        <p:sp>
          <p:nvSpPr>
            <p:cNvPr id="134" name="Rectangle 51"/>
            <p:cNvSpPr>
              <a:spLocks noChangeArrowheads="1"/>
            </p:cNvSpPr>
            <p:nvPr/>
          </p:nvSpPr>
          <p:spPr bwMode="auto">
            <a:xfrm>
              <a:off x="3560" y="3472"/>
              <a:ext cx="568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4288" tIns="20241" rIns="14288" bIns="20241">
              <a:prstTxWarp prst="textNoShape">
                <a:avLst/>
              </a:prstTxWarp>
            </a:bodyPr>
            <a:lstStyle/>
            <a:p>
              <a:pPr>
                <a:lnSpc>
                  <a:spcPts val="1575"/>
                </a:lnSpc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sz="1350" dirty="0">
                  <a:solidFill>
                    <a:srgbClr val="000000"/>
                  </a:solidFill>
                  <a:latin typeface="Comic Sans MS" charset="0"/>
                </a:rPr>
                <a:t>1 volt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4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7675" y="65782"/>
            <a:ext cx="70389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Truth Tables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List outputs for all possible inputs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 l="2541"/>
          <a:stretch>
            <a:fillRect/>
          </a:stretch>
        </p:blipFill>
        <p:spPr bwMode="auto">
          <a:xfrm>
            <a:off x="5269111" y="1549400"/>
            <a:ext cx="2377678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/>
          <p:nvPr/>
        </p:nvSpPr>
        <p:spPr>
          <a:xfrm>
            <a:off x="2204442" y="2628106"/>
            <a:ext cx="1905000" cy="19561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8" name="Straight Arrow Connector 13"/>
          <p:cNvCxnSpPr/>
          <p:nvPr/>
        </p:nvCxnSpPr>
        <p:spPr>
          <a:xfrm>
            <a:off x="4122538" y="3631803"/>
            <a:ext cx="672704" cy="1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5"/>
          <p:cNvCxnSpPr/>
          <p:nvPr/>
        </p:nvCxnSpPr>
        <p:spPr>
          <a:xfrm>
            <a:off x="1544836" y="2984103"/>
            <a:ext cx="672703" cy="1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6"/>
          <p:cNvCxnSpPr/>
          <p:nvPr/>
        </p:nvCxnSpPr>
        <p:spPr>
          <a:xfrm>
            <a:off x="1531738" y="3390108"/>
            <a:ext cx="672704" cy="1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7"/>
          <p:cNvCxnSpPr/>
          <p:nvPr/>
        </p:nvCxnSpPr>
        <p:spPr>
          <a:xfrm>
            <a:off x="1544836" y="3835402"/>
            <a:ext cx="672703" cy="1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8"/>
          <p:cNvCxnSpPr/>
          <p:nvPr/>
        </p:nvCxnSpPr>
        <p:spPr>
          <a:xfrm>
            <a:off x="1531738" y="4241403"/>
            <a:ext cx="672704" cy="1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9"/>
          <p:cNvSpPr txBox="1"/>
          <p:nvPr/>
        </p:nvSpPr>
        <p:spPr>
          <a:xfrm>
            <a:off x="4452342" y="3263901"/>
            <a:ext cx="364202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4" name="TextBox 20"/>
          <p:cNvSpPr txBox="1"/>
          <p:nvPr/>
        </p:nvSpPr>
        <p:spPr>
          <a:xfrm>
            <a:off x="1544835" y="2603104"/>
            <a:ext cx="364202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" name="TextBox 21"/>
          <p:cNvSpPr txBox="1"/>
          <p:nvPr/>
        </p:nvSpPr>
        <p:spPr>
          <a:xfrm>
            <a:off x="1544835" y="2997201"/>
            <a:ext cx="364202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TextBox 22"/>
          <p:cNvSpPr txBox="1"/>
          <p:nvPr/>
        </p:nvSpPr>
        <p:spPr>
          <a:xfrm>
            <a:off x="1544836" y="3428207"/>
            <a:ext cx="378630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7" name="TextBox 23"/>
          <p:cNvSpPr txBox="1"/>
          <p:nvPr/>
        </p:nvSpPr>
        <p:spPr>
          <a:xfrm>
            <a:off x="1544835" y="3822304"/>
            <a:ext cx="378630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0909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 Conceptual RISC-V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Datapath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355" y="1920479"/>
            <a:ext cx="6393873" cy="348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86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Logisim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93004" y="1247520"/>
            <a:ext cx="863674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Free schematic capture/logic simulation program in Java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“A graphical tool for designing and simulating logic circuits”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Search and download version 2.7.1, online tutorial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i="1" dirty="0">
                <a:latin typeface="Arial" panose="020B0604020202020204" pitchFamily="34" charset="0"/>
              </a:rPr>
              <a:t>ozark.hendrix.edu/~</a:t>
            </a:r>
            <a:r>
              <a:rPr lang="en-US" altLang="en-US" sz="2000" i="1" dirty="0" err="1">
                <a:latin typeface="Arial" panose="020B0604020202020204" pitchFamily="34" charset="0"/>
              </a:rPr>
              <a:t>burch</a:t>
            </a:r>
            <a:r>
              <a:rPr lang="en-US" altLang="en-US" sz="2000" i="1" dirty="0">
                <a:latin typeface="Arial" panose="020B0604020202020204" pitchFamily="34" charset="0"/>
              </a:rPr>
              <a:t>/</a:t>
            </a:r>
            <a:r>
              <a:rPr lang="en-US" altLang="en-US" sz="2000" i="1" dirty="0" err="1">
                <a:latin typeface="Arial" panose="020B0604020202020204" pitchFamily="34" charset="0"/>
              </a:rPr>
              <a:t>logisim</a:t>
            </a:r>
            <a:r>
              <a:rPr lang="en-US" altLang="en-US" sz="2000" i="1" dirty="0">
                <a:latin typeface="Arial" panose="020B0604020202020204" pitchFamily="34" charset="0"/>
              </a:rPr>
              <a:t>/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Drawing interface based on toolbar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Color-coded wires aid in simulating and debugging a circuit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Wiring tool draws horizontal and vertical wires, automatically connecting to components and to other wires. 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Circuit layouts used as "</a:t>
            </a:r>
            <a:r>
              <a:rPr lang="en-US" altLang="en-US" sz="2400" dirty="0" err="1">
                <a:latin typeface="Arial" panose="020B0604020202020204" pitchFamily="34" charset="0"/>
              </a:rPr>
              <a:t>subcircuits</a:t>
            </a:r>
            <a:r>
              <a:rPr lang="en-US" altLang="en-US" sz="2400" dirty="0">
                <a:latin typeface="Arial" panose="020B0604020202020204" pitchFamily="34" charset="0"/>
              </a:rPr>
              <a:t>" of other circuits, allowing hierarchical circuit design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Included circuit components: inputs and outputs, gates, multiplexers, arithmetic circuits, flip-flops, RAM memory</a:t>
            </a:r>
          </a:p>
        </p:txBody>
      </p:sp>
    </p:spTree>
    <p:extLst>
      <p:ext uri="{BB962C8B-B14F-4D97-AF65-F5344CB8AC3E}">
        <p14:creationId xmlns:p14="http://schemas.microsoft.com/office/powerpoint/2010/main" val="92308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24250</TotalTime>
  <Words>2258</Words>
  <Application>Microsoft Office PowerPoint</Application>
  <PresentationFormat>全屏显示(4:3)</PresentationFormat>
  <Paragraphs>776</Paragraphs>
  <Slides>53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9" baseType="lpstr">
      <vt:lpstr>DejaVu Sans</vt:lpstr>
      <vt:lpstr>等线</vt:lpstr>
      <vt:lpstr>等线 Light</vt:lpstr>
      <vt:lpstr>Arial</vt:lpstr>
      <vt:lpstr>Calibri</vt:lpstr>
      <vt:lpstr>Calibri Light</vt:lpstr>
      <vt:lpstr>Cambria Math</vt:lpstr>
      <vt:lpstr>Comic Sans MS</vt:lpstr>
      <vt:lpstr>Courier</vt:lpstr>
      <vt:lpstr>Courier New</vt:lpstr>
      <vt:lpstr>Helvetica</vt:lpstr>
      <vt:lpstr>Symbol</vt:lpstr>
      <vt:lpstr>Tahoma</vt:lpstr>
      <vt:lpstr>Times New Roman</vt:lpstr>
      <vt:lpstr>Wingdings</vt:lpstr>
      <vt:lpstr>Office 主题​​</vt:lpstr>
      <vt:lpstr>计算机组成与系统结构 Computer Organization &amp; System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KJ</dc:creator>
  <cp:lastModifiedBy>Kejie Huang</cp:lastModifiedBy>
  <cp:revision>331</cp:revision>
  <dcterms:created xsi:type="dcterms:W3CDTF">2018-11-06T08:46:54Z</dcterms:created>
  <dcterms:modified xsi:type="dcterms:W3CDTF">2020-04-02T03:21:16Z</dcterms:modified>
</cp:coreProperties>
</file>