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4.jpg" ContentType="image/jpg"/>
  <Override PartName="/ppt/media/image6.jpg" ContentType="image/jpg"/>
  <Override PartName="/ppt/media/image7.jpg" ContentType="image/jp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media/image12.jpg" ContentType="image/jpg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media/image99.jpg" ContentType="image/jpg"/>
  <Override PartName="/ppt/media/image100.jpg" ContentType="image/jpg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0"/>
  </p:notesMasterIdLst>
  <p:sldIdLst>
    <p:sldId id="606" r:id="rId2"/>
    <p:sldId id="1373" r:id="rId3"/>
    <p:sldId id="1469" r:id="rId4"/>
    <p:sldId id="1566" r:id="rId5"/>
    <p:sldId id="1567" r:id="rId6"/>
    <p:sldId id="1568" r:id="rId7"/>
    <p:sldId id="1559" r:id="rId8"/>
    <p:sldId id="1561" r:id="rId9"/>
    <p:sldId id="1562" r:id="rId10"/>
    <p:sldId id="1519" r:id="rId11"/>
    <p:sldId id="1790" r:id="rId12"/>
    <p:sldId id="1560" r:id="rId13"/>
    <p:sldId id="1563" r:id="rId14"/>
    <p:sldId id="1564" r:id="rId15"/>
    <p:sldId id="1569" r:id="rId16"/>
    <p:sldId id="1570" r:id="rId17"/>
    <p:sldId id="1571" r:id="rId18"/>
    <p:sldId id="1565" r:id="rId19"/>
    <p:sldId id="1576" r:id="rId20"/>
    <p:sldId id="1577" r:id="rId21"/>
    <p:sldId id="1578" r:id="rId22"/>
    <p:sldId id="1579" r:id="rId23"/>
    <p:sldId id="1580" r:id="rId24"/>
    <p:sldId id="1581" r:id="rId25"/>
    <p:sldId id="1751" r:id="rId26"/>
    <p:sldId id="1582" r:id="rId27"/>
    <p:sldId id="1583" r:id="rId28"/>
    <p:sldId id="1586" r:id="rId29"/>
    <p:sldId id="1587" r:id="rId30"/>
    <p:sldId id="1588" r:id="rId31"/>
    <p:sldId id="1589" r:id="rId32"/>
    <p:sldId id="1590" r:id="rId33"/>
    <p:sldId id="1592" r:id="rId34"/>
    <p:sldId id="1591" r:id="rId35"/>
    <p:sldId id="1593" r:id="rId36"/>
    <p:sldId id="1595" r:id="rId37"/>
    <p:sldId id="1754" r:id="rId38"/>
    <p:sldId id="1792" r:id="rId39"/>
    <p:sldId id="1596" r:id="rId40"/>
    <p:sldId id="1632" r:id="rId41"/>
    <p:sldId id="1597" r:id="rId42"/>
    <p:sldId id="1598" r:id="rId43"/>
    <p:sldId id="1599" r:id="rId44"/>
    <p:sldId id="1600" r:id="rId45"/>
    <p:sldId id="1601" r:id="rId46"/>
    <p:sldId id="1602" r:id="rId47"/>
    <p:sldId id="1603" r:id="rId48"/>
    <p:sldId id="1604" r:id="rId49"/>
    <p:sldId id="1713" r:id="rId50"/>
    <p:sldId id="1606" r:id="rId51"/>
    <p:sldId id="1714" r:id="rId52"/>
    <p:sldId id="1715" r:id="rId53"/>
    <p:sldId id="1716" r:id="rId54"/>
    <p:sldId id="1717" r:id="rId55"/>
    <p:sldId id="1718" r:id="rId56"/>
    <p:sldId id="1719" r:id="rId57"/>
    <p:sldId id="1720" r:id="rId58"/>
    <p:sldId id="1721" r:id="rId59"/>
    <p:sldId id="1722" r:id="rId60"/>
    <p:sldId id="1723" r:id="rId61"/>
    <p:sldId id="1724" r:id="rId62"/>
    <p:sldId id="1725" r:id="rId63"/>
    <p:sldId id="1726" r:id="rId64"/>
    <p:sldId id="1727" r:id="rId65"/>
    <p:sldId id="1728" r:id="rId66"/>
    <p:sldId id="1729" r:id="rId67"/>
    <p:sldId id="1730" r:id="rId68"/>
    <p:sldId id="1731" r:id="rId69"/>
    <p:sldId id="1732" r:id="rId70"/>
    <p:sldId id="1733" r:id="rId71"/>
    <p:sldId id="1734" r:id="rId72"/>
    <p:sldId id="1735" r:id="rId73"/>
    <p:sldId id="1789" r:id="rId74"/>
    <p:sldId id="1793" r:id="rId75"/>
    <p:sldId id="1755" r:id="rId76"/>
    <p:sldId id="1756" r:id="rId77"/>
    <p:sldId id="1757" r:id="rId78"/>
    <p:sldId id="1758" r:id="rId79"/>
    <p:sldId id="1759" r:id="rId80"/>
    <p:sldId id="1760" r:id="rId81"/>
    <p:sldId id="1761" r:id="rId82"/>
    <p:sldId id="1762" r:id="rId83"/>
    <p:sldId id="1763" r:id="rId84"/>
    <p:sldId id="1764" r:id="rId85"/>
    <p:sldId id="1765" r:id="rId86"/>
    <p:sldId id="1791" r:id="rId87"/>
    <p:sldId id="1768" r:id="rId88"/>
    <p:sldId id="1769" r:id="rId89"/>
    <p:sldId id="1767" r:id="rId90"/>
    <p:sldId id="1631" r:id="rId91"/>
    <p:sldId id="1766" r:id="rId92"/>
    <p:sldId id="1799" r:id="rId93"/>
    <p:sldId id="1800" r:id="rId94"/>
    <p:sldId id="1736" r:id="rId95"/>
    <p:sldId id="1737" r:id="rId96"/>
    <p:sldId id="1738" r:id="rId97"/>
    <p:sldId id="1739" r:id="rId98"/>
    <p:sldId id="1740" r:id="rId99"/>
    <p:sldId id="1741" r:id="rId100"/>
    <p:sldId id="1742" r:id="rId101"/>
    <p:sldId id="1743" r:id="rId102"/>
    <p:sldId id="1744" r:id="rId103"/>
    <p:sldId id="1745" r:id="rId104"/>
    <p:sldId id="1746" r:id="rId105"/>
    <p:sldId id="1747" r:id="rId106"/>
    <p:sldId id="1748" r:id="rId107"/>
    <p:sldId id="1749" r:id="rId108"/>
    <p:sldId id="1750" r:id="rId109"/>
    <p:sldId id="1801" r:id="rId110"/>
    <p:sldId id="1802" r:id="rId111"/>
    <p:sldId id="1803" r:id="rId112"/>
    <p:sldId id="1804" r:id="rId113"/>
    <p:sldId id="1805" r:id="rId114"/>
    <p:sldId id="1608" r:id="rId115"/>
    <p:sldId id="1609" r:id="rId116"/>
    <p:sldId id="1610" r:id="rId117"/>
    <p:sldId id="1611" r:id="rId118"/>
    <p:sldId id="1613" r:id="rId119"/>
    <p:sldId id="1614" r:id="rId120"/>
    <p:sldId id="1615" r:id="rId121"/>
    <p:sldId id="1616" r:id="rId122"/>
    <p:sldId id="1617" r:id="rId123"/>
    <p:sldId id="1618" r:id="rId124"/>
    <p:sldId id="1619" r:id="rId125"/>
    <p:sldId id="1620" r:id="rId126"/>
    <p:sldId id="1621" r:id="rId127"/>
    <p:sldId id="1806" r:id="rId128"/>
    <p:sldId id="1797" r:id="rId129"/>
    <p:sldId id="1798" r:id="rId130"/>
    <p:sldId id="1622" r:id="rId131"/>
    <p:sldId id="1623" r:id="rId132"/>
    <p:sldId id="1624" r:id="rId133"/>
    <p:sldId id="1625" r:id="rId134"/>
    <p:sldId id="1626" r:id="rId135"/>
    <p:sldId id="1627" r:id="rId136"/>
    <p:sldId id="1628" r:id="rId137"/>
    <p:sldId id="1629" r:id="rId138"/>
    <p:sldId id="1630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91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10232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3778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09183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48185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50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7062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7121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6345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02001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2511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33084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87520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32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0321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8282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0517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2531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90877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21661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6884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1769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54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4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35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554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195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389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26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93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148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518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303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515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53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286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752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07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534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0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015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216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523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275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801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41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65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17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030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216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6283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856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5516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8340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377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1038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961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513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739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0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9371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807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185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6583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267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4080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798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5901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2015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4428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34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3037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3192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9161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9038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0865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91320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2" Type="http://schemas.openxmlformats.org/officeDocument/2006/relationships/notesSlide" Target="../notesSlides/notesSlide125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8" Type="http://schemas.openxmlformats.org/officeDocument/2006/relationships/image" Target="../media/image66.png"/><Relationship Id="rId3" Type="http://schemas.openxmlformats.org/officeDocument/2006/relationships/image" Target="../media/image61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jp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Types of Data Hazards 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38188" y="1163629"/>
            <a:ext cx="7796212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Consider executing a sequence of 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  <a:r>
              <a:rPr lang="en-US" sz="2400" dirty="0" err="1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cs typeface="Calibri"/>
              </a:rPr>
              <a:t>k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 ← </a:t>
            </a:r>
            <a:r>
              <a:rPr lang="en-US" sz="2400" dirty="0" err="1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 op  </a:t>
            </a:r>
            <a:r>
              <a:rPr lang="en-US" sz="2400" dirty="0" err="1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cs typeface="Calibri"/>
              </a:rPr>
              <a:t>j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type of instructions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895600" y="3178167"/>
            <a:ext cx="457200" cy="2174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lg" len="lg"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157288" y="2424104"/>
            <a:ext cx="6032500" cy="1259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Data-dependence</a:t>
            </a:r>
          </a:p>
          <a:p>
            <a:pPr lvl="3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	Read-after-Write  </a:t>
            </a:r>
          </a:p>
          <a:p>
            <a:pPr lvl="3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5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4	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(RAW) hazard</a:t>
            </a:r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1157288" y="3759197"/>
            <a:ext cx="5998769" cy="1258889"/>
            <a:chOff x="563" y="2663"/>
            <a:chExt cx="3613" cy="793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1634" y="3065"/>
              <a:ext cx="368" cy="144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3" y="2663"/>
              <a:ext cx="3613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Calibri"/>
                  <a:cs typeface="Calibri"/>
                </a:rPr>
                <a:t>Anti-dependence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	Write-after-Read 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5	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(WAR) hazard</a:t>
              </a:r>
            </a:p>
          </p:txBody>
        </p:sp>
      </p:grp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1157288" y="4989511"/>
            <a:ext cx="6077652" cy="1258889"/>
            <a:chOff x="572" y="3574"/>
            <a:chExt cx="3751" cy="793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572" y="3574"/>
              <a:ext cx="3751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Calibri"/>
                  <a:cs typeface="Calibri"/>
                </a:rPr>
                <a:t>Output-dependence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 	Write-after-Write 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6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7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  	(WAW) hazard</a:t>
              </a: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380" y="3952"/>
              <a:ext cx="84" cy="216"/>
            </a:xfrm>
            <a:custGeom>
              <a:avLst/>
              <a:gdLst>
                <a:gd name="T0" fmla="*/ 60 w 84"/>
                <a:gd name="T1" fmla="*/ 0 h 216"/>
                <a:gd name="T2" fmla="*/ 12 w 84"/>
                <a:gd name="T3" fmla="*/ 56 h 216"/>
                <a:gd name="T4" fmla="*/ 12 w 84"/>
                <a:gd name="T5" fmla="*/ 184 h 216"/>
                <a:gd name="T6" fmla="*/ 84 w 84"/>
                <a:gd name="T7" fmla="*/ 216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216"/>
                <a:gd name="T14" fmla="*/ 84 w 84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216">
                  <a:moveTo>
                    <a:pt x="60" y="0"/>
                  </a:moveTo>
                  <a:cubicBezTo>
                    <a:pt x="40" y="12"/>
                    <a:pt x="20" y="25"/>
                    <a:pt x="12" y="56"/>
                  </a:cubicBezTo>
                  <a:cubicBezTo>
                    <a:pt x="4" y="87"/>
                    <a:pt x="0" y="157"/>
                    <a:pt x="12" y="184"/>
                  </a:cubicBezTo>
                  <a:cubicBezTo>
                    <a:pt x="24" y="211"/>
                    <a:pt x="54" y="213"/>
                    <a:pt x="84" y="216"/>
                  </a:cubicBezTo>
                </a:path>
              </a:pathLst>
            </a:cu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6" name="Line 14"/>
          <p:cNvSpPr>
            <a:spLocks noChangeShapeType="1"/>
          </p:cNvSpPr>
          <p:nvPr/>
        </p:nvSpPr>
        <p:spPr bwMode="auto">
          <a:xfrm flipH="1">
            <a:off x="2819400" y="4473567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Freeform 16"/>
          <p:cNvSpPr>
            <a:spLocks/>
          </p:cNvSpPr>
          <p:nvPr/>
        </p:nvSpPr>
        <p:spPr bwMode="auto">
          <a:xfrm>
            <a:off x="2286000" y="5692767"/>
            <a:ext cx="317500" cy="381000"/>
          </a:xfrm>
          <a:custGeom>
            <a:avLst/>
            <a:gdLst>
              <a:gd name="T0" fmla="*/ 152 w 200"/>
              <a:gd name="T1" fmla="*/ 0 h 240"/>
              <a:gd name="T2" fmla="*/ 8 w 200"/>
              <a:gd name="T3" fmla="*/ 96 h 240"/>
              <a:gd name="T4" fmla="*/ 200 w 200"/>
              <a:gd name="T5" fmla="*/ 240 h 240"/>
              <a:gd name="T6" fmla="*/ 0 60000 65536"/>
              <a:gd name="T7" fmla="*/ 0 60000 65536"/>
              <a:gd name="T8" fmla="*/ 0 60000 65536"/>
              <a:gd name="T9" fmla="*/ 0 w 200"/>
              <a:gd name="T10" fmla="*/ 0 h 240"/>
              <a:gd name="T11" fmla="*/ 200 w 20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240">
                <a:moveTo>
                  <a:pt x="152" y="0"/>
                </a:moveTo>
                <a:cubicBezTo>
                  <a:pt x="76" y="28"/>
                  <a:pt x="0" y="56"/>
                  <a:pt x="8" y="96"/>
                </a:cubicBezTo>
                <a:cubicBezTo>
                  <a:pt x="16" y="136"/>
                  <a:pt x="108" y="188"/>
                  <a:pt x="200" y="24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506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Trace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Key Idea: Pack multiple non-contiguous basic blocks into one contiguous trace cache line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Single fetch brings in multiple basic blocks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Trace cache indexed by start address and next n branch predictions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Used in Intel Pentium-4 processor to hold decoded </a:t>
            </a:r>
            <a:r>
              <a:rPr lang="en-US" altLang="en-US" sz="2400" dirty="0" err="1">
                <a:latin typeface="Arial" panose="020B0604020202020204" pitchFamily="34" charset="0"/>
              </a:rPr>
              <a:t>uops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400" dirty="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BR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2004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052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8100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1148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4196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724400" y="2209800"/>
            <a:ext cx="3048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BR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912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0960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4008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010400" y="2209800"/>
            <a:ext cx="304800" cy="30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BR</a:t>
            </a:r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4862513" y="2500313"/>
            <a:ext cx="1004887" cy="376237"/>
          </a:xfrm>
          <a:custGeom>
            <a:avLst/>
            <a:gdLst>
              <a:gd name="T0" fmla="*/ 0 w 585"/>
              <a:gd name="T1" fmla="*/ 0 h 237"/>
              <a:gd name="T2" fmla="*/ 278 w 585"/>
              <a:gd name="T3" fmla="*/ 237 h 237"/>
              <a:gd name="T4" fmla="*/ 522 w 585"/>
              <a:gd name="T5" fmla="*/ 122 h 237"/>
              <a:gd name="T6" fmla="*/ 578 w 585"/>
              <a:gd name="T7" fmla="*/ 27 h 237"/>
              <a:gd name="T8" fmla="*/ 559 w 585"/>
              <a:gd name="T9" fmla="*/ 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" h="237">
                <a:moveTo>
                  <a:pt x="0" y="0"/>
                </a:moveTo>
                <a:cubicBezTo>
                  <a:pt x="107" y="165"/>
                  <a:pt x="82" y="199"/>
                  <a:pt x="278" y="237"/>
                </a:cubicBezTo>
                <a:cubicBezTo>
                  <a:pt x="408" y="204"/>
                  <a:pt x="463" y="231"/>
                  <a:pt x="522" y="122"/>
                </a:cubicBezTo>
                <a:cubicBezTo>
                  <a:pt x="520" y="90"/>
                  <a:pt x="585" y="58"/>
                  <a:pt x="578" y="27"/>
                </a:cubicBezTo>
                <a:cubicBezTo>
                  <a:pt x="576" y="18"/>
                  <a:pt x="559" y="7"/>
                  <a:pt x="559" y="7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2" name="Freeform 26"/>
          <p:cNvSpPr>
            <a:spLocks/>
          </p:cNvSpPr>
          <p:nvPr/>
        </p:nvSpPr>
        <p:spPr bwMode="auto">
          <a:xfrm>
            <a:off x="2378075" y="2500313"/>
            <a:ext cx="830263" cy="247650"/>
          </a:xfrm>
          <a:custGeom>
            <a:avLst/>
            <a:gdLst>
              <a:gd name="T0" fmla="*/ 0 w 523"/>
              <a:gd name="T1" fmla="*/ 0 h 156"/>
              <a:gd name="T2" fmla="*/ 155 w 523"/>
              <a:gd name="T3" fmla="*/ 115 h 156"/>
              <a:gd name="T4" fmla="*/ 467 w 523"/>
              <a:gd name="T5" fmla="*/ 108 h 156"/>
              <a:gd name="T6" fmla="*/ 501 w 523"/>
              <a:gd name="T7" fmla="*/ 34 h 156"/>
              <a:gd name="T8" fmla="*/ 521 w 523"/>
              <a:gd name="T9" fmla="*/ 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56">
                <a:moveTo>
                  <a:pt x="0" y="0"/>
                </a:moveTo>
                <a:cubicBezTo>
                  <a:pt x="52" y="38"/>
                  <a:pt x="94" y="93"/>
                  <a:pt x="155" y="115"/>
                </a:cubicBezTo>
                <a:cubicBezTo>
                  <a:pt x="269" y="156"/>
                  <a:pt x="360" y="129"/>
                  <a:pt x="467" y="108"/>
                </a:cubicBezTo>
                <a:cubicBezTo>
                  <a:pt x="474" y="74"/>
                  <a:pt x="472" y="63"/>
                  <a:pt x="501" y="34"/>
                </a:cubicBezTo>
                <a:cubicBezTo>
                  <a:pt x="523" y="12"/>
                  <a:pt x="521" y="23"/>
                  <a:pt x="521" y="7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0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23" name="Group 56"/>
          <p:cNvGrpSpPr>
            <a:grpSpLocks/>
          </p:cNvGrpSpPr>
          <p:nvPr/>
        </p:nvGrpSpPr>
        <p:grpSpPr bwMode="auto">
          <a:xfrm>
            <a:off x="2057400" y="2667000"/>
            <a:ext cx="4724400" cy="1143000"/>
            <a:chOff x="1296" y="1680"/>
            <a:chExt cx="2976" cy="720"/>
          </a:xfrm>
        </p:grpSpPr>
        <p:grpSp>
          <p:nvGrpSpPr>
            <p:cNvPr id="24" name="Group 54"/>
            <p:cNvGrpSpPr>
              <a:grpSpLocks/>
            </p:cNvGrpSpPr>
            <p:nvPr/>
          </p:nvGrpSpPr>
          <p:grpSpPr bwMode="auto">
            <a:xfrm>
              <a:off x="1392" y="2208"/>
              <a:ext cx="2880" cy="192"/>
              <a:chOff x="1392" y="2208"/>
              <a:chExt cx="2880" cy="192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736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4080" y="2208"/>
                <a:ext cx="192" cy="19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 dirty="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rPr>
                  <a:t>BR</a:t>
                </a:r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92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rPr>
                  <a:t>BR</a:t>
                </a: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192" cy="192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>
                    <a:solidFill>
                      <a:prstClr val="black"/>
                    </a:solidFill>
                    <a:latin typeface="Arial" pitchFamily="-110" charset="0"/>
                    <a:ea typeface="ＭＳ Ｐゴシック"/>
                    <a:cs typeface="ＭＳ Ｐゴシック"/>
                  </a:rPr>
                  <a:t>BR</a:t>
                </a:r>
              </a:p>
            </p:txBody>
          </p:sp>
        </p:grpSp>
        <p:grpSp>
          <p:nvGrpSpPr>
            <p:cNvPr id="25" name="Group 55"/>
            <p:cNvGrpSpPr>
              <a:grpSpLocks/>
            </p:cNvGrpSpPr>
            <p:nvPr/>
          </p:nvGrpSpPr>
          <p:grpSpPr bwMode="auto">
            <a:xfrm>
              <a:off x="1296" y="1680"/>
              <a:ext cx="2736" cy="432"/>
              <a:chOff x="1296" y="1680"/>
              <a:chExt cx="2736" cy="432"/>
            </a:xfrm>
          </p:grpSpPr>
          <p:sp>
            <p:nvSpPr>
              <p:cNvPr id="26" name="Line 51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Line 5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Line 53"/>
              <p:cNvSpPr>
                <a:spLocks noChangeShapeType="1"/>
              </p:cNvSpPr>
              <p:nvPr/>
            </p:nvSpPr>
            <p:spPr bwMode="auto">
              <a:xfrm flipH="1">
                <a:off x="3744" y="1680"/>
                <a:ext cx="288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0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2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Load-Store Queue Design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After control hazards, data hazards through memory are probably next most important bottleneck to superscalar performance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Modern superscalars use very sophisticated load-store reordering techniques to reduce effective memory latency by allowing loads to be speculatively issued</a:t>
            </a:r>
          </a:p>
        </p:txBody>
      </p:sp>
    </p:spTree>
    <p:extLst>
      <p:ext uri="{BB962C8B-B14F-4D97-AF65-F5344CB8AC3E}">
        <p14:creationId xmlns:p14="http://schemas.microsoft.com/office/powerpoint/2010/main" val="40100531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Speculative Store Buffer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446010" y="1266251"/>
            <a:ext cx="4605626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Just like register updates, stores should not modify the memory until after the instruction is committed. A speculative store buffer is a structure introduced to hold speculative store data.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During decode, store buffer slot allocated in program order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Stores split into “store address” and “store data” micro-operations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“Store address” execution writes tag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“Store data” execution writes data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 commits when oldest instruction and both address and data available: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clear speculative bit and eventually move data to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 store abort: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clear valid bit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2600" y="5149263"/>
            <a:ext cx="2663825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0738" y="5149263"/>
            <a:ext cx="931862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Tags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24000" y="4311063"/>
            <a:ext cx="159875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Store Commit Path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1872663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Speculative Store Buffer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371600" y="6368463"/>
            <a:ext cx="17986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L1 Data Cache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790575" y="3710988"/>
            <a:ext cx="2930525" cy="217488"/>
            <a:chOff x="0" y="2640"/>
            <a:chExt cx="2112" cy="192"/>
          </a:xfrm>
        </p:grpSpPr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790575" y="3493501"/>
            <a:ext cx="2930525" cy="217487"/>
            <a:chOff x="0" y="2640"/>
            <a:chExt cx="2112" cy="192"/>
          </a:xfrm>
        </p:grpSpPr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790575" y="3276013"/>
            <a:ext cx="2930525" cy="217488"/>
            <a:chOff x="0" y="2640"/>
            <a:chExt cx="2112" cy="192"/>
          </a:xfrm>
        </p:grpSpPr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790575" y="3058526"/>
            <a:ext cx="2930525" cy="217487"/>
            <a:chOff x="0" y="2640"/>
            <a:chExt cx="2112" cy="192"/>
          </a:xfrm>
        </p:grpSpPr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790575" y="2841038"/>
            <a:ext cx="2930525" cy="217488"/>
            <a:chOff x="0" y="2640"/>
            <a:chExt cx="2112" cy="192"/>
          </a:xfrm>
        </p:grpSpPr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6" name="Group 41"/>
          <p:cNvGrpSpPr>
            <a:grpSpLocks/>
          </p:cNvGrpSpPr>
          <p:nvPr/>
        </p:nvGrpSpPr>
        <p:grpSpPr bwMode="auto">
          <a:xfrm>
            <a:off x="790575" y="2623551"/>
            <a:ext cx="2930525" cy="217487"/>
            <a:chOff x="0" y="2640"/>
            <a:chExt cx="2112" cy="192"/>
          </a:xfrm>
        </p:grpSpPr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990600" y="1186863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Store Address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2514600" y="1263063"/>
            <a:ext cx="9906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Store Data</a:t>
            </a:r>
          </a:p>
        </p:txBody>
      </p:sp>
      <p:cxnSp>
        <p:nvCxnSpPr>
          <p:cNvPr id="43" name="Straight Arrow Connector 8"/>
          <p:cNvCxnSpPr>
            <a:stCxn id="12" idx="2"/>
            <a:endCxn id="7" idx="0"/>
          </p:cNvCxnSpPr>
          <p:nvPr/>
        </p:nvCxnSpPr>
        <p:spPr bwMode="auto">
          <a:xfrm flipH="1">
            <a:off x="1286669" y="3928476"/>
            <a:ext cx="436346" cy="12207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53"/>
          <p:cNvCxnSpPr>
            <a:stCxn id="13" idx="2"/>
            <a:endCxn id="6" idx="0"/>
          </p:cNvCxnSpPr>
          <p:nvPr/>
        </p:nvCxnSpPr>
        <p:spPr bwMode="auto">
          <a:xfrm>
            <a:off x="2988470" y="3928476"/>
            <a:ext cx="96043" cy="12207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60"/>
          <p:cNvCxnSpPr>
            <a:stCxn id="41" idx="2"/>
            <a:endCxn id="37" idx="0"/>
          </p:cNvCxnSpPr>
          <p:nvPr/>
        </p:nvCxnSpPr>
        <p:spPr bwMode="auto">
          <a:xfrm flipH="1">
            <a:off x="1723015" y="1894749"/>
            <a:ext cx="33554" cy="7288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64"/>
          <p:cNvCxnSpPr>
            <a:stCxn id="42" idx="2"/>
            <a:endCxn id="38" idx="0"/>
          </p:cNvCxnSpPr>
          <p:nvPr/>
        </p:nvCxnSpPr>
        <p:spPr bwMode="auto">
          <a:xfrm flipH="1">
            <a:off x="2988470" y="1970949"/>
            <a:ext cx="21430" cy="6526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10682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Load bypass from speculative store buffer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4517451"/>
            <a:ext cx="84878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data in both store buffer and cache, which should we use?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Speculative store buffer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If same address in store buffer twice, which should we use?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Youngest store older than load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64330" y="2288736"/>
            <a:ext cx="2663825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68668" y="1309248"/>
            <a:ext cx="2663825" cy="3270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Load Address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32468" y="2288736"/>
            <a:ext cx="931862" cy="114141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Tags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567255" y="1636273"/>
            <a:ext cx="1465263" cy="652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056" y="144"/>
              </a:cxn>
              <a:cxn ang="0">
                <a:pos x="1056" y="576"/>
              </a:cxn>
            </a:cxnLst>
            <a:rect l="0" t="0" r="r" b="b"/>
            <a:pathLst>
              <a:path w="1056" h="576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  <a:lnTo>
                  <a:pt x="1056" y="576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035318" y="1798198"/>
            <a:ext cx="1531937" cy="490538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0" y="0"/>
              </a:cxn>
              <a:cxn ang="0">
                <a:pos x="0" y="432"/>
              </a:cxn>
            </a:cxnLst>
            <a:rect l="0" t="0" r="r" b="b"/>
            <a:pathLst>
              <a:path w="1440" h="432">
                <a:moveTo>
                  <a:pt x="144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74780" y="1309248"/>
            <a:ext cx="153193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Speculative Store Buffer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142180" y="1690248"/>
            <a:ext cx="1798638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L1 Data Cache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789379" y="3595248"/>
            <a:ext cx="5572125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4032" y="192"/>
              </a:cxn>
            </a:cxnLst>
            <a:rect l="0" t="0" r="r" b="b"/>
            <a:pathLst>
              <a:path w="4032" h="192">
                <a:moveTo>
                  <a:pt x="0" y="0"/>
                </a:moveTo>
                <a:lnTo>
                  <a:pt x="0" y="192"/>
                </a:lnTo>
                <a:lnTo>
                  <a:pt x="4032" y="19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562868" y="3430148"/>
            <a:ext cx="0" cy="6524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952189" y="3747648"/>
            <a:ext cx="11279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Load Data</a:t>
            </a: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836755" y="3376173"/>
            <a:ext cx="2930525" cy="217488"/>
            <a:chOff x="0" y="2640"/>
            <a:chExt cx="2112" cy="192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836755" y="3158686"/>
            <a:ext cx="2930525" cy="217487"/>
            <a:chOff x="0" y="2640"/>
            <a:chExt cx="2112" cy="192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836755" y="2941198"/>
            <a:ext cx="2930525" cy="217488"/>
            <a:chOff x="0" y="2640"/>
            <a:chExt cx="2112" cy="192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836755" y="2723711"/>
            <a:ext cx="2930525" cy="217487"/>
            <a:chOff x="0" y="2640"/>
            <a:chExt cx="2112" cy="192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836755" y="2506223"/>
            <a:ext cx="2930525" cy="217488"/>
            <a:chOff x="0" y="2640"/>
            <a:chExt cx="2112" cy="192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836755" y="2288736"/>
            <a:ext cx="2930525" cy="217487"/>
            <a:chOff x="0" y="2640"/>
            <a:chExt cx="2112" cy="192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88" y="2640"/>
              <a:ext cx="76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056" y="2640"/>
              <a:ext cx="1056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144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</a:t>
              </a: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0" y="2640"/>
              <a:ext cx="144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6668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Memory Dependencies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(x2)</a:t>
            </a:r>
          </a:p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x3, (x4) 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can we execute the load?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Memory Queue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Execute all loads and stores in program order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=&gt; Load and store cannot leave ROB for execution until all previous loads and stores have completed execution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Can still execute loads and stores speculatively, and out-of-order with respect to other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a structure to handle memory ordering…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874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Conservative O-o-O Load Execution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(x2)</a:t>
            </a:r>
          </a:p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x3, (x4) 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Can execute load before store, if addresses known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 != x2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Each load address compared with addresses of all previous uncommitted stores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can use partial conservative check i.e., bottom 12 bits of address, to save hardware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Don’t execute load if any previous store address not known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(MIPS R10K, 16-entry address queue)</a:t>
            </a:r>
          </a:p>
        </p:txBody>
      </p:sp>
    </p:spTree>
    <p:extLst>
      <p:ext uri="{BB962C8B-B14F-4D97-AF65-F5344CB8AC3E}">
        <p14:creationId xmlns:p14="http://schemas.microsoft.com/office/powerpoint/2010/main" val="7904697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Address Speculation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(x2)</a:t>
            </a:r>
          </a:p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x3, (x4) 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Guess that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 != x2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Execute load before store address known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to hold all completed but uncommitted load/store addresses in program order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subsequently find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x4==x2</a:t>
            </a:r>
            <a:r>
              <a:rPr lang="en-US" altLang="en-US" sz="2400" dirty="0">
                <a:latin typeface="Arial" panose="020B0604020202020204" pitchFamily="34" charset="0"/>
              </a:rPr>
              <a:t>, squash load and all following instructions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  =&gt; Large penalty for inaccurate address speculation</a:t>
            </a:r>
          </a:p>
        </p:txBody>
      </p:sp>
    </p:spTree>
    <p:extLst>
      <p:ext uri="{BB962C8B-B14F-4D97-AF65-F5344CB8AC3E}">
        <p14:creationId xmlns:p14="http://schemas.microsoft.com/office/powerpoint/2010/main" val="9581233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-3213"/>
            <a:ext cx="80253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Memory Dependence Prediction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(Alpha 21264)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(x2)</a:t>
            </a:r>
          </a:p>
          <a:p>
            <a:pPr algn="ctr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x3, (x4) 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Guess that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 != x2 </a:t>
            </a:r>
            <a:r>
              <a:rPr lang="en-US" altLang="en-US" sz="2400" dirty="0">
                <a:latin typeface="Arial" panose="020B0604020202020204" pitchFamily="34" charset="0"/>
              </a:rPr>
              <a:t>and execute load before store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later find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x4==x2</a:t>
            </a:r>
            <a:r>
              <a:rPr lang="en-US" altLang="en-US" sz="2400" dirty="0">
                <a:latin typeface="Arial" panose="020B0604020202020204" pitchFamily="34" charset="0"/>
              </a:rPr>
              <a:t>, squash load and all following instructions, but mark load instruction as store-wait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Subsequent executions of the same load instruction will wait for all previous stores to complete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Periodically clear store-wait bits</a:t>
            </a:r>
          </a:p>
        </p:txBody>
      </p:sp>
    </p:spTree>
    <p:extLst>
      <p:ext uri="{BB962C8B-B14F-4D97-AF65-F5344CB8AC3E}">
        <p14:creationId xmlns:p14="http://schemas.microsoft.com/office/powerpoint/2010/main" val="6262843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65782"/>
            <a:ext cx="80253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Flow in Unified Physical Register File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Fetch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Get instruction bits from current guess at PC, place in fetch buffer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Update PC using sequential address or branch predictor (BTB)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Decode/Rename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Take instruction from fetch buffer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Allocate resources to execute instruction: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Destination physical register, if instruction writes a register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Entry in reorder buffer to provide in-order commit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Entry in issue window to wait for execution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Entry in memory buffer, if load or store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Decode will stall if resources not available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Rename source and destination registers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Check source registers for readiness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Insert instruction into issue </a:t>
            </a:r>
            <a:r>
              <a:rPr lang="en-US" altLang="en-US" sz="2000" dirty="0" err="1">
                <a:latin typeface="Arial" panose="020B0604020202020204" pitchFamily="34" charset="0"/>
              </a:rPr>
              <a:t>window+reorder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buffer+memory</a:t>
            </a:r>
            <a:r>
              <a:rPr lang="en-US" altLang="en-US" sz="2000" dirty="0">
                <a:latin typeface="Arial" panose="020B0604020202020204" pitchFamily="34" charset="0"/>
              </a:rPr>
              <a:t> buffer</a:t>
            </a:r>
          </a:p>
        </p:txBody>
      </p:sp>
    </p:spTree>
    <p:extLst>
      <p:ext uri="{BB962C8B-B14F-4D97-AF65-F5344CB8AC3E}">
        <p14:creationId xmlns:p14="http://schemas.microsoft.com/office/powerpoint/2010/main" val="199607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 Hazard Examples 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0CD3D9-4BB2-4D5B-B994-F664B07FB8FB}"/>
              </a:ext>
            </a:extLst>
          </p:cNvPr>
          <p:cNvSpPr/>
          <p:nvPr/>
        </p:nvSpPr>
        <p:spPr>
          <a:xfrm>
            <a:off x="381000" y="133583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</a:rPr>
              <a:t>WAW (write after write) </a:t>
            </a:r>
            <a:r>
              <a:rPr lang="en-US" sz="2000" dirty="0">
                <a:solidFill>
                  <a:srgbClr val="000000"/>
                </a:solidFill>
              </a:rPr>
              <a:t>- </a:t>
            </a:r>
            <a:r>
              <a:rPr lang="en-US" sz="2000" b="1" i="1" dirty="0">
                <a:solidFill>
                  <a:srgbClr val="000000"/>
                </a:solidFill>
              </a:rPr>
              <a:t>j </a:t>
            </a:r>
            <a:r>
              <a:rPr lang="en-US" sz="2000" i="1" dirty="0">
                <a:solidFill>
                  <a:srgbClr val="000000"/>
                </a:solidFill>
              </a:rPr>
              <a:t>tries to write an operand before it is written by </a:t>
            </a:r>
            <a:r>
              <a:rPr lang="en-US" sz="2000" b="1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. The writes end up being performed in the wrong order, leaving the value written by </a:t>
            </a:r>
            <a:r>
              <a:rPr lang="en-US" sz="2000" b="1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 rather than the value written by </a:t>
            </a:r>
            <a:r>
              <a:rPr lang="en-US" sz="2000" b="1" i="1" dirty="0">
                <a:solidFill>
                  <a:srgbClr val="000000"/>
                </a:solidFill>
              </a:rPr>
              <a:t>j</a:t>
            </a:r>
            <a:r>
              <a:rPr lang="en-US" sz="2000" i="1" dirty="0">
                <a:solidFill>
                  <a:srgbClr val="000000"/>
                </a:solidFill>
              </a:rPr>
              <a:t> in the destination.</a:t>
            </a:r>
            <a:endParaRPr 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1AA8E6-FC4F-4847-A661-DEE5249CEF27}"/>
              </a:ext>
            </a:extLst>
          </p:cNvPr>
          <p:cNvGraphicFramePr>
            <a:graphicFrameLocks noGrp="1"/>
          </p:cNvGraphicFramePr>
          <p:nvPr/>
        </p:nvGraphicFramePr>
        <p:xfrm>
          <a:off x="465115" y="2627084"/>
          <a:ext cx="8050238" cy="731520"/>
        </p:xfrm>
        <a:graphic>
          <a:graphicData uri="http://schemas.openxmlformats.org/drawingml/2006/table">
            <a:tbl>
              <a:tblPr/>
              <a:tblGrid>
                <a:gridCol w="2012558">
                  <a:extLst>
                    <a:ext uri="{9D8B030D-6E8A-4147-A177-3AD203B41FA5}">
                      <a16:colId xmlns:a16="http://schemas.microsoft.com/office/drawing/2014/main" val="252366707"/>
                    </a:ext>
                  </a:extLst>
                </a:gridCol>
                <a:gridCol w="1006280">
                  <a:extLst>
                    <a:ext uri="{9D8B030D-6E8A-4147-A177-3AD203B41FA5}">
                      <a16:colId xmlns:a16="http://schemas.microsoft.com/office/drawing/2014/main" val="3915859603"/>
                    </a:ext>
                  </a:extLst>
                </a:gridCol>
                <a:gridCol w="1006280">
                  <a:extLst>
                    <a:ext uri="{9D8B030D-6E8A-4147-A177-3AD203B41FA5}">
                      <a16:colId xmlns:a16="http://schemas.microsoft.com/office/drawing/2014/main" val="1367427016"/>
                    </a:ext>
                  </a:extLst>
                </a:gridCol>
                <a:gridCol w="1006280">
                  <a:extLst>
                    <a:ext uri="{9D8B030D-6E8A-4147-A177-3AD203B41FA5}">
                      <a16:colId xmlns:a16="http://schemas.microsoft.com/office/drawing/2014/main" val="3488329148"/>
                    </a:ext>
                  </a:extLst>
                </a:gridCol>
                <a:gridCol w="1006280">
                  <a:extLst>
                    <a:ext uri="{9D8B030D-6E8A-4147-A177-3AD203B41FA5}">
                      <a16:colId xmlns:a16="http://schemas.microsoft.com/office/drawing/2014/main" val="4031883413"/>
                    </a:ext>
                  </a:extLst>
                </a:gridCol>
                <a:gridCol w="1006280">
                  <a:extLst>
                    <a:ext uri="{9D8B030D-6E8A-4147-A177-3AD203B41FA5}">
                      <a16:colId xmlns:a16="http://schemas.microsoft.com/office/drawing/2014/main" val="3498234666"/>
                    </a:ext>
                  </a:extLst>
                </a:gridCol>
                <a:gridCol w="1006280">
                  <a:extLst>
                    <a:ext uri="{9D8B030D-6E8A-4147-A177-3AD203B41FA5}">
                      <a16:colId xmlns:a16="http://schemas.microsoft.com/office/drawing/2014/main" val="1919589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LW R1, 0(R2)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WB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4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ADD R1, R2, R3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WB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5311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7D6475E-53BD-406A-8C72-554ADD6DFA2E}"/>
              </a:ext>
            </a:extLst>
          </p:cNvPr>
          <p:cNvSpPr/>
          <p:nvPr/>
        </p:nvSpPr>
        <p:spPr>
          <a:xfrm>
            <a:off x="411162" y="3986291"/>
            <a:ext cx="8245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</a:rPr>
              <a:t>WAR (write after read) </a:t>
            </a:r>
            <a:r>
              <a:rPr lang="en-US" sz="2000" dirty="0">
                <a:solidFill>
                  <a:srgbClr val="000000"/>
                </a:solidFill>
              </a:rPr>
              <a:t>- </a:t>
            </a:r>
            <a:r>
              <a:rPr lang="en-US" sz="2000" b="1" i="1" dirty="0">
                <a:solidFill>
                  <a:srgbClr val="000000"/>
                </a:solidFill>
              </a:rPr>
              <a:t>j </a:t>
            </a:r>
            <a:r>
              <a:rPr lang="en-US" sz="2000" i="1" dirty="0">
                <a:solidFill>
                  <a:srgbClr val="000000"/>
                </a:solidFill>
              </a:rPr>
              <a:t>tries to write a destination before it is read by </a:t>
            </a:r>
            <a:r>
              <a:rPr lang="en-US" sz="2000" b="1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 , so </a:t>
            </a:r>
            <a:r>
              <a:rPr lang="en-US" sz="2000" b="1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  incorrectly gets the new value.</a:t>
            </a:r>
            <a:endParaRPr lang="en-US" sz="2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9B2D80-5BA6-4BD8-81DD-32D15D63878F}"/>
              </a:ext>
            </a:extLst>
          </p:cNvPr>
          <p:cNvGraphicFramePr>
            <a:graphicFrameLocks noGrp="1"/>
          </p:cNvGraphicFramePr>
          <p:nvPr/>
        </p:nvGraphicFramePr>
        <p:xfrm>
          <a:off x="465115" y="4983480"/>
          <a:ext cx="8050233" cy="731520"/>
        </p:xfrm>
        <a:graphic>
          <a:graphicData uri="http://schemas.openxmlformats.org/drawingml/2006/table">
            <a:tbl>
              <a:tblPr/>
              <a:tblGrid>
                <a:gridCol w="2012559">
                  <a:extLst>
                    <a:ext uri="{9D8B030D-6E8A-4147-A177-3AD203B41FA5}">
                      <a16:colId xmlns:a16="http://schemas.microsoft.com/office/drawing/2014/main" val="2394697253"/>
                    </a:ext>
                  </a:extLst>
                </a:gridCol>
                <a:gridCol w="1006279">
                  <a:extLst>
                    <a:ext uri="{9D8B030D-6E8A-4147-A177-3AD203B41FA5}">
                      <a16:colId xmlns:a16="http://schemas.microsoft.com/office/drawing/2014/main" val="504592860"/>
                    </a:ext>
                  </a:extLst>
                </a:gridCol>
                <a:gridCol w="1006279">
                  <a:extLst>
                    <a:ext uri="{9D8B030D-6E8A-4147-A177-3AD203B41FA5}">
                      <a16:colId xmlns:a16="http://schemas.microsoft.com/office/drawing/2014/main" val="3435487500"/>
                    </a:ext>
                  </a:extLst>
                </a:gridCol>
                <a:gridCol w="1006279">
                  <a:extLst>
                    <a:ext uri="{9D8B030D-6E8A-4147-A177-3AD203B41FA5}">
                      <a16:colId xmlns:a16="http://schemas.microsoft.com/office/drawing/2014/main" val="3604723912"/>
                    </a:ext>
                  </a:extLst>
                </a:gridCol>
                <a:gridCol w="1006279">
                  <a:extLst>
                    <a:ext uri="{9D8B030D-6E8A-4147-A177-3AD203B41FA5}">
                      <a16:colId xmlns:a16="http://schemas.microsoft.com/office/drawing/2014/main" val="1823341486"/>
                    </a:ext>
                  </a:extLst>
                </a:gridCol>
                <a:gridCol w="1006279">
                  <a:extLst>
                    <a:ext uri="{9D8B030D-6E8A-4147-A177-3AD203B41FA5}">
                      <a16:colId xmlns:a16="http://schemas.microsoft.com/office/drawing/2014/main" val="4198153664"/>
                    </a:ext>
                  </a:extLst>
                </a:gridCol>
                <a:gridCol w="1006279">
                  <a:extLst>
                    <a:ext uri="{9D8B030D-6E8A-4147-A177-3AD203B41FA5}">
                      <a16:colId xmlns:a16="http://schemas.microsoft.com/office/drawing/2014/main" val="3250771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SW R1, 0(R2)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MEM2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683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ADD R2, R3, R4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WB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8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603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Memory Instructions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Split store instruction into two pieces during decode: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Address calculation, store-address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Data movement, store-data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Allocate space in program order in memory buffers during decode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 instructions:	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Store-address calculates address and places in store buffer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Store-data copies store value into store buffer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Store-address and store-data execute independently out of issue window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Stores only commit to data cache at commit point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Load instructions: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Load address calculation executes from window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Load with completed effective address searches memory buffer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Load instruction may have to wait in memory buffer for earlier store ops to resolve</a:t>
            </a:r>
          </a:p>
        </p:txBody>
      </p:sp>
    </p:spTree>
    <p:extLst>
      <p:ext uri="{BB962C8B-B14F-4D97-AF65-F5344CB8AC3E}">
        <p14:creationId xmlns:p14="http://schemas.microsoft.com/office/powerpoint/2010/main" val="32080787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Issue Stage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Writebacks from completion phase “wakeup” some instructions by causing their source operands to become ready in issue window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 more speculative machines, might wake up waiting loads in memory buffer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to “select” some instructions for issue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Arbiter picks a subset of ready instructions for execution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Example policies: random, lower-first, oldest-first, critical-first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Instructions read out from issue window and sent to execution</a:t>
            </a:r>
          </a:p>
        </p:txBody>
      </p:sp>
    </p:spTree>
    <p:extLst>
      <p:ext uri="{BB962C8B-B14F-4D97-AF65-F5344CB8AC3E}">
        <p14:creationId xmlns:p14="http://schemas.microsoft.com/office/powerpoint/2010/main" val="910935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Execute Stage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Read operands from physical register file and/or bypass network from other functional units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Execute on functional unit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 result value to physical register file (or store buffer if store)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Produce exception status, write to reorder buffer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Free slot in instruction window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425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Commit Stage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Read completed instructions in-order from reorder buffer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(may need to wait for next oldest instruction to complete)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exception raised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flush pipeline, jump to exception handler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Otherwise, release resources: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Free physical register used by last writer to same architectural register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Free reorder buffer slot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Free memory reorder buffer slot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085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versus Out-of-Order Phases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 fetch/decode/rename always in-order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Need to parse ISA sequentially to get correct semantics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Proposals for speculative OoO instruction fetch, e.g., </a:t>
            </a:r>
            <a:r>
              <a:rPr lang="en-US" altLang="en-US" sz="2000" dirty="0" err="1">
                <a:latin typeface="Arial" panose="020B0604020202020204" pitchFamily="34" charset="0"/>
              </a:rPr>
              <a:t>Multiscalar</a:t>
            </a:r>
            <a:r>
              <a:rPr lang="en-US" altLang="en-US" sz="2000" dirty="0">
                <a:latin typeface="Arial" panose="020B0604020202020204" pitchFamily="34" charset="0"/>
              </a:rPr>
              <a:t>.  Predict control flow and data dependencies across sequential program segments fetched/decoded/executed in parallel, fixup if prediction wrong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Dispatch (place instruction into machine buffers to wait for issue) also always in-order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Some use “Dispatch” to mean “Issue”, but not in these lectures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858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Versus Out-of-Order Issue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In-order issue: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Issue stalls on RAW dependencies or structural hazards, or possibly WAR/WAW hazards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Instruction cannot issue to execution units unless all preceding instructions have issued to execution units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Out-of-order issue: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Instructions dispatched in program order to reservation stations (or other forms of instruction buffer) to wait for operands to arrive, or other hazards to clear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While earlier instructions wait in issue buffers, following instructions can be dispatched and issued out-of-order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853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versus Out-of-Order Completion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All but the simplest machines have out-of-order completion, due to different latencies of functional units and desire to bypass values as soon as available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Classic RISC 5-stage integer pipeline just barely has in-order completion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Load takes two cycles, but following one-cycle integer op completes at same time, not earlier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Adding pipelined FPU immediately brings OoO completion</a:t>
            </a:r>
          </a:p>
        </p:txBody>
      </p:sp>
    </p:spTree>
    <p:extLst>
      <p:ext uri="{BB962C8B-B14F-4D97-AF65-F5344CB8AC3E}">
        <p14:creationId xmlns:p14="http://schemas.microsoft.com/office/powerpoint/2010/main" val="36382701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versus Out-of-Order Commit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In-order commit supports precise traps, standard today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Some proposals to reduce the cost of in-order commit by retiring some instructions early to compact reorder buffer, but this is just an optimized in-order commit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Out-of-order commit was effectively what early OoO machines implemented (imprecise traps) as completion irrevocably changed machine state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i.e., complete == commit in these machines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568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Open-source Berkeley RISC-V Processors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Sodor Collection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RV32I -­ En</a:t>
            </a:r>
            <a:r>
              <a:rPr lang="en-US" altLang="zh-CN" sz="2000" dirty="0">
                <a:latin typeface="Arial" panose="020B0604020202020204" pitchFamily="34" charset="0"/>
              </a:rPr>
              <a:t>tr</a:t>
            </a:r>
            <a:r>
              <a:rPr lang="en-US" altLang="en-US" sz="2000" dirty="0">
                <a:latin typeface="Arial" panose="020B0604020202020204" pitchFamily="34" charset="0"/>
              </a:rPr>
              <a:t>y, educational, not synthesizable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Rocket-­chip </a:t>
            </a:r>
            <a:r>
              <a:rPr lang="en-US" altLang="en-US" sz="2400" dirty="0" err="1">
                <a:latin typeface="Arial" panose="020B0604020202020204" pitchFamily="34" charset="0"/>
              </a:rPr>
              <a:t>SoC</a:t>
            </a:r>
            <a:r>
              <a:rPr lang="en-US" altLang="en-US" sz="2400" dirty="0">
                <a:latin typeface="Arial" panose="020B0604020202020204" pitchFamily="34" charset="0"/>
              </a:rPr>
              <a:t> generator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Z-scale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RV32IM -­ micro-­controller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Rocket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RV64G - in-­order, single-­issue application core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BOOM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RV64G -­ out-­of-­order, superscalar application core</a:t>
            </a:r>
          </a:p>
        </p:txBody>
      </p:sp>
    </p:spTree>
    <p:extLst>
      <p:ext uri="{BB962C8B-B14F-4D97-AF65-F5344CB8AC3E}">
        <p14:creationId xmlns:p14="http://schemas.microsoft.com/office/powerpoint/2010/main" val="37799864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is BOOM?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superscalar, out-of-order processor written in  Berkeley’s Chisel RTL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It is synthesizable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It is </a:t>
            </a:r>
            <a:r>
              <a:rPr lang="en-US" altLang="en-US" sz="2400" dirty="0" err="1">
                <a:latin typeface="Arial" panose="020B0604020202020204" pitchFamily="34" charset="0"/>
              </a:rPr>
              <a:t>parameterizable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We hope to use it as a </a:t>
            </a:r>
            <a:r>
              <a:rPr lang="en-US" altLang="en-US" sz="2400" dirty="0" err="1">
                <a:latin typeface="Arial" panose="020B0604020202020204" pitchFamily="34" charset="0"/>
              </a:rPr>
              <a:t>plaOorm</a:t>
            </a:r>
            <a:r>
              <a:rPr lang="en-US" altLang="en-US" sz="2400" dirty="0">
                <a:latin typeface="Arial" panose="020B0604020202020204" pitchFamily="34" charset="0"/>
              </a:rPr>
              <a:t> for architecture  research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It is open-source!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BOOM is a work-in-progress</a:t>
            </a:r>
          </a:p>
        </p:txBody>
      </p:sp>
    </p:spTree>
    <p:extLst>
      <p:ext uri="{BB962C8B-B14F-4D97-AF65-F5344CB8AC3E}">
        <p14:creationId xmlns:p14="http://schemas.microsoft.com/office/powerpoint/2010/main" val="170413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 Hazards: An 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5113" y="1219200"/>
            <a:ext cx="5030763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1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FDIV.D		f6, 	f6,	f4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2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FLD		f2,	45(x3)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3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FMUL.D		f0,	f2,	f4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4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FDIV.D		f8,	f6,	f2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5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FSUB.D		f10,	f0,	f6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6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FADD.D		f6,	f8,	f2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95600" y="4959350"/>
            <a:ext cx="2514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RAW Hazards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72000" y="1530350"/>
            <a:ext cx="685800" cy="1600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5181600" y="2901950"/>
            <a:ext cx="914400" cy="838200"/>
          </a:xfrm>
          <a:custGeom>
            <a:avLst/>
            <a:gdLst>
              <a:gd name="T0" fmla="*/ 0 w 576"/>
              <a:gd name="T1" fmla="*/ 0 h 528"/>
              <a:gd name="T2" fmla="*/ 288 w 576"/>
              <a:gd name="T3" fmla="*/ 0 h 528"/>
              <a:gd name="T4" fmla="*/ 576 w 576"/>
              <a:gd name="T5" fmla="*/ 528 h 528"/>
              <a:gd name="T6" fmla="*/ 0 60000 65536"/>
              <a:gd name="T7" fmla="*/ 0 60000 65536"/>
              <a:gd name="T8" fmla="*/ 0 60000 65536"/>
              <a:gd name="T9" fmla="*/ 0 w 576"/>
              <a:gd name="T10" fmla="*/ 0 h 528"/>
              <a:gd name="T11" fmla="*/ 576 w 57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28">
                <a:moveTo>
                  <a:pt x="0" y="0"/>
                </a:moveTo>
                <a:lnTo>
                  <a:pt x="288" y="0"/>
                </a:lnTo>
                <a:lnTo>
                  <a:pt x="576" y="528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724400" y="2139950"/>
            <a:ext cx="5334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5029200" y="2444750"/>
            <a:ext cx="1066800" cy="685800"/>
          </a:xfrm>
          <a:custGeom>
            <a:avLst/>
            <a:gdLst>
              <a:gd name="T0" fmla="*/ 0 w 672"/>
              <a:gd name="T1" fmla="*/ 0 h 480"/>
              <a:gd name="T2" fmla="*/ 384 w 672"/>
              <a:gd name="T3" fmla="*/ 0 h 480"/>
              <a:gd name="T4" fmla="*/ 672 w 672"/>
              <a:gd name="T5" fmla="*/ 480 h 480"/>
              <a:gd name="T6" fmla="*/ 0 60000 65536"/>
              <a:gd name="T7" fmla="*/ 0 60000 65536"/>
              <a:gd name="T8" fmla="*/ 0 60000 65536"/>
              <a:gd name="T9" fmla="*/ 0 w 672"/>
              <a:gd name="T10" fmla="*/ 0 h 480"/>
              <a:gd name="T11" fmla="*/ 672 w 67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80">
                <a:moveTo>
                  <a:pt x="0" y="0"/>
                </a:moveTo>
                <a:lnTo>
                  <a:pt x="384" y="0"/>
                </a:lnTo>
                <a:lnTo>
                  <a:pt x="672" y="48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867400" y="2749550"/>
            <a:ext cx="304800" cy="1600200"/>
          </a:xfrm>
          <a:custGeom>
            <a:avLst/>
            <a:gdLst>
              <a:gd name="T0" fmla="*/ 0 w 192"/>
              <a:gd name="T1" fmla="*/ 0 h 1008"/>
              <a:gd name="T2" fmla="*/ 48 w 192"/>
              <a:gd name="T3" fmla="*/ 864 h 1008"/>
              <a:gd name="T4" fmla="*/ 192 w 192"/>
              <a:gd name="T5" fmla="*/ 1008 h 1008"/>
              <a:gd name="T6" fmla="*/ 0 60000 65536"/>
              <a:gd name="T7" fmla="*/ 0 60000 65536"/>
              <a:gd name="T8" fmla="*/ 0 60000 65536"/>
              <a:gd name="T9" fmla="*/ 0 w 192"/>
              <a:gd name="T10" fmla="*/ 0 h 1008"/>
              <a:gd name="T11" fmla="*/ 192 w 19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008">
                <a:moveTo>
                  <a:pt x="0" y="0"/>
                </a:moveTo>
                <a:lnTo>
                  <a:pt x="48" y="864"/>
                </a:lnTo>
                <a:lnTo>
                  <a:pt x="192" y="1008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648200" y="2825750"/>
            <a:ext cx="6096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572000" y="3359150"/>
            <a:ext cx="76200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895600" y="5340350"/>
            <a:ext cx="2514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solidFill>
                  <a:srgbClr val="56127A"/>
                </a:solidFill>
                <a:latin typeface="Calibri"/>
                <a:cs typeface="Calibri"/>
              </a:rPr>
              <a:t>WAR Hazards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4648200" y="3282950"/>
            <a:ext cx="609600" cy="1066800"/>
          </a:xfrm>
          <a:prstGeom prst="line">
            <a:avLst/>
          </a:prstGeom>
          <a:noFill/>
          <a:ln w="25400">
            <a:solidFill>
              <a:srgbClr val="56127A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4724400" y="3892550"/>
            <a:ext cx="1447800" cy="457200"/>
          </a:xfrm>
          <a:prstGeom prst="line">
            <a:avLst/>
          </a:prstGeom>
          <a:noFill/>
          <a:ln w="25400">
            <a:solidFill>
              <a:srgbClr val="56127A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895600" y="5721350"/>
            <a:ext cx="2514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solidFill>
                  <a:srgbClr val="006600"/>
                </a:solidFill>
                <a:latin typeface="Calibri"/>
                <a:cs typeface="Calibri"/>
              </a:rPr>
              <a:t>WAW Hazards</a:t>
            </a: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4038600" y="1454150"/>
            <a:ext cx="304800" cy="2971800"/>
          </a:xfrm>
          <a:custGeom>
            <a:avLst/>
            <a:gdLst>
              <a:gd name="T0" fmla="*/ 192 w 192"/>
              <a:gd name="T1" fmla="*/ 0 h 1872"/>
              <a:gd name="T2" fmla="*/ 0 w 192"/>
              <a:gd name="T3" fmla="*/ 96 h 1872"/>
              <a:gd name="T4" fmla="*/ 0 w 192"/>
              <a:gd name="T5" fmla="*/ 1728 h 1872"/>
              <a:gd name="T6" fmla="*/ 192 w 192"/>
              <a:gd name="T7" fmla="*/ 1872 h 1872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1872"/>
              <a:gd name="T14" fmla="*/ 192 w 192"/>
              <a:gd name="T15" fmla="*/ 1872 h 1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2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utoUpdateAnimBg="0"/>
      <p:bldP spid="16" grpId="0" animBg="1"/>
      <p:bldP spid="17" grpId="0" animBg="1"/>
      <p:bldP spid="18" grpId="0" autoUpdateAnimBg="0"/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/>
          <p:nvPr/>
        </p:nvSpPr>
        <p:spPr>
          <a:xfrm>
            <a:off x="5191804" y="2586438"/>
            <a:ext cx="3898952" cy="3361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Chisel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4950768" y="2517469"/>
            <a:ext cx="987093" cy="60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0999" y="1197384"/>
            <a:ext cx="555686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Hardware Construc</a:t>
            </a:r>
            <a:r>
              <a:rPr lang="en-US" altLang="zh-CN" sz="2400" dirty="0">
                <a:latin typeface="Arial" panose="020B0604020202020204" pitchFamily="34" charset="0"/>
              </a:rPr>
              <a:t>ti</a:t>
            </a:r>
            <a:r>
              <a:rPr lang="en-US" altLang="en-US" sz="2400" dirty="0">
                <a:latin typeface="Arial" panose="020B0604020202020204" pitchFamily="34" charset="0"/>
              </a:rPr>
              <a:t>on Language embedded in Scala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i="1" dirty="0">
                <a:latin typeface="Arial" panose="020B0604020202020204" pitchFamily="34" charset="0"/>
              </a:rPr>
              <a:t> not</a:t>
            </a:r>
            <a:r>
              <a:rPr lang="en-US" altLang="en-US" sz="2400" dirty="0">
                <a:latin typeface="Arial" panose="020B0604020202020204" pitchFamily="34" charset="0"/>
              </a:rPr>
              <a:t> a high-level synthesis language  hardware module is a data structure in Scala 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Full power of Scala for writing generators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object-oriented programming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factory objects, traits, overloading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functional programming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high-­order funs, anonymous </a:t>
            </a:r>
            <a:r>
              <a:rPr lang="en-US" altLang="en-US" sz="2000" dirty="0" err="1">
                <a:latin typeface="Arial" panose="020B0604020202020204" pitchFamily="34" charset="0"/>
              </a:rPr>
              <a:t>funcs</a:t>
            </a:r>
            <a:r>
              <a:rPr lang="en-US" altLang="en-US" sz="2000" dirty="0">
                <a:latin typeface="Arial" panose="020B0604020202020204" pitchFamily="34" charset="0"/>
              </a:rPr>
              <a:t>, currying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generated C++ simulator is 1:1 copy of Verilog  designs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version 3.0 coming soon!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uses an IR called FIRRTL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49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BOOM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4191000" y="1432325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4">
                <a:moveTo>
                  <a:pt x="0" y="0"/>
                </a:moveTo>
                <a:lnTo>
                  <a:pt x="0" y="424472"/>
                </a:lnTo>
              </a:path>
            </a:pathLst>
          </a:custGeom>
          <a:ln w="63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159250" y="226915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4191000" y="2964430"/>
            <a:ext cx="0" cy="2907030"/>
          </a:xfrm>
          <a:custGeom>
            <a:avLst/>
            <a:gdLst/>
            <a:ahLst/>
            <a:cxnLst/>
            <a:rect l="l" t="t" r="r" b="b"/>
            <a:pathLst>
              <a:path h="2907029">
                <a:moveTo>
                  <a:pt x="0" y="0"/>
                </a:moveTo>
                <a:lnTo>
                  <a:pt x="0" y="2906410"/>
                </a:lnTo>
              </a:path>
            </a:pathLst>
          </a:custGeom>
          <a:ln w="635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1231900" y="3771900"/>
            <a:ext cx="119316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Calibri"/>
                <a:cs typeface="Calibri"/>
              </a:rPr>
              <a:t>in-­‐order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t</a:t>
            </a:r>
            <a:r>
              <a:rPr sz="2400" spc="-490" dirty="0">
                <a:latin typeface="Calibri"/>
                <a:cs typeface="Calibri"/>
              </a:rPr>
              <a:t>-­‐</a:t>
            </a:r>
            <a:r>
              <a:rPr sz="2400" dirty="0">
                <a:latin typeface="Calibri"/>
                <a:cs typeface="Calibri"/>
              </a:rPr>
              <a:t>half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6057900" y="3771900"/>
            <a:ext cx="158686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latin typeface="Calibri"/>
                <a:cs typeface="Calibri"/>
              </a:rPr>
              <a:t>out-­‐of-­‐order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145" dirty="0">
                <a:latin typeface="Calibri"/>
                <a:cs typeface="Calibri"/>
              </a:rPr>
              <a:t>back-­‐half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84762" y="2089897"/>
            <a:ext cx="1009650" cy="1076325"/>
          </a:xfrm>
          <a:custGeom>
            <a:avLst/>
            <a:gdLst/>
            <a:ahLst/>
            <a:cxnLst/>
            <a:rect l="l" t="t" r="r" b="b"/>
            <a:pathLst>
              <a:path w="1009650" h="1076325">
                <a:moveTo>
                  <a:pt x="96827" y="598477"/>
                </a:moveTo>
                <a:lnTo>
                  <a:pt x="50915" y="567972"/>
                </a:lnTo>
                <a:lnTo>
                  <a:pt x="19709" y="516853"/>
                </a:lnTo>
                <a:lnTo>
                  <a:pt x="2992" y="451376"/>
                </a:lnTo>
                <a:lnTo>
                  <a:pt x="0" y="415208"/>
                </a:lnTo>
                <a:lnTo>
                  <a:pt x="549" y="377797"/>
                </a:lnTo>
                <a:lnTo>
                  <a:pt x="12163" y="302375"/>
                </a:lnTo>
                <a:lnTo>
                  <a:pt x="37619" y="231365"/>
                </a:lnTo>
                <a:lnTo>
                  <a:pt x="76701" y="171025"/>
                </a:lnTo>
                <a:lnTo>
                  <a:pt x="129194" y="127611"/>
                </a:lnTo>
                <a:lnTo>
                  <a:pt x="194881" y="107381"/>
                </a:lnTo>
                <a:lnTo>
                  <a:pt x="232605" y="107915"/>
                </a:lnTo>
                <a:lnTo>
                  <a:pt x="273547" y="116591"/>
                </a:lnTo>
                <a:lnTo>
                  <a:pt x="284717" y="81031"/>
                </a:lnTo>
                <a:lnTo>
                  <a:pt x="332440" y="29939"/>
                </a:lnTo>
                <a:lnTo>
                  <a:pt x="402437" y="4053"/>
                </a:lnTo>
                <a:lnTo>
                  <a:pt x="441450" y="0"/>
                </a:lnTo>
                <a:lnTo>
                  <a:pt x="480825" y="1573"/>
                </a:lnTo>
                <a:lnTo>
                  <a:pt x="518827" y="8549"/>
                </a:lnTo>
                <a:lnTo>
                  <a:pt x="583771" y="37807"/>
                </a:lnTo>
                <a:lnTo>
                  <a:pt x="622397" y="85977"/>
                </a:lnTo>
                <a:lnTo>
                  <a:pt x="627503" y="116591"/>
                </a:lnTo>
                <a:lnTo>
                  <a:pt x="660560" y="92395"/>
                </a:lnTo>
                <a:lnTo>
                  <a:pt x="694135" y="76579"/>
                </a:lnTo>
                <a:lnTo>
                  <a:pt x="727793" y="68513"/>
                </a:lnTo>
                <a:lnTo>
                  <a:pt x="761097" y="67563"/>
                </a:lnTo>
                <a:lnTo>
                  <a:pt x="793609" y="73099"/>
                </a:lnTo>
                <a:lnTo>
                  <a:pt x="854516" y="101099"/>
                </a:lnTo>
                <a:lnTo>
                  <a:pt x="907022" y="147459"/>
                </a:lnTo>
                <a:lnTo>
                  <a:pt x="947635" y="207123"/>
                </a:lnTo>
                <a:lnTo>
                  <a:pt x="972862" y="275037"/>
                </a:lnTo>
                <a:lnTo>
                  <a:pt x="979212" y="346146"/>
                </a:lnTo>
                <a:lnTo>
                  <a:pt x="974216" y="381320"/>
                </a:lnTo>
                <a:lnTo>
                  <a:pt x="963192" y="415397"/>
                </a:lnTo>
                <a:lnTo>
                  <a:pt x="945702" y="447745"/>
                </a:lnTo>
                <a:lnTo>
                  <a:pt x="921310" y="477733"/>
                </a:lnTo>
                <a:lnTo>
                  <a:pt x="951405" y="494663"/>
                </a:lnTo>
                <a:lnTo>
                  <a:pt x="991892" y="544454"/>
                </a:lnTo>
                <a:lnTo>
                  <a:pt x="1008840" y="610020"/>
                </a:lnTo>
                <a:lnTo>
                  <a:pt x="1009513" y="646669"/>
                </a:lnTo>
                <a:lnTo>
                  <a:pt x="1005532" y="684801"/>
                </a:lnTo>
                <a:lnTo>
                  <a:pt x="997307" y="723597"/>
                </a:lnTo>
                <a:lnTo>
                  <a:pt x="985249" y="762236"/>
                </a:lnTo>
                <a:lnTo>
                  <a:pt x="969767" y="799899"/>
                </a:lnTo>
                <a:lnTo>
                  <a:pt x="951273" y="835766"/>
                </a:lnTo>
                <a:lnTo>
                  <a:pt x="930175" y="869016"/>
                </a:lnTo>
                <a:lnTo>
                  <a:pt x="881811" y="924386"/>
                </a:lnTo>
                <a:lnTo>
                  <a:pt x="827958" y="959449"/>
                </a:lnTo>
                <a:lnTo>
                  <a:pt x="771896" y="967646"/>
                </a:lnTo>
                <a:lnTo>
                  <a:pt x="744063" y="959619"/>
                </a:lnTo>
                <a:lnTo>
                  <a:pt x="734697" y="990687"/>
                </a:lnTo>
                <a:lnTo>
                  <a:pt x="686797" y="1040197"/>
                </a:lnTo>
                <a:lnTo>
                  <a:pt x="652311" y="1057680"/>
                </a:lnTo>
                <a:lnTo>
                  <a:pt x="613497" y="1069674"/>
                </a:lnTo>
                <a:lnTo>
                  <a:pt x="572381" y="1075700"/>
                </a:lnTo>
                <a:lnTo>
                  <a:pt x="530985" y="1075276"/>
                </a:lnTo>
                <a:lnTo>
                  <a:pt x="491333" y="1067924"/>
                </a:lnTo>
                <a:lnTo>
                  <a:pt x="455448" y="1053162"/>
                </a:lnTo>
                <a:lnTo>
                  <a:pt x="403075" y="999490"/>
                </a:lnTo>
                <a:lnTo>
                  <a:pt x="390634" y="959619"/>
                </a:lnTo>
                <a:lnTo>
                  <a:pt x="364173" y="983526"/>
                </a:lnTo>
                <a:lnTo>
                  <a:pt x="335629" y="1001210"/>
                </a:lnTo>
                <a:lnTo>
                  <a:pt x="305527" y="1013004"/>
                </a:lnTo>
                <a:lnTo>
                  <a:pt x="274394" y="1019243"/>
                </a:lnTo>
                <a:lnTo>
                  <a:pt x="242756" y="1020260"/>
                </a:lnTo>
                <a:lnTo>
                  <a:pt x="211137" y="1016388"/>
                </a:lnTo>
                <a:lnTo>
                  <a:pt x="150064" y="995311"/>
                </a:lnTo>
                <a:lnTo>
                  <a:pt x="95381" y="958683"/>
                </a:lnTo>
                <a:lnTo>
                  <a:pt x="51294" y="909171"/>
                </a:lnTo>
                <a:lnTo>
                  <a:pt x="22011" y="849444"/>
                </a:lnTo>
                <a:lnTo>
                  <a:pt x="11738" y="782169"/>
                </a:lnTo>
                <a:lnTo>
                  <a:pt x="15044" y="746536"/>
                </a:lnTo>
                <a:lnTo>
                  <a:pt x="24680" y="710016"/>
                </a:lnTo>
                <a:lnTo>
                  <a:pt x="41172" y="672944"/>
                </a:lnTo>
                <a:lnTo>
                  <a:pt x="65046" y="635653"/>
                </a:lnTo>
                <a:lnTo>
                  <a:pt x="96827" y="598477"/>
                </a:lnTo>
                <a:close/>
              </a:path>
            </a:pathLst>
          </a:custGeom>
          <a:ln w="1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425277" y="2441622"/>
            <a:ext cx="72517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" dirty="0">
                <a:latin typeface="Helvetica"/>
                <a:cs typeface="Helvetica"/>
              </a:rPr>
              <a:t>F</a:t>
            </a:r>
            <a:r>
              <a:rPr sz="2200" dirty="0">
                <a:latin typeface="Helvetica"/>
                <a:cs typeface="Helvetica"/>
              </a:rPr>
              <a:t>e</a:t>
            </a:r>
            <a:r>
              <a:rPr sz="2200" spc="-5" dirty="0">
                <a:latin typeface="Helvetica"/>
                <a:cs typeface="Helvetica"/>
              </a:rPr>
              <a:t>t</a:t>
            </a:r>
            <a:r>
              <a:rPr sz="2200" dirty="0">
                <a:latin typeface="Helvetica"/>
                <a:cs typeface="Helvetica"/>
              </a:rPr>
              <a:t>ch</a:t>
            </a:r>
            <a:endParaRPr sz="2200">
              <a:latin typeface="Helvetica"/>
              <a:cs typeface="Helvetica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3675522" y="2291572"/>
            <a:ext cx="989330" cy="168910"/>
          </a:xfrm>
          <a:custGeom>
            <a:avLst/>
            <a:gdLst/>
            <a:ahLst/>
            <a:cxnLst/>
            <a:rect l="l" t="t" r="r" b="b"/>
            <a:pathLst>
              <a:path w="989329" h="168910">
                <a:moveTo>
                  <a:pt x="0" y="168605"/>
                </a:moveTo>
                <a:lnTo>
                  <a:pt x="0" y="0"/>
                </a:lnTo>
                <a:lnTo>
                  <a:pt x="988805" y="0"/>
                </a:lnTo>
                <a:lnTo>
                  <a:pt x="988805" y="168605"/>
                </a:lnTo>
                <a:lnTo>
                  <a:pt x="0" y="16860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3675522" y="2291574"/>
            <a:ext cx="989330" cy="168910"/>
          </a:xfrm>
          <a:custGeom>
            <a:avLst/>
            <a:gdLst/>
            <a:ahLst/>
            <a:cxnLst/>
            <a:rect l="l" t="t" r="r" b="b"/>
            <a:pathLst>
              <a:path w="989329" h="168910">
                <a:moveTo>
                  <a:pt x="0" y="168605"/>
                </a:moveTo>
                <a:lnTo>
                  <a:pt x="0" y="0"/>
                </a:lnTo>
                <a:lnTo>
                  <a:pt x="988806" y="0"/>
                </a:lnTo>
                <a:lnTo>
                  <a:pt x="988806" y="168605"/>
                </a:lnTo>
                <a:lnTo>
                  <a:pt x="0" y="168605"/>
                </a:lnTo>
                <a:close/>
              </a:path>
            </a:pathLst>
          </a:custGeom>
          <a:ln w="15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3675522" y="2795825"/>
            <a:ext cx="989330" cy="168910"/>
          </a:xfrm>
          <a:custGeom>
            <a:avLst/>
            <a:gdLst/>
            <a:ahLst/>
            <a:cxnLst/>
            <a:rect l="l" t="t" r="r" b="b"/>
            <a:pathLst>
              <a:path w="989329" h="168910">
                <a:moveTo>
                  <a:pt x="0" y="168605"/>
                </a:moveTo>
                <a:lnTo>
                  <a:pt x="0" y="0"/>
                </a:lnTo>
                <a:lnTo>
                  <a:pt x="988805" y="0"/>
                </a:lnTo>
                <a:lnTo>
                  <a:pt x="988805" y="168605"/>
                </a:lnTo>
                <a:lnTo>
                  <a:pt x="0" y="16860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3675522" y="2795826"/>
            <a:ext cx="989330" cy="168910"/>
          </a:xfrm>
          <a:custGeom>
            <a:avLst/>
            <a:gdLst/>
            <a:ahLst/>
            <a:cxnLst/>
            <a:rect l="l" t="t" r="r" b="b"/>
            <a:pathLst>
              <a:path w="989329" h="168910">
                <a:moveTo>
                  <a:pt x="0" y="168605"/>
                </a:moveTo>
                <a:lnTo>
                  <a:pt x="0" y="0"/>
                </a:lnTo>
                <a:lnTo>
                  <a:pt x="988806" y="0"/>
                </a:lnTo>
                <a:lnTo>
                  <a:pt x="988806" y="168605"/>
                </a:lnTo>
                <a:lnTo>
                  <a:pt x="0" y="168605"/>
                </a:lnTo>
                <a:close/>
              </a:path>
            </a:pathLst>
          </a:custGeom>
          <a:ln w="15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3675522" y="2629302"/>
            <a:ext cx="989330" cy="167005"/>
          </a:xfrm>
          <a:custGeom>
            <a:avLst/>
            <a:gdLst/>
            <a:ahLst/>
            <a:cxnLst/>
            <a:rect l="l" t="t" r="r" b="b"/>
            <a:pathLst>
              <a:path w="989329" h="167005">
                <a:moveTo>
                  <a:pt x="0" y="166522"/>
                </a:moveTo>
                <a:lnTo>
                  <a:pt x="988805" y="166522"/>
                </a:lnTo>
                <a:lnTo>
                  <a:pt x="988805" y="0"/>
                </a:lnTo>
                <a:lnTo>
                  <a:pt x="0" y="0"/>
                </a:lnTo>
                <a:lnTo>
                  <a:pt x="0" y="16652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3675522" y="2627221"/>
            <a:ext cx="989330" cy="168910"/>
          </a:xfrm>
          <a:custGeom>
            <a:avLst/>
            <a:gdLst/>
            <a:ahLst/>
            <a:cxnLst/>
            <a:rect l="l" t="t" r="r" b="b"/>
            <a:pathLst>
              <a:path w="989329" h="168910">
                <a:moveTo>
                  <a:pt x="0" y="168605"/>
                </a:moveTo>
                <a:lnTo>
                  <a:pt x="0" y="0"/>
                </a:lnTo>
                <a:lnTo>
                  <a:pt x="988806" y="0"/>
                </a:lnTo>
                <a:lnTo>
                  <a:pt x="988806" y="168605"/>
                </a:lnTo>
                <a:lnTo>
                  <a:pt x="0" y="168605"/>
                </a:lnTo>
                <a:close/>
              </a:path>
            </a:pathLst>
          </a:custGeom>
          <a:ln w="15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3675522" y="2460696"/>
            <a:ext cx="989330" cy="168910"/>
          </a:xfrm>
          <a:custGeom>
            <a:avLst/>
            <a:gdLst/>
            <a:ahLst/>
            <a:cxnLst/>
            <a:rect l="l" t="t" r="r" b="b"/>
            <a:pathLst>
              <a:path w="989329" h="168910">
                <a:moveTo>
                  <a:pt x="0" y="168606"/>
                </a:moveTo>
                <a:lnTo>
                  <a:pt x="0" y="0"/>
                </a:lnTo>
                <a:lnTo>
                  <a:pt x="988805" y="0"/>
                </a:lnTo>
                <a:lnTo>
                  <a:pt x="988805" y="168606"/>
                </a:lnTo>
                <a:lnTo>
                  <a:pt x="0" y="16860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3675522" y="2460698"/>
            <a:ext cx="989330" cy="168910"/>
          </a:xfrm>
          <a:custGeom>
            <a:avLst/>
            <a:gdLst/>
            <a:ahLst/>
            <a:cxnLst/>
            <a:rect l="l" t="t" r="r" b="b"/>
            <a:pathLst>
              <a:path w="989329" h="168910">
                <a:moveTo>
                  <a:pt x="0" y="168605"/>
                </a:moveTo>
                <a:lnTo>
                  <a:pt x="0" y="0"/>
                </a:lnTo>
                <a:lnTo>
                  <a:pt x="988806" y="0"/>
                </a:lnTo>
                <a:lnTo>
                  <a:pt x="988806" y="168605"/>
                </a:lnTo>
                <a:lnTo>
                  <a:pt x="0" y="168605"/>
                </a:lnTo>
                <a:close/>
              </a:path>
            </a:pathLst>
          </a:custGeom>
          <a:ln w="15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1265617" y="2575265"/>
            <a:ext cx="343282" cy="109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4664329" y="2374064"/>
            <a:ext cx="213995" cy="1905"/>
          </a:xfrm>
          <a:custGeom>
            <a:avLst/>
            <a:gdLst/>
            <a:ahLst/>
            <a:cxnLst/>
            <a:rect l="l" t="t" r="r" b="b"/>
            <a:pathLst>
              <a:path w="213995" h="1905">
                <a:moveTo>
                  <a:pt x="-3902" y="906"/>
                </a:moveTo>
                <a:lnTo>
                  <a:pt x="217387" y="906"/>
                </a:lnTo>
              </a:path>
            </a:pathLst>
          </a:custGeom>
          <a:ln w="9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4877812" y="2350646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0" y="0"/>
                </a:moveTo>
                <a:lnTo>
                  <a:pt x="0" y="46833"/>
                </a:lnTo>
                <a:lnTo>
                  <a:pt x="62142" y="23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4877813" y="2350647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62142" y="23417"/>
                </a:moveTo>
                <a:lnTo>
                  <a:pt x="0" y="0"/>
                </a:lnTo>
                <a:lnTo>
                  <a:pt x="0" y="46834"/>
                </a:lnTo>
                <a:lnTo>
                  <a:pt x="62142" y="23417"/>
                </a:lnTo>
                <a:close/>
              </a:path>
            </a:pathLst>
          </a:custGeom>
          <a:ln w="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4664329" y="2545001"/>
            <a:ext cx="213995" cy="1270"/>
          </a:xfrm>
          <a:custGeom>
            <a:avLst/>
            <a:gdLst/>
            <a:ahLst/>
            <a:cxnLst/>
            <a:rect l="l" t="t" r="r" b="b"/>
            <a:pathLst>
              <a:path w="213995" h="1269">
                <a:moveTo>
                  <a:pt x="-3902" y="395"/>
                </a:moveTo>
                <a:lnTo>
                  <a:pt x="217387" y="395"/>
                </a:lnTo>
              </a:path>
            </a:pathLst>
          </a:custGeom>
          <a:ln w="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4877812" y="2522373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0" y="0"/>
                </a:moveTo>
                <a:lnTo>
                  <a:pt x="0" y="46835"/>
                </a:lnTo>
                <a:lnTo>
                  <a:pt x="62142" y="23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4877813" y="2522375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62142" y="23417"/>
                </a:moveTo>
                <a:lnTo>
                  <a:pt x="0" y="0"/>
                </a:lnTo>
                <a:lnTo>
                  <a:pt x="0" y="46834"/>
                </a:lnTo>
                <a:lnTo>
                  <a:pt x="62142" y="23417"/>
                </a:lnTo>
                <a:close/>
              </a:path>
            </a:pathLst>
          </a:custGeom>
          <a:ln w="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4664329" y="2708879"/>
            <a:ext cx="213995" cy="3175"/>
          </a:xfrm>
          <a:custGeom>
            <a:avLst/>
            <a:gdLst/>
            <a:ahLst/>
            <a:cxnLst/>
            <a:rect l="l" t="t" r="r" b="b"/>
            <a:pathLst>
              <a:path w="213995" h="3175">
                <a:moveTo>
                  <a:pt x="0" y="2644"/>
                </a:moveTo>
                <a:lnTo>
                  <a:pt x="104087" y="2644"/>
                </a:lnTo>
                <a:lnTo>
                  <a:pt x="190181" y="0"/>
                </a:lnTo>
                <a:lnTo>
                  <a:pt x="213484" y="0"/>
                </a:lnTo>
              </a:path>
            </a:pathLst>
          </a:custGeom>
          <a:ln w="7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4877812" y="2685460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0" y="0"/>
                </a:moveTo>
                <a:lnTo>
                  <a:pt x="0" y="46835"/>
                </a:lnTo>
                <a:lnTo>
                  <a:pt x="62142" y="23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4877813" y="2685462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62142" y="23417"/>
                </a:moveTo>
                <a:lnTo>
                  <a:pt x="0" y="0"/>
                </a:lnTo>
                <a:lnTo>
                  <a:pt x="0" y="46834"/>
                </a:lnTo>
                <a:lnTo>
                  <a:pt x="62142" y="23417"/>
                </a:lnTo>
                <a:close/>
              </a:path>
            </a:pathLst>
          </a:custGeom>
          <a:ln w="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4664329" y="2880129"/>
            <a:ext cx="213995" cy="1905"/>
          </a:xfrm>
          <a:custGeom>
            <a:avLst/>
            <a:gdLst/>
            <a:ahLst/>
            <a:cxnLst/>
            <a:rect l="l" t="t" r="r" b="b"/>
            <a:pathLst>
              <a:path w="213995" h="1905">
                <a:moveTo>
                  <a:pt x="-3902" y="655"/>
                </a:moveTo>
                <a:lnTo>
                  <a:pt x="217387" y="655"/>
                </a:lnTo>
              </a:path>
            </a:pathLst>
          </a:custGeom>
          <a:ln w="9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4877812" y="2858022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0" y="0"/>
                </a:moveTo>
                <a:lnTo>
                  <a:pt x="0" y="46835"/>
                </a:lnTo>
                <a:lnTo>
                  <a:pt x="62142" y="23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4877813" y="2858023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62142" y="23417"/>
                </a:moveTo>
                <a:lnTo>
                  <a:pt x="0" y="0"/>
                </a:lnTo>
                <a:lnTo>
                  <a:pt x="0" y="46834"/>
                </a:lnTo>
                <a:lnTo>
                  <a:pt x="62142" y="23417"/>
                </a:lnTo>
                <a:close/>
              </a:path>
            </a:pathLst>
          </a:custGeom>
          <a:ln w="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5130420" y="2573376"/>
            <a:ext cx="305465" cy="109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1630625" y="2433989"/>
            <a:ext cx="97790" cy="392430"/>
          </a:xfrm>
          <a:custGeom>
            <a:avLst/>
            <a:gdLst/>
            <a:ahLst/>
            <a:cxnLst/>
            <a:rect l="l" t="t" r="r" b="b"/>
            <a:pathLst>
              <a:path w="97789" h="392430">
                <a:moveTo>
                  <a:pt x="0" y="0"/>
                </a:moveTo>
                <a:lnTo>
                  <a:pt x="97473" y="0"/>
                </a:lnTo>
                <a:lnTo>
                  <a:pt x="97473" y="391805"/>
                </a:lnTo>
                <a:lnTo>
                  <a:pt x="0" y="391805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1630625" y="2433989"/>
            <a:ext cx="97790" cy="392430"/>
          </a:xfrm>
          <a:custGeom>
            <a:avLst/>
            <a:gdLst/>
            <a:ahLst/>
            <a:cxnLst/>
            <a:rect l="l" t="t" r="r" b="b"/>
            <a:pathLst>
              <a:path w="97789" h="392430">
                <a:moveTo>
                  <a:pt x="0" y="0"/>
                </a:moveTo>
                <a:lnTo>
                  <a:pt x="97474" y="0"/>
                </a:lnTo>
                <a:lnTo>
                  <a:pt x="97474" y="391805"/>
                </a:lnTo>
                <a:lnTo>
                  <a:pt x="0" y="391805"/>
                </a:lnTo>
                <a:lnTo>
                  <a:pt x="0" y="0"/>
                </a:lnTo>
                <a:close/>
              </a:path>
            </a:pathLst>
          </a:custGeom>
          <a:ln w="15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1728097" y="2433989"/>
            <a:ext cx="95885" cy="392430"/>
          </a:xfrm>
          <a:custGeom>
            <a:avLst/>
            <a:gdLst/>
            <a:ahLst/>
            <a:cxnLst/>
            <a:rect l="l" t="t" r="r" b="b"/>
            <a:pathLst>
              <a:path w="95885" h="392430">
                <a:moveTo>
                  <a:pt x="0" y="391805"/>
                </a:moveTo>
                <a:lnTo>
                  <a:pt x="95803" y="391805"/>
                </a:lnTo>
                <a:lnTo>
                  <a:pt x="95803" y="0"/>
                </a:lnTo>
                <a:lnTo>
                  <a:pt x="0" y="0"/>
                </a:lnTo>
                <a:lnTo>
                  <a:pt x="0" y="39180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1728098" y="2433989"/>
            <a:ext cx="97790" cy="392430"/>
          </a:xfrm>
          <a:custGeom>
            <a:avLst/>
            <a:gdLst/>
            <a:ahLst/>
            <a:cxnLst/>
            <a:rect l="l" t="t" r="r" b="b"/>
            <a:pathLst>
              <a:path w="97789" h="392430">
                <a:moveTo>
                  <a:pt x="0" y="0"/>
                </a:moveTo>
                <a:lnTo>
                  <a:pt x="97474" y="0"/>
                </a:lnTo>
                <a:lnTo>
                  <a:pt x="97474" y="391805"/>
                </a:lnTo>
                <a:lnTo>
                  <a:pt x="0" y="391805"/>
                </a:lnTo>
                <a:lnTo>
                  <a:pt x="0" y="0"/>
                </a:lnTo>
                <a:close/>
              </a:path>
            </a:pathLst>
          </a:custGeom>
          <a:ln w="15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1823901" y="2433989"/>
            <a:ext cx="96520" cy="392430"/>
          </a:xfrm>
          <a:custGeom>
            <a:avLst/>
            <a:gdLst/>
            <a:ahLst/>
            <a:cxnLst/>
            <a:rect l="l" t="t" r="r" b="b"/>
            <a:pathLst>
              <a:path w="96519" h="392430">
                <a:moveTo>
                  <a:pt x="0" y="391805"/>
                </a:moveTo>
                <a:lnTo>
                  <a:pt x="96003" y="391805"/>
                </a:lnTo>
                <a:lnTo>
                  <a:pt x="96003" y="0"/>
                </a:lnTo>
                <a:lnTo>
                  <a:pt x="0" y="0"/>
                </a:lnTo>
                <a:lnTo>
                  <a:pt x="0" y="39180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1823902" y="2433989"/>
            <a:ext cx="97790" cy="392430"/>
          </a:xfrm>
          <a:custGeom>
            <a:avLst/>
            <a:gdLst/>
            <a:ahLst/>
            <a:cxnLst/>
            <a:rect l="l" t="t" r="r" b="b"/>
            <a:pathLst>
              <a:path w="97789" h="392430">
                <a:moveTo>
                  <a:pt x="0" y="0"/>
                </a:moveTo>
                <a:lnTo>
                  <a:pt x="97474" y="0"/>
                </a:lnTo>
                <a:lnTo>
                  <a:pt x="97474" y="391805"/>
                </a:lnTo>
                <a:lnTo>
                  <a:pt x="0" y="391805"/>
                </a:lnTo>
                <a:lnTo>
                  <a:pt x="0" y="0"/>
                </a:lnTo>
                <a:close/>
              </a:path>
            </a:pathLst>
          </a:custGeom>
          <a:ln w="15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1553909" y="2433989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76715" y="0"/>
                </a:moveTo>
                <a:lnTo>
                  <a:pt x="0" y="0"/>
                </a:lnTo>
              </a:path>
            </a:pathLst>
          </a:custGeom>
          <a:ln w="15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1553909" y="2825796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76715" y="0"/>
                </a:moveTo>
                <a:lnTo>
                  <a:pt x="0" y="0"/>
                </a:lnTo>
              </a:path>
            </a:pathLst>
          </a:custGeom>
          <a:ln w="15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1919904" y="2433989"/>
            <a:ext cx="97790" cy="392430"/>
          </a:xfrm>
          <a:custGeom>
            <a:avLst/>
            <a:gdLst/>
            <a:ahLst/>
            <a:cxnLst/>
            <a:rect l="l" t="t" r="r" b="b"/>
            <a:pathLst>
              <a:path w="97789" h="392430">
                <a:moveTo>
                  <a:pt x="0" y="0"/>
                </a:moveTo>
                <a:lnTo>
                  <a:pt x="97475" y="0"/>
                </a:lnTo>
                <a:lnTo>
                  <a:pt x="97475" y="391805"/>
                </a:lnTo>
                <a:lnTo>
                  <a:pt x="0" y="391805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1919905" y="2433989"/>
            <a:ext cx="97790" cy="392430"/>
          </a:xfrm>
          <a:custGeom>
            <a:avLst/>
            <a:gdLst/>
            <a:ahLst/>
            <a:cxnLst/>
            <a:rect l="l" t="t" r="r" b="b"/>
            <a:pathLst>
              <a:path w="97789" h="392430">
                <a:moveTo>
                  <a:pt x="0" y="0"/>
                </a:moveTo>
                <a:lnTo>
                  <a:pt x="97474" y="0"/>
                </a:lnTo>
                <a:lnTo>
                  <a:pt x="97474" y="391805"/>
                </a:lnTo>
                <a:lnTo>
                  <a:pt x="0" y="391805"/>
                </a:lnTo>
                <a:lnTo>
                  <a:pt x="0" y="0"/>
                </a:lnTo>
                <a:close/>
              </a:path>
            </a:pathLst>
          </a:custGeom>
          <a:ln w="15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2009574" y="2573376"/>
            <a:ext cx="271556" cy="1092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2273119" y="2089897"/>
            <a:ext cx="1009650" cy="1076325"/>
          </a:xfrm>
          <a:custGeom>
            <a:avLst/>
            <a:gdLst/>
            <a:ahLst/>
            <a:cxnLst/>
            <a:rect l="l" t="t" r="r" b="b"/>
            <a:pathLst>
              <a:path w="1009650" h="1076325">
                <a:moveTo>
                  <a:pt x="96827" y="598477"/>
                </a:moveTo>
                <a:lnTo>
                  <a:pt x="50915" y="567972"/>
                </a:lnTo>
                <a:lnTo>
                  <a:pt x="19709" y="516853"/>
                </a:lnTo>
                <a:lnTo>
                  <a:pt x="2992" y="451376"/>
                </a:lnTo>
                <a:lnTo>
                  <a:pt x="0" y="415208"/>
                </a:lnTo>
                <a:lnTo>
                  <a:pt x="548" y="377797"/>
                </a:lnTo>
                <a:lnTo>
                  <a:pt x="12163" y="302375"/>
                </a:lnTo>
                <a:lnTo>
                  <a:pt x="37619" y="231365"/>
                </a:lnTo>
                <a:lnTo>
                  <a:pt x="76701" y="171025"/>
                </a:lnTo>
                <a:lnTo>
                  <a:pt x="129194" y="127611"/>
                </a:lnTo>
                <a:lnTo>
                  <a:pt x="194881" y="107381"/>
                </a:lnTo>
                <a:lnTo>
                  <a:pt x="232605" y="107915"/>
                </a:lnTo>
                <a:lnTo>
                  <a:pt x="273546" y="116591"/>
                </a:lnTo>
                <a:lnTo>
                  <a:pt x="284717" y="81031"/>
                </a:lnTo>
                <a:lnTo>
                  <a:pt x="332440" y="29939"/>
                </a:lnTo>
                <a:lnTo>
                  <a:pt x="402437" y="4053"/>
                </a:lnTo>
                <a:lnTo>
                  <a:pt x="441450" y="0"/>
                </a:lnTo>
                <a:lnTo>
                  <a:pt x="480825" y="1573"/>
                </a:lnTo>
                <a:lnTo>
                  <a:pt x="518827" y="8549"/>
                </a:lnTo>
                <a:lnTo>
                  <a:pt x="583771" y="37807"/>
                </a:lnTo>
                <a:lnTo>
                  <a:pt x="622397" y="85977"/>
                </a:lnTo>
                <a:lnTo>
                  <a:pt x="627503" y="116591"/>
                </a:lnTo>
                <a:lnTo>
                  <a:pt x="660560" y="92395"/>
                </a:lnTo>
                <a:lnTo>
                  <a:pt x="694135" y="76579"/>
                </a:lnTo>
                <a:lnTo>
                  <a:pt x="727793" y="68513"/>
                </a:lnTo>
                <a:lnTo>
                  <a:pt x="761096" y="67563"/>
                </a:lnTo>
                <a:lnTo>
                  <a:pt x="793609" y="73099"/>
                </a:lnTo>
                <a:lnTo>
                  <a:pt x="854516" y="101099"/>
                </a:lnTo>
                <a:lnTo>
                  <a:pt x="907022" y="147459"/>
                </a:lnTo>
                <a:lnTo>
                  <a:pt x="947635" y="207123"/>
                </a:lnTo>
                <a:lnTo>
                  <a:pt x="972862" y="275037"/>
                </a:lnTo>
                <a:lnTo>
                  <a:pt x="979211" y="346146"/>
                </a:lnTo>
                <a:lnTo>
                  <a:pt x="974216" y="381320"/>
                </a:lnTo>
                <a:lnTo>
                  <a:pt x="963191" y="415397"/>
                </a:lnTo>
                <a:lnTo>
                  <a:pt x="945701" y="447745"/>
                </a:lnTo>
                <a:lnTo>
                  <a:pt x="921309" y="477733"/>
                </a:lnTo>
                <a:lnTo>
                  <a:pt x="951405" y="494663"/>
                </a:lnTo>
                <a:lnTo>
                  <a:pt x="991891" y="544454"/>
                </a:lnTo>
                <a:lnTo>
                  <a:pt x="1008840" y="610020"/>
                </a:lnTo>
                <a:lnTo>
                  <a:pt x="1009513" y="646669"/>
                </a:lnTo>
                <a:lnTo>
                  <a:pt x="1005532" y="684801"/>
                </a:lnTo>
                <a:lnTo>
                  <a:pt x="997307" y="723597"/>
                </a:lnTo>
                <a:lnTo>
                  <a:pt x="985249" y="762236"/>
                </a:lnTo>
                <a:lnTo>
                  <a:pt x="969768" y="799899"/>
                </a:lnTo>
                <a:lnTo>
                  <a:pt x="951273" y="835766"/>
                </a:lnTo>
                <a:lnTo>
                  <a:pt x="930175" y="869016"/>
                </a:lnTo>
                <a:lnTo>
                  <a:pt x="881811" y="924386"/>
                </a:lnTo>
                <a:lnTo>
                  <a:pt x="827957" y="959449"/>
                </a:lnTo>
                <a:lnTo>
                  <a:pt x="771895" y="967646"/>
                </a:lnTo>
                <a:lnTo>
                  <a:pt x="744061" y="959619"/>
                </a:lnTo>
                <a:lnTo>
                  <a:pt x="734696" y="990687"/>
                </a:lnTo>
                <a:lnTo>
                  <a:pt x="686797" y="1040197"/>
                </a:lnTo>
                <a:lnTo>
                  <a:pt x="652310" y="1057680"/>
                </a:lnTo>
                <a:lnTo>
                  <a:pt x="613497" y="1069674"/>
                </a:lnTo>
                <a:lnTo>
                  <a:pt x="572380" y="1075700"/>
                </a:lnTo>
                <a:lnTo>
                  <a:pt x="530984" y="1075276"/>
                </a:lnTo>
                <a:lnTo>
                  <a:pt x="491332" y="1067924"/>
                </a:lnTo>
                <a:lnTo>
                  <a:pt x="455447" y="1053162"/>
                </a:lnTo>
                <a:lnTo>
                  <a:pt x="403074" y="999490"/>
                </a:lnTo>
                <a:lnTo>
                  <a:pt x="390633" y="959619"/>
                </a:lnTo>
                <a:lnTo>
                  <a:pt x="364172" y="983526"/>
                </a:lnTo>
                <a:lnTo>
                  <a:pt x="335628" y="1001210"/>
                </a:lnTo>
                <a:lnTo>
                  <a:pt x="305527" y="1013004"/>
                </a:lnTo>
                <a:lnTo>
                  <a:pt x="274394" y="1019243"/>
                </a:lnTo>
                <a:lnTo>
                  <a:pt x="242755" y="1020260"/>
                </a:lnTo>
                <a:lnTo>
                  <a:pt x="211137" y="1016388"/>
                </a:lnTo>
                <a:lnTo>
                  <a:pt x="150063" y="995311"/>
                </a:lnTo>
                <a:lnTo>
                  <a:pt x="95380" y="958683"/>
                </a:lnTo>
                <a:lnTo>
                  <a:pt x="51294" y="909171"/>
                </a:lnTo>
                <a:lnTo>
                  <a:pt x="22010" y="849444"/>
                </a:lnTo>
                <a:lnTo>
                  <a:pt x="11737" y="782169"/>
                </a:lnTo>
                <a:lnTo>
                  <a:pt x="15044" y="746536"/>
                </a:lnTo>
                <a:lnTo>
                  <a:pt x="24680" y="710016"/>
                </a:lnTo>
                <a:lnTo>
                  <a:pt x="41172" y="672944"/>
                </a:lnTo>
                <a:lnTo>
                  <a:pt x="65046" y="635653"/>
                </a:lnTo>
                <a:lnTo>
                  <a:pt x="96827" y="598477"/>
                </a:lnTo>
                <a:close/>
              </a:path>
            </a:pathLst>
          </a:custGeom>
          <a:ln w="15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 txBox="1"/>
          <p:nvPr/>
        </p:nvSpPr>
        <p:spPr>
          <a:xfrm>
            <a:off x="2319850" y="2363563"/>
            <a:ext cx="1214755" cy="5187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4295" marR="5080" indent="-62230">
              <a:lnSpc>
                <a:spcPct val="102400"/>
              </a:lnSpc>
              <a:spcBef>
                <a:spcPts val="50"/>
              </a:spcBef>
              <a:tabLst>
                <a:tab pos="1201420" algn="l"/>
              </a:tabLst>
            </a:pPr>
            <a:r>
              <a:rPr sz="1600" spc="-10" dirty="0">
                <a:latin typeface="Helvetica"/>
                <a:cs typeface="Helvetica"/>
              </a:rPr>
              <a:t>Decode</a:t>
            </a:r>
            <a:r>
              <a:rPr sz="1600" spc="-8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&amp; </a:t>
            </a:r>
            <a:r>
              <a:rPr sz="1600" spc="-114" dirty="0">
                <a:latin typeface="Helvetica"/>
                <a:cs typeface="Helvetica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	</a:t>
            </a:r>
            <a:r>
              <a:rPr sz="160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Rename</a:t>
            </a:r>
            <a:endParaRPr sz="1600">
              <a:latin typeface="Helvetica"/>
              <a:cs typeface="Helvetica"/>
            </a:endParaRPr>
          </a:p>
        </p:txBody>
      </p:sp>
      <p:sp>
        <p:nvSpPr>
          <p:cNvPr id="48" name="object 47"/>
          <p:cNvSpPr/>
          <p:nvPr/>
        </p:nvSpPr>
        <p:spPr>
          <a:xfrm>
            <a:off x="3513929" y="2573376"/>
            <a:ext cx="139868" cy="1092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 txBox="1"/>
          <p:nvPr/>
        </p:nvSpPr>
        <p:spPr>
          <a:xfrm>
            <a:off x="3849418" y="1856048"/>
            <a:ext cx="633730" cy="4349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99060">
              <a:lnSpc>
                <a:spcPts val="1600"/>
              </a:lnSpc>
              <a:spcBef>
                <a:spcPts val="170"/>
              </a:spcBef>
            </a:pPr>
            <a:r>
              <a:rPr sz="1350" spc="-5" dirty="0">
                <a:latin typeface="Helvetica"/>
                <a:cs typeface="Helvetica"/>
              </a:rPr>
              <a:t>Issue  </a:t>
            </a:r>
            <a:r>
              <a:rPr sz="1350" spc="-10" dirty="0">
                <a:latin typeface="Helvetica"/>
                <a:cs typeface="Helvetica"/>
              </a:rPr>
              <a:t>Window</a:t>
            </a:r>
            <a:endParaRPr sz="1350">
              <a:latin typeface="Helvetica"/>
              <a:cs typeface="Helvetica"/>
            </a:endParaRPr>
          </a:p>
        </p:txBody>
      </p:sp>
      <p:sp>
        <p:nvSpPr>
          <p:cNvPr id="50" name="object 49"/>
          <p:cNvSpPr/>
          <p:nvPr/>
        </p:nvSpPr>
        <p:spPr>
          <a:xfrm>
            <a:off x="4958598" y="2262441"/>
            <a:ext cx="156845" cy="146685"/>
          </a:xfrm>
          <a:custGeom>
            <a:avLst/>
            <a:gdLst/>
            <a:ahLst/>
            <a:cxnLst/>
            <a:rect l="l" t="t" r="r" b="b"/>
            <a:pathLst>
              <a:path w="156845" h="146685">
                <a:moveTo>
                  <a:pt x="0" y="0"/>
                </a:moveTo>
                <a:lnTo>
                  <a:pt x="156287" y="146218"/>
                </a:lnTo>
              </a:path>
            </a:pathLst>
          </a:custGeom>
          <a:ln w="15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4958598" y="2262441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731123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4958598" y="2847346"/>
            <a:ext cx="156845" cy="146685"/>
          </a:xfrm>
          <a:custGeom>
            <a:avLst/>
            <a:gdLst/>
            <a:ahLst/>
            <a:cxnLst/>
            <a:rect l="l" t="t" r="r" b="b"/>
            <a:pathLst>
              <a:path w="156845" h="146685">
                <a:moveTo>
                  <a:pt x="0" y="146218"/>
                </a:moveTo>
                <a:lnTo>
                  <a:pt x="156287" y="0"/>
                </a:lnTo>
              </a:path>
            </a:pathLst>
          </a:custGeom>
          <a:ln w="15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5114885" y="2408660"/>
            <a:ext cx="0" cy="438784"/>
          </a:xfrm>
          <a:custGeom>
            <a:avLst/>
            <a:gdLst/>
            <a:ahLst/>
            <a:cxnLst/>
            <a:rect l="l" t="t" r="r" b="b"/>
            <a:pathLst>
              <a:path h="438785">
                <a:moveTo>
                  <a:pt x="0" y="0"/>
                </a:moveTo>
                <a:lnTo>
                  <a:pt x="0" y="438686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6212319" y="2433338"/>
            <a:ext cx="401320" cy="1270"/>
          </a:xfrm>
          <a:custGeom>
            <a:avLst/>
            <a:gdLst/>
            <a:ahLst/>
            <a:cxnLst/>
            <a:rect l="l" t="t" r="r" b="b"/>
            <a:pathLst>
              <a:path w="401320" h="1269">
                <a:moveTo>
                  <a:pt x="-7805" y="476"/>
                </a:moveTo>
                <a:lnTo>
                  <a:pt x="408692" y="476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6605413" y="2378711"/>
            <a:ext cx="139868" cy="1092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5831080" y="1620675"/>
            <a:ext cx="2765425" cy="1019175"/>
          </a:xfrm>
          <a:custGeom>
            <a:avLst/>
            <a:gdLst/>
            <a:ahLst/>
            <a:cxnLst/>
            <a:rect l="l" t="t" r="r" b="b"/>
            <a:pathLst>
              <a:path w="2765425" h="1019175">
                <a:moveTo>
                  <a:pt x="2580185" y="1018906"/>
                </a:moveTo>
                <a:lnTo>
                  <a:pt x="2765057" y="1018906"/>
                </a:lnTo>
                <a:lnTo>
                  <a:pt x="2765057" y="0"/>
                </a:lnTo>
                <a:lnTo>
                  <a:pt x="2117725" y="0"/>
                </a:lnTo>
                <a:lnTo>
                  <a:pt x="0" y="0"/>
                </a:lnTo>
                <a:lnTo>
                  <a:pt x="0" y="62576"/>
                </a:lnTo>
                <a:lnTo>
                  <a:pt x="0" y="93799"/>
                </a:lnTo>
              </a:path>
            </a:pathLst>
          </a:custGeom>
          <a:ln w="15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5776692" y="1706693"/>
            <a:ext cx="108776" cy="140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5457610" y="1869028"/>
            <a:ext cx="747395" cy="1518285"/>
          </a:xfrm>
          <a:custGeom>
            <a:avLst/>
            <a:gdLst/>
            <a:ahLst/>
            <a:cxnLst/>
            <a:rect l="l" t="t" r="r" b="b"/>
            <a:pathLst>
              <a:path w="747395" h="1518285">
                <a:moveTo>
                  <a:pt x="0" y="0"/>
                </a:moveTo>
                <a:lnTo>
                  <a:pt x="746939" y="0"/>
                </a:lnTo>
                <a:lnTo>
                  <a:pt x="746939" y="1517945"/>
                </a:lnTo>
                <a:lnTo>
                  <a:pt x="0" y="15179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5457611" y="1869030"/>
            <a:ext cx="747395" cy="1518285"/>
          </a:xfrm>
          <a:custGeom>
            <a:avLst/>
            <a:gdLst/>
            <a:ahLst/>
            <a:cxnLst/>
            <a:rect l="l" t="t" r="r" b="b"/>
            <a:pathLst>
              <a:path w="747395" h="1518285">
                <a:moveTo>
                  <a:pt x="0" y="0"/>
                </a:moveTo>
                <a:lnTo>
                  <a:pt x="746939" y="0"/>
                </a:lnTo>
                <a:lnTo>
                  <a:pt x="746939" y="1517946"/>
                </a:lnTo>
                <a:lnTo>
                  <a:pt x="0" y="1517946"/>
                </a:lnTo>
                <a:lnTo>
                  <a:pt x="0" y="0"/>
                </a:lnTo>
                <a:close/>
              </a:path>
            </a:pathLst>
          </a:custGeom>
          <a:ln w="15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 txBox="1"/>
          <p:nvPr/>
        </p:nvSpPr>
        <p:spPr>
          <a:xfrm>
            <a:off x="5457611" y="1869030"/>
            <a:ext cx="747395" cy="1518285"/>
          </a:xfrm>
          <a:prstGeom prst="rect">
            <a:avLst/>
          </a:prstGeom>
          <a:ln w="155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58419" marR="43815" indent="-635" algn="ctr">
              <a:lnSpc>
                <a:spcPts val="1600"/>
              </a:lnSpc>
            </a:pPr>
            <a:r>
              <a:rPr sz="1350" spc="-5" dirty="0">
                <a:latin typeface="Helvetica"/>
                <a:cs typeface="Helvetica"/>
              </a:rPr>
              <a:t>Unified  Physical  Regis</a:t>
            </a:r>
            <a:r>
              <a:rPr sz="1350" spc="-10" dirty="0">
                <a:latin typeface="Helvetica"/>
                <a:cs typeface="Helvetica"/>
              </a:rPr>
              <a:t>t</a:t>
            </a:r>
            <a:r>
              <a:rPr sz="1350" spc="-5" dirty="0">
                <a:latin typeface="Helvetica"/>
                <a:cs typeface="Helvetica"/>
              </a:rPr>
              <a:t>er  File</a:t>
            </a:r>
            <a:endParaRPr sz="1350">
              <a:latin typeface="Helvetica"/>
              <a:cs typeface="Helvetica"/>
            </a:endParaRPr>
          </a:p>
        </p:txBody>
      </p:sp>
      <p:sp>
        <p:nvSpPr>
          <p:cNvPr id="61" name="object 60"/>
          <p:cNvSpPr/>
          <p:nvPr/>
        </p:nvSpPr>
        <p:spPr>
          <a:xfrm>
            <a:off x="5499147" y="3297263"/>
            <a:ext cx="172085" cy="90170"/>
          </a:xfrm>
          <a:custGeom>
            <a:avLst/>
            <a:gdLst/>
            <a:ahLst/>
            <a:cxnLst/>
            <a:rect l="l" t="t" r="r" b="b"/>
            <a:pathLst>
              <a:path w="172085" h="90170">
                <a:moveTo>
                  <a:pt x="0" y="89713"/>
                </a:moveTo>
                <a:lnTo>
                  <a:pt x="81837" y="0"/>
                </a:lnTo>
                <a:lnTo>
                  <a:pt x="171822" y="89766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6762453" y="2298669"/>
            <a:ext cx="3175" cy="271780"/>
          </a:xfrm>
          <a:custGeom>
            <a:avLst/>
            <a:gdLst/>
            <a:ahLst/>
            <a:cxnLst/>
            <a:rect l="l" t="t" r="r" b="b"/>
            <a:pathLst>
              <a:path w="3175" h="271780">
                <a:moveTo>
                  <a:pt x="0" y="0"/>
                </a:moveTo>
                <a:lnTo>
                  <a:pt x="3044" y="242971"/>
                </a:lnTo>
                <a:lnTo>
                  <a:pt x="0" y="271225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6762453" y="2705507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223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6762453" y="2569895"/>
            <a:ext cx="664845" cy="135890"/>
          </a:xfrm>
          <a:custGeom>
            <a:avLst/>
            <a:gdLst/>
            <a:ahLst/>
            <a:cxnLst/>
            <a:rect l="l" t="t" r="r" b="b"/>
            <a:pathLst>
              <a:path w="664845" h="135889">
                <a:moveTo>
                  <a:pt x="0" y="0"/>
                </a:moveTo>
                <a:lnTo>
                  <a:pt x="664284" y="67805"/>
                </a:lnTo>
                <a:lnTo>
                  <a:pt x="0" y="135611"/>
                </a:lnTo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6762453" y="2298669"/>
            <a:ext cx="1661160" cy="135890"/>
          </a:xfrm>
          <a:custGeom>
            <a:avLst/>
            <a:gdLst/>
            <a:ahLst/>
            <a:cxnLst/>
            <a:rect l="l" t="t" r="r" b="b"/>
            <a:pathLst>
              <a:path w="1661159" h="135889">
                <a:moveTo>
                  <a:pt x="0" y="0"/>
                </a:moveTo>
                <a:lnTo>
                  <a:pt x="1660605" y="135611"/>
                </a:lnTo>
              </a:path>
            </a:pathLst>
          </a:custGeom>
          <a:ln w="15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6762453" y="2841120"/>
            <a:ext cx="1661160" cy="135890"/>
          </a:xfrm>
          <a:custGeom>
            <a:avLst/>
            <a:gdLst/>
            <a:ahLst/>
            <a:cxnLst/>
            <a:rect l="l" t="t" r="r" b="b"/>
            <a:pathLst>
              <a:path w="1661159" h="135889">
                <a:moveTo>
                  <a:pt x="0" y="135610"/>
                </a:moveTo>
                <a:lnTo>
                  <a:pt x="1660605" y="0"/>
                </a:lnTo>
              </a:path>
            </a:pathLst>
          </a:custGeom>
          <a:ln w="15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8423058" y="2434281"/>
            <a:ext cx="0" cy="407034"/>
          </a:xfrm>
          <a:custGeom>
            <a:avLst/>
            <a:gdLst/>
            <a:ahLst/>
            <a:cxnLst/>
            <a:rect l="l" t="t" r="r" b="b"/>
            <a:pathLst>
              <a:path h="407035">
                <a:moveTo>
                  <a:pt x="0" y="0"/>
                </a:moveTo>
                <a:lnTo>
                  <a:pt x="0" y="406839"/>
                </a:lnTo>
              </a:path>
            </a:pathLst>
          </a:custGeom>
          <a:ln w="15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 txBox="1"/>
          <p:nvPr/>
        </p:nvSpPr>
        <p:spPr>
          <a:xfrm>
            <a:off x="6909690" y="2366146"/>
            <a:ext cx="126936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0" dirty="0">
                <a:latin typeface="Helvetica"/>
                <a:cs typeface="Helvetica"/>
              </a:rPr>
              <a:t>Functional</a:t>
            </a:r>
            <a:r>
              <a:rPr sz="1450" spc="-55" dirty="0">
                <a:latin typeface="Helvetica"/>
                <a:cs typeface="Helvetica"/>
              </a:rPr>
              <a:t> </a:t>
            </a:r>
            <a:r>
              <a:rPr sz="1450" spc="0" dirty="0">
                <a:latin typeface="Helvetica"/>
                <a:cs typeface="Helvetica"/>
              </a:rPr>
              <a:t>Unit</a:t>
            </a:r>
            <a:endParaRPr sz="1450">
              <a:latin typeface="Helvetica"/>
              <a:cs typeface="Helvetica"/>
            </a:endParaRPr>
          </a:p>
        </p:txBody>
      </p:sp>
      <p:sp>
        <p:nvSpPr>
          <p:cNvPr id="69" name="object 68"/>
          <p:cNvSpPr/>
          <p:nvPr/>
        </p:nvSpPr>
        <p:spPr>
          <a:xfrm>
            <a:off x="6212319" y="2842070"/>
            <a:ext cx="410209" cy="1270"/>
          </a:xfrm>
          <a:custGeom>
            <a:avLst/>
            <a:gdLst/>
            <a:ahLst/>
            <a:cxnLst/>
            <a:rect l="l" t="t" r="r" b="b"/>
            <a:pathLst>
              <a:path w="410209" h="1269">
                <a:moveTo>
                  <a:pt x="-7805" y="466"/>
                </a:moveTo>
                <a:lnTo>
                  <a:pt x="417802" y="466"/>
                </a:lnTo>
              </a:path>
            </a:pathLst>
          </a:custGeom>
          <a:ln w="165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6614523" y="2788375"/>
            <a:ext cx="139868" cy="1092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2779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BOOM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4453261"/>
            <a:ext cx="848783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PRF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explicit renaming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holds speculative and commi6ed data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holds both x-­</a:t>
            </a:r>
            <a:r>
              <a:rPr lang="en-US" altLang="en-US" sz="1800" dirty="0" err="1">
                <a:latin typeface="Arial" panose="020B0604020202020204" pitchFamily="34" charset="0"/>
              </a:rPr>
              <a:t>regs</a:t>
            </a:r>
            <a:r>
              <a:rPr lang="en-US" altLang="en-US" sz="1800" dirty="0">
                <a:latin typeface="Arial" panose="020B0604020202020204" pitchFamily="34" charset="0"/>
              </a:rPr>
              <a:t>, f-­</a:t>
            </a:r>
            <a:r>
              <a:rPr lang="en-US" altLang="en-US" sz="1800" dirty="0" err="1">
                <a:latin typeface="Arial" panose="020B0604020202020204" pitchFamily="34" charset="0"/>
              </a:rPr>
              <a:t>regs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split ROB/issue window design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Uniﬁed Issue Window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holds all instructions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690" y="2353056"/>
            <a:ext cx="998219" cy="1056640"/>
          </a:xfrm>
          <a:custGeom>
            <a:avLst/>
            <a:gdLst/>
            <a:ahLst/>
            <a:cxnLst/>
            <a:rect l="l" t="t" r="r" b="b"/>
            <a:pathLst>
              <a:path w="998219" h="1056639">
                <a:moveTo>
                  <a:pt x="95895" y="587791"/>
                </a:moveTo>
                <a:lnTo>
                  <a:pt x="48539" y="555635"/>
                </a:lnTo>
                <a:lnTo>
                  <a:pt x="17273" y="501399"/>
                </a:lnTo>
                <a:lnTo>
                  <a:pt x="1849" y="432252"/>
                </a:lnTo>
                <a:lnTo>
                  <a:pt x="0" y="394328"/>
                </a:lnTo>
                <a:lnTo>
                  <a:pt x="2017" y="355364"/>
                </a:lnTo>
                <a:lnTo>
                  <a:pt x="7870" y="316256"/>
                </a:lnTo>
                <a:lnTo>
                  <a:pt x="17529" y="277901"/>
                </a:lnTo>
                <a:lnTo>
                  <a:pt x="30960" y="241195"/>
                </a:lnTo>
                <a:lnTo>
                  <a:pt x="48135" y="207034"/>
                </a:lnTo>
                <a:lnTo>
                  <a:pt x="93587" y="149931"/>
                </a:lnTo>
                <a:lnTo>
                  <a:pt x="153637" y="113760"/>
                </a:lnTo>
                <a:lnTo>
                  <a:pt x="228035" y="105689"/>
                </a:lnTo>
                <a:lnTo>
                  <a:pt x="270537" y="114432"/>
                </a:lnTo>
                <a:lnTo>
                  <a:pt x="282923" y="76893"/>
                </a:lnTo>
                <a:lnTo>
                  <a:pt x="336463" y="24818"/>
                </a:lnTo>
                <a:lnTo>
                  <a:pt x="373256" y="9720"/>
                </a:lnTo>
                <a:lnTo>
                  <a:pt x="413824" y="1540"/>
                </a:lnTo>
                <a:lnTo>
                  <a:pt x="455986" y="0"/>
                </a:lnTo>
                <a:lnTo>
                  <a:pt x="497562" y="4816"/>
                </a:lnTo>
                <a:lnTo>
                  <a:pt x="536372" y="15709"/>
                </a:lnTo>
                <a:lnTo>
                  <a:pt x="596969" y="54602"/>
                </a:lnTo>
                <a:lnTo>
                  <a:pt x="620334" y="114432"/>
                </a:lnTo>
                <a:lnTo>
                  <a:pt x="653002" y="90664"/>
                </a:lnTo>
                <a:lnTo>
                  <a:pt x="686183" y="75128"/>
                </a:lnTo>
                <a:lnTo>
                  <a:pt x="719445" y="67204"/>
                </a:lnTo>
                <a:lnTo>
                  <a:pt x="752357" y="66272"/>
                </a:lnTo>
                <a:lnTo>
                  <a:pt x="784488" y="71710"/>
                </a:lnTo>
                <a:lnTo>
                  <a:pt x="844679" y="99214"/>
                </a:lnTo>
                <a:lnTo>
                  <a:pt x="896568" y="144754"/>
                </a:lnTo>
                <a:lnTo>
                  <a:pt x="936703" y="203362"/>
                </a:lnTo>
                <a:lnTo>
                  <a:pt x="961634" y="270074"/>
                </a:lnTo>
                <a:lnTo>
                  <a:pt x="967909" y="339926"/>
                </a:lnTo>
                <a:lnTo>
                  <a:pt x="962972" y="374477"/>
                </a:lnTo>
                <a:lnTo>
                  <a:pt x="952077" y="407951"/>
                </a:lnTo>
                <a:lnTo>
                  <a:pt x="934793" y="439727"/>
                </a:lnTo>
                <a:lnTo>
                  <a:pt x="910688" y="469184"/>
                </a:lnTo>
                <a:lnTo>
                  <a:pt x="941884" y="486907"/>
                </a:lnTo>
                <a:lnTo>
                  <a:pt x="965722" y="510691"/>
                </a:lnTo>
                <a:lnTo>
                  <a:pt x="982679" y="539589"/>
                </a:lnTo>
                <a:lnTo>
                  <a:pt x="993233" y="572654"/>
                </a:lnTo>
                <a:lnTo>
                  <a:pt x="997859" y="608938"/>
                </a:lnTo>
                <a:lnTo>
                  <a:pt x="997034" y="647494"/>
                </a:lnTo>
                <a:lnTo>
                  <a:pt x="991235" y="687375"/>
                </a:lnTo>
                <a:lnTo>
                  <a:pt x="980939" y="727634"/>
                </a:lnTo>
                <a:lnTo>
                  <a:pt x="966623" y="767322"/>
                </a:lnTo>
                <a:lnTo>
                  <a:pt x="948763" y="805492"/>
                </a:lnTo>
                <a:lnTo>
                  <a:pt x="927837" y="841198"/>
                </a:lnTo>
                <a:lnTo>
                  <a:pt x="904320" y="873492"/>
                </a:lnTo>
                <a:lnTo>
                  <a:pt x="851423" y="924053"/>
                </a:lnTo>
                <a:lnTo>
                  <a:pt x="793886" y="949596"/>
                </a:lnTo>
                <a:lnTo>
                  <a:pt x="764569" y="950618"/>
                </a:lnTo>
                <a:lnTo>
                  <a:pt x="735523" y="942543"/>
                </a:lnTo>
                <a:lnTo>
                  <a:pt x="726268" y="973061"/>
                </a:lnTo>
                <a:lnTo>
                  <a:pt x="678931" y="1021696"/>
                </a:lnTo>
                <a:lnTo>
                  <a:pt x="644850" y="1038869"/>
                </a:lnTo>
                <a:lnTo>
                  <a:pt x="606493" y="1050651"/>
                </a:lnTo>
                <a:lnTo>
                  <a:pt x="565859" y="1056570"/>
                </a:lnTo>
                <a:lnTo>
                  <a:pt x="524950" y="1056154"/>
                </a:lnTo>
                <a:lnTo>
                  <a:pt x="485764" y="1048932"/>
                </a:lnTo>
                <a:lnTo>
                  <a:pt x="450301" y="1034431"/>
                </a:lnTo>
                <a:lnTo>
                  <a:pt x="398544" y="981709"/>
                </a:lnTo>
                <a:lnTo>
                  <a:pt x="386249" y="942543"/>
                </a:lnTo>
                <a:lnTo>
                  <a:pt x="360099" y="966027"/>
                </a:lnTo>
                <a:lnTo>
                  <a:pt x="331890" y="983398"/>
                </a:lnTo>
                <a:lnTo>
                  <a:pt x="302142" y="994984"/>
                </a:lnTo>
                <a:lnTo>
                  <a:pt x="271375" y="1001112"/>
                </a:lnTo>
                <a:lnTo>
                  <a:pt x="240109" y="1002111"/>
                </a:lnTo>
                <a:lnTo>
                  <a:pt x="208862" y="998307"/>
                </a:lnTo>
                <a:lnTo>
                  <a:pt x="148506" y="977604"/>
                </a:lnTo>
                <a:lnTo>
                  <a:pt x="94466" y="941624"/>
                </a:lnTo>
                <a:lnTo>
                  <a:pt x="50897" y="892988"/>
                </a:lnTo>
                <a:lnTo>
                  <a:pt x="21958" y="834318"/>
                </a:lnTo>
                <a:lnTo>
                  <a:pt x="11806" y="768234"/>
                </a:lnTo>
                <a:lnTo>
                  <a:pt x="15073" y="733231"/>
                </a:lnTo>
                <a:lnTo>
                  <a:pt x="24596" y="697357"/>
                </a:lnTo>
                <a:lnTo>
                  <a:pt x="40894" y="660941"/>
                </a:lnTo>
                <a:lnTo>
                  <a:pt x="64487" y="624310"/>
                </a:lnTo>
                <a:lnTo>
                  <a:pt x="95895" y="587791"/>
                </a:lnTo>
                <a:close/>
              </a:path>
            </a:pathLst>
          </a:custGeom>
          <a:ln w="15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610" y="2688873"/>
            <a:ext cx="71691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5" dirty="0">
                <a:latin typeface="Helvetica"/>
                <a:cs typeface="Helvetica"/>
              </a:rPr>
              <a:t>Fe</a:t>
            </a:r>
            <a:r>
              <a:rPr sz="2150" dirty="0">
                <a:latin typeface="Helvetica"/>
                <a:cs typeface="Helvetica"/>
              </a:rPr>
              <a:t>t</a:t>
            </a:r>
            <a:r>
              <a:rPr sz="2150" spc="5" dirty="0">
                <a:latin typeface="Helvetica"/>
                <a:cs typeface="Helvetica"/>
              </a:rPr>
              <a:t>ch</a:t>
            </a:r>
            <a:endParaRPr sz="2150">
              <a:latin typeface="Helvetica"/>
              <a:cs typeface="Helvetic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/>
          </p:nvPr>
        </p:nvGraphicFramePr>
        <p:xfrm>
          <a:off x="3609136" y="2543401"/>
          <a:ext cx="1191894" cy="65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235268" y="2829724"/>
            <a:ext cx="339171" cy="10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4966" y="2609096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0" y="0"/>
                </a:moveTo>
                <a:lnTo>
                  <a:pt x="0" y="46007"/>
                </a:lnTo>
                <a:lnTo>
                  <a:pt x="61412" y="23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4964" y="2609096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61411" y="23003"/>
                </a:moveTo>
                <a:lnTo>
                  <a:pt x="0" y="0"/>
                </a:lnTo>
                <a:lnTo>
                  <a:pt x="0" y="46006"/>
                </a:lnTo>
                <a:lnTo>
                  <a:pt x="61411" y="23003"/>
                </a:lnTo>
                <a:close/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4966" y="2777786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0" y="0"/>
                </a:moveTo>
                <a:lnTo>
                  <a:pt x="0" y="46005"/>
                </a:lnTo>
                <a:lnTo>
                  <a:pt x="61412" y="230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4964" y="2777786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61411" y="23003"/>
                </a:moveTo>
                <a:lnTo>
                  <a:pt x="0" y="0"/>
                </a:lnTo>
                <a:lnTo>
                  <a:pt x="0" y="46006"/>
                </a:lnTo>
                <a:lnTo>
                  <a:pt x="61411" y="23003"/>
                </a:lnTo>
                <a:close/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3989" y="2960990"/>
            <a:ext cx="211454" cy="3175"/>
          </a:xfrm>
          <a:custGeom>
            <a:avLst/>
            <a:gdLst/>
            <a:ahLst/>
            <a:cxnLst/>
            <a:rect l="l" t="t" r="r" b="b"/>
            <a:pathLst>
              <a:path w="211454" h="3175">
                <a:moveTo>
                  <a:pt x="0" y="2597"/>
                </a:moveTo>
                <a:lnTo>
                  <a:pt x="102864" y="2597"/>
                </a:lnTo>
                <a:lnTo>
                  <a:pt x="187945" y="0"/>
                </a:lnTo>
                <a:lnTo>
                  <a:pt x="210975" y="0"/>
                </a:lnTo>
              </a:path>
            </a:pathLst>
          </a:custGeom>
          <a:ln w="7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4966" y="2937986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0" y="0"/>
                </a:moveTo>
                <a:lnTo>
                  <a:pt x="0" y="46007"/>
                </a:lnTo>
                <a:lnTo>
                  <a:pt x="61412" y="23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4964" y="2937987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61411" y="23003"/>
                </a:moveTo>
                <a:lnTo>
                  <a:pt x="0" y="0"/>
                </a:lnTo>
                <a:lnTo>
                  <a:pt x="0" y="46006"/>
                </a:lnTo>
                <a:lnTo>
                  <a:pt x="61411" y="23003"/>
                </a:lnTo>
                <a:close/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4966" y="3107495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0" y="0"/>
                </a:moveTo>
                <a:lnTo>
                  <a:pt x="0" y="46007"/>
                </a:lnTo>
                <a:lnTo>
                  <a:pt x="61412" y="23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4964" y="3107495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61411" y="23003"/>
                </a:moveTo>
                <a:lnTo>
                  <a:pt x="0" y="0"/>
                </a:lnTo>
                <a:lnTo>
                  <a:pt x="0" y="46006"/>
                </a:lnTo>
                <a:lnTo>
                  <a:pt x="61411" y="23003"/>
                </a:lnTo>
                <a:close/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54603" y="2827868"/>
            <a:ext cx="301845" cy="107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5941" y="2690964"/>
            <a:ext cx="96520" cy="385445"/>
          </a:xfrm>
          <a:custGeom>
            <a:avLst/>
            <a:gdLst/>
            <a:ahLst/>
            <a:cxnLst/>
            <a:rect l="l" t="t" r="r" b="b"/>
            <a:pathLst>
              <a:path w="96519" h="385444">
                <a:moveTo>
                  <a:pt x="0" y="0"/>
                </a:moveTo>
                <a:lnTo>
                  <a:pt x="96328" y="0"/>
                </a:lnTo>
                <a:lnTo>
                  <a:pt x="96328" y="384872"/>
                </a:lnTo>
                <a:lnTo>
                  <a:pt x="0" y="384872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5940" y="2690964"/>
            <a:ext cx="96520" cy="385445"/>
          </a:xfrm>
          <a:custGeom>
            <a:avLst/>
            <a:gdLst/>
            <a:ahLst/>
            <a:cxnLst/>
            <a:rect l="l" t="t" r="r" b="b"/>
            <a:pathLst>
              <a:path w="96519" h="385444">
                <a:moveTo>
                  <a:pt x="0" y="0"/>
                </a:moveTo>
                <a:lnTo>
                  <a:pt x="96328" y="0"/>
                </a:lnTo>
                <a:lnTo>
                  <a:pt x="96328" y="384872"/>
                </a:lnTo>
                <a:lnTo>
                  <a:pt x="0" y="384872"/>
                </a:lnTo>
                <a:lnTo>
                  <a:pt x="0" y="0"/>
                </a:lnTo>
                <a:close/>
              </a:path>
            </a:pathLst>
          </a:custGeom>
          <a:ln w="1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2269" y="2690964"/>
            <a:ext cx="95250" cy="385445"/>
          </a:xfrm>
          <a:custGeom>
            <a:avLst/>
            <a:gdLst/>
            <a:ahLst/>
            <a:cxnLst/>
            <a:rect l="l" t="t" r="r" b="b"/>
            <a:pathLst>
              <a:path w="95250" h="385444">
                <a:moveTo>
                  <a:pt x="0" y="384872"/>
                </a:moveTo>
                <a:lnTo>
                  <a:pt x="94678" y="384872"/>
                </a:lnTo>
                <a:lnTo>
                  <a:pt x="94678" y="0"/>
                </a:lnTo>
                <a:lnTo>
                  <a:pt x="0" y="0"/>
                </a:lnTo>
                <a:lnTo>
                  <a:pt x="0" y="38487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2267" y="2690964"/>
            <a:ext cx="96520" cy="385445"/>
          </a:xfrm>
          <a:custGeom>
            <a:avLst/>
            <a:gdLst/>
            <a:ahLst/>
            <a:cxnLst/>
            <a:rect l="l" t="t" r="r" b="b"/>
            <a:pathLst>
              <a:path w="96519" h="385444">
                <a:moveTo>
                  <a:pt x="0" y="0"/>
                </a:moveTo>
                <a:lnTo>
                  <a:pt x="96328" y="0"/>
                </a:lnTo>
                <a:lnTo>
                  <a:pt x="96328" y="384872"/>
                </a:lnTo>
                <a:lnTo>
                  <a:pt x="0" y="384872"/>
                </a:lnTo>
                <a:lnTo>
                  <a:pt x="0" y="0"/>
                </a:lnTo>
                <a:close/>
              </a:path>
            </a:pathLst>
          </a:custGeom>
          <a:ln w="1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86947" y="2690964"/>
            <a:ext cx="95250" cy="385445"/>
          </a:xfrm>
          <a:custGeom>
            <a:avLst/>
            <a:gdLst/>
            <a:ahLst/>
            <a:cxnLst/>
            <a:rect l="l" t="t" r="r" b="b"/>
            <a:pathLst>
              <a:path w="95250" h="385444">
                <a:moveTo>
                  <a:pt x="0" y="384872"/>
                </a:moveTo>
                <a:lnTo>
                  <a:pt x="94874" y="384872"/>
                </a:lnTo>
                <a:lnTo>
                  <a:pt x="94874" y="0"/>
                </a:lnTo>
                <a:lnTo>
                  <a:pt x="0" y="0"/>
                </a:lnTo>
                <a:lnTo>
                  <a:pt x="0" y="38487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6945" y="2690964"/>
            <a:ext cx="96520" cy="385445"/>
          </a:xfrm>
          <a:custGeom>
            <a:avLst/>
            <a:gdLst/>
            <a:ahLst/>
            <a:cxnLst/>
            <a:rect l="l" t="t" r="r" b="b"/>
            <a:pathLst>
              <a:path w="96519" h="385444">
                <a:moveTo>
                  <a:pt x="0" y="0"/>
                </a:moveTo>
                <a:lnTo>
                  <a:pt x="96328" y="0"/>
                </a:lnTo>
                <a:lnTo>
                  <a:pt x="96328" y="384872"/>
                </a:lnTo>
                <a:lnTo>
                  <a:pt x="0" y="384872"/>
                </a:lnTo>
                <a:lnTo>
                  <a:pt x="0" y="0"/>
                </a:lnTo>
                <a:close/>
              </a:path>
            </a:pathLst>
          </a:custGeom>
          <a:ln w="1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126" y="269096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814" y="0"/>
                </a:moveTo>
                <a:lnTo>
                  <a:pt x="0" y="0"/>
                </a:lnTo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0126" y="307583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5814" y="0"/>
                </a:moveTo>
                <a:lnTo>
                  <a:pt x="0" y="0"/>
                </a:lnTo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81821" y="2690964"/>
            <a:ext cx="96520" cy="385445"/>
          </a:xfrm>
          <a:custGeom>
            <a:avLst/>
            <a:gdLst/>
            <a:ahLst/>
            <a:cxnLst/>
            <a:rect l="l" t="t" r="r" b="b"/>
            <a:pathLst>
              <a:path w="96519" h="385444">
                <a:moveTo>
                  <a:pt x="0" y="0"/>
                </a:moveTo>
                <a:lnTo>
                  <a:pt x="96329" y="0"/>
                </a:lnTo>
                <a:lnTo>
                  <a:pt x="96329" y="384872"/>
                </a:lnTo>
                <a:lnTo>
                  <a:pt x="0" y="384872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1821" y="2690964"/>
            <a:ext cx="96520" cy="385445"/>
          </a:xfrm>
          <a:custGeom>
            <a:avLst/>
            <a:gdLst/>
            <a:ahLst/>
            <a:cxnLst/>
            <a:rect l="l" t="t" r="r" b="b"/>
            <a:pathLst>
              <a:path w="96519" h="385444">
                <a:moveTo>
                  <a:pt x="0" y="0"/>
                </a:moveTo>
                <a:lnTo>
                  <a:pt x="96328" y="0"/>
                </a:lnTo>
                <a:lnTo>
                  <a:pt x="96328" y="384872"/>
                </a:lnTo>
                <a:lnTo>
                  <a:pt x="0" y="384872"/>
                </a:lnTo>
                <a:lnTo>
                  <a:pt x="0" y="0"/>
                </a:lnTo>
                <a:close/>
              </a:path>
            </a:pathLst>
          </a:custGeom>
          <a:ln w="1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0482" y="2827868"/>
            <a:ext cx="268288" cy="107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30677" y="2353056"/>
            <a:ext cx="998219" cy="1056640"/>
          </a:xfrm>
          <a:custGeom>
            <a:avLst/>
            <a:gdLst/>
            <a:ahLst/>
            <a:cxnLst/>
            <a:rect l="l" t="t" r="r" b="b"/>
            <a:pathLst>
              <a:path w="998220" h="1056639">
                <a:moveTo>
                  <a:pt x="95895" y="587791"/>
                </a:moveTo>
                <a:lnTo>
                  <a:pt x="48539" y="555635"/>
                </a:lnTo>
                <a:lnTo>
                  <a:pt x="17274" y="501399"/>
                </a:lnTo>
                <a:lnTo>
                  <a:pt x="1849" y="432252"/>
                </a:lnTo>
                <a:lnTo>
                  <a:pt x="0" y="394328"/>
                </a:lnTo>
                <a:lnTo>
                  <a:pt x="2017" y="355364"/>
                </a:lnTo>
                <a:lnTo>
                  <a:pt x="7870" y="316256"/>
                </a:lnTo>
                <a:lnTo>
                  <a:pt x="17528" y="277901"/>
                </a:lnTo>
                <a:lnTo>
                  <a:pt x="30960" y="241195"/>
                </a:lnTo>
                <a:lnTo>
                  <a:pt x="48135" y="207034"/>
                </a:lnTo>
                <a:lnTo>
                  <a:pt x="93587" y="149931"/>
                </a:lnTo>
                <a:lnTo>
                  <a:pt x="153637" y="113760"/>
                </a:lnTo>
                <a:lnTo>
                  <a:pt x="228035" y="105689"/>
                </a:lnTo>
                <a:lnTo>
                  <a:pt x="270537" y="114432"/>
                </a:lnTo>
                <a:lnTo>
                  <a:pt x="282923" y="76893"/>
                </a:lnTo>
                <a:lnTo>
                  <a:pt x="336463" y="24818"/>
                </a:lnTo>
                <a:lnTo>
                  <a:pt x="373256" y="9720"/>
                </a:lnTo>
                <a:lnTo>
                  <a:pt x="413824" y="1540"/>
                </a:lnTo>
                <a:lnTo>
                  <a:pt x="455986" y="0"/>
                </a:lnTo>
                <a:lnTo>
                  <a:pt x="497562" y="4816"/>
                </a:lnTo>
                <a:lnTo>
                  <a:pt x="536371" y="15709"/>
                </a:lnTo>
                <a:lnTo>
                  <a:pt x="596969" y="54602"/>
                </a:lnTo>
                <a:lnTo>
                  <a:pt x="620334" y="114432"/>
                </a:lnTo>
                <a:lnTo>
                  <a:pt x="653002" y="90664"/>
                </a:lnTo>
                <a:lnTo>
                  <a:pt x="686183" y="75128"/>
                </a:lnTo>
                <a:lnTo>
                  <a:pt x="719445" y="67204"/>
                </a:lnTo>
                <a:lnTo>
                  <a:pt x="752357" y="66272"/>
                </a:lnTo>
                <a:lnTo>
                  <a:pt x="784488" y="71710"/>
                </a:lnTo>
                <a:lnTo>
                  <a:pt x="844679" y="99214"/>
                </a:lnTo>
                <a:lnTo>
                  <a:pt x="896568" y="144754"/>
                </a:lnTo>
                <a:lnTo>
                  <a:pt x="936703" y="203362"/>
                </a:lnTo>
                <a:lnTo>
                  <a:pt x="961634" y="270074"/>
                </a:lnTo>
                <a:lnTo>
                  <a:pt x="967909" y="339926"/>
                </a:lnTo>
                <a:lnTo>
                  <a:pt x="962972" y="374477"/>
                </a:lnTo>
                <a:lnTo>
                  <a:pt x="952077" y="407951"/>
                </a:lnTo>
                <a:lnTo>
                  <a:pt x="934792" y="439727"/>
                </a:lnTo>
                <a:lnTo>
                  <a:pt x="910687" y="469184"/>
                </a:lnTo>
                <a:lnTo>
                  <a:pt x="941883" y="486907"/>
                </a:lnTo>
                <a:lnTo>
                  <a:pt x="965721" y="510691"/>
                </a:lnTo>
                <a:lnTo>
                  <a:pt x="982679" y="539589"/>
                </a:lnTo>
                <a:lnTo>
                  <a:pt x="993232" y="572654"/>
                </a:lnTo>
                <a:lnTo>
                  <a:pt x="997858" y="608938"/>
                </a:lnTo>
                <a:lnTo>
                  <a:pt x="997034" y="647494"/>
                </a:lnTo>
                <a:lnTo>
                  <a:pt x="991235" y="687375"/>
                </a:lnTo>
                <a:lnTo>
                  <a:pt x="980939" y="727634"/>
                </a:lnTo>
                <a:lnTo>
                  <a:pt x="966623" y="767322"/>
                </a:lnTo>
                <a:lnTo>
                  <a:pt x="948763" y="805492"/>
                </a:lnTo>
                <a:lnTo>
                  <a:pt x="927837" y="841198"/>
                </a:lnTo>
                <a:lnTo>
                  <a:pt x="904320" y="873492"/>
                </a:lnTo>
                <a:lnTo>
                  <a:pt x="851422" y="924053"/>
                </a:lnTo>
                <a:lnTo>
                  <a:pt x="793885" y="949596"/>
                </a:lnTo>
                <a:lnTo>
                  <a:pt x="764569" y="950618"/>
                </a:lnTo>
                <a:lnTo>
                  <a:pt x="735522" y="942543"/>
                </a:lnTo>
                <a:lnTo>
                  <a:pt x="726267" y="973061"/>
                </a:lnTo>
                <a:lnTo>
                  <a:pt x="678931" y="1021696"/>
                </a:lnTo>
                <a:lnTo>
                  <a:pt x="644849" y="1038869"/>
                </a:lnTo>
                <a:lnTo>
                  <a:pt x="606492" y="1050651"/>
                </a:lnTo>
                <a:lnTo>
                  <a:pt x="565859" y="1056570"/>
                </a:lnTo>
                <a:lnTo>
                  <a:pt x="524949" y="1056154"/>
                </a:lnTo>
                <a:lnTo>
                  <a:pt x="485763" y="1048932"/>
                </a:lnTo>
                <a:lnTo>
                  <a:pt x="450300" y="1034431"/>
                </a:lnTo>
                <a:lnTo>
                  <a:pt x="398543" y="981709"/>
                </a:lnTo>
                <a:lnTo>
                  <a:pt x="386248" y="942543"/>
                </a:lnTo>
                <a:lnTo>
                  <a:pt x="360098" y="966027"/>
                </a:lnTo>
                <a:lnTo>
                  <a:pt x="331889" y="983398"/>
                </a:lnTo>
                <a:lnTo>
                  <a:pt x="302142" y="994984"/>
                </a:lnTo>
                <a:lnTo>
                  <a:pt x="271375" y="1001112"/>
                </a:lnTo>
                <a:lnTo>
                  <a:pt x="240108" y="1002111"/>
                </a:lnTo>
                <a:lnTo>
                  <a:pt x="208861" y="998307"/>
                </a:lnTo>
                <a:lnTo>
                  <a:pt x="148505" y="977604"/>
                </a:lnTo>
                <a:lnTo>
                  <a:pt x="94465" y="941624"/>
                </a:lnTo>
                <a:lnTo>
                  <a:pt x="50897" y="892988"/>
                </a:lnTo>
                <a:lnTo>
                  <a:pt x="21958" y="834318"/>
                </a:lnTo>
                <a:lnTo>
                  <a:pt x="11805" y="768234"/>
                </a:lnTo>
                <a:lnTo>
                  <a:pt x="15073" y="733231"/>
                </a:lnTo>
                <a:lnTo>
                  <a:pt x="24596" y="697357"/>
                </a:lnTo>
                <a:lnTo>
                  <a:pt x="40894" y="660941"/>
                </a:lnTo>
                <a:lnTo>
                  <a:pt x="64487" y="624310"/>
                </a:lnTo>
                <a:lnTo>
                  <a:pt x="95895" y="587791"/>
                </a:lnTo>
                <a:close/>
              </a:path>
            </a:pathLst>
          </a:custGeom>
          <a:ln w="15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76918" y="2612196"/>
            <a:ext cx="902335" cy="5105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3660" marR="5080" indent="-61594">
              <a:lnSpc>
                <a:spcPct val="103899"/>
              </a:lnSpc>
              <a:spcBef>
                <a:spcPts val="45"/>
              </a:spcBef>
            </a:pPr>
            <a:r>
              <a:rPr sz="1550" spc="5" dirty="0">
                <a:latin typeface="Helvetica"/>
                <a:cs typeface="Helvetica"/>
              </a:rPr>
              <a:t>Decode</a:t>
            </a:r>
            <a:r>
              <a:rPr sz="1550" spc="-75" dirty="0">
                <a:latin typeface="Helvetica"/>
                <a:cs typeface="Helvetica"/>
              </a:rPr>
              <a:t> </a:t>
            </a:r>
            <a:r>
              <a:rPr sz="1550" spc="5" dirty="0">
                <a:latin typeface="Helvetica"/>
                <a:cs typeface="Helvetica"/>
              </a:rPr>
              <a:t>&amp;  Rename</a:t>
            </a:r>
            <a:endParaRPr sz="1550" dirty="0">
              <a:latin typeface="Helvetica"/>
              <a:cs typeface="Helvetic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07923" y="2881545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182699" y="0"/>
                </a:lnTo>
                <a:lnTo>
                  <a:pt x="256886" y="0"/>
                </a:lnTo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57139" y="2827868"/>
            <a:ext cx="138165" cy="107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88509" y="2113659"/>
            <a:ext cx="626110" cy="427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98425">
              <a:lnSpc>
                <a:spcPct val="100000"/>
              </a:lnSpc>
              <a:spcBef>
                <a:spcPts val="125"/>
              </a:spcBef>
            </a:pPr>
            <a:r>
              <a:rPr sz="1300" spc="5" dirty="0">
                <a:latin typeface="Helvetica"/>
                <a:cs typeface="Helvetica"/>
              </a:rPr>
              <a:t>Issue  Window</a:t>
            </a:r>
            <a:endParaRPr sz="1300">
              <a:latin typeface="Helvetica"/>
              <a:cs typeface="Helvetic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84800" y="2522451"/>
            <a:ext cx="154940" cy="144145"/>
          </a:xfrm>
          <a:custGeom>
            <a:avLst/>
            <a:gdLst/>
            <a:ahLst/>
            <a:cxnLst/>
            <a:rect l="l" t="t" r="r" b="b"/>
            <a:pathLst>
              <a:path w="154939" h="144144">
                <a:moveTo>
                  <a:pt x="0" y="0"/>
                </a:moveTo>
                <a:lnTo>
                  <a:pt x="154450" y="143631"/>
                </a:lnTo>
              </a:path>
            </a:pathLst>
          </a:custGeom>
          <a:ln w="15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84800" y="2522451"/>
            <a:ext cx="0" cy="718820"/>
          </a:xfrm>
          <a:custGeom>
            <a:avLst/>
            <a:gdLst/>
            <a:ahLst/>
            <a:cxnLst/>
            <a:rect l="l" t="t" r="r" b="b"/>
            <a:pathLst>
              <a:path h="718819">
                <a:moveTo>
                  <a:pt x="0" y="0"/>
                </a:moveTo>
                <a:lnTo>
                  <a:pt x="0" y="718186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84800" y="3097007"/>
            <a:ext cx="154940" cy="144145"/>
          </a:xfrm>
          <a:custGeom>
            <a:avLst/>
            <a:gdLst/>
            <a:ahLst/>
            <a:cxnLst/>
            <a:rect l="l" t="t" r="r" b="b"/>
            <a:pathLst>
              <a:path w="154939" h="144144">
                <a:moveTo>
                  <a:pt x="0" y="143631"/>
                </a:moveTo>
                <a:lnTo>
                  <a:pt x="154450" y="0"/>
                </a:lnTo>
              </a:path>
            </a:pathLst>
          </a:custGeom>
          <a:ln w="15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9250" y="2666083"/>
            <a:ext cx="0" cy="431165"/>
          </a:xfrm>
          <a:custGeom>
            <a:avLst/>
            <a:gdLst/>
            <a:ahLst/>
            <a:cxnLst/>
            <a:rect l="l" t="t" r="r" b="b"/>
            <a:pathLst>
              <a:path h="431164">
                <a:moveTo>
                  <a:pt x="0" y="0"/>
                </a:moveTo>
                <a:lnTo>
                  <a:pt x="0" y="430924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60220" y="2492557"/>
            <a:ext cx="155575" cy="529590"/>
          </a:xfrm>
          <a:custGeom>
            <a:avLst/>
            <a:gdLst/>
            <a:ahLst/>
            <a:cxnLst/>
            <a:rect l="l" t="t" r="r" b="b"/>
            <a:pathLst>
              <a:path w="155575" h="529589">
                <a:moveTo>
                  <a:pt x="0" y="0"/>
                </a:moveTo>
                <a:lnTo>
                  <a:pt x="0" y="182491"/>
                </a:lnTo>
                <a:lnTo>
                  <a:pt x="0" y="529012"/>
                </a:lnTo>
                <a:lnTo>
                  <a:pt x="124533" y="529012"/>
                </a:lnTo>
                <a:lnTo>
                  <a:pt x="155239" y="529012"/>
                </a:lnTo>
              </a:path>
            </a:pathLst>
          </a:custGeom>
          <a:ln w="1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7789" y="2967892"/>
            <a:ext cx="138165" cy="107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7028" y="1746639"/>
            <a:ext cx="3276600" cy="861694"/>
          </a:xfrm>
          <a:custGeom>
            <a:avLst/>
            <a:gdLst/>
            <a:ahLst/>
            <a:cxnLst/>
            <a:rect l="l" t="t" r="r" b="b"/>
            <a:pathLst>
              <a:path w="3276600" h="861694">
                <a:moveTo>
                  <a:pt x="3093315" y="861135"/>
                </a:moveTo>
                <a:lnTo>
                  <a:pt x="3276015" y="861135"/>
                </a:lnTo>
                <a:lnTo>
                  <a:pt x="3276015" y="0"/>
                </a:lnTo>
                <a:lnTo>
                  <a:pt x="2828638" y="0"/>
                </a:lnTo>
                <a:lnTo>
                  <a:pt x="0" y="0"/>
                </a:lnTo>
                <a:lnTo>
                  <a:pt x="0" y="206871"/>
                </a:lnTo>
                <a:lnTo>
                  <a:pt x="0" y="237542"/>
                </a:lnTo>
              </a:path>
            </a:pathLst>
          </a:custGeom>
          <a:ln w="1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93296" y="1976508"/>
            <a:ext cx="107464" cy="1380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77951" y="2136001"/>
            <a:ext cx="738505" cy="1491615"/>
          </a:xfrm>
          <a:custGeom>
            <a:avLst/>
            <a:gdLst/>
            <a:ahLst/>
            <a:cxnLst/>
            <a:rect l="l" t="t" r="r" b="b"/>
            <a:pathLst>
              <a:path w="738504" h="1491614">
                <a:moveTo>
                  <a:pt x="0" y="0"/>
                </a:moveTo>
                <a:lnTo>
                  <a:pt x="738160" y="0"/>
                </a:lnTo>
                <a:lnTo>
                  <a:pt x="738160" y="1491087"/>
                </a:lnTo>
                <a:lnTo>
                  <a:pt x="0" y="1491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77948" y="2136001"/>
            <a:ext cx="738505" cy="1491615"/>
          </a:xfrm>
          <a:custGeom>
            <a:avLst/>
            <a:gdLst/>
            <a:ahLst/>
            <a:cxnLst/>
            <a:rect l="l" t="t" r="r" b="b"/>
            <a:pathLst>
              <a:path w="738504" h="1491614">
                <a:moveTo>
                  <a:pt x="0" y="0"/>
                </a:moveTo>
                <a:lnTo>
                  <a:pt x="738161" y="0"/>
                </a:lnTo>
                <a:lnTo>
                  <a:pt x="738161" y="1491087"/>
                </a:lnTo>
                <a:lnTo>
                  <a:pt x="0" y="1491087"/>
                </a:lnTo>
                <a:lnTo>
                  <a:pt x="0" y="0"/>
                </a:lnTo>
                <a:close/>
              </a:path>
            </a:pathLst>
          </a:custGeom>
          <a:ln w="15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377948" y="2136001"/>
            <a:ext cx="738505" cy="1491615"/>
          </a:xfrm>
          <a:prstGeom prst="rect">
            <a:avLst/>
          </a:prstGeom>
          <a:ln w="15349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57785" marR="43180" indent="-635" algn="ctr">
              <a:lnSpc>
                <a:spcPct val="100000"/>
              </a:lnSpc>
              <a:spcBef>
                <a:spcPts val="5"/>
              </a:spcBef>
            </a:pPr>
            <a:r>
              <a:rPr sz="1300" spc="5" dirty="0">
                <a:latin typeface="Helvetica"/>
                <a:cs typeface="Helvetica"/>
              </a:rPr>
              <a:t>Unified  Physical  Regis</a:t>
            </a:r>
            <a:r>
              <a:rPr sz="1300" dirty="0">
                <a:latin typeface="Helvetica"/>
                <a:cs typeface="Helvetica"/>
              </a:rPr>
              <a:t>t</a:t>
            </a:r>
            <a:r>
              <a:rPr sz="1300" spc="5" dirty="0">
                <a:latin typeface="Helvetica"/>
                <a:cs typeface="Helvetica"/>
              </a:rPr>
              <a:t>er  File  (PRF)</a:t>
            </a:r>
            <a:endParaRPr sz="1300">
              <a:latin typeface="Helvetica"/>
              <a:cs typeface="Helvetic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18995" y="3538962"/>
            <a:ext cx="170180" cy="88265"/>
          </a:xfrm>
          <a:custGeom>
            <a:avLst/>
            <a:gdLst/>
            <a:ahLst/>
            <a:cxnLst/>
            <a:rect l="l" t="t" r="r" b="b"/>
            <a:pathLst>
              <a:path w="170179" h="88264">
                <a:moveTo>
                  <a:pt x="0" y="88126"/>
                </a:moveTo>
                <a:lnTo>
                  <a:pt x="80876" y="0"/>
                </a:lnTo>
                <a:lnTo>
                  <a:pt x="169803" y="88178"/>
                </a:lnTo>
              </a:path>
            </a:pathLst>
          </a:custGeom>
          <a:ln w="15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67454" y="2889282"/>
            <a:ext cx="3175" cy="266700"/>
          </a:xfrm>
          <a:custGeom>
            <a:avLst/>
            <a:gdLst/>
            <a:ahLst/>
            <a:cxnLst/>
            <a:rect l="l" t="t" r="r" b="b"/>
            <a:pathLst>
              <a:path w="3175" h="266700">
                <a:moveTo>
                  <a:pt x="0" y="0"/>
                </a:moveTo>
                <a:lnTo>
                  <a:pt x="3009" y="238672"/>
                </a:lnTo>
                <a:lnTo>
                  <a:pt x="0" y="266426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67454" y="328892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424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67454" y="3155708"/>
            <a:ext cx="656590" cy="133350"/>
          </a:xfrm>
          <a:custGeom>
            <a:avLst/>
            <a:gdLst/>
            <a:ahLst/>
            <a:cxnLst/>
            <a:rect l="l" t="t" r="r" b="b"/>
            <a:pathLst>
              <a:path w="656590" h="133350">
                <a:moveTo>
                  <a:pt x="0" y="0"/>
                </a:moveTo>
                <a:lnTo>
                  <a:pt x="656477" y="66606"/>
                </a:lnTo>
                <a:lnTo>
                  <a:pt x="0" y="133212"/>
                </a:lnTo>
              </a:path>
            </a:pathLst>
          </a:custGeom>
          <a:ln w="1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67454" y="2889282"/>
            <a:ext cx="1641475" cy="133350"/>
          </a:xfrm>
          <a:custGeom>
            <a:avLst/>
            <a:gdLst/>
            <a:ahLst/>
            <a:cxnLst/>
            <a:rect l="l" t="t" r="r" b="b"/>
            <a:pathLst>
              <a:path w="1641475" h="133350">
                <a:moveTo>
                  <a:pt x="0" y="0"/>
                </a:moveTo>
                <a:lnTo>
                  <a:pt x="1641088" y="133212"/>
                </a:lnTo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7454" y="3422134"/>
            <a:ext cx="1641475" cy="133350"/>
          </a:xfrm>
          <a:custGeom>
            <a:avLst/>
            <a:gdLst/>
            <a:ahLst/>
            <a:cxnLst/>
            <a:rect l="l" t="t" r="r" b="b"/>
            <a:pathLst>
              <a:path w="1641475" h="133350">
                <a:moveTo>
                  <a:pt x="0" y="133210"/>
                </a:moveTo>
                <a:lnTo>
                  <a:pt x="1641088" y="0"/>
                </a:lnTo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08542" y="3022494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399640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242859" y="2945976"/>
            <a:ext cx="39433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5" dirty="0">
                <a:latin typeface="Helvetica"/>
                <a:cs typeface="Helvetica"/>
              </a:rPr>
              <a:t>F</a:t>
            </a:r>
            <a:r>
              <a:rPr sz="1450" dirty="0">
                <a:latin typeface="Helvetica"/>
                <a:cs typeface="Helvetica"/>
              </a:rPr>
              <a:t>PU</a:t>
            </a:r>
            <a:endParaRPr sz="1450">
              <a:latin typeface="Helvetica"/>
              <a:cs typeface="Helvetic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23786" y="3091824"/>
            <a:ext cx="405765" cy="332740"/>
          </a:xfrm>
          <a:custGeom>
            <a:avLst/>
            <a:gdLst/>
            <a:ahLst/>
            <a:cxnLst/>
            <a:rect l="l" t="t" r="r" b="b"/>
            <a:pathLst>
              <a:path w="405765" h="332739">
                <a:moveTo>
                  <a:pt x="0" y="0"/>
                </a:moveTo>
                <a:lnTo>
                  <a:pt x="182699" y="0"/>
                </a:lnTo>
                <a:lnTo>
                  <a:pt x="182699" y="332159"/>
                </a:lnTo>
                <a:lnTo>
                  <a:pt x="374471" y="332159"/>
                </a:lnTo>
                <a:lnTo>
                  <a:pt x="405177" y="332159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21292" y="3370307"/>
            <a:ext cx="138165" cy="107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454" y="2152977"/>
            <a:ext cx="1270" cy="266700"/>
          </a:xfrm>
          <a:custGeom>
            <a:avLst/>
            <a:gdLst/>
            <a:ahLst/>
            <a:cxnLst/>
            <a:rect l="l" t="t" r="r" b="b"/>
            <a:pathLst>
              <a:path w="1270" h="266700">
                <a:moveTo>
                  <a:pt x="508" y="-7676"/>
                </a:moveTo>
                <a:lnTo>
                  <a:pt x="508" y="274102"/>
                </a:lnTo>
              </a:path>
            </a:pathLst>
          </a:custGeom>
          <a:ln w="16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67454" y="2552616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424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67454" y="2419404"/>
            <a:ext cx="222250" cy="133350"/>
          </a:xfrm>
          <a:custGeom>
            <a:avLst/>
            <a:gdLst/>
            <a:ahLst/>
            <a:cxnLst/>
            <a:rect l="l" t="t" r="r" b="b"/>
            <a:pathLst>
              <a:path w="222250" h="133350">
                <a:moveTo>
                  <a:pt x="0" y="0"/>
                </a:moveTo>
                <a:lnTo>
                  <a:pt x="222089" y="66606"/>
                </a:lnTo>
                <a:lnTo>
                  <a:pt x="0" y="133212"/>
                </a:lnTo>
              </a:path>
            </a:pathLst>
          </a:custGeom>
          <a:ln w="15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67454" y="2152977"/>
            <a:ext cx="555625" cy="133350"/>
          </a:xfrm>
          <a:custGeom>
            <a:avLst/>
            <a:gdLst/>
            <a:ahLst/>
            <a:cxnLst/>
            <a:rect l="l" t="t" r="r" b="b"/>
            <a:pathLst>
              <a:path w="555625" h="133350">
                <a:moveTo>
                  <a:pt x="0" y="0"/>
                </a:moveTo>
                <a:lnTo>
                  <a:pt x="555187" y="133212"/>
                </a:lnTo>
              </a:path>
            </a:pathLst>
          </a:custGeom>
          <a:ln w="1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67454" y="2685830"/>
            <a:ext cx="555625" cy="133350"/>
          </a:xfrm>
          <a:custGeom>
            <a:avLst/>
            <a:gdLst/>
            <a:ahLst/>
            <a:cxnLst/>
            <a:rect l="l" t="t" r="r" b="b"/>
            <a:pathLst>
              <a:path w="555625" h="133350">
                <a:moveTo>
                  <a:pt x="0" y="133210"/>
                </a:moveTo>
                <a:lnTo>
                  <a:pt x="555187" y="0"/>
                </a:lnTo>
              </a:path>
            </a:pathLst>
          </a:custGeom>
          <a:ln w="1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22642" y="2286190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399640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745489" y="2209670"/>
            <a:ext cx="38417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Helvetica"/>
                <a:cs typeface="Helvetica"/>
              </a:rPr>
              <a:t>ALU</a:t>
            </a:r>
            <a:endParaRPr sz="1450">
              <a:latin typeface="Helvetica"/>
              <a:cs typeface="Helvetic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116109" y="2285264"/>
            <a:ext cx="401320" cy="223520"/>
          </a:xfrm>
          <a:custGeom>
            <a:avLst/>
            <a:gdLst/>
            <a:ahLst/>
            <a:cxnLst/>
            <a:rect l="l" t="t" r="r" b="b"/>
            <a:pathLst>
              <a:path w="401320" h="223519">
                <a:moveTo>
                  <a:pt x="0" y="223508"/>
                </a:moveTo>
                <a:lnTo>
                  <a:pt x="182699" y="223508"/>
                </a:lnTo>
                <a:lnTo>
                  <a:pt x="244111" y="223508"/>
                </a:lnTo>
                <a:lnTo>
                  <a:pt x="244111" y="0"/>
                </a:lnTo>
                <a:lnTo>
                  <a:pt x="370194" y="0"/>
                </a:lnTo>
                <a:lnTo>
                  <a:pt x="400900" y="0"/>
                </a:lnTo>
              </a:path>
            </a:pathLst>
          </a:custGeom>
          <a:ln w="15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09338" y="2231587"/>
            <a:ext cx="138165" cy="107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06485" y="2687678"/>
            <a:ext cx="209550" cy="433070"/>
          </a:xfrm>
          <a:custGeom>
            <a:avLst/>
            <a:gdLst/>
            <a:ahLst/>
            <a:cxnLst/>
            <a:rect l="l" t="t" r="r" b="b"/>
            <a:pathLst>
              <a:path w="209550" h="433069">
                <a:moveTo>
                  <a:pt x="0" y="432974"/>
                </a:moveTo>
                <a:lnTo>
                  <a:pt x="0" y="250483"/>
                </a:lnTo>
                <a:lnTo>
                  <a:pt x="0" y="0"/>
                </a:lnTo>
                <a:lnTo>
                  <a:pt x="178268" y="0"/>
                </a:lnTo>
                <a:lnTo>
                  <a:pt x="208974" y="0"/>
                </a:lnTo>
              </a:path>
            </a:pathLst>
          </a:custGeom>
          <a:ln w="15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07789" y="2634001"/>
            <a:ext cx="138165" cy="107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02926" y="1448877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4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02925" y="1448878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4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4"/>
                </a:lnTo>
                <a:lnTo>
                  <a:pt x="0" y="105234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02926" y="1763607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4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02925" y="1763607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4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4"/>
                </a:lnTo>
                <a:lnTo>
                  <a:pt x="0" y="105234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02926" y="1659672"/>
            <a:ext cx="610235" cy="104139"/>
          </a:xfrm>
          <a:custGeom>
            <a:avLst/>
            <a:gdLst/>
            <a:ahLst/>
            <a:cxnLst/>
            <a:rect l="l" t="t" r="r" b="b"/>
            <a:pathLst>
              <a:path w="610235" h="104140">
                <a:moveTo>
                  <a:pt x="0" y="103935"/>
                </a:moveTo>
                <a:lnTo>
                  <a:pt x="609643" y="103935"/>
                </a:lnTo>
                <a:lnTo>
                  <a:pt x="609643" y="0"/>
                </a:lnTo>
                <a:lnTo>
                  <a:pt x="0" y="0"/>
                </a:lnTo>
                <a:lnTo>
                  <a:pt x="0" y="10393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02925" y="1658371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6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6"/>
                </a:lnTo>
                <a:lnTo>
                  <a:pt x="0" y="105236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02926" y="1554436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6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02925" y="1554436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6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6"/>
                </a:lnTo>
                <a:lnTo>
                  <a:pt x="0" y="105236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54318" y="1500211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4"/>
                </a:moveTo>
                <a:lnTo>
                  <a:pt x="0" y="0"/>
                </a:lnTo>
                <a:lnTo>
                  <a:pt x="609644" y="0"/>
                </a:lnTo>
                <a:lnTo>
                  <a:pt x="609644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54318" y="1500211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4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4"/>
                </a:lnTo>
                <a:lnTo>
                  <a:pt x="0" y="105234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54318" y="1814941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4"/>
                </a:moveTo>
                <a:lnTo>
                  <a:pt x="0" y="0"/>
                </a:lnTo>
                <a:lnTo>
                  <a:pt x="609644" y="0"/>
                </a:lnTo>
                <a:lnTo>
                  <a:pt x="609644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54318" y="1814941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4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4"/>
                </a:lnTo>
                <a:lnTo>
                  <a:pt x="0" y="105234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54318" y="1711005"/>
            <a:ext cx="610235" cy="104139"/>
          </a:xfrm>
          <a:custGeom>
            <a:avLst/>
            <a:gdLst/>
            <a:ahLst/>
            <a:cxnLst/>
            <a:rect l="l" t="t" r="r" b="b"/>
            <a:pathLst>
              <a:path w="610235" h="104139">
                <a:moveTo>
                  <a:pt x="0" y="103935"/>
                </a:moveTo>
                <a:lnTo>
                  <a:pt x="609644" y="103935"/>
                </a:lnTo>
                <a:lnTo>
                  <a:pt x="609644" y="0"/>
                </a:lnTo>
                <a:lnTo>
                  <a:pt x="0" y="0"/>
                </a:lnTo>
                <a:lnTo>
                  <a:pt x="0" y="10393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54318" y="1709705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6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6"/>
                </a:lnTo>
                <a:lnTo>
                  <a:pt x="0" y="105236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54318" y="1605769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6"/>
                </a:moveTo>
                <a:lnTo>
                  <a:pt x="0" y="0"/>
                </a:lnTo>
                <a:lnTo>
                  <a:pt x="609644" y="0"/>
                </a:lnTo>
                <a:lnTo>
                  <a:pt x="609644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54318" y="1605769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6"/>
                </a:moveTo>
                <a:lnTo>
                  <a:pt x="0" y="0"/>
                </a:lnTo>
                <a:lnTo>
                  <a:pt x="609643" y="0"/>
                </a:lnTo>
                <a:lnTo>
                  <a:pt x="609643" y="105236"/>
                </a:lnTo>
                <a:lnTo>
                  <a:pt x="0" y="105236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22257" y="1562049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4"/>
                </a:moveTo>
                <a:lnTo>
                  <a:pt x="0" y="0"/>
                </a:lnTo>
                <a:lnTo>
                  <a:pt x="609645" y="0"/>
                </a:lnTo>
                <a:lnTo>
                  <a:pt x="609645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22256" y="1562050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09">
                <a:moveTo>
                  <a:pt x="0" y="105234"/>
                </a:moveTo>
                <a:lnTo>
                  <a:pt x="0" y="0"/>
                </a:lnTo>
                <a:lnTo>
                  <a:pt x="609644" y="0"/>
                </a:lnTo>
                <a:lnTo>
                  <a:pt x="609644" y="105234"/>
                </a:lnTo>
                <a:lnTo>
                  <a:pt x="0" y="105234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2257" y="1876778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6"/>
                </a:moveTo>
                <a:lnTo>
                  <a:pt x="0" y="0"/>
                </a:lnTo>
                <a:lnTo>
                  <a:pt x="609645" y="0"/>
                </a:lnTo>
                <a:lnTo>
                  <a:pt x="609645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22256" y="1876778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6"/>
                </a:moveTo>
                <a:lnTo>
                  <a:pt x="0" y="0"/>
                </a:lnTo>
                <a:lnTo>
                  <a:pt x="609644" y="0"/>
                </a:lnTo>
                <a:lnTo>
                  <a:pt x="609644" y="105236"/>
                </a:lnTo>
                <a:lnTo>
                  <a:pt x="0" y="105236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22257" y="1772844"/>
            <a:ext cx="610235" cy="104139"/>
          </a:xfrm>
          <a:custGeom>
            <a:avLst/>
            <a:gdLst/>
            <a:ahLst/>
            <a:cxnLst/>
            <a:rect l="l" t="t" r="r" b="b"/>
            <a:pathLst>
              <a:path w="610235" h="104139">
                <a:moveTo>
                  <a:pt x="0" y="103934"/>
                </a:moveTo>
                <a:lnTo>
                  <a:pt x="609645" y="103934"/>
                </a:lnTo>
                <a:lnTo>
                  <a:pt x="609645" y="0"/>
                </a:lnTo>
                <a:lnTo>
                  <a:pt x="0" y="0"/>
                </a:lnTo>
                <a:lnTo>
                  <a:pt x="0" y="1039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2256" y="1771543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4"/>
                </a:moveTo>
                <a:lnTo>
                  <a:pt x="0" y="0"/>
                </a:lnTo>
                <a:lnTo>
                  <a:pt x="609644" y="0"/>
                </a:lnTo>
                <a:lnTo>
                  <a:pt x="609644" y="105234"/>
                </a:lnTo>
                <a:lnTo>
                  <a:pt x="0" y="105234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22257" y="1667608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6"/>
                </a:moveTo>
                <a:lnTo>
                  <a:pt x="0" y="0"/>
                </a:lnTo>
                <a:lnTo>
                  <a:pt x="609645" y="0"/>
                </a:lnTo>
                <a:lnTo>
                  <a:pt x="609645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2256" y="1667608"/>
            <a:ext cx="610235" cy="105410"/>
          </a:xfrm>
          <a:custGeom>
            <a:avLst/>
            <a:gdLst/>
            <a:ahLst/>
            <a:cxnLst/>
            <a:rect l="l" t="t" r="r" b="b"/>
            <a:pathLst>
              <a:path w="610235" h="105410">
                <a:moveTo>
                  <a:pt x="0" y="105236"/>
                </a:moveTo>
                <a:lnTo>
                  <a:pt x="0" y="0"/>
                </a:lnTo>
                <a:lnTo>
                  <a:pt x="609644" y="0"/>
                </a:lnTo>
                <a:lnTo>
                  <a:pt x="609644" y="105236"/>
                </a:lnTo>
                <a:lnTo>
                  <a:pt x="0" y="105236"/>
                </a:lnTo>
                <a:close/>
              </a:path>
            </a:pathLst>
          </a:custGeom>
          <a:ln w="1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808365" y="1236673"/>
            <a:ext cx="170307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5" dirty="0">
                <a:latin typeface="Helvetica"/>
                <a:cs typeface="Helvetica"/>
              </a:rPr>
              <a:t>Rename Map </a:t>
            </a:r>
            <a:r>
              <a:rPr sz="950" i="1" spc="-10" dirty="0">
                <a:latin typeface="Helvetica"/>
                <a:cs typeface="Helvetica"/>
              </a:rPr>
              <a:t>Tables </a:t>
            </a:r>
            <a:r>
              <a:rPr sz="950" i="1" spc="5" dirty="0">
                <a:latin typeface="Helvetica"/>
                <a:cs typeface="Helvetica"/>
              </a:rPr>
              <a:t>&amp;</a:t>
            </a:r>
            <a:r>
              <a:rPr sz="950" i="1" spc="-95" dirty="0">
                <a:latin typeface="Helvetica"/>
                <a:cs typeface="Helvetica"/>
              </a:rPr>
              <a:t> </a:t>
            </a:r>
            <a:r>
              <a:rPr sz="950" i="1" spc="0" dirty="0">
                <a:latin typeface="Helvetica"/>
                <a:cs typeface="Helvetica"/>
              </a:rPr>
              <a:t>Freelist</a:t>
            </a:r>
            <a:endParaRPr sz="950">
              <a:latin typeface="Helvetica"/>
              <a:cs typeface="Helvetic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95237" y="1452088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6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95236" y="1452087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6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6"/>
                </a:lnTo>
                <a:lnTo>
                  <a:pt x="0" y="105236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95237" y="1766817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95236" y="1766817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95237" y="1662881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40">
                <a:moveTo>
                  <a:pt x="0" y="103935"/>
                </a:moveTo>
                <a:lnTo>
                  <a:pt x="94788" y="103935"/>
                </a:lnTo>
                <a:lnTo>
                  <a:pt x="94788" y="0"/>
                </a:lnTo>
                <a:lnTo>
                  <a:pt x="0" y="0"/>
                </a:lnTo>
                <a:lnTo>
                  <a:pt x="0" y="10393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95236" y="1661583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95237" y="1557646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95236" y="1557647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7922" y="1505382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6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37920" y="1505382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6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6"/>
                </a:lnTo>
                <a:lnTo>
                  <a:pt x="0" y="105236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37922" y="1820112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37920" y="1820112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37922" y="1716177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0" y="103935"/>
                </a:moveTo>
                <a:lnTo>
                  <a:pt x="94788" y="103935"/>
                </a:lnTo>
                <a:lnTo>
                  <a:pt x="94788" y="0"/>
                </a:lnTo>
                <a:lnTo>
                  <a:pt x="0" y="0"/>
                </a:lnTo>
                <a:lnTo>
                  <a:pt x="0" y="10393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37920" y="1714876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6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6"/>
                </a:lnTo>
                <a:lnTo>
                  <a:pt x="0" y="105236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37922" y="1610942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37920" y="1610942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4"/>
                </a:moveTo>
                <a:lnTo>
                  <a:pt x="0" y="0"/>
                </a:lnTo>
                <a:lnTo>
                  <a:pt x="94788" y="0"/>
                </a:lnTo>
                <a:lnTo>
                  <a:pt x="94788" y="105234"/>
                </a:lnTo>
                <a:lnTo>
                  <a:pt x="0" y="105234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84712" y="1564012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3"/>
                </a:moveTo>
                <a:lnTo>
                  <a:pt x="0" y="0"/>
                </a:lnTo>
                <a:lnTo>
                  <a:pt x="94790" y="0"/>
                </a:lnTo>
                <a:lnTo>
                  <a:pt x="94790" y="105233"/>
                </a:lnTo>
                <a:lnTo>
                  <a:pt x="0" y="10523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84711" y="1564011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09">
                <a:moveTo>
                  <a:pt x="0" y="105234"/>
                </a:moveTo>
                <a:lnTo>
                  <a:pt x="0" y="0"/>
                </a:lnTo>
                <a:lnTo>
                  <a:pt x="94790" y="0"/>
                </a:lnTo>
                <a:lnTo>
                  <a:pt x="94790" y="105234"/>
                </a:lnTo>
                <a:lnTo>
                  <a:pt x="0" y="105234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84712" y="1878739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6"/>
                </a:moveTo>
                <a:lnTo>
                  <a:pt x="0" y="0"/>
                </a:lnTo>
                <a:lnTo>
                  <a:pt x="94790" y="0"/>
                </a:lnTo>
                <a:lnTo>
                  <a:pt x="94790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84711" y="1878739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6"/>
                </a:moveTo>
                <a:lnTo>
                  <a:pt x="0" y="0"/>
                </a:lnTo>
                <a:lnTo>
                  <a:pt x="94790" y="0"/>
                </a:lnTo>
                <a:lnTo>
                  <a:pt x="94790" y="105236"/>
                </a:lnTo>
                <a:lnTo>
                  <a:pt x="0" y="105236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84712" y="1774805"/>
            <a:ext cx="95250" cy="104139"/>
          </a:xfrm>
          <a:custGeom>
            <a:avLst/>
            <a:gdLst/>
            <a:ahLst/>
            <a:cxnLst/>
            <a:rect l="l" t="t" r="r" b="b"/>
            <a:pathLst>
              <a:path w="95250" h="104139">
                <a:moveTo>
                  <a:pt x="0" y="103934"/>
                </a:moveTo>
                <a:lnTo>
                  <a:pt x="94790" y="103934"/>
                </a:lnTo>
                <a:lnTo>
                  <a:pt x="94790" y="0"/>
                </a:lnTo>
                <a:lnTo>
                  <a:pt x="0" y="0"/>
                </a:lnTo>
                <a:lnTo>
                  <a:pt x="0" y="10393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84711" y="1773505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4"/>
                </a:moveTo>
                <a:lnTo>
                  <a:pt x="0" y="0"/>
                </a:lnTo>
                <a:lnTo>
                  <a:pt x="94790" y="0"/>
                </a:lnTo>
                <a:lnTo>
                  <a:pt x="94790" y="105234"/>
                </a:lnTo>
                <a:lnTo>
                  <a:pt x="0" y="105234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84712" y="1669569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6"/>
                </a:moveTo>
                <a:lnTo>
                  <a:pt x="0" y="0"/>
                </a:lnTo>
                <a:lnTo>
                  <a:pt x="94790" y="0"/>
                </a:lnTo>
                <a:lnTo>
                  <a:pt x="94790" y="105236"/>
                </a:lnTo>
                <a:lnTo>
                  <a:pt x="0" y="10523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84711" y="1669569"/>
            <a:ext cx="95250" cy="105410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105236"/>
                </a:moveTo>
                <a:lnTo>
                  <a:pt x="0" y="0"/>
                </a:lnTo>
                <a:lnTo>
                  <a:pt x="94790" y="0"/>
                </a:lnTo>
                <a:lnTo>
                  <a:pt x="94790" y="105236"/>
                </a:lnTo>
                <a:lnTo>
                  <a:pt x="0" y="105236"/>
                </a:lnTo>
                <a:close/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11736" y="172022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103664" y="0"/>
                </a:moveTo>
                <a:lnTo>
                  <a:pt x="23029" y="0"/>
                </a:lnTo>
                <a:lnTo>
                  <a:pt x="0" y="0"/>
                </a:lnTo>
              </a:path>
            </a:pathLst>
          </a:custGeom>
          <a:ln w="7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50325" y="1697222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4" h="46355">
                <a:moveTo>
                  <a:pt x="61412" y="0"/>
                </a:moveTo>
                <a:lnTo>
                  <a:pt x="0" y="23003"/>
                </a:lnTo>
                <a:lnTo>
                  <a:pt x="61412" y="46005"/>
                </a:lnTo>
                <a:lnTo>
                  <a:pt x="61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50324" y="1697222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4" h="46355">
                <a:moveTo>
                  <a:pt x="0" y="23003"/>
                </a:moveTo>
                <a:lnTo>
                  <a:pt x="61411" y="46006"/>
                </a:lnTo>
                <a:lnTo>
                  <a:pt x="61411" y="0"/>
                </a:lnTo>
                <a:lnTo>
                  <a:pt x="0" y="23003"/>
                </a:lnTo>
                <a:close/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15402" y="1697222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0" y="0"/>
                </a:moveTo>
                <a:lnTo>
                  <a:pt x="0" y="46005"/>
                </a:lnTo>
                <a:lnTo>
                  <a:pt x="61410" y="23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15400" y="1697222"/>
            <a:ext cx="61594" cy="46355"/>
          </a:xfrm>
          <a:custGeom>
            <a:avLst/>
            <a:gdLst/>
            <a:ahLst/>
            <a:cxnLst/>
            <a:rect l="l" t="t" r="r" b="b"/>
            <a:pathLst>
              <a:path w="61595" h="46355">
                <a:moveTo>
                  <a:pt x="61411" y="23003"/>
                </a:moveTo>
                <a:lnTo>
                  <a:pt x="0" y="0"/>
                </a:lnTo>
                <a:lnTo>
                  <a:pt x="0" y="46006"/>
                </a:lnTo>
                <a:lnTo>
                  <a:pt x="61411" y="23003"/>
                </a:lnTo>
                <a:close/>
              </a:path>
            </a:pathLst>
          </a:custGeom>
          <a:ln w="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73347" y="2003478"/>
            <a:ext cx="108781" cy="3329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35337" y="2355296"/>
            <a:ext cx="90170" cy="101600"/>
          </a:xfrm>
          <a:custGeom>
            <a:avLst/>
            <a:gdLst/>
            <a:ahLst/>
            <a:cxnLst/>
            <a:rect l="l" t="t" r="r" b="b"/>
            <a:pathLst>
              <a:path w="90170" h="101600">
                <a:moveTo>
                  <a:pt x="0" y="0"/>
                </a:moveTo>
                <a:lnTo>
                  <a:pt x="89653" y="100986"/>
                </a:lnTo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35337" y="2355296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4956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35337" y="2759265"/>
            <a:ext cx="90170" cy="101600"/>
          </a:xfrm>
          <a:custGeom>
            <a:avLst/>
            <a:gdLst/>
            <a:ahLst/>
            <a:cxnLst/>
            <a:rect l="l" t="t" r="r" b="b"/>
            <a:pathLst>
              <a:path w="90170" h="101600">
                <a:moveTo>
                  <a:pt x="0" y="100986"/>
                </a:moveTo>
                <a:lnTo>
                  <a:pt x="89653" y="0"/>
                </a:lnTo>
              </a:path>
            </a:pathLst>
          </a:custGeom>
          <a:ln w="15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824990" y="245628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2982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37995" y="2481535"/>
            <a:ext cx="1345565" cy="6350"/>
          </a:xfrm>
          <a:custGeom>
            <a:avLst/>
            <a:gdLst/>
            <a:ahLst/>
            <a:cxnLst/>
            <a:rect l="l" t="t" r="r" b="b"/>
            <a:pathLst>
              <a:path w="1345565" h="6350">
                <a:moveTo>
                  <a:pt x="-7667" y="3162"/>
                </a:moveTo>
                <a:lnTo>
                  <a:pt x="1353015" y="3162"/>
                </a:lnTo>
              </a:path>
            </a:pathLst>
          </a:custGeom>
          <a:ln w="21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575672" y="2427858"/>
            <a:ext cx="138165" cy="107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23896" y="2734014"/>
            <a:ext cx="259715" cy="490220"/>
          </a:xfrm>
          <a:custGeom>
            <a:avLst/>
            <a:gdLst/>
            <a:ahLst/>
            <a:cxnLst/>
            <a:rect l="l" t="t" r="r" b="b"/>
            <a:pathLst>
              <a:path w="259715" h="490219">
                <a:moveTo>
                  <a:pt x="0" y="490149"/>
                </a:moveTo>
                <a:lnTo>
                  <a:pt x="182699" y="490149"/>
                </a:lnTo>
                <a:lnTo>
                  <a:pt x="198052" y="490149"/>
                </a:lnTo>
                <a:lnTo>
                  <a:pt x="198052" y="0"/>
                </a:lnTo>
                <a:lnTo>
                  <a:pt x="228741" y="0"/>
                </a:lnTo>
                <a:lnTo>
                  <a:pt x="259447" y="0"/>
                </a:lnTo>
              </a:path>
            </a:pathLst>
          </a:custGeom>
          <a:ln w="15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575672" y="2680337"/>
            <a:ext cx="138165" cy="107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16806" y="3817549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16804" y="3817549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616806" y="4117479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16804" y="4117479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16806" y="4018434"/>
            <a:ext cx="276860" cy="99060"/>
          </a:xfrm>
          <a:custGeom>
            <a:avLst/>
            <a:gdLst/>
            <a:ahLst/>
            <a:cxnLst/>
            <a:rect l="l" t="t" r="r" b="b"/>
            <a:pathLst>
              <a:path w="276860" h="99060">
                <a:moveTo>
                  <a:pt x="0" y="99035"/>
                </a:moveTo>
                <a:lnTo>
                  <a:pt x="276352" y="99035"/>
                </a:lnTo>
                <a:lnTo>
                  <a:pt x="276352" y="0"/>
                </a:lnTo>
                <a:lnTo>
                  <a:pt x="0" y="0"/>
                </a:lnTo>
                <a:lnTo>
                  <a:pt x="0" y="9903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16804" y="4017186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16806" y="3918150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16804" y="3918150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16806" y="4217756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16804" y="4217757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16806" y="4517686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16804" y="4517687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16806" y="4418641"/>
            <a:ext cx="276860" cy="99060"/>
          </a:xfrm>
          <a:custGeom>
            <a:avLst/>
            <a:gdLst/>
            <a:ahLst/>
            <a:cxnLst/>
            <a:rect l="l" t="t" r="r" b="b"/>
            <a:pathLst>
              <a:path w="276860" h="99060">
                <a:moveTo>
                  <a:pt x="0" y="99051"/>
                </a:moveTo>
                <a:lnTo>
                  <a:pt x="276352" y="99051"/>
                </a:lnTo>
                <a:lnTo>
                  <a:pt x="276352" y="0"/>
                </a:lnTo>
                <a:lnTo>
                  <a:pt x="0" y="0"/>
                </a:lnTo>
                <a:lnTo>
                  <a:pt x="0" y="9905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16804" y="4417409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16806" y="4318357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616804" y="4318357"/>
            <a:ext cx="276860" cy="100330"/>
          </a:xfrm>
          <a:custGeom>
            <a:avLst/>
            <a:gdLst/>
            <a:ahLst/>
            <a:cxnLst/>
            <a:rect l="l" t="t" r="r" b="b"/>
            <a:pathLst>
              <a:path w="276860" h="100329">
                <a:moveTo>
                  <a:pt x="0" y="100284"/>
                </a:moveTo>
                <a:lnTo>
                  <a:pt x="0" y="0"/>
                </a:lnTo>
                <a:lnTo>
                  <a:pt x="276352" y="0"/>
                </a:lnTo>
                <a:lnTo>
                  <a:pt x="276352" y="100284"/>
                </a:lnTo>
                <a:lnTo>
                  <a:pt x="0" y="100284"/>
                </a:lnTo>
                <a:close/>
              </a:path>
            </a:pathLst>
          </a:custGeom>
          <a:ln w="15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3516662" y="3486227"/>
            <a:ext cx="46926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i="1" spc="10" dirty="0">
                <a:latin typeface="Helvetica"/>
                <a:cs typeface="Helvetica"/>
              </a:rPr>
              <a:t>ROB</a:t>
            </a:r>
            <a:endParaRPr sz="1550">
              <a:latin typeface="Helvetica"/>
              <a:cs typeface="Helvetica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885489" y="4213137"/>
            <a:ext cx="369857" cy="1073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4262859" y="4103683"/>
            <a:ext cx="81915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0" dirty="0">
                <a:latin typeface="Helvetica"/>
                <a:cs typeface="Helvetica"/>
              </a:rPr>
              <a:t>Comm</a:t>
            </a:r>
            <a:r>
              <a:rPr sz="1800" i="1" dirty="0">
                <a:latin typeface="Helvetica"/>
                <a:cs typeface="Helvetica"/>
              </a:rPr>
              <a:t>it</a:t>
            </a:r>
            <a:endParaRPr sz="1800">
              <a:latin typeface="Helvetica"/>
              <a:cs typeface="Helvetica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323046" y="2881545"/>
            <a:ext cx="142240" cy="1386840"/>
          </a:xfrm>
          <a:custGeom>
            <a:avLst/>
            <a:gdLst/>
            <a:ahLst/>
            <a:cxnLst/>
            <a:rect l="l" t="t" r="r" b="b"/>
            <a:pathLst>
              <a:path w="142239" h="1386839">
                <a:moveTo>
                  <a:pt x="0" y="0"/>
                </a:moveTo>
                <a:lnTo>
                  <a:pt x="0" y="182491"/>
                </a:lnTo>
                <a:lnTo>
                  <a:pt x="0" y="1386354"/>
                </a:lnTo>
                <a:lnTo>
                  <a:pt x="111058" y="1386354"/>
                </a:lnTo>
                <a:lnTo>
                  <a:pt x="141764" y="1386354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457139" y="4214223"/>
            <a:ext cx="138165" cy="107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1752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Parameterized Superscalar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2209800" y="4219164"/>
            <a:ext cx="734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OR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4432300" y="1396316"/>
            <a:ext cx="4648200" cy="1373505"/>
          </a:xfrm>
          <a:custGeom>
            <a:avLst/>
            <a:gdLst/>
            <a:ahLst/>
            <a:cxnLst/>
            <a:rect l="l" t="t" r="r" b="b"/>
            <a:pathLst>
              <a:path w="4648200" h="1373505">
                <a:moveTo>
                  <a:pt x="0" y="0"/>
                </a:moveTo>
                <a:lnTo>
                  <a:pt x="4648200" y="0"/>
                </a:lnTo>
                <a:lnTo>
                  <a:pt x="4648200" y="1373125"/>
                </a:lnTo>
                <a:lnTo>
                  <a:pt x="0" y="1373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8528508" y="1548716"/>
            <a:ext cx="486409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0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0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0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0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457700" y="1383616"/>
            <a:ext cx="3789679" cy="8534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solidFill>
                  <a:srgbClr val="CE7924"/>
                </a:solidFill>
                <a:latin typeface="Consolas"/>
                <a:cs typeface="Consolas"/>
              </a:rPr>
              <a:t>val 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exe_units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 ArrayBuffer[ExecutionUnit]()  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exe_units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+= Module(</a:t>
            </a:r>
            <a:r>
              <a:rPr sz="1100" b="1" dirty="0">
                <a:solidFill>
                  <a:srgbClr val="CE7924"/>
                </a:solidFill>
                <a:latin typeface="Consolas"/>
                <a:cs typeface="Consolas"/>
              </a:rPr>
              <a:t>new</a:t>
            </a:r>
            <a:r>
              <a:rPr sz="1100" b="1" spc="-105" dirty="0">
                <a:solidFill>
                  <a:srgbClr val="CE7924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ALUExeUnit(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is_branch_unit</a:t>
            </a:r>
            <a:endParaRPr sz="1100">
              <a:latin typeface="Consolas"/>
              <a:cs typeface="Consolas"/>
            </a:endParaRPr>
          </a:p>
          <a:p>
            <a:pPr marR="312420" algn="r">
              <a:lnSpc>
                <a:spcPts val="125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,</a:t>
            </a:r>
            <a:r>
              <a:rPr sz="1100" b="1" spc="-10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has_fpu</a:t>
            </a:r>
            <a:endParaRPr sz="1100">
              <a:latin typeface="Consolas"/>
              <a:cs typeface="Consolas"/>
            </a:endParaRPr>
          </a:p>
          <a:p>
            <a:pPr marR="312420" algn="r">
              <a:lnSpc>
                <a:spcPts val="130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,</a:t>
            </a:r>
            <a:r>
              <a:rPr sz="1100" b="1" spc="-10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has_mul</a:t>
            </a:r>
            <a:endParaRPr sz="1100">
              <a:latin typeface="Consolas"/>
              <a:cs typeface="Consolas"/>
            </a:endParaRPr>
          </a:p>
          <a:p>
            <a:pPr marR="850265" algn="r">
              <a:lnSpc>
                <a:spcPts val="131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457700" y="2209116"/>
            <a:ext cx="45573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exe_units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+= Module(</a:t>
            </a:r>
            <a:r>
              <a:rPr sz="1100" b="1" dirty="0">
                <a:solidFill>
                  <a:srgbClr val="CE7924"/>
                </a:solidFill>
                <a:latin typeface="Consolas"/>
                <a:cs typeface="Consolas"/>
              </a:rPr>
              <a:t>new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ALUMemExeUnit(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fp_mem_support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1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7222778" y="2374216"/>
            <a:ext cx="179260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1318260" algn="l"/>
              </a:tabLst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, 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has_div	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9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017141" y="3023625"/>
            <a:ext cx="1863725" cy="1106805"/>
          </a:xfrm>
          <a:custGeom>
            <a:avLst/>
            <a:gdLst/>
            <a:ahLst/>
            <a:cxnLst/>
            <a:rect l="l" t="t" r="r" b="b"/>
            <a:pathLst>
              <a:path w="1863725" h="1106804">
                <a:moveTo>
                  <a:pt x="0" y="0"/>
                </a:moveTo>
                <a:lnTo>
                  <a:pt x="1863555" y="0"/>
                </a:lnTo>
                <a:lnTo>
                  <a:pt x="1863555" y="1106672"/>
                </a:lnTo>
                <a:lnTo>
                  <a:pt x="0" y="1106672"/>
                </a:lnTo>
                <a:lnTo>
                  <a:pt x="0" y="0"/>
                </a:lnTo>
                <a:close/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594397" y="1980794"/>
            <a:ext cx="1243330" cy="1769110"/>
          </a:xfrm>
          <a:custGeom>
            <a:avLst/>
            <a:gdLst/>
            <a:ahLst/>
            <a:cxnLst/>
            <a:rect l="l" t="t" r="r" b="b"/>
            <a:pathLst>
              <a:path w="1243330" h="1769110">
                <a:moveTo>
                  <a:pt x="0" y="0"/>
                </a:moveTo>
                <a:lnTo>
                  <a:pt x="1243008" y="0"/>
                </a:lnTo>
                <a:lnTo>
                  <a:pt x="1243008" y="1768712"/>
                </a:lnTo>
                <a:lnTo>
                  <a:pt x="0" y="1768712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594396" y="1980800"/>
            <a:ext cx="1243330" cy="1769110"/>
          </a:xfrm>
          <a:custGeom>
            <a:avLst/>
            <a:gdLst/>
            <a:ahLst/>
            <a:cxnLst/>
            <a:rect l="l" t="t" r="r" b="b"/>
            <a:pathLst>
              <a:path w="1243330" h="1769110">
                <a:moveTo>
                  <a:pt x="0" y="0"/>
                </a:moveTo>
                <a:lnTo>
                  <a:pt x="1243008" y="0"/>
                </a:lnTo>
                <a:lnTo>
                  <a:pt x="1243008" y="1768708"/>
                </a:lnTo>
                <a:lnTo>
                  <a:pt x="0" y="1768708"/>
                </a:lnTo>
                <a:lnTo>
                  <a:pt x="0" y="0"/>
                </a:lnTo>
                <a:close/>
              </a:path>
            </a:pathLst>
          </a:custGeom>
          <a:ln w="8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 txBox="1"/>
          <p:nvPr/>
        </p:nvSpPr>
        <p:spPr>
          <a:xfrm>
            <a:off x="61702" y="2338158"/>
            <a:ext cx="447040" cy="829310"/>
          </a:xfrm>
          <a:prstGeom prst="rect">
            <a:avLst/>
          </a:prstGeom>
          <a:ln w="826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6195" marR="34290" indent="25400">
              <a:lnSpc>
                <a:spcPts val="1240"/>
              </a:lnSpc>
              <a:spcBef>
                <a:spcPts val="844"/>
              </a:spcBef>
            </a:pPr>
            <a:r>
              <a:rPr sz="1050" i="1" spc="-10" dirty="0">
                <a:latin typeface="Helvetica"/>
                <a:cs typeface="Helvetica"/>
              </a:rPr>
              <a:t>Issue  </a:t>
            </a:r>
            <a:r>
              <a:rPr sz="1050" i="1" spc="-5" dirty="0">
                <a:latin typeface="Helvetica"/>
                <a:cs typeface="Helvetica"/>
              </a:rPr>
              <a:t>Select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4230391" y="2527564"/>
            <a:ext cx="447040" cy="461645"/>
          </a:xfrm>
          <a:custGeom>
            <a:avLst/>
            <a:gdLst/>
            <a:ahLst/>
            <a:cxnLst/>
            <a:rect l="l" t="t" r="r" b="b"/>
            <a:pathLst>
              <a:path w="447039" h="461644">
                <a:moveTo>
                  <a:pt x="0" y="0"/>
                </a:moveTo>
                <a:lnTo>
                  <a:pt x="446440" y="0"/>
                </a:lnTo>
                <a:lnTo>
                  <a:pt x="446440" y="461041"/>
                </a:lnTo>
                <a:lnTo>
                  <a:pt x="0" y="4610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4230391" y="2527567"/>
            <a:ext cx="447040" cy="461645"/>
          </a:xfrm>
          <a:prstGeom prst="rect">
            <a:avLst/>
          </a:prstGeom>
          <a:ln w="8273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1100" dirty="0">
                <a:latin typeface="Helvetica"/>
                <a:cs typeface="Helvetica"/>
              </a:rPr>
              <a:t>Regfile</a:t>
            </a:r>
            <a:endParaRPr sz="11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Helvetica"/>
                <a:cs typeface="Helvetica"/>
              </a:rPr>
              <a:t>W</a:t>
            </a:r>
            <a:r>
              <a:rPr sz="750" spc="0" dirty="0">
                <a:latin typeface="Helvetica"/>
                <a:cs typeface="Helvetica"/>
              </a:rPr>
              <a:t>ri</a:t>
            </a:r>
            <a:r>
              <a:rPr sz="750" dirty="0">
                <a:latin typeface="Helvetica"/>
                <a:cs typeface="Helvetica"/>
              </a:rPr>
              <a:t>t</a:t>
            </a:r>
            <a:r>
              <a:rPr sz="750" spc="10" dirty="0">
                <a:latin typeface="Helvetica"/>
                <a:cs typeface="Helvetica"/>
              </a:rPr>
              <a:t>eback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508143" y="3010047"/>
            <a:ext cx="1427480" cy="567055"/>
          </a:xfrm>
          <a:custGeom>
            <a:avLst/>
            <a:gdLst/>
            <a:ahLst/>
            <a:cxnLst/>
            <a:rect l="l" t="t" r="r" b="b"/>
            <a:pathLst>
              <a:path w="1427480" h="567055">
                <a:moveTo>
                  <a:pt x="0" y="0"/>
                </a:moveTo>
                <a:lnTo>
                  <a:pt x="98382" y="0"/>
                </a:lnTo>
                <a:lnTo>
                  <a:pt x="1131810" y="0"/>
                </a:lnTo>
                <a:lnTo>
                  <a:pt x="1131810" y="566909"/>
                </a:lnTo>
                <a:lnTo>
                  <a:pt x="1410615" y="566909"/>
                </a:lnTo>
                <a:lnTo>
                  <a:pt x="1427150" y="566909"/>
                </a:lnTo>
              </a:path>
            </a:pathLst>
          </a:custGeom>
          <a:ln w="8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935293" y="3552116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674"/>
                </a:lnTo>
                <a:lnTo>
                  <a:pt x="66140" y="248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935293" y="3552119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139" y="24837"/>
                </a:moveTo>
                <a:lnTo>
                  <a:pt x="0" y="0"/>
                </a:lnTo>
                <a:lnTo>
                  <a:pt x="0" y="49674"/>
                </a:lnTo>
                <a:lnTo>
                  <a:pt x="66139" y="24837"/>
                </a:lnTo>
                <a:close/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557893" y="3651628"/>
            <a:ext cx="218817" cy="24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86425" y="1451054"/>
            <a:ext cx="1702435" cy="24109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70"/>
              </a:spcBef>
            </a:pPr>
            <a:r>
              <a:rPr sz="1400" b="1" i="1" spc="5" dirty="0">
                <a:latin typeface="Helvetica"/>
                <a:cs typeface="Helvetica"/>
              </a:rPr>
              <a:t>dual-issue</a:t>
            </a:r>
            <a:r>
              <a:rPr sz="1400" b="1" i="1" spc="350" dirty="0">
                <a:latin typeface="Helvetica"/>
                <a:cs typeface="Helvetica"/>
              </a:rPr>
              <a:t> </a:t>
            </a:r>
            <a:r>
              <a:rPr sz="1400" b="1" i="1" dirty="0">
                <a:latin typeface="Helvetica"/>
                <a:cs typeface="Helvetica"/>
              </a:rPr>
              <a:t>(5r,3w)</a:t>
            </a:r>
            <a:endParaRPr sz="1400" dirty="0">
              <a:latin typeface="Helvetica"/>
              <a:cs typeface="Helvetica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2623802" y="2947929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244207"/>
                </a:moveTo>
                <a:lnTo>
                  <a:pt x="0" y="0"/>
                </a:lnTo>
              </a:path>
            </a:pathLst>
          </a:custGeom>
          <a:ln w="826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2599000" y="2881691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801" y="0"/>
                </a:moveTo>
                <a:lnTo>
                  <a:pt x="0" y="66233"/>
                </a:lnTo>
                <a:lnTo>
                  <a:pt x="49603" y="66233"/>
                </a:lnTo>
                <a:lnTo>
                  <a:pt x="24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2599000" y="2881696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802" y="0"/>
                </a:moveTo>
                <a:lnTo>
                  <a:pt x="0" y="66232"/>
                </a:lnTo>
                <a:lnTo>
                  <a:pt x="49604" y="66232"/>
                </a:lnTo>
                <a:lnTo>
                  <a:pt x="24802" y="0"/>
                </a:lnTo>
                <a:close/>
              </a:path>
            </a:pathLst>
          </a:custGeom>
          <a:ln w="8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2656772" y="2815628"/>
            <a:ext cx="54673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0" dirty="0">
                <a:latin typeface="Helvetica"/>
                <a:cs typeface="Helvetica"/>
              </a:rPr>
              <a:t>bypassing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2369085" y="3055624"/>
            <a:ext cx="204169" cy="280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 txBox="1"/>
          <p:nvPr/>
        </p:nvSpPr>
        <p:spPr>
          <a:xfrm>
            <a:off x="2351564" y="3056723"/>
            <a:ext cx="21844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latin typeface="Helvetica"/>
                <a:cs typeface="Helvetica"/>
              </a:rPr>
              <a:t>ALU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2365574" y="3380635"/>
            <a:ext cx="1270" cy="109220"/>
          </a:xfrm>
          <a:custGeom>
            <a:avLst/>
            <a:gdLst/>
            <a:ahLst/>
            <a:cxnLst/>
            <a:rect l="l" t="t" r="r" b="b"/>
            <a:pathLst>
              <a:path w="1269" h="109219">
                <a:moveTo>
                  <a:pt x="0" y="0"/>
                </a:moveTo>
                <a:lnTo>
                  <a:pt x="1228" y="97684"/>
                </a:lnTo>
                <a:lnTo>
                  <a:pt x="0" y="109043"/>
                </a:lnTo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2365574" y="3544205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9043"/>
                </a:lnTo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2365574" y="3489679"/>
            <a:ext cx="268605" cy="54610"/>
          </a:xfrm>
          <a:custGeom>
            <a:avLst/>
            <a:gdLst/>
            <a:ahLst/>
            <a:cxnLst/>
            <a:rect l="l" t="t" r="r" b="b"/>
            <a:pathLst>
              <a:path w="268605" h="54610">
                <a:moveTo>
                  <a:pt x="0" y="0"/>
                </a:moveTo>
                <a:lnTo>
                  <a:pt x="268002" y="27262"/>
                </a:lnTo>
                <a:lnTo>
                  <a:pt x="0" y="54525"/>
                </a:lnTo>
              </a:path>
            </a:pathLst>
          </a:custGeom>
          <a:ln w="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2365574" y="3380635"/>
            <a:ext cx="670560" cy="54610"/>
          </a:xfrm>
          <a:custGeom>
            <a:avLst/>
            <a:gdLst/>
            <a:ahLst/>
            <a:cxnLst/>
            <a:rect l="l" t="t" r="r" b="b"/>
            <a:pathLst>
              <a:path w="670560" h="54610">
                <a:moveTo>
                  <a:pt x="0" y="0"/>
                </a:moveTo>
                <a:lnTo>
                  <a:pt x="669961" y="54517"/>
                </a:lnTo>
              </a:path>
            </a:pathLst>
          </a:custGeom>
          <a:ln w="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365574" y="3598722"/>
            <a:ext cx="670560" cy="54610"/>
          </a:xfrm>
          <a:custGeom>
            <a:avLst/>
            <a:gdLst/>
            <a:ahLst/>
            <a:cxnLst/>
            <a:rect l="l" t="t" r="r" b="b"/>
            <a:pathLst>
              <a:path w="670560" h="54610">
                <a:moveTo>
                  <a:pt x="0" y="54525"/>
                </a:moveTo>
                <a:lnTo>
                  <a:pt x="669961" y="0"/>
                </a:lnTo>
              </a:path>
            </a:pathLst>
          </a:custGeom>
          <a:ln w="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3035535" y="3435152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569"/>
                </a:lnTo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 txBox="1"/>
          <p:nvPr/>
        </p:nvSpPr>
        <p:spPr>
          <a:xfrm>
            <a:off x="2572853" y="3352759"/>
            <a:ext cx="20510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Helvetica"/>
                <a:cs typeface="Helvetica"/>
              </a:rPr>
              <a:t>div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36" name="object 33"/>
          <p:cNvSpPr/>
          <p:nvPr/>
        </p:nvSpPr>
        <p:spPr>
          <a:xfrm>
            <a:off x="3788281" y="3476151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10">
                <a:moveTo>
                  <a:pt x="0" y="0"/>
                </a:moveTo>
                <a:lnTo>
                  <a:pt x="48277" y="54517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788281" y="3476151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605"/>
                </a:lnTo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788281" y="3694238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10">
                <a:moveTo>
                  <a:pt x="0" y="54517"/>
                </a:moveTo>
                <a:lnTo>
                  <a:pt x="48277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3836559" y="3530668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569"/>
                </a:lnTo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574054" y="2758090"/>
            <a:ext cx="1574800" cy="438784"/>
          </a:xfrm>
          <a:custGeom>
            <a:avLst/>
            <a:gdLst/>
            <a:ahLst/>
            <a:cxnLst/>
            <a:rect l="l" t="t" r="r" b="b"/>
            <a:pathLst>
              <a:path w="1574800" h="438785">
                <a:moveTo>
                  <a:pt x="0" y="438733"/>
                </a:moveTo>
                <a:lnTo>
                  <a:pt x="98382" y="438733"/>
                </a:lnTo>
                <a:lnTo>
                  <a:pt x="1421170" y="438733"/>
                </a:lnTo>
                <a:lnTo>
                  <a:pt x="1421170" y="0"/>
                </a:lnTo>
                <a:lnTo>
                  <a:pt x="1557954" y="0"/>
                </a:lnTo>
                <a:lnTo>
                  <a:pt x="1574488" y="0"/>
                </a:lnTo>
              </a:path>
            </a:pathLst>
          </a:custGeom>
          <a:ln w="8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4148544" y="2733248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674"/>
                </a:lnTo>
                <a:lnTo>
                  <a:pt x="66139" y="248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4148543" y="2733252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139" y="24837"/>
                </a:moveTo>
                <a:lnTo>
                  <a:pt x="0" y="0"/>
                </a:lnTo>
                <a:lnTo>
                  <a:pt x="0" y="49674"/>
                </a:lnTo>
                <a:lnTo>
                  <a:pt x="66139" y="24837"/>
                </a:lnTo>
                <a:close/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3157867" y="3544788"/>
            <a:ext cx="553085" cy="0"/>
          </a:xfrm>
          <a:custGeom>
            <a:avLst/>
            <a:gdLst/>
            <a:ahLst/>
            <a:cxnLst/>
            <a:rect l="l" t="t" r="r" b="b"/>
            <a:pathLst>
              <a:path w="553085">
                <a:moveTo>
                  <a:pt x="0" y="0"/>
                </a:moveTo>
                <a:lnTo>
                  <a:pt x="552705" y="0"/>
                </a:lnTo>
              </a:path>
            </a:pathLst>
          </a:custGeom>
          <a:ln w="9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3039663" y="3544788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5130" y="0"/>
                </a:lnTo>
              </a:path>
            </a:pathLst>
          </a:custGeom>
          <a:ln w="9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3706434" y="3519460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674"/>
                </a:lnTo>
                <a:lnTo>
                  <a:pt x="66139" y="248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706433" y="3519467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139" y="24837"/>
                </a:moveTo>
                <a:lnTo>
                  <a:pt x="0" y="0"/>
                </a:lnTo>
                <a:lnTo>
                  <a:pt x="0" y="49674"/>
                </a:lnTo>
                <a:lnTo>
                  <a:pt x="66139" y="24837"/>
                </a:lnTo>
                <a:close/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703076" y="3073192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2676540" y="3073200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1"/>
                </a:lnTo>
                <a:lnTo>
                  <a:pt x="0" y="245731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2676540" y="3288216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23"/>
                </a:moveTo>
                <a:lnTo>
                  <a:pt x="26546" y="0"/>
                </a:lnTo>
                <a:lnTo>
                  <a:pt x="53076" y="30723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131330" y="3394066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3104794" y="3394072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3" y="0"/>
                </a:lnTo>
                <a:lnTo>
                  <a:pt x="53073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3104794" y="3609088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23"/>
                </a:moveTo>
                <a:lnTo>
                  <a:pt x="26546" y="0"/>
                </a:lnTo>
                <a:lnTo>
                  <a:pt x="53076" y="30723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/>
          <p:cNvSpPr txBox="1"/>
          <p:nvPr/>
        </p:nvSpPr>
        <p:spPr>
          <a:xfrm>
            <a:off x="2332212" y="3735472"/>
            <a:ext cx="25717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0" dirty="0">
                <a:latin typeface="Helvetica"/>
                <a:cs typeface="Helvetica"/>
              </a:rPr>
              <a:t>Agen</a:t>
            </a:r>
            <a:endParaRPr sz="750">
              <a:latin typeface="Helvetica"/>
              <a:cs typeface="Helvetica"/>
            </a:endParaRPr>
          </a:p>
        </p:txBody>
      </p:sp>
      <p:graphicFrame>
        <p:nvGraphicFramePr>
          <p:cNvPr id="54" name="object 51"/>
          <p:cNvGraphicFramePr>
            <a:graphicFrameLocks noGrp="1"/>
          </p:cNvGraphicFramePr>
          <p:nvPr>
            <p:extLst/>
          </p:nvPr>
        </p:nvGraphicFramePr>
        <p:xfrm>
          <a:off x="2614130" y="3766764"/>
          <a:ext cx="916938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-10" dirty="0">
                          <a:latin typeface="Helvetica"/>
                          <a:cs typeface="Helvetica"/>
                        </a:rPr>
                        <a:t>LSU</a:t>
                      </a:r>
                      <a:endParaRPr sz="1050">
                        <a:latin typeface="Helvetica"/>
                        <a:cs typeface="Helvetica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C8C8C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Helvetica"/>
                          <a:cs typeface="Helvetica"/>
                        </a:rPr>
                        <a:t>D$</a:t>
                      </a:r>
                      <a:endParaRPr sz="1100">
                        <a:latin typeface="Helvetica"/>
                        <a:cs typeface="Helvetica"/>
                      </a:endParaRPr>
                    </a:p>
                  </a:txBody>
                  <a:tcPr marL="0" marR="0" marT="23495" marB="0">
                    <a:lnL w="76200">
                      <a:solidFill>
                        <a:srgbClr val="C8C8C8"/>
                      </a:solidFill>
                      <a:prstDash val="solid"/>
                    </a:lnL>
                    <a:lnR w="76200">
                      <a:solidFill>
                        <a:srgbClr val="C8C8C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2"/>
          <p:cNvSpPr/>
          <p:nvPr/>
        </p:nvSpPr>
        <p:spPr>
          <a:xfrm>
            <a:off x="2361667" y="3707816"/>
            <a:ext cx="216244" cy="367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3844826" y="2873351"/>
            <a:ext cx="304165" cy="739140"/>
          </a:xfrm>
          <a:custGeom>
            <a:avLst/>
            <a:gdLst/>
            <a:ahLst/>
            <a:cxnLst/>
            <a:rect l="l" t="t" r="r" b="b"/>
            <a:pathLst>
              <a:path w="304164" h="739139">
                <a:moveTo>
                  <a:pt x="0" y="739106"/>
                </a:moveTo>
                <a:lnTo>
                  <a:pt x="98382" y="739106"/>
                </a:lnTo>
                <a:lnTo>
                  <a:pt x="247196" y="739106"/>
                </a:lnTo>
                <a:lnTo>
                  <a:pt x="247196" y="0"/>
                </a:lnTo>
                <a:lnTo>
                  <a:pt x="287182" y="0"/>
                </a:lnTo>
                <a:lnTo>
                  <a:pt x="303717" y="0"/>
                </a:lnTo>
              </a:path>
            </a:pathLst>
          </a:custGeom>
          <a:ln w="8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148544" y="2848508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674"/>
                </a:lnTo>
                <a:lnTo>
                  <a:pt x="66139" y="248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4148543" y="284851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139" y="24837"/>
                </a:moveTo>
                <a:lnTo>
                  <a:pt x="0" y="0"/>
                </a:lnTo>
                <a:lnTo>
                  <a:pt x="0" y="49674"/>
                </a:lnTo>
                <a:lnTo>
                  <a:pt x="66139" y="24837"/>
                </a:lnTo>
                <a:close/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2030059" y="1458807"/>
            <a:ext cx="1863725" cy="1328420"/>
          </a:xfrm>
          <a:custGeom>
            <a:avLst/>
            <a:gdLst/>
            <a:ahLst/>
            <a:cxnLst/>
            <a:rect l="l" t="t" r="r" b="b"/>
            <a:pathLst>
              <a:path w="1863725" h="1328420">
                <a:moveTo>
                  <a:pt x="0" y="0"/>
                </a:moveTo>
                <a:lnTo>
                  <a:pt x="1863556" y="0"/>
                </a:lnTo>
                <a:lnTo>
                  <a:pt x="1863556" y="1327988"/>
                </a:lnTo>
                <a:lnTo>
                  <a:pt x="0" y="1327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/>
          <p:cNvSpPr/>
          <p:nvPr/>
        </p:nvSpPr>
        <p:spPr>
          <a:xfrm>
            <a:off x="2030059" y="1458813"/>
            <a:ext cx="1863725" cy="1328420"/>
          </a:xfrm>
          <a:custGeom>
            <a:avLst/>
            <a:gdLst/>
            <a:ahLst/>
            <a:cxnLst/>
            <a:rect l="l" t="t" r="r" b="b"/>
            <a:pathLst>
              <a:path w="1863725" h="1328420">
                <a:moveTo>
                  <a:pt x="0" y="0"/>
                </a:moveTo>
                <a:lnTo>
                  <a:pt x="1863556" y="0"/>
                </a:lnTo>
                <a:lnTo>
                  <a:pt x="1863556" y="1327988"/>
                </a:lnTo>
                <a:lnTo>
                  <a:pt x="0" y="1327988"/>
                </a:lnTo>
                <a:lnTo>
                  <a:pt x="0" y="0"/>
                </a:lnTo>
                <a:close/>
              </a:path>
            </a:pathLst>
          </a:custGeom>
          <a:ln w="8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/>
          <p:cNvSpPr txBox="1">
            <a:spLocks/>
          </p:cNvSpPr>
          <p:nvPr/>
        </p:nvSpPr>
        <p:spPr>
          <a:xfrm>
            <a:off x="2505096" y="1037101"/>
            <a:ext cx="4504690" cy="268022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885">
              <a:lnSpc>
                <a:spcPct val="100000"/>
              </a:lnSpc>
              <a:spcBef>
                <a:spcPts val="275"/>
              </a:spcBef>
            </a:pPr>
            <a:r>
              <a:rPr lang="en-US" sz="900" i="1" dirty="0">
                <a:solidFill>
                  <a:srgbClr val="000000"/>
                </a:solidFill>
                <a:latin typeface="Helvetica"/>
                <a:cs typeface="Helvetica"/>
              </a:rPr>
              <a:t>bypassing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62" name="object 59"/>
          <p:cNvSpPr/>
          <p:nvPr/>
        </p:nvSpPr>
        <p:spPr>
          <a:xfrm>
            <a:off x="2378201" y="1497295"/>
            <a:ext cx="216244" cy="367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/>
          <p:cNvSpPr txBox="1"/>
          <p:nvPr/>
        </p:nvSpPr>
        <p:spPr>
          <a:xfrm>
            <a:off x="2372232" y="1524949"/>
            <a:ext cx="21844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15" dirty="0">
                <a:latin typeface="Helvetica"/>
                <a:cs typeface="Helvetica"/>
              </a:rPr>
              <a:t>ALU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4" name="object 61"/>
          <p:cNvSpPr/>
          <p:nvPr/>
        </p:nvSpPr>
        <p:spPr>
          <a:xfrm>
            <a:off x="2366728" y="1915574"/>
            <a:ext cx="109142" cy="3678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370864" y="1919709"/>
            <a:ext cx="1173480" cy="72390"/>
          </a:xfrm>
          <a:custGeom>
            <a:avLst/>
            <a:gdLst/>
            <a:ahLst/>
            <a:cxnLst/>
            <a:rect l="l" t="t" r="r" b="b"/>
            <a:pathLst>
              <a:path w="1173479" h="72390">
                <a:moveTo>
                  <a:pt x="0" y="0"/>
                </a:moveTo>
                <a:lnTo>
                  <a:pt x="1173293" y="71920"/>
                </a:lnTo>
              </a:path>
            </a:pathLst>
          </a:custGeom>
          <a:ln w="8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370864" y="2207382"/>
            <a:ext cx="1173480" cy="72390"/>
          </a:xfrm>
          <a:custGeom>
            <a:avLst/>
            <a:gdLst/>
            <a:ahLst/>
            <a:cxnLst/>
            <a:rect l="l" t="t" r="r" b="b"/>
            <a:pathLst>
              <a:path w="1173479" h="72389">
                <a:moveTo>
                  <a:pt x="0" y="71912"/>
                </a:moveTo>
                <a:lnTo>
                  <a:pt x="1173293" y="0"/>
                </a:lnTo>
              </a:path>
            </a:pathLst>
          </a:custGeom>
          <a:ln w="8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/>
          <p:cNvSpPr txBox="1"/>
          <p:nvPr/>
        </p:nvSpPr>
        <p:spPr>
          <a:xfrm>
            <a:off x="2773761" y="1922529"/>
            <a:ext cx="29019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latin typeface="Helvetica"/>
                <a:cs typeface="Helvetica"/>
              </a:rPr>
              <a:t>F</a:t>
            </a:r>
            <a:r>
              <a:rPr sz="1050" spc="-10" dirty="0">
                <a:latin typeface="Helvetica"/>
                <a:cs typeface="Helvetica"/>
              </a:rPr>
              <a:t>PU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68" name="object 65"/>
          <p:cNvSpPr/>
          <p:nvPr/>
        </p:nvSpPr>
        <p:spPr>
          <a:xfrm>
            <a:off x="2697074" y="1978807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/>
          <p:cNvSpPr/>
          <p:nvPr/>
        </p:nvSpPr>
        <p:spPr>
          <a:xfrm>
            <a:off x="2670538" y="1978813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/>
          <p:cNvSpPr/>
          <p:nvPr/>
        </p:nvSpPr>
        <p:spPr>
          <a:xfrm>
            <a:off x="2670538" y="2193829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23"/>
                </a:moveTo>
                <a:lnTo>
                  <a:pt x="26546" y="0"/>
                </a:lnTo>
                <a:lnTo>
                  <a:pt x="53076" y="30723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/>
          <p:cNvSpPr/>
          <p:nvPr/>
        </p:nvSpPr>
        <p:spPr>
          <a:xfrm>
            <a:off x="3183732" y="197856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9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/>
          <p:cNvSpPr/>
          <p:nvPr/>
        </p:nvSpPr>
        <p:spPr>
          <a:xfrm>
            <a:off x="3157195" y="1978565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3" y="0"/>
                </a:lnTo>
                <a:lnTo>
                  <a:pt x="53073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/>
          <p:cNvSpPr/>
          <p:nvPr/>
        </p:nvSpPr>
        <p:spPr>
          <a:xfrm>
            <a:off x="3157195" y="2193589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3543822" y="1978807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2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3517286" y="1978813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3517286" y="2193829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23"/>
                </a:moveTo>
                <a:lnTo>
                  <a:pt x="26546" y="0"/>
                </a:lnTo>
                <a:lnTo>
                  <a:pt x="53076" y="30723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/>
          <p:cNvSpPr/>
          <p:nvPr/>
        </p:nvSpPr>
        <p:spPr>
          <a:xfrm>
            <a:off x="3543001" y="1557355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5"/>
          <p:cNvSpPr/>
          <p:nvPr/>
        </p:nvSpPr>
        <p:spPr>
          <a:xfrm>
            <a:off x="3516465" y="1557359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3516465" y="1772383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5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3782911" y="1963199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09">
                <a:moveTo>
                  <a:pt x="0" y="0"/>
                </a:moveTo>
                <a:lnTo>
                  <a:pt x="48277" y="54517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3782911" y="1963199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605"/>
                </a:lnTo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3782911" y="2181287"/>
            <a:ext cx="48895" cy="54610"/>
          </a:xfrm>
          <a:custGeom>
            <a:avLst/>
            <a:gdLst/>
            <a:ahLst/>
            <a:cxnLst/>
            <a:rect l="l" t="t" r="r" b="b"/>
            <a:pathLst>
              <a:path w="48895" h="54610">
                <a:moveTo>
                  <a:pt x="0" y="54517"/>
                </a:moveTo>
                <a:lnTo>
                  <a:pt x="48277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/>
          <p:cNvSpPr/>
          <p:nvPr/>
        </p:nvSpPr>
        <p:spPr>
          <a:xfrm>
            <a:off x="3831189" y="2017717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569"/>
                </a:lnTo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1"/>
          <p:cNvSpPr/>
          <p:nvPr/>
        </p:nvSpPr>
        <p:spPr>
          <a:xfrm>
            <a:off x="3569541" y="1680229"/>
            <a:ext cx="132080" cy="351155"/>
          </a:xfrm>
          <a:custGeom>
            <a:avLst/>
            <a:gdLst/>
            <a:ahLst/>
            <a:cxnLst/>
            <a:rect l="l" t="t" r="r" b="b"/>
            <a:pathLst>
              <a:path w="132079" h="351155">
                <a:moveTo>
                  <a:pt x="0" y="0"/>
                </a:moveTo>
                <a:lnTo>
                  <a:pt x="98382" y="0"/>
                </a:lnTo>
                <a:lnTo>
                  <a:pt x="98382" y="351123"/>
                </a:lnTo>
                <a:lnTo>
                  <a:pt x="114987" y="351123"/>
                </a:lnTo>
                <a:lnTo>
                  <a:pt x="131522" y="351123"/>
                </a:lnTo>
              </a:path>
            </a:pathLst>
          </a:custGeom>
          <a:ln w="8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2"/>
          <p:cNvSpPr/>
          <p:nvPr/>
        </p:nvSpPr>
        <p:spPr>
          <a:xfrm>
            <a:off x="3566223" y="2002378"/>
            <a:ext cx="205117" cy="126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3572722" y="2167659"/>
            <a:ext cx="128905" cy="365125"/>
          </a:xfrm>
          <a:custGeom>
            <a:avLst/>
            <a:gdLst/>
            <a:ahLst/>
            <a:cxnLst/>
            <a:rect l="l" t="t" r="r" b="b"/>
            <a:pathLst>
              <a:path w="128904" h="365125">
                <a:moveTo>
                  <a:pt x="0" y="364577"/>
                </a:moveTo>
                <a:lnTo>
                  <a:pt x="98382" y="364577"/>
                </a:lnTo>
                <a:lnTo>
                  <a:pt x="106649" y="364577"/>
                </a:lnTo>
                <a:lnTo>
                  <a:pt x="106649" y="0"/>
                </a:lnTo>
                <a:lnTo>
                  <a:pt x="111806" y="0"/>
                </a:lnTo>
                <a:lnTo>
                  <a:pt x="128341" y="0"/>
                </a:lnTo>
              </a:path>
            </a:pathLst>
          </a:custGeom>
          <a:ln w="8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3701064" y="214281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673"/>
                </a:lnTo>
                <a:lnTo>
                  <a:pt x="66139" y="248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3701064" y="2142822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139" y="24837"/>
                </a:moveTo>
                <a:lnTo>
                  <a:pt x="0" y="0"/>
                </a:lnTo>
                <a:lnTo>
                  <a:pt x="0" y="49674"/>
                </a:lnTo>
                <a:lnTo>
                  <a:pt x="66139" y="24837"/>
                </a:lnTo>
                <a:close/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3212033" y="1681226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571" y="0"/>
                </a:lnTo>
              </a:path>
            </a:pathLst>
          </a:custGeom>
          <a:ln w="10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2744141" y="1681226"/>
            <a:ext cx="415290" cy="0"/>
          </a:xfrm>
          <a:custGeom>
            <a:avLst/>
            <a:gdLst/>
            <a:ahLst/>
            <a:cxnLst/>
            <a:rect l="l" t="t" r="r" b="b"/>
            <a:pathLst>
              <a:path w="415289">
                <a:moveTo>
                  <a:pt x="0" y="0"/>
                </a:moveTo>
                <a:lnTo>
                  <a:pt x="414820" y="0"/>
                </a:lnTo>
              </a:path>
            </a:pathLst>
          </a:custGeom>
          <a:ln w="10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2594435" y="1681226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33" y="0"/>
                </a:lnTo>
              </a:path>
            </a:pathLst>
          </a:custGeom>
          <a:ln w="10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2717605" y="1558352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7"/>
                </a:lnTo>
              </a:path>
            </a:pathLst>
          </a:custGeom>
          <a:ln w="53072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0"/>
          <p:cNvSpPr/>
          <p:nvPr/>
        </p:nvSpPr>
        <p:spPr>
          <a:xfrm>
            <a:off x="2691068" y="1558352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1"/>
          <p:cNvSpPr/>
          <p:nvPr/>
        </p:nvSpPr>
        <p:spPr>
          <a:xfrm>
            <a:off x="2691068" y="1773376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5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2"/>
          <p:cNvSpPr/>
          <p:nvPr/>
        </p:nvSpPr>
        <p:spPr>
          <a:xfrm>
            <a:off x="3185497" y="1557355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2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3"/>
          <p:cNvSpPr/>
          <p:nvPr/>
        </p:nvSpPr>
        <p:spPr>
          <a:xfrm>
            <a:off x="3158961" y="1557359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4"/>
          <p:cNvSpPr/>
          <p:nvPr/>
        </p:nvSpPr>
        <p:spPr>
          <a:xfrm>
            <a:off x="3158961" y="1772383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5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5"/>
          <p:cNvSpPr/>
          <p:nvPr/>
        </p:nvSpPr>
        <p:spPr>
          <a:xfrm>
            <a:off x="3043493" y="1373563"/>
            <a:ext cx="2540" cy="309245"/>
          </a:xfrm>
          <a:custGeom>
            <a:avLst/>
            <a:gdLst/>
            <a:ahLst/>
            <a:cxnLst/>
            <a:rect l="l" t="t" r="r" b="b"/>
            <a:pathLst>
              <a:path w="2539" h="309244">
                <a:moveTo>
                  <a:pt x="1967" y="308660"/>
                </a:moveTo>
                <a:lnTo>
                  <a:pt x="0" y="0"/>
                </a:lnTo>
              </a:path>
            </a:pathLst>
          </a:custGeom>
          <a:ln w="826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6"/>
          <p:cNvSpPr/>
          <p:nvPr/>
        </p:nvSpPr>
        <p:spPr>
          <a:xfrm>
            <a:off x="3018692" y="1307328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378" y="0"/>
                </a:moveTo>
                <a:lnTo>
                  <a:pt x="0" y="66390"/>
                </a:lnTo>
                <a:lnTo>
                  <a:pt x="49603" y="66073"/>
                </a:lnTo>
                <a:lnTo>
                  <a:pt x="24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7"/>
          <p:cNvSpPr/>
          <p:nvPr/>
        </p:nvSpPr>
        <p:spPr>
          <a:xfrm>
            <a:off x="3018691" y="1307331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379" y="0"/>
                </a:moveTo>
                <a:lnTo>
                  <a:pt x="0" y="66389"/>
                </a:lnTo>
                <a:lnTo>
                  <a:pt x="49603" y="66075"/>
                </a:lnTo>
                <a:lnTo>
                  <a:pt x="24379" y="0"/>
                </a:lnTo>
                <a:close/>
              </a:path>
            </a:pathLst>
          </a:custGeom>
          <a:ln w="8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8"/>
          <p:cNvSpPr/>
          <p:nvPr/>
        </p:nvSpPr>
        <p:spPr>
          <a:xfrm>
            <a:off x="3449731" y="1373563"/>
            <a:ext cx="2540" cy="309245"/>
          </a:xfrm>
          <a:custGeom>
            <a:avLst/>
            <a:gdLst/>
            <a:ahLst/>
            <a:cxnLst/>
            <a:rect l="l" t="t" r="r" b="b"/>
            <a:pathLst>
              <a:path w="2539" h="309244">
                <a:moveTo>
                  <a:pt x="1967" y="308660"/>
                </a:moveTo>
                <a:lnTo>
                  <a:pt x="0" y="0"/>
                </a:lnTo>
              </a:path>
            </a:pathLst>
          </a:custGeom>
          <a:ln w="826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9"/>
          <p:cNvSpPr/>
          <p:nvPr/>
        </p:nvSpPr>
        <p:spPr>
          <a:xfrm>
            <a:off x="3424929" y="1307328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380" y="0"/>
                </a:moveTo>
                <a:lnTo>
                  <a:pt x="0" y="66389"/>
                </a:lnTo>
                <a:lnTo>
                  <a:pt x="49603" y="66071"/>
                </a:lnTo>
                <a:lnTo>
                  <a:pt x="24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0"/>
          <p:cNvSpPr/>
          <p:nvPr/>
        </p:nvSpPr>
        <p:spPr>
          <a:xfrm>
            <a:off x="3424929" y="1307331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379" y="0"/>
                </a:moveTo>
                <a:lnTo>
                  <a:pt x="0" y="66389"/>
                </a:lnTo>
                <a:lnTo>
                  <a:pt x="49603" y="66075"/>
                </a:lnTo>
                <a:lnTo>
                  <a:pt x="24379" y="0"/>
                </a:lnTo>
                <a:close/>
              </a:path>
            </a:pathLst>
          </a:custGeom>
          <a:ln w="8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1"/>
          <p:cNvSpPr/>
          <p:nvPr/>
        </p:nvSpPr>
        <p:spPr>
          <a:xfrm>
            <a:off x="2637851" y="1373563"/>
            <a:ext cx="2540" cy="309245"/>
          </a:xfrm>
          <a:custGeom>
            <a:avLst/>
            <a:gdLst/>
            <a:ahLst/>
            <a:cxnLst/>
            <a:rect l="l" t="t" r="r" b="b"/>
            <a:pathLst>
              <a:path w="2539" h="309244">
                <a:moveTo>
                  <a:pt x="1967" y="308660"/>
                </a:moveTo>
                <a:lnTo>
                  <a:pt x="0" y="0"/>
                </a:lnTo>
              </a:path>
            </a:pathLst>
          </a:custGeom>
          <a:ln w="826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2"/>
          <p:cNvSpPr/>
          <p:nvPr/>
        </p:nvSpPr>
        <p:spPr>
          <a:xfrm>
            <a:off x="2613049" y="1307328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380" y="0"/>
                </a:moveTo>
                <a:lnTo>
                  <a:pt x="0" y="66390"/>
                </a:lnTo>
                <a:lnTo>
                  <a:pt x="49603" y="66073"/>
                </a:lnTo>
                <a:lnTo>
                  <a:pt x="24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3"/>
          <p:cNvSpPr/>
          <p:nvPr/>
        </p:nvSpPr>
        <p:spPr>
          <a:xfrm>
            <a:off x="2613048" y="1307331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4379" y="0"/>
                </a:moveTo>
                <a:lnTo>
                  <a:pt x="0" y="66389"/>
                </a:lnTo>
                <a:lnTo>
                  <a:pt x="49603" y="66075"/>
                </a:lnTo>
                <a:lnTo>
                  <a:pt x="24379" y="0"/>
                </a:lnTo>
                <a:close/>
              </a:path>
            </a:pathLst>
          </a:custGeom>
          <a:ln w="8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4"/>
          <p:cNvSpPr/>
          <p:nvPr/>
        </p:nvSpPr>
        <p:spPr>
          <a:xfrm>
            <a:off x="1731868" y="345296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5"/>
          <p:cNvSpPr/>
          <p:nvPr/>
        </p:nvSpPr>
        <p:spPr>
          <a:xfrm>
            <a:off x="1705331" y="3452969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5">
                <a:moveTo>
                  <a:pt x="0" y="0"/>
                </a:moveTo>
                <a:lnTo>
                  <a:pt x="53073" y="0"/>
                </a:lnTo>
                <a:lnTo>
                  <a:pt x="53073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6"/>
          <p:cNvSpPr/>
          <p:nvPr/>
        </p:nvSpPr>
        <p:spPr>
          <a:xfrm>
            <a:off x="1705331" y="3667993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7"/>
          <p:cNvSpPr/>
          <p:nvPr/>
        </p:nvSpPr>
        <p:spPr>
          <a:xfrm>
            <a:off x="508143" y="2122803"/>
            <a:ext cx="1440180" cy="551815"/>
          </a:xfrm>
          <a:custGeom>
            <a:avLst/>
            <a:gdLst/>
            <a:ahLst/>
            <a:cxnLst/>
            <a:rect l="l" t="t" r="r" b="b"/>
            <a:pathLst>
              <a:path w="1440180" h="551814">
                <a:moveTo>
                  <a:pt x="0" y="551303"/>
                </a:moveTo>
                <a:lnTo>
                  <a:pt x="98382" y="551303"/>
                </a:lnTo>
                <a:lnTo>
                  <a:pt x="1131810" y="551303"/>
                </a:lnTo>
                <a:lnTo>
                  <a:pt x="1131810" y="0"/>
                </a:lnTo>
                <a:lnTo>
                  <a:pt x="1423533" y="0"/>
                </a:lnTo>
                <a:lnTo>
                  <a:pt x="1440067" y="0"/>
                </a:lnTo>
              </a:path>
            </a:pathLst>
          </a:custGeom>
          <a:ln w="8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8"/>
          <p:cNvSpPr/>
          <p:nvPr/>
        </p:nvSpPr>
        <p:spPr>
          <a:xfrm>
            <a:off x="1948211" y="2097964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674"/>
                </a:lnTo>
                <a:lnTo>
                  <a:pt x="66139" y="248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9"/>
          <p:cNvSpPr/>
          <p:nvPr/>
        </p:nvSpPr>
        <p:spPr>
          <a:xfrm>
            <a:off x="1948211" y="2097966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139" y="24837"/>
                </a:moveTo>
                <a:lnTo>
                  <a:pt x="0" y="0"/>
                </a:lnTo>
                <a:lnTo>
                  <a:pt x="0" y="49674"/>
                </a:lnTo>
                <a:lnTo>
                  <a:pt x="66139" y="24837"/>
                </a:lnTo>
                <a:close/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0"/>
          <p:cNvSpPr/>
          <p:nvPr/>
        </p:nvSpPr>
        <p:spPr>
          <a:xfrm>
            <a:off x="1731869" y="2003609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2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1"/>
          <p:cNvSpPr/>
          <p:nvPr/>
        </p:nvSpPr>
        <p:spPr>
          <a:xfrm>
            <a:off x="1705332" y="2003609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2"/>
          <p:cNvSpPr/>
          <p:nvPr/>
        </p:nvSpPr>
        <p:spPr>
          <a:xfrm>
            <a:off x="1705332" y="2218634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3"/>
          <p:cNvSpPr/>
          <p:nvPr/>
        </p:nvSpPr>
        <p:spPr>
          <a:xfrm>
            <a:off x="1204633" y="2431854"/>
            <a:ext cx="361315" cy="725170"/>
          </a:xfrm>
          <a:custGeom>
            <a:avLst/>
            <a:gdLst/>
            <a:ahLst/>
            <a:cxnLst/>
            <a:rect l="l" t="t" r="r" b="b"/>
            <a:pathLst>
              <a:path w="361315" h="725169">
                <a:moveTo>
                  <a:pt x="0" y="0"/>
                </a:moveTo>
                <a:lnTo>
                  <a:pt x="360726" y="0"/>
                </a:lnTo>
                <a:lnTo>
                  <a:pt x="360726" y="724935"/>
                </a:lnTo>
                <a:lnTo>
                  <a:pt x="0" y="7249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4"/>
          <p:cNvSpPr/>
          <p:nvPr/>
        </p:nvSpPr>
        <p:spPr>
          <a:xfrm>
            <a:off x="1204633" y="2431861"/>
            <a:ext cx="361315" cy="725170"/>
          </a:xfrm>
          <a:custGeom>
            <a:avLst/>
            <a:gdLst/>
            <a:ahLst/>
            <a:cxnLst/>
            <a:rect l="l" t="t" r="r" b="b"/>
            <a:pathLst>
              <a:path w="361315" h="725169">
                <a:moveTo>
                  <a:pt x="0" y="0"/>
                </a:moveTo>
                <a:lnTo>
                  <a:pt x="360726" y="0"/>
                </a:lnTo>
                <a:lnTo>
                  <a:pt x="360726" y="724932"/>
                </a:lnTo>
                <a:lnTo>
                  <a:pt x="0" y="724932"/>
                </a:lnTo>
                <a:lnTo>
                  <a:pt x="0" y="0"/>
                </a:lnTo>
                <a:close/>
              </a:path>
            </a:pathLst>
          </a:custGeom>
          <a:ln w="8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5"/>
          <p:cNvSpPr txBox="1"/>
          <p:nvPr/>
        </p:nvSpPr>
        <p:spPr>
          <a:xfrm>
            <a:off x="1204633" y="2674107"/>
            <a:ext cx="361315" cy="336550"/>
          </a:xfrm>
          <a:prstGeom prst="rect">
            <a:avLst/>
          </a:prstGeom>
          <a:solidFill>
            <a:srgbClr val="FFFFFF"/>
          </a:solidFill>
          <a:ln w="826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">
              <a:lnSpc>
                <a:spcPts val="925"/>
              </a:lnSpc>
            </a:pPr>
            <a:r>
              <a:rPr sz="850" i="1" spc="-5" dirty="0">
                <a:latin typeface="Helvetica"/>
                <a:cs typeface="Helvetica"/>
              </a:rPr>
              <a:t>bypass</a:t>
            </a:r>
            <a:endParaRPr sz="850">
              <a:latin typeface="Helvetica"/>
              <a:cs typeface="Helvetica"/>
            </a:endParaRPr>
          </a:p>
          <a:p>
            <a:pPr marL="5080">
              <a:lnSpc>
                <a:spcPts val="894"/>
              </a:lnSpc>
            </a:pPr>
            <a:r>
              <a:rPr sz="750" i="1" spc="10" dirty="0">
                <a:latin typeface="Helvetica"/>
                <a:cs typeface="Helvetica"/>
              </a:rPr>
              <a:t>ne</a:t>
            </a:r>
            <a:r>
              <a:rPr sz="750" i="1" dirty="0">
                <a:latin typeface="Helvetica"/>
                <a:cs typeface="Helvetica"/>
              </a:rPr>
              <a:t>t</a:t>
            </a:r>
            <a:r>
              <a:rPr sz="750" i="1" spc="10" dirty="0">
                <a:latin typeface="Helvetica"/>
                <a:cs typeface="Helvetica"/>
              </a:rPr>
              <a:t>work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19" name="object 116"/>
          <p:cNvSpPr/>
          <p:nvPr/>
        </p:nvSpPr>
        <p:spPr>
          <a:xfrm>
            <a:off x="690603" y="2204748"/>
            <a:ext cx="447040" cy="1106805"/>
          </a:xfrm>
          <a:custGeom>
            <a:avLst/>
            <a:gdLst/>
            <a:ahLst/>
            <a:cxnLst/>
            <a:rect l="l" t="t" r="r" b="b"/>
            <a:pathLst>
              <a:path w="447040" h="1106805">
                <a:moveTo>
                  <a:pt x="0" y="0"/>
                </a:moveTo>
                <a:lnTo>
                  <a:pt x="446441" y="0"/>
                </a:lnTo>
                <a:lnTo>
                  <a:pt x="446441" y="1106674"/>
                </a:lnTo>
                <a:lnTo>
                  <a:pt x="0" y="11066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7"/>
          <p:cNvSpPr/>
          <p:nvPr/>
        </p:nvSpPr>
        <p:spPr>
          <a:xfrm>
            <a:off x="690603" y="2204749"/>
            <a:ext cx="447040" cy="1106805"/>
          </a:xfrm>
          <a:custGeom>
            <a:avLst/>
            <a:gdLst/>
            <a:ahLst/>
            <a:cxnLst/>
            <a:rect l="l" t="t" r="r" b="b"/>
            <a:pathLst>
              <a:path w="447040" h="1106805">
                <a:moveTo>
                  <a:pt x="0" y="0"/>
                </a:moveTo>
                <a:lnTo>
                  <a:pt x="446440" y="0"/>
                </a:lnTo>
                <a:lnTo>
                  <a:pt x="446440" y="1106672"/>
                </a:lnTo>
                <a:lnTo>
                  <a:pt x="0" y="1106672"/>
                </a:lnTo>
                <a:lnTo>
                  <a:pt x="0" y="0"/>
                </a:lnTo>
                <a:close/>
              </a:path>
            </a:pathLst>
          </a:custGeom>
          <a:ln w="8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8"/>
          <p:cNvSpPr txBox="1"/>
          <p:nvPr/>
        </p:nvSpPr>
        <p:spPr>
          <a:xfrm>
            <a:off x="679443" y="2564191"/>
            <a:ext cx="4635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Helvetica"/>
                <a:cs typeface="Helvetica"/>
              </a:rPr>
              <a:t>Regfile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122" name="object 119"/>
          <p:cNvSpPr txBox="1"/>
          <p:nvPr/>
        </p:nvSpPr>
        <p:spPr>
          <a:xfrm>
            <a:off x="730192" y="2729772"/>
            <a:ext cx="3619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Helvetica"/>
                <a:cs typeface="Helvetica"/>
              </a:rPr>
              <a:t>Read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123" name="object 120"/>
          <p:cNvSpPr/>
          <p:nvPr/>
        </p:nvSpPr>
        <p:spPr>
          <a:xfrm>
            <a:off x="3839456" y="2167659"/>
            <a:ext cx="309245" cy="475615"/>
          </a:xfrm>
          <a:custGeom>
            <a:avLst/>
            <a:gdLst/>
            <a:ahLst/>
            <a:cxnLst/>
            <a:rect l="l" t="t" r="r" b="b"/>
            <a:pathLst>
              <a:path w="309245" h="475614">
                <a:moveTo>
                  <a:pt x="0" y="0"/>
                </a:moveTo>
                <a:lnTo>
                  <a:pt x="98382" y="0"/>
                </a:lnTo>
                <a:lnTo>
                  <a:pt x="197591" y="0"/>
                </a:lnTo>
                <a:lnTo>
                  <a:pt x="197591" y="475169"/>
                </a:lnTo>
                <a:lnTo>
                  <a:pt x="292551" y="475169"/>
                </a:lnTo>
                <a:lnTo>
                  <a:pt x="309086" y="475169"/>
                </a:lnTo>
              </a:path>
            </a:pathLst>
          </a:custGeom>
          <a:ln w="8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1"/>
          <p:cNvSpPr/>
          <p:nvPr/>
        </p:nvSpPr>
        <p:spPr>
          <a:xfrm>
            <a:off x="4148544" y="2617988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0" y="0"/>
                </a:moveTo>
                <a:lnTo>
                  <a:pt x="0" y="49673"/>
                </a:lnTo>
                <a:lnTo>
                  <a:pt x="66139" y="248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2"/>
          <p:cNvSpPr/>
          <p:nvPr/>
        </p:nvSpPr>
        <p:spPr>
          <a:xfrm>
            <a:off x="4148543" y="2617991"/>
            <a:ext cx="66675" cy="50165"/>
          </a:xfrm>
          <a:custGeom>
            <a:avLst/>
            <a:gdLst/>
            <a:ahLst/>
            <a:cxnLst/>
            <a:rect l="l" t="t" r="r" b="b"/>
            <a:pathLst>
              <a:path w="66675" h="50164">
                <a:moveTo>
                  <a:pt x="66139" y="24837"/>
                </a:moveTo>
                <a:lnTo>
                  <a:pt x="0" y="0"/>
                </a:lnTo>
                <a:lnTo>
                  <a:pt x="0" y="49674"/>
                </a:lnTo>
                <a:lnTo>
                  <a:pt x="66139" y="24837"/>
                </a:lnTo>
                <a:close/>
              </a:path>
            </a:pathLst>
          </a:custGeom>
          <a:ln w="8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3"/>
          <p:cNvSpPr/>
          <p:nvPr/>
        </p:nvSpPr>
        <p:spPr>
          <a:xfrm>
            <a:off x="2373224" y="2350271"/>
            <a:ext cx="95250" cy="360045"/>
          </a:xfrm>
          <a:custGeom>
            <a:avLst/>
            <a:gdLst/>
            <a:ahLst/>
            <a:cxnLst/>
            <a:rect l="l" t="t" r="r" b="b"/>
            <a:pathLst>
              <a:path w="95250" h="360044">
                <a:moveTo>
                  <a:pt x="0" y="0"/>
                </a:moveTo>
                <a:lnTo>
                  <a:pt x="0" y="137474"/>
                </a:lnTo>
                <a:lnTo>
                  <a:pt x="95175" y="178323"/>
                </a:lnTo>
                <a:lnTo>
                  <a:pt x="0" y="215794"/>
                </a:lnTo>
                <a:lnTo>
                  <a:pt x="0" y="359585"/>
                </a:lnTo>
              </a:path>
            </a:pathLst>
          </a:custGeom>
          <a:ln w="8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4"/>
          <p:cNvSpPr/>
          <p:nvPr/>
        </p:nvSpPr>
        <p:spPr>
          <a:xfrm>
            <a:off x="2373224" y="2350271"/>
            <a:ext cx="1173480" cy="72390"/>
          </a:xfrm>
          <a:custGeom>
            <a:avLst/>
            <a:gdLst/>
            <a:ahLst/>
            <a:cxnLst/>
            <a:rect l="l" t="t" r="r" b="b"/>
            <a:pathLst>
              <a:path w="1173479" h="72389">
                <a:moveTo>
                  <a:pt x="0" y="0"/>
                </a:moveTo>
                <a:lnTo>
                  <a:pt x="1173293" y="71912"/>
                </a:lnTo>
              </a:path>
            </a:pathLst>
          </a:custGeom>
          <a:ln w="8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5"/>
          <p:cNvSpPr/>
          <p:nvPr/>
        </p:nvSpPr>
        <p:spPr>
          <a:xfrm>
            <a:off x="2373224" y="2637935"/>
            <a:ext cx="1173480" cy="72390"/>
          </a:xfrm>
          <a:custGeom>
            <a:avLst/>
            <a:gdLst/>
            <a:ahLst/>
            <a:cxnLst/>
            <a:rect l="l" t="t" r="r" b="b"/>
            <a:pathLst>
              <a:path w="1173479" h="72389">
                <a:moveTo>
                  <a:pt x="0" y="71920"/>
                </a:moveTo>
                <a:lnTo>
                  <a:pt x="1173293" y="0"/>
                </a:lnTo>
              </a:path>
            </a:pathLst>
          </a:custGeom>
          <a:ln w="8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6"/>
          <p:cNvSpPr txBox="1"/>
          <p:nvPr/>
        </p:nvSpPr>
        <p:spPr>
          <a:xfrm>
            <a:off x="2779554" y="2348947"/>
            <a:ext cx="2832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Helvetica"/>
                <a:cs typeface="Helvetica"/>
              </a:rPr>
              <a:t>imul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130" name="object 127"/>
          <p:cNvSpPr/>
          <p:nvPr/>
        </p:nvSpPr>
        <p:spPr>
          <a:xfrm>
            <a:off x="2699434" y="2409365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8"/>
          <p:cNvSpPr/>
          <p:nvPr/>
        </p:nvSpPr>
        <p:spPr>
          <a:xfrm>
            <a:off x="2672897" y="2409367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3" y="0"/>
                </a:lnTo>
                <a:lnTo>
                  <a:pt x="53073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9"/>
          <p:cNvSpPr/>
          <p:nvPr/>
        </p:nvSpPr>
        <p:spPr>
          <a:xfrm>
            <a:off x="2672897" y="2624391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0"/>
          <p:cNvSpPr/>
          <p:nvPr/>
        </p:nvSpPr>
        <p:spPr>
          <a:xfrm>
            <a:off x="3186092" y="240912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2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3159556" y="2409127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2" y="0"/>
                </a:lnTo>
                <a:lnTo>
                  <a:pt x="53072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2"/>
          <p:cNvSpPr/>
          <p:nvPr/>
        </p:nvSpPr>
        <p:spPr>
          <a:xfrm>
            <a:off x="3159556" y="2624151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3"/>
          <p:cNvSpPr/>
          <p:nvPr/>
        </p:nvSpPr>
        <p:spPr>
          <a:xfrm>
            <a:off x="3546182" y="2409365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738"/>
                </a:lnTo>
              </a:path>
            </a:pathLst>
          </a:custGeom>
          <a:ln w="5307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4"/>
          <p:cNvSpPr/>
          <p:nvPr/>
        </p:nvSpPr>
        <p:spPr>
          <a:xfrm>
            <a:off x="3519645" y="2409367"/>
            <a:ext cx="53340" cy="245745"/>
          </a:xfrm>
          <a:custGeom>
            <a:avLst/>
            <a:gdLst/>
            <a:ahLst/>
            <a:cxnLst/>
            <a:rect l="l" t="t" r="r" b="b"/>
            <a:pathLst>
              <a:path w="53339" h="245744">
                <a:moveTo>
                  <a:pt x="0" y="0"/>
                </a:moveTo>
                <a:lnTo>
                  <a:pt x="53073" y="0"/>
                </a:lnTo>
                <a:lnTo>
                  <a:pt x="53073" y="245739"/>
                </a:lnTo>
                <a:lnTo>
                  <a:pt x="0" y="245739"/>
                </a:lnTo>
                <a:lnTo>
                  <a:pt x="0" y="0"/>
                </a:lnTo>
                <a:close/>
              </a:path>
            </a:pathLst>
          </a:custGeom>
          <a:ln w="8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5"/>
          <p:cNvSpPr/>
          <p:nvPr/>
        </p:nvSpPr>
        <p:spPr>
          <a:xfrm>
            <a:off x="3519645" y="2624391"/>
            <a:ext cx="53340" cy="31115"/>
          </a:xfrm>
          <a:custGeom>
            <a:avLst/>
            <a:gdLst/>
            <a:ahLst/>
            <a:cxnLst/>
            <a:rect l="l" t="t" r="r" b="b"/>
            <a:pathLst>
              <a:path w="53339" h="31114">
                <a:moveTo>
                  <a:pt x="0" y="30715"/>
                </a:moveTo>
                <a:lnTo>
                  <a:pt x="26546" y="0"/>
                </a:lnTo>
                <a:lnTo>
                  <a:pt x="53076" y="30715"/>
                </a:lnTo>
              </a:path>
            </a:pathLst>
          </a:custGeom>
          <a:ln w="8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6"/>
          <p:cNvSpPr/>
          <p:nvPr/>
        </p:nvSpPr>
        <p:spPr>
          <a:xfrm>
            <a:off x="38100" y="5412964"/>
            <a:ext cx="4546600" cy="1208405"/>
          </a:xfrm>
          <a:custGeom>
            <a:avLst/>
            <a:gdLst/>
            <a:ahLst/>
            <a:cxnLst/>
            <a:rect l="l" t="t" r="r" b="b"/>
            <a:pathLst>
              <a:path w="4546600" h="1208404">
                <a:moveTo>
                  <a:pt x="0" y="0"/>
                </a:moveTo>
                <a:lnTo>
                  <a:pt x="4546600" y="0"/>
                </a:lnTo>
                <a:lnTo>
                  <a:pt x="4546600" y="1208025"/>
                </a:lnTo>
                <a:lnTo>
                  <a:pt x="0" y="12080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7"/>
          <p:cNvSpPr txBox="1"/>
          <p:nvPr/>
        </p:nvSpPr>
        <p:spPr>
          <a:xfrm>
            <a:off x="63500" y="5400264"/>
            <a:ext cx="44805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exe_units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+= Module(</a:t>
            </a:r>
            <a:r>
              <a:rPr sz="1100" b="1" dirty="0">
                <a:solidFill>
                  <a:srgbClr val="CE7924"/>
                </a:solidFill>
                <a:latin typeface="Consolas"/>
                <a:cs typeface="Consolas"/>
              </a:rPr>
              <a:t>new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ALUExeUnit(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is_branch_unit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1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1" name="object 138"/>
          <p:cNvSpPr txBox="1"/>
          <p:nvPr/>
        </p:nvSpPr>
        <p:spPr>
          <a:xfrm>
            <a:off x="63500" y="5565364"/>
            <a:ext cx="394271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exe_units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+= Module(</a:t>
            </a:r>
            <a:r>
              <a:rPr sz="1100" b="1" dirty="0">
                <a:solidFill>
                  <a:srgbClr val="CE7924"/>
                </a:solidFill>
                <a:latin typeface="Consolas"/>
                <a:cs typeface="Consolas"/>
              </a:rPr>
              <a:t>new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ALUExeUnit(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has_fpu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1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endParaRPr sz="1100">
              <a:latin typeface="Consolas"/>
              <a:cs typeface="Consolas"/>
            </a:endParaRPr>
          </a:p>
          <a:p>
            <a:pPr marL="2546985">
              <a:lnSpc>
                <a:spcPts val="130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, 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has_mul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05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endParaRPr sz="1100">
              <a:latin typeface="Consolas"/>
              <a:cs typeface="Consolas"/>
            </a:endParaRPr>
          </a:p>
          <a:p>
            <a:pPr marL="2546985">
              <a:lnSpc>
                <a:spcPts val="1300"/>
              </a:lnSpc>
            </a:pP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300"/>
              </a:lnSpc>
              <a:spcBef>
                <a:spcPts val="50"/>
              </a:spcBef>
            </a:pP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exe_units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+= Module(</a:t>
            </a:r>
            <a:r>
              <a:rPr sz="1100" b="1" dirty="0">
                <a:solidFill>
                  <a:srgbClr val="CE7924"/>
                </a:solidFill>
                <a:latin typeface="Consolas"/>
                <a:cs typeface="Consolas"/>
              </a:rPr>
              <a:t>new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ALUExeUnit(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has_div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=</a:t>
            </a:r>
            <a:r>
              <a:rPr sz="1100" b="1" spc="-110" dirty="0">
                <a:solidFill>
                  <a:srgbClr val="FDDCFF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F4F20"/>
                </a:solidFill>
                <a:latin typeface="Consolas"/>
                <a:cs typeface="Consolas"/>
              </a:rPr>
              <a:t>true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))  </a:t>
            </a:r>
            <a:r>
              <a:rPr sz="1100" b="1" dirty="0">
                <a:solidFill>
                  <a:srgbClr val="29F914"/>
                </a:solidFill>
                <a:latin typeface="Consolas"/>
                <a:cs typeface="Consolas"/>
              </a:rPr>
              <a:t>exe_units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+= Module(</a:t>
            </a:r>
            <a:r>
              <a:rPr sz="1100" b="1" dirty="0">
                <a:solidFill>
                  <a:srgbClr val="CE7924"/>
                </a:solidFill>
                <a:latin typeface="Consolas"/>
                <a:cs typeface="Consolas"/>
              </a:rPr>
              <a:t>new</a:t>
            </a:r>
            <a:r>
              <a:rPr sz="1100" b="1" spc="-25" dirty="0">
                <a:solidFill>
                  <a:srgbClr val="CE7924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FDDCFF"/>
                </a:solidFill>
                <a:latin typeface="Consolas"/>
                <a:cs typeface="Consolas"/>
              </a:rPr>
              <a:t>MemExeUnit())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2" name="object 139"/>
          <p:cNvSpPr/>
          <p:nvPr/>
        </p:nvSpPr>
        <p:spPr>
          <a:xfrm>
            <a:off x="4609425" y="3237271"/>
            <a:ext cx="1422400" cy="3484879"/>
          </a:xfrm>
          <a:custGeom>
            <a:avLst/>
            <a:gdLst/>
            <a:ahLst/>
            <a:cxnLst/>
            <a:rect l="l" t="t" r="r" b="b"/>
            <a:pathLst>
              <a:path w="1422400" h="3484879">
                <a:moveTo>
                  <a:pt x="0" y="0"/>
                </a:moveTo>
                <a:lnTo>
                  <a:pt x="1421823" y="0"/>
                </a:lnTo>
                <a:lnTo>
                  <a:pt x="1421823" y="3484719"/>
                </a:lnTo>
                <a:lnTo>
                  <a:pt x="0" y="348471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4609425" y="3237278"/>
            <a:ext cx="1422400" cy="3484879"/>
          </a:xfrm>
          <a:custGeom>
            <a:avLst/>
            <a:gdLst/>
            <a:ahLst/>
            <a:cxnLst/>
            <a:rect l="l" t="t" r="r" b="b"/>
            <a:pathLst>
              <a:path w="1422400" h="3484879">
                <a:moveTo>
                  <a:pt x="0" y="0"/>
                </a:moveTo>
                <a:lnTo>
                  <a:pt x="1421823" y="0"/>
                </a:lnTo>
                <a:lnTo>
                  <a:pt x="1421823" y="3484718"/>
                </a:lnTo>
                <a:lnTo>
                  <a:pt x="0" y="3484718"/>
                </a:lnTo>
                <a:lnTo>
                  <a:pt x="0" y="0"/>
                </a:lnTo>
                <a:close/>
              </a:path>
            </a:pathLst>
          </a:custGeom>
          <a:ln w="8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4518542" y="3468180"/>
            <a:ext cx="1572895" cy="1153160"/>
          </a:xfrm>
          <a:custGeom>
            <a:avLst/>
            <a:gdLst/>
            <a:ahLst/>
            <a:cxnLst/>
            <a:rect l="l" t="t" r="r" b="b"/>
            <a:pathLst>
              <a:path w="1572895" h="1153160">
                <a:moveTo>
                  <a:pt x="0" y="1152786"/>
                </a:moveTo>
                <a:lnTo>
                  <a:pt x="102873" y="1152786"/>
                </a:lnTo>
                <a:lnTo>
                  <a:pt x="1235345" y="1152786"/>
                </a:lnTo>
                <a:lnTo>
                  <a:pt x="1235345" y="0"/>
                </a:lnTo>
                <a:lnTo>
                  <a:pt x="1555389" y="0"/>
                </a:lnTo>
                <a:lnTo>
                  <a:pt x="1572678" y="0"/>
                </a:lnTo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6091220" y="3442280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6091220" y="3442288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51721" y="4445854"/>
            <a:ext cx="467359" cy="875665"/>
          </a:xfrm>
          <a:custGeom>
            <a:avLst/>
            <a:gdLst/>
            <a:ahLst/>
            <a:cxnLst/>
            <a:rect l="l" t="t" r="r" b="b"/>
            <a:pathLst>
              <a:path w="467360" h="875664">
                <a:moveTo>
                  <a:pt x="0" y="0"/>
                </a:moveTo>
                <a:lnTo>
                  <a:pt x="466820" y="0"/>
                </a:lnTo>
                <a:lnTo>
                  <a:pt x="466820" y="875553"/>
                </a:lnTo>
                <a:lnTo>
                  <a:pt x="0" y="875553"/>
                </a:lnTo>
                <a:lnTo>
                  <a:pt x="0" y="0"/>
                </a:lnTo>
                <a:close/>
              </a:path>
            </a:pathLst>
          </a:custGeom>
          <a:ln w="8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5"/>
          <p:cNvSpPr txBox="1"/>
          <p:nvPr/>
        </p:nvSpPr>
        <p:spPr>
          <a:xfrm>
            <a:off x="4076010" y="4692819"/>
            <a:ext cx="410209" cy="355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670">
              <a:lnSpc>
                <a:spcPct val="102499"/>
              </a:lnSpc>
              <a:spcBef>
                <a:spcPts val="105"/>
              </a:spcBef>
            </a:pPr>
            <a:r>
              <a:rPr sz="1050" i="1" spc="10" dirty="0">
                <a:latin typeface="Helvetica"/>
                <a:cs typeface="Helvetica"/>
              </a:rPr>
              <a:t>Issue  Select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149" name="object 146"/>
          <p:cNvSpPr txBox="1"/>
          <p:nvPr/>
        </p:nvSpPr>
        <p:spPr>
          <a:xfrm>
            <a:off x="8518473" y="4643312"/>
            <a:ext cx="566420" cy="480695"/>
          </a:xfrm>
          <a:prstGeom prst="rect">
            <a:avLst/>
          </a:prstGeom>
          <a:ln w="8636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175" marR="3175">
              <a:lnSpc>
                <a:spcPct val="100000"/>
              </a:lnSpc>
              <a:spcBef>
                <a:spcPts val="360"/>
              </a:spcBef>
            </a:pPr>
            <a:r>
              <a:rPr sz="1350" spc="0" dirty="0">
                <a:latin typeface="Helvetica"/>
                <a:cs typeface="Helvetica"/>
              </a:rPr>
              <a:t>Regfile</a:t>
            </a:r>
            <a:endParaRPr sz="13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00" spc="-5" dirty="0">
                <a:latin typeface="Helvetica"/>
                <a:cs typeface="Helvetica"/>
              </a:rPr>
              <a:t>W</a:t>
            </a:r>
            <a:r>
              <a:rPr sz="1000" spc="0" dirty="0">
                <a:latin typeface="Helvetica"/>
                <a:cs typeface="Helvetica"/>
              </a:rPr>
              <a:t>ri</a:t>
            </a:r>
            <a:r>
              <a:rPr sz="1000" dirty="0">
                <a:latin typeface="Helvetica"/>
                <a:cs typeface="Helvetica"/>
              </a:rPr>
              <a:t>t</a:t>
            </a:r>
            <a:r>
              <a:rPr sz="1000" spc="5" dirty="0">
                <a:latin typeface="Helvetica"/>
                <a:cs typeface="Helvetica"/>
              </a:rPr>
              <a:t>eback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0" name="object 147"/>
          <p:cNvSpPr/>
          <p:nvPr/>
        </p:nvSpPr>
        <p:spPr>
          <a:xfrm>
            <a:off x="4518542" y="4971183"/>
            <a:ext cx="1615440" cy="841375"/>
          </a:xfrm>
          <a:custGeom>
            <a:avLst/>
            <a:gdLst/>
            <a:ahLst/>
            <a:cxnLst/>
            <a:rect l="l" t="t" r="r" b="b"/>
            <a:pathLst>
              <a:path w="1615439" h="841375">
                <a:moveTo>
                  <a:pt x="0" y="0"/>
                </a:moveTo>
                <a:lnTo>
                  <a:pt x="102873" y="0"/>
                </a:lnTo>
                <a:lnTo>
                  <a:pt x="1304504" y="0"/>
                </a:lnTo>
                <a:lnTo>
                  <a:pt x="1304504" y="841021"/>
                </a:lnTo>
                <a:lnTo>
                  <a:pt x="1597772" y="841021"/>
                </a:lnTo>
                <a:lnTo>
                  <a:pt x="1615062" y="841021"/>
                </a:lnTo>
              </a:path>
            </a:pathLst>
          </a:custGeom>
          <a:ln w="8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6133604" y="5786310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49"/>
          <p:cNvSpPr/>
          <p:nvPr/>
        </p:nvSpPr>
        <p:spPr>
          <a:xfrm>
            <a:off x="6133604" y="5786311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0"/>
          <p:cNvSpPr/>
          <p:nvPr/>
        </p:nvSpPr>
        <p:spPr>
          <a:xfrm>
            <a:off x="4518542" y="5146295"/>
            <a:ext cx="1615440" cy="1336040"/>
          </a:xfrm>
          <a:custGeom>
            <a:avLst/>
            <a:gdLst/>
            <a:ahLst/>
            <a:cxnLst/>
            <a:rect l="l" t="t" r="r" b="b"/>
            <a:pathLst>
              <a:path w="1615439" h="1336039">
                <a:moveTo>
                  <a:pt x="0" y="0"/>
                </a:moveTo>
                <a:lnTo>
                  <a:pt x="102873" y="0"/>
                </a:lnTo>
                <a:lnTo>
                  <a:pt x="1226700" y="0"/>
                </a:lnTo>
                <a:lnTo>
                  <a:pt x="1226700" y="1335753"/>
                </a:lnTo>
                <a:lnTo>
                  <a:pt x="1597772" y="1335753"/>
                </a:lnTo>
                <a:lnTo>
                  <a:pt x="1615062" y="1335753"/>
                </a:lnTo>
              </a:path>
            </a:pathLst>
          </a:custGeom>
          <a:ln w="8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1"/>
          <p:cNvSpPr/>
          <p:nvPr/>
        </p:nvSpPr>
        <p:spPr>
          <a:xfrm>
            <a:off x="6133604" y="6456149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2"/>
          <p:cNvSpPr/>
          <p:nvPr/>
        </p:nvSpPr>
        <p:spPr>
          <a:xfrm>
            <a:off x="6133604" y="6456156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3"/>
          <p:cNvSpPr/>
          <p:nvPr/>
        </p:nvSpPr>
        <p:spPr>
          <a:xfrm>
            <a:off x="8167813" y="5027819"/>
            <a:ext cx="265430" cy="1454785"/>
          </a:xfrm>
          <a:custGeom>
            <a:avLst/>
            <a:gdLst/>
            <a:ahLst/>
            <a:cxnLst/>
            <a:rect l="l" t="t" r="r" b="b"/>
            <a:pathLst>
              <a:path w="265429" h="1454785">
                <a:moveTo>
                  <a:pt x="0" y="1454229"/>
                </a:moveTo>
                <a:lnTo>
                  <a:pt x="102873" y="1454229"/>
                </a:lnTo>
                <a:lnTo>
                  <a:pt x="172032" y="1454229"/>
                </a:lnTo>
                <a:lnTo>
                  <a:pt x="172032" y="0"/>
                </a:lnTo>
                <a:lnTo>
                  <a:pt x="247785" y="0"/>
                </a:lnTo>
                <a:lnTo>
                  <a:pt x="265075" y="0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4"/>
          <p:cNvSpPr/>
          <p:nvPr/>
        </p:nvSpPr>
        <p:spPr>
          <a:xfrm>
            <a:off x="8432889" y="5001924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5"/>
          <p:cNvSpPr/>
          <p:nvPr/>
        </p:nvSpPr>
        <p:spPr>
          <a:xfrm>
            <a:off x="8432889" y="5001926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6"/>
          <p:cNvSpPr txBox="1"/>
          <p:nvPr/>
        </p:nvSpPr>
        <p:spPr>
          <a:xfrm>
            <a:off x="4810864" y="2864333"/>
            <a:ext cx="17697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i="1" spc="-5" dirty="0">
                <a:latin typeface="Helvetica"/>
                <a:cs typeface="Helvetica"/>
              </a:rPr>
              <a:t>Quad-issue</a:t>
            </a:r>
            <a:r>
              <a:rPr sz="1500" b="1" i="1" spc="355" dirty="0">
                <a:latin typeface="Helvetica"/>
                <a:cs typeface="Helvetica"/>
              </a:rPr>
              <a:t> </a:t>
            </a:r>
            <a:r>
              <a:rPr sz="1500" b="1" i="1" spc="-20" dirty="0">
                <a:latin typeface="Helvetica"/>
                <a:cs typeface="Helvetica"/>
              </a:rPr>
              <a:t>(9r,4w)</a:t>
            </a:r>
            <a:endParaRPr sz="1500">
              <a:latin typeface="Helvetica"/>
              <a:cs typeface="Helvetica"/>
            </a:endParaRPr>
          </a:p>
        </p:txBody>
      </p:sp>
      <p:sp>
        <p:nvSpPr>
          <p:cNvPr id="160" name="object 157"/>
          <p:cNvSpPr/>
          <p:nvPr/>
        </p:nvSpPr>
        <p:spPr>
          <a:xfrm>
            <a:off x="6219188" y="5480527"/>
            <a:ext cx="1948814" cy="663575"/>
          </a:xfrm>
          <a:custGeom>
            <a:avLst/>
            <a:gdLst/>
            <a:ahLst/>
            <a:cxnLst/>
            <a:rect l="l" t="t" r="r" b="b"/>
            <a:pathLst>
              <a:path w="1948815" h="663575">
                <a:moveTo>
                  <a:pt x="0" y="0"/>
                </a:moveTo>
                <a:lnTo>
                  <a:pt x="1948625" y="0"/>
                </a:lnTo>
                <a:lnTo>
                  <a:pt x="1948625" y="663362"/>
                </a:lnTo>
                <a:lnTo>
                  <a:pt x="0" y="663362"/>
                </a:lnTo>
                <a:lnTo>
                  <a:pt x="0" y="0"/>
                </a:lnTo>
                <a:close/>
              </a:path>
            </a:pathLst>
          </a:custGeom>
          <a:ln w="8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8"/>
          <p:cNvSpPr/>
          <p:nvPr/>
        </p:nvSpPr>
        <p:spPr>
          <a:xfrm>
            <a:off x="7040271" y="5394986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585"/>
                </a:moveTo>
                <a:lnTo>
                  <a:pt x="0" y="0"/>
                </a:lnTo>
              </a:path>
            </a:pathLst>
          </a:custGeom>
          <a:ln w="86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59"/>
          <p:cNvSpPr/>
          <p:nvPr/>
        </p:nvSpPr>
        <p:spPr>
          <a:xfrm>
            <a:off x="7014336" y="5325930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934" y="0"/>
                </a:moveTo>
                <a:lnTo>
                  <a:pt x="0" y="69047"/>
                </a:lnTo>
                <a:lnTo>
                  <a:pt x="51869" y="69047"/>
                </a:lnTo>
                <a:lnTo>
                  <a:pt x="25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0"/>
          <p:cNvSpPr/>
          <p:nvPr/>
        </p:nvSpPr>
        <p:spPr>
          <a:xfrm>
            <a:off x="7014336" y="5325939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934" y="0"/>
                </a:moveTo>
                <a:lnTo>
                  <a:pt x="0" y="69047"/>
                </a:lnTo>
                <a:lnTo>
                  <a:pt x="51868" y="69047"/>
                </a:lnTo>
                <a:lnTo>
                  <a:pt x="25934" y="0"/>
                </a:lnTo>
                <a:close/>
              </a:path>
            </a:pathLst>
          </a:custGeom>
          <a:ln w="8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1"/>
          <p:cNvSpPr/>
          <p:nvPr/>
        </p:nvSpPr>
        <p:spPr>
          <a:xfrm>
            <a:off x="6587204" y="5497592"/>
            <a:ext cx="213477" cy="2928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2"/>
          <p:cNvSpPr txBox="1"/>
          <p:nvPr/>
        </p:nvSpPr>
        <p:spPr>
          <a:xfrm>
            <a:off x="6568317" y="5501441"/>
            <a:ext cx="227329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5" dirty="0">
                <a:latin typeface="Helvetica"/>
                <a:cs typeface="Helvetica"/>
              </a:rPr>
              <a:t>ALU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66" name="object 163"/>
          <p:cNvSpPr/>
          <p:nvPr/>
        </p:nvSpPr>
        <p:spPr>
          <a:xfrm>
            <a:off x="6583527" y="5816192"/>
            <a:ext cx="1905" cy="114300"/>
          </a:xfrm>
          <a:custGeom>
            <a:avLst/>
            <a:gdLst/>
            <a:ahLst/>
            <a:cxnLst/>
            <a:rect l="l" t="t" r="r" b="b"/>
            <a:pathLst>
              <a:path w="1904" h="114300">
                <a:moveTo>
                  <a:pt x="0" y="0"/>
                </a:moveTo>
                <a:lnTo>
                  <a:pt x="1284" y="101836"/>
                </a:lnTo>
                <a:lnTo>
                  <a:pt x="0" y="113677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4"/>
          <p:cNvSpPr/>
          <p:nvPr/>
        </p:nvSpPr>
        <p:spPr>
          <a:xfrm>
            <a:off x="6583527" y="598671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677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5"/>
          <p:cNvSpPr/>
          <p:nvPr/>
        </p:nvSpPr>
        <p:spPr>
          <a:xfrm>
            <a:off x="6583527" y="5929869"/>
            <a:ext cx="280670" cy="57150"/>
          </a:xfrm>
          <a:custGeom>
            <a:avLst/>
            <a:gdLst/>
            <a:ahLst/>
            <a:cxnLst/>
            <a:rect l="l" t="t" r="r" b="b"/>
            <a:pathLst>
              <a:path w="280670" h="57150">
                <a:moveTo>
                  <a:pt x="0" y="0"/>
                </a:moveTo>
                <a:lnTo>
                  <a:pt x="280235" y="28421"/>
                </a:lnTo>
                <a:lnTo>
                  <a:pt x="0" y="56843"/>
                </a:lnTo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6"/>
          <p:cNvSpPr/>
          <p:nvPr/>
        </p:nvSpPr>
        <p:spPr>
          <a:xfrm>
            <a:off x="6583527" y="5816192"/>
            <a:ext cx="701040" cy="57150"/>
          </a:xfrm>
          <a:custGeom>
            <a:avLst/>
            <a:gdLst/>
            <a:ahLst/>
            <a:cxnLst/>
            <a:rect l="l" t="t" r="r" b="b"/>
            <a:pathLst>
              <a:path w="701040" h="57150">
                <a:moveTo>
                  <a:pt x="0" y="0"/>
                </a:moveTo>
                <a:lnTo>
                  <a:pt x="700544" y="56843"/>
                </a:lnTo>
              </a:path>
            </a:pathLst>
          </a:custGeom>
          <a:ln w="8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7"/>
          <p:cNvSpPr/>
          <p:nvPr/>
        </p:nvSpPr>
        <p:spPr>
          <a:xfrm>
            <a:off x="6583527" y="6043547"/>
            <a:ext cx="701040" cy="57150"/>
          </a:xfrm>
          <a:custGeom>
            <a:avLst/>
            <a:gdLst/>
            <a:ahLst/>
            <a:cxnLst/>
            <a:rect l="l" t="t" r="r" b="b"/>
            <a:pathLst>
              <a:path w="701040" h="57150">
                <a:moveTo>
                  <a:pt x="0" y="56843"/>
                </a:moveTo>
                <a:lnTo>
                  <a:pt x="700544" y="0"/>
                </a:lnTo>
              </a:path>
            </a:pathLst>
          </a:custGeom>
          <a:ln w="8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8"/>
          <p:cNvSpPr/>
          <p:nvPr/>
        </p:nvSpPr>
        <p:spPr>
          <a:xfrm>
            <a:off x="7284072" y="587303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512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69"/>
          <p:cNvSpPr txBox="1"/>
          <p:nvPr/>
        </p:nvSpPr>
        <p:spPr>
          <a:xfrm>
            <a:off x="6799706" y="5789828"/>
            <a:ext cx="21336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Helvetica"/>
                <a:cs typeface="Helvetica"/>
              </a:rPr>
              <a:t>div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73" name="object 170"/>
          <p:cNvSpPr/>
          <p:nvPr/>
        </p:nvSpPr>
        <p:spPr>
          <a:xfrm>
            <a:off x="8003641" y="5666713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0" y="0"/>
                </a:moveTo>
                <a:lnTo>
                  <a:pt x="50482" y="56834"/>
                </a:lnTo>
              </a:path>
            </a:pathLst>
          </a:custGeom>
          <a:ln w="8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1"/>
          <p:cNvSpPr/>
          <p:nvPr/>
        </p:nvSpPr>
        <p:spPr>
          <a:xfrm>
            <a:off x="8003641" y="566671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189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2"/>
          <p:cNvSpPr/>
          <p:nvPr/>
        </p:nvSpPr>
        <p:spPr>
          <a:xfrm>
            <a:off x="8003641" y="5894068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0" y="56834"/>
                </a:moveTo>
                <a:lnTo>
                  <a:pt x="50482" y="0"/>
                </a:lnTo>
              </a:path>
            </a:pathLst>
          </a:custGeom>
          <a:ln w="8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3"/>
          <p:cNvSpPr/>
          <p:nvPr/>
        </p:nvSpPr>
        <p:spPr>
          <a:xfrm>
            <a:off x="8054123" y="5723547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520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4"/>
          <p:cNvSpPr/>
          <p:nvPr/>
        </p:nvSpPr>
        <p:spPr>
          <a:xfrm>
            <a:off x="6801524" y="5644799"/>
            <a:ext cx="1116965" cy="93345"/>
          </a:xfrm>
          <a:custGeom>
            <a:avLst/>
            <a:gdLst/>
            <a:ahLst/>
            <a:cxnLst/>
            <a:rect l="l" t="t" r="r" b="b"/>
            <a:pathLst>
              <a:path w="1116965" h="93345">
                <a:moveTo>
                  <a:pt x="0" y="0"/>
                </a:moveTo>
                <a:lnTo>
                  <a:pt x="102873" y="0"/>
                </a:lnTo>
                <a:lnTo>
                  <a:pt x="915486" y="0"/>
                </a:lnTo>
                <a:lnTo>
                  <a:pt x="915486" y="92963"/>
                </a:lnTo>
                <a:lnTo>
                  <a:pt x="1099243" y="92963"/>
                </a:lnTo>
                <a:lnTo>
                  <a:pt x="1116533" y="92963"/>
                </a:lnTo>
              </a:path>
            </a:pathLst>
          </a:custGeom>
          <a:ln w="8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5"/>
          <p:cNvSpPr/>
          <p:nvPr/>
        </p:nvSpPr>
        <p:spPr>
          <a:xfrm>
            <a:off x="7918058" y="5711860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6"/>
          <p:cNvSpPr/>
          <p:nvPr/>
        </p:nvSpPr>
        <p:spPr>
          <a:xfrm>
            <a:off x="7918057" y="5711870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7"/>
          <p:cNvSpPr/>
          <p:nvPr/>
        </p:nvSpPr>
        <p:spPr>
          <a:xfrm>
            <a:off x="7281154" y="5879853"/>
            <a:ext cx="636905" cy="79375"/>
          </a:xfrm>
          <a:custGeom>
            <a:avLst/>
            <a:gdLst/>
            <a:ahLst/>
            <a:cxnLst/>
            <a:rect l="l" t="t" r="r" b="b"/>
            <a:pathLst>
              <a:path w="636904" h="79375">
                <a:moveTo>
                  <a:pt x="0" y="79223"/>
                </a:moveTo>
                <a:lnTo>
                  <a:pt x="102873" y="79223"/>
                </a:lnTo>
                <a:lnTo>
                  <a:pt x="362218" y="79223"/>
                </a:lnTo>
                <a:lnTo>
                  <a:pt x="362218" y="0"/>
                </a:lnTo>
                <a:lnTo>
                  <a:pt x="619614" y="0"/>
                </a:lnTo>
                <a:lnTo>
                  <a:pt x="636904" y="0"/>
                </a:lnTo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78"/>
          <p:cNvSpPr/>
          <p:nvPr/>
        </p:nvSpPr>
        <p:spPr>
          <a:xfrm>
            <a:off x="7918058" y="5853958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79"/>
          <p:cNvSpPr/>
          <p:nvPr/>
        </p:nvSpPr>
        <p:spPr>
          <a:xfrm>
            <a:off x="7918057" y="5853960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0"/>
          <p:cNvSpPr/>
          <p:nvPr/>
        </p:nvSpPr>
        <p:spPr>
          <a:xfrm>
            <a:off x="6936437" y="551591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0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1"/>
          <p:cNvSpPr/>
          <p:nvPr/>
        </p:nvSpPr>
        <p:spPr>
          <a:xfrm>
            <a:off x="6908689" y="5515922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73"/>
                </a:lnTo>
                <a:lnTo>
                  <a:pt x="0" y="256173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2"/>
          <p:cNvSpPr/>
          <p:nvPr/>
        </p:nvSpPr>
        <p:spPr>
          <a:xfrm>
            <a:off x="6908689" y="5740076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3"/>
          <p:cNvSpPr/>
          <p:nvPr/>
        </p:nvSpPr>
        <p:spPr>
          <a:xfrm>
            <a:off x="7384241" y="583019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4"/>
          <p:cNvSpPr/>
          <p:nvPr/>
        </p:nvSpPr>
        <p:spPr>
          <a:xfrm>
            <a:off x="7356492" y="5830200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7356492" y="6054361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6219188" y="6242101"/>
            <a:ext cx="1948814" cy="480059"/>
          </a:xfrm>
          <a:custGeom>
            <a:avLst/>
            <a:gdLst/>
            <a:ahLst/>
            <a:cxnLst/>
            <a:rect l="l" t="t" r="r" b="b"/>
            <a:pathLst>
              <a:path w="1948815" h="480059">
                <a:moveTo>
                  <a:pt x="0" y="0"/>
                </a:moveTo>
                <a:lnTo>
                  <a:pt x="1948625" y="0"/>
                </a:lnTo>
                <a:lnTo>
                  <a:pt x="1948625" y="479895"/>
                </a:lnTo>
                <a:lnTo>
                  <a:pt x="0" y="479895"/>
                </a:lnTo>
                <a:lnTo>
                  <a:pt x="0" y="0"/>
                </a:lnTo>
                <a:close/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7"/>
          <p:cNvSpPr txBox="1"/>
          <p:nvPr/>
        </p:nvSpPr>
        <p:spPr>
          <a:xfrm>
            <a:off x="6847757" y="6349115"/>
            <a:ext cx="467359" cy="254000"/>
          </a:xfrm>
          <a:prstGeom prst="rect">
            <a:avLst/>
          </a:prstGeom>
          <a:ln w="863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1050" spc="25" dirty="0">
                <a:latin typeface="Helvetica"/>
                <a:cs typeface="Helvetica"/>
              </a:rPr>
              <a:t>LSU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191" name="object 188"/>
          <p:cNvSpPr/>
          <p:nvPr/>
        </p:nvSpPr>
        <p:spPr>
          <a:xfrm>
            <a:off x="6579448" y="6281554"/>
            <a:ext cx="226105" cy="383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89"/>
          <p:cNvSpPr txBox="1"/>
          <p:nvPr/>
        </p:nvSpPr>
        <p:spPr>
          <a:xfrm>
            <a:off x="6560780" y="6313089"/>
            <a:ext cx="25527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spc="0" dirty="0">
                <a:latin typeface="Helvetica"/>
                <a:cs typeface="Helvetica"/>
              </a:rPr>
              <a:t>Agen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93" name="object 190"/>
          <p:cNvSpPr/>
          <p:nvPr/>
        </p:nvSpPr>
        <p:spPr>
          <a:xfrm>
            <a:off x="7416274" y="6345551"/>
            <a:ext cx="467359" cy="255904"/>
          </a:xfrm>
          <a:custGeom>
            <a:avLst/>
            <a:gdLst/>
            <a:ahLst/>
            <a:cxnLst/>
            <a:rect l="l" t="t" r="r" b="b"/>
            <a:pathLst>
              <a:path w="467359" h="255904">
                <a:moveTo>
                  <a:pt x="0" y="0"/>
                </a:moveTo>
                <a:lnTo>
                  <a:pt x="466820" y="0"/>
                </a:lnTo>
                <a:lnTo>
                  <a:pt x="466820" y="255517"/>
                </a:lnTo>
                <a:lnTo>
                  <a:pt x="0" y="255517"/>
                </a:lnTo>
                <a:lnTo>
                  <a:pt x="0" y="0"/>
                </a:lnTo>
                <a:close/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1"/>
          <p:cNvSpPr txBox="1"/>
          <p:nvPr/>
        </p:nvSpPr>
        <p:spPr>
          <a:xfrm>
            <a:off x="7547222" y="6360177"/>
            <a:ext cx="20066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Helvetica"/>
                <a:cs typeface="Helvetica"/>
              </a:rPr>
              <a:t>D$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95" name="object 192"/>
          <p:cNvSpPr/>
          <p:nvPr/>
        </p:nvSpPr>
        <p:spPr>
          <a:xfrm>
            <a:off x="7442497" y="634554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3"/>
          <p:cNvSpPr/>
          <p:nvPr/>
        </p:nvSpPr>
        <p:spPr>
          <a:xfrm>
            <a:off x="7414749" y="6345551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40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4"/>
          <p:cNvSpPr/>
          <p:nvPr/>
        </p:nvSpPr>
        <p:spPr>
          <a:xfrm>
            <a:off x="7414749" y="6569712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4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5"/>
          <p:cNvSpPr/>
          <p:nvPr/>
        </p:nvSpPr>
        <p:spPr>
          <a:xfrm>
            <a:off x="7860878" y="6344881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6"/>
          <p:cNvSpPr/>
          <p:nvPr/>
        </p:nvSpPr>
        <p:spPr>
          <a:xfrm>
            <a:off x="7833129" y="6344886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40">
                <a:moveTo>
                  <a:pt x="0" y="0"/>
                </a:moveTo>
                <a:lnTo>
                  <a:pt x="55496" y="0"/>
                </a:lnTo>
                <a:lnTo>
                  <a:pt x="55496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7"/>
          <p:cNvSpPr/>
          <p:nvPr/>
        </p:nvSpPr>
        <p:spPr>
          <a:xfrm>
            <a:off x="7833129" y="6569048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4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8"/>
          <p:cNvSpPr/>
          <p:nvPr/>
        </p:nvSpPr>
        <p:spPr>
          <a:xfrm>
            <a:off x="5920894" y="333841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0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99"/>
          <p:cNvSpPr/>
          <p:nvPr/>
        </p:nvSpPr>
        <p:spPr>
          <a:xfrm>
            <a:off x="5893146" y="3338415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0"/>
          <p:cNvSpPr/>
          <p:nvPr/>
        </p:nvSpPr>
        <p:spPr>
          <a:xfrm>
            <a:off x="5893146" y="3562576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1"/>
          <p:cNvSpPr/>
          <p:nvPr/>
        </p:nvSpPr>
        <p:spPr>
          <a:xfrm>
            <a:off x="5920895" y="635395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2"/>
          <p:cNvSpPr/>
          <p:nvPr/>
        </p:nvSpPr>
        <p:spPr>
          <a:xfrm>
            <a:off x="5893146" y="6353957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40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3"/>
          <p:cNvSpPr/>
          <p:nvPr/>
        </p:nvSpPr>
        <p:spPr>
          <a:xfrm>
            <a:off x="5893146" y="6578110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4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4"/>
          <p:cNvSpPr/>
          <p:nvPr/>
        </p:nvSpPr>
        <p:spPr>
          <a:xfrm>
            <a:off x="8062769" y="4931697"/>
            <a:ext cx="370205" cy="877569"/>
          </a:xfrm>
          <a:custGeom>
            <a:avLst/>
            <a:gdLst/>
            <a:ahLst/>
            <a:cxnLst/>
            <a:rect l="l" t="t" r="r" b="b"/>
            <a:pathLst>
              <a:path w="370204" h="877570">
                <a:moveTo>
                  <a:pt x="0" y="877106"/>
                </a:moveTo>
                <a:lnTo>
                  <a:pt x="102873" y="877106"/>
                </a:lnTo>
                <a:lnTo>
                  <a:pt x="223900" y="877106"/>
                </a:lnTo>
                <a:lnTo>
                  <a:pt x="223900" y="0"/>
                </a:lnTo>
                <a:lnTo>
                  <a:pt x="352830" y="0"/>
                </a:lnTo>
                <a:lnTo>
                  <a:pt x="370120" y="0"/>
                </a:lnTo>
              </a:path>
            </a:pathLst>
          </a:custGeom>
          <a:ln w="86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5"/>
          <p:cNvSpPr/>
          <p:nvPr/>
        </p:nvSpPr>
        <p:spPr>
          <a:xfrm>
            <a:off x="8432889" y="4905797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6"/>
          <p:cNvSpPr/>
          <p:nvPr/>
        </p:nvSpPr>
        <p:spPr>
          <a:xfrm>
            <a:off x="8432889" y="4905804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7"/>
          <p:cNvSpPr/>
          <p:nvPr/>
        </p:nvSpPr>
        <p:spPr>
          <a:xfrm>
            <a:off x="6232697" y="3936980"/>
            <a:ext cx="1948814" cy="1384935"/>
          </a:xfrm>
          <a:custGeom>
            <a:avLst/>
            <a:gdLst/>
            <a:ahLst/>
            <a:cxnLst/>
            <a:rect l="l" t="t" r="r" b="b"/>
            <a:pathLst>
              <a:path w="1948815" h="1384935">
                <a:moveTo>
                  <a:pt x="0" y="0"/>
                </a:moveTo>
                <a:lnTo>
                  <a:pt x="1948624" y="0"/>
                </a:lnTo>
                <a:lnTo>
                  <a:pt x="1948624" y="1384421"/>
                </a:lnTo>
                <a:lnTo>
                  <a:pt x="0" y="13844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08"/>
          <p:cNvSpPr/>
          <p:nvPr/>
        </p:nvSpPr>
        <p:spPr>
          <a:xfrm>
            <a:off x="6232696" y="3936985"/>
            <a:ext cx="1948814" cy="1384935"/>
          </a:xfrm>
          <a:custGeom>
            <a:avLst/>
            <a:gdLst/>
            <a:ahLst/>
            <a:cxnLst/>
            <a:rect l="l" t="t" r="r" b="b"/>
            <a:pathLst>
              <a:path w="1948815" h="1384935">
                <a:moveTo>
                  <a:pt x="0" y="0"/>
                </a:moveTo>
                <a:lnTo>
                  <a:pt x="1948624" y="0"/>
                </a:lnTo>
                <a:lnTo>
                  <a:pt x="1948624" y="1384422"/>
                </a:lnTo>
                <a:lnTo>
                  <a:pt x="0" y="1384422"/>
                </a:lnTo>
                <a:lnTo>
                  <a:pt x="0" y="0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09"/>
          <p:cNvSpPr/>
          <p:nvPr/>
        </p:nvSpPr>
        <p:spPr>
          <a:xfrm>
            <a:off x="6596736" y="3977095"/>
            <a:ext cx="226104" cy="383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0"/>
          <p:cNvSpPr txBox="1"/>
          <p:nvPr/>
        </p:nvSpPr>
        <p:spPr>
          <a:xfrm>
            <a:off x="6589928" y="4008629"/>
            <a:ext cx="227329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5" dirty="0">
                <a:latin typeface="Helvetica"/>
                <a:cs typeface="Helvetica"/>
              </a:rPr>
              <a:t>ALU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14" name="object 211"/>
          <p:cNvSpPr/>
          <p:nvPr/>
        </p:nvSpPr>
        <p:spPr>
          <a:xfrm>
            <a:off x="6587986" y="4905839"/>
            <a:ext cx="99695" cy="375285"/>
          </a:xfrm>
          <a:custGeom>
            <a:avLst/>
            <a:gdLst/>
            <a:ahLst/>
            <a:cxnLst/>
            <a:rect l="l" t="t" r="r" b="b"/>
            <a:pathLst>
              <a:path w="99695" h="375285">
                <a:moveTo>
                  <a:pt x="0" y="0"/>
                </a:moveTo>
                <a:lnTo>
                  <a:pt x="0" y="143324"/>
                </a:lnTo>
                <a:lnTo>
                  <a:pt x="99520" y="185909"/>
                </a:lnTo>
                <a:lnTo>
                  <a:pt x="0" y="224964"/>
                </a:lnTo>
                <a:lnTo>
                  <a:pt x="0" y="374865"/>
                </a:lnTo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2"/>
          <p:cNvSpPr/>
          <p:nvPr/>
        </p:nvSpPr>
        <p:spPr>
          <a:xfrm>
            <a:off x="6587986" y="4905839"/>
            <a:ext cx="1227455" cy="75565"/>
          </a:xfrm>
          <a:custGeom>
            <a:avLst/>
            <a:gdLst/>
            <a:ahLst/>
            <a:cxnLst/>
            <a:rect l="l" t="t" r="r" b="b"/>
            <a:pathLst>
              <a:path w="1227454" h="75564">
                <a:moveTo>
                  <a:pt x="0" y="0"/>
                </a:moveTo>
                <a:lnTo>
                  <a:pt x="1226854" y="74976"/>
                </a:lnTo>
              </a:path>
            </a:pathLst>
          </a:custGeom>
          <a:ln w="8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3"/>
          <p:cNvSpPr/>
          <p:nvPr/>
        </p:nvSpPr>
        <p:spPr>
          <a:xfrm>
            <a:off x="6587986" y="5205737"/>
            <a:ext cx="1227455" cy="75565"/>
          </a:xfrm>
          <a:custGeom>
            <a:avLst/>
            <a:gdLst/>
            <a:ahLst/>
            <a:cxnLst/>
            <a:rect l="l" t="t" r="r" b="b"/>
            <a:pathLst>
              <a:path w="1227454" h="75564">
                <a:moveTo>
                  <a:pt x="0" y="74968"/>
                </a:moveTo>
                <a:lnTo>
                  <a:pt x="1226854" y="0"/>
                </a:lnTo>
              </a:path>
            </a:pathLst>
          </a:custGeom>
          <a:ln w="8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4"/>
          <p:cNvSpPr txBox="1"/>
          <p:nvPr/>
        </p:nvSpPr>
        <p:spPr>
          <a:xfrm>
            <a:off x="7012302" y="4907159"/>
            <a:ext cx="2952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Helvetica"/>
                <a:cs typeface="Helvetica"/>
              </a:rPr>
              <a:t>imul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218" name="object 215"/>
          <p:cNvSpPr/>
          <p:nvPr/>
        </p:nvSpPr>
        <p:spPr>
          <a:xfrm>
            <a:off x="6929087" y="496745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6"/>
          <p:cNvSpPr/>
          <p:nvPr/>
        </p:nvSpPr>
        <p:spPr>
          <a:xfrm>
            <a:off x="6901339" y="4967455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7"/>
          <p:cNvSpPr/>
          <p:nvPr/>
        </p:nvSpPr>
        <p:spPr>
          <a:xfrm>
            <a:off x="6901339" y="5191616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18"/>
          <p:cNvSpPr/>
          <p:nvPr/>
        </p:nvSpPr>
        <p:spPr>
          <a:xfrm>
            <a:off x="7437962" y="496719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19"/>
          <p:cNvSpPr/>
          <p:nvPr/>
        </p:nvSpPr>
        <p:spPr>
          <a:xfrm>
            <a:off x="7410213" y="4967204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0"/>
          <p:cNvSpPr/>
          <p:nvPr/>
        </p:nvSpPr>
        <p:spPr>
          <a:xfrm>
            <a:off x="7410213" y="5191357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1"/>
          <p:cNvSpPr/>
          <p:nvPr/>
        </p:nvSpPr>
        <p:spPr>
          <a:xfrm>
            <a:off x="7814488" y="496745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0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2"/>
          <p:cNvSpPr/>
          <p:nvPr/>
        </p:nvSpPr>
        <p:spPr>
          <a:xfrm>
            <a:off x="7786740" y="4967455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3"/>
          <p:cNvSpPr/>
          <p:nvPr/>
        </p:nvSpPr>
        <p:spPr>
          <a:xfrm>
            <a:off x="7786740" y="5191616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4"/>
          <p:cNvSpPr/>
          <p:nvPr/>
        </p:nvSpPr>
        <p:spPr>
          <a:xfrm>
            <a:off x="6584738" y="4413146"/>
            <a:ext cx="114118" cy="383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5"/>
          <p:cNvSpPr/>
          <p:nvPr/>
        </p:nvSpPr>
        <p:spPr>
          <a:xfrm>
            <a:off x="6589059" y="4417467"/>
            <a:ext cx="1227455" cy="75565"/>
          </a:xfrm>
          <a:custGeom>
            <a:avLst/>
            <a:gdLst/>
            <a:ahLst/>
            <a:cxnLst/>
            <a:rect l="l" t="t" r="r" b="b"/>
            <a:pathLst>
              <a:path w="1227454" h="75564">
                <a:moveTo>
                  <a:pt x="0" y="0"/>
                </a:moveTo>
                <a:lnTo>
                  <a:pt x="1226853" y="74976"/>
                </a:lnTo>
              </a:path>
            </a:pathLst>
          </a:custGeom>
          <a:ln w="8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6"/>
          <p:cNvSpPr/>
          <p:nvPr/>
        </p:nvSpPr>
        <p:spPr>
          <a:xfrm>
            <a:off x="6589059" y="4717365"/>
            <a:ext cx="1227455" cy="75565"/>
          </a:xfrm>
          <a:custGeom>
            <a:avLst/>
            <a:gdLst/>
            <a:ahLst/>
            <a:cxnLst/>
            <a:rect l="l" t="t" r="r" b="b"/>
            <a:pathLst>
              <a:path w="1227454" h="75564">
                <a:moveTo>
                  <a:pt x="0" y="74968"/>
                </a:moveTo>
                <a:lnTo>
                  <a:pt x="1226853" y="0"/>
                </a:lnTo>
              </a:path>
            </a:pathLst>
          </a:custGeom>
          <a:ln w="8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7"/>
          <p:cNvSpPr txBox="1"/>
          <p:nvPr/>
        </p:nvSpPr>
        <p:spPr>
          <a:xfrm>
            <a:off x="7009786" y="4423103"/>
            <a:ext cx="30226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0" dirty="0">
                <a:latin typeface="Helvetica"/>
                <a:cs typeface="Helvetica"/>
              </a:rPr>
              <a:t>F</a:t>
            </a:r>
            <a:r>
              <a:rPr sz="1050" spc="25" dirty="0">
                <a:latin typeface="Helvetica"/>
                <a:cs typeface="Helvetica"/>
              </a:rPr>
              <a:t>PU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231" name="object 228"/>
          <p:cNvSpPr/>
          <p:nvPr/>
        </p:nvSpPr>
        <p:spPr>
          <a:xfrm>
            <a:off x="6930161" y="447907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0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29"/>
          <p:cNvSpPr/>
          <p:nvPr/>
        </p:nvSpPr>
        <p:spPr>
          <a:xfrm>
            <a:off x="6902412" y="4479083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6" y="0"/>
                </a:lnTo>
                <a:lnTo>
                  <a:pt x="55496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0"/>
          <p:cNvSpPr/>
          <p:nvPr/>
        </p:nvSpPr>
        <p:spPr>
          <a:xfrm>
            <a:off x="6902412" y="4703245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1"/>
          <p:cNvSpPr/>
          <p:nvPr/>
        </p:nvSpPr>
        <p:spPr>
          <a:xfrm>
            <a:off x="7439034" y="447882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0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2"/>
          <p:cNvSpPr/>
          <p:nvPr/>
        </p:nvSpPr>
        <p:spPr>
          <a:xfrm>
            <a:off x="7411286" y="4478833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73"/>
                </a:lnTo>
                <a:lnTo>
                  <a:pt x="0" y="256173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3"/>
          <p:cNvSpPr/>
          <p:nvPr/>
        </p:nvSpPr>
        <p:spPr>
          <a:xfrm>
            <a:off x="7411286" y="4702986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4"/>
          <p:cNvSpPr/>
          <p:nvPr/>
        </p:nvSpPr>
        <p:spPr>
          <a:xfrm>
            <a:off x="7815562" y="447907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0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5"/>
          <p:cNvSpPr/>
          <p:nvPr/>
        </p:nvSpPr>
        <p:spPr>
          <a:xfrm>
            <a:off x="7787813" y="4479083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6" y="0"/>
                </a:lnTo>
                <a:lnTo>
                  <a:pt x="55496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6"/>
          <p:cNvSpPr/>
          <p:nvPr/>
        </p:nvSpPr>
        <p:spPr>
          <a:xfrm>
            <a:off x="7787813" y="4703245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7"/>
          <p:cNvSpPr/>
          <p:nvPr/>
        </p:nvSpPr>
        <p:spPr>
          <a:xfrm>
            <a:off x="7814703" y="403971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38"/>
          <p:cNvSpPr/>
          <p:nvPr/>
        </p:nvSpPr>
        <p:spPr>
          <a:xfrm>
            <a:off x="7786954" y="4039719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6" y="0"/>
                </a:lnTo>
                <a:lnTo>
                  <a:pt x="55496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39"/>
          <p:cNvSpPr/>
          <p:nvPr/>
        </p:nvSpPr>
        <p:spPr>
          <a:xfrm>
            <a:off x="7786954" y="4263881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0"/>
          <p:cNvSpPr/>
          <p:nvPr/>
        </p:nvSpPr>
        <p:spPr>
          <a:xfrm>
            <a:off x="8065565" y="4462806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0" y="0"/>
                </a:moveTo>
                <a:lnTo>
                  <a:pt x="50482" y="56834"/>
                </a:lnTo>
              </a:path>
            </a:pathLst>
          </a:custGeom>
          <a:ln w="8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1"/>
          <p:cNvSpPr/>
          <p:nvPr/>
        </p:nvSpPr>
        <p:spPr>
          <a:xfrm>
            <a:off x="8065565" y="4462806"/>
            <a:ext cx="0" cy="284480"/>
          </a:xfrm>
          <a:custGeom>
            <a:avLst/>
            <a:gdLst/>
            <a:ahLst/>
            <a:cxnLst/>
            <a:rect l="l" t="t" r="r" b="b"/>
            <a:pathLst>
              <a:path h="284479">
                <a:moveTo>
                  <a:pt x="0" y="0"/>
                </a:moveTo>
                <a:lnTo>
                  <a:pt x="0" y="284198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2"/>
          <p:cNvSpPr/>
          <p:nvPr/>
        </p:nvSpPr>
        <p:spPr>
          <a:xfrm>
            <a:off x="8065565" y="4690161"/>
            <a:ext cx="50800" cy="57150"/>
          </a:xfrm>
          <a:custGeom>
            <a:avLst/>
            <a:gdLst/>
            <a:ahLst/>
            <a:cxnLst/>
            <a:rect l="l" t="t" r="r" b="b"/>
            <a:pathLst>
              <a:path w="50800" h="57150">
                <a:moveTo>
                  <a:pt x="0" y="56843"/>
                </a:moveTo>
                <a:lnTo>
                  <a:pt x="50482" y="0"/>
                </a:lnTo>
              </a:path>
            </a:pathLst>
          </a:custGeom>
          <a:ln w="8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3"/>
          <p:cNvSpPr/>
          <p:nvPr/>
        </p:nvSpPr>
        <p:spPr>
          <a:xfrm>
            <a:off x="8116047" y="4519640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520"/>
                </a:lnTo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4"/>
          <p:cNvSpPr/>
          <p:nvPr/>
        </p:nvSpPr>
        <p:spPr>
          <a:xfrm>
            <a:off x="7842454" y="4167810"/>
            <a:ext cx="137795" cy="366395"/>
          </a:xfrm>
          <a:custGeom>
            <a:avLst/>
            <a:gdLst/>
            <a:ahLst/>
            <a:cxnLst/>
            <a:rect l="l" t="t" r="r" b="b"/>
            <a:pathLst>
              <a:path w="137795" h="366395">
                <a:moveTo>
                  <a:pt x="0" y="0"/>
                </a:moveTo>
                <a:lnTo>
                  <a:pt x="102873" y="0"/>
                </a:lnTo>
                <a:lnTo>
                  <a:pt x="111518" y="0"/>
                </a:lnTo>
                <a:lnTo>
                  <a:pt x="111518" y="366045"/>
                </a:lnTo>
                <a:lnTo>
                  <a:pt x="120236" y="366045"/>
                </a:lnTo>
                <a:lnTo>
                  <a:pt x="137526" y="366045"/>
                </a:lnTo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5"/>
          <p:cNvSpPr/>
          <p:nvPr/>
        </p:nvSpPr>
        <p:spPr>
          <a:xfrm>
            <a:off x="7838997" y="4503645"/>
            <a:ext cx="214459" cy="1314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6"/>
          <p:cNvSpPr/>
          <p:nvPr/>
        </p:nvSpPr>
        <p:spPr>
          <a:xfrm>
            <a:off x="7842240" y="4675954"/>
            <a:ext cx="137795" cy="419734"/>
          </a:xfrm>
          <a:custGeom>
            <a:avLst/>
            <a:gdLst/>
            <a:ahLst/>
            <a:cxnLst/>
            <a:rect l="l" t="t" r="r" b="b"/>
            <a:pathLst>
              <a:path w="137795" h="419735">
                <a:moveTo>
                  <a:pt x="0" y="419591"/>
                </a:moveTo>
                <a:lnTo>
                  <a:pt x="102873" y="419591"/>
                </a:lnTo>
                <a:lnTo>
                  <a:pt x="111518" y="419591"/>
                </a:lnTo>
                <a:lnTo>
                  <a:pt x="111518" y="0"/>
                </a:lnTo>
                <a:lnTo>
                  <a:pt x="120450" y="0"/>
                </a:lnTo>
                <a:lnTo>
                  <a:pt x="137740" y="0"/>
                </a:lnTo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7"/>
          <p:cNvSpPr/>
          <p:nvPr/>
        </p:nvSpPr>
        <p:spPr>
          <a:xfrm>
            <a:off x="7979981" y="4650054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48"/>
          <p:cNvSpPr/>
          <p:nvPr/>
        </p:nvSpPr>
        <p:spPr>
          <a:xfrm>
            <a:off x="7979981" y="4650062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49"/>
          <p:cNvSpPr/>
          <p:nvPr/>
        </p:nvSpPr>
        <p:spPr>
          <a:xfrm>
            <a:off x="7468628" y="416885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2641" y="0"/>
                </a:lnTo>
              </a:path>
            </a:pathLst>
          </a:custGeom>
          <a:ln w="10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0"/>
          <p:cNvSpPr/>
          <p:nvPr/>
        </p:nvSpPr>
        <p:spPr>
          <a:xfrm>
            <a:off x="6979376" y="416885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10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1"/>
          <p:cNvSpPr/>
          <p:nvPr/>
        </p:nvSpPr>
        <p:spPr>
          <a:xfrm>
            <a:off x="6822848" y="41688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032" y="0"/>
                </a:lnTo>
              </a:path>
            </a:pathLst>
          </a:custGeom>
          <a:ln w="10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2"/>
          <p:cNvSpPr/>
          <p:nvPr/>
        </p:nvSpPr>
        <p:spPr>
          <a:xfrm>
            <a:off x="6951629" y="404075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3"/>
          <p:cNvSpPr/>
          <p:nvPr/>
        </p:nvSpPr>
        <p:spPr>
          <a:xfrm>
            <a:off x="6923880" y="4040763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4"/>
          <p:cNvSpPr/>
          <p:nvPr/>
        </p:nvSpPr>
        <p:spPr>
          <a:xfrm>
            <a:off x="6923880" y="4264916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5"/>
          <p:cNvSpPr/>
          <p:nvPr/>
        </p:nvSpPr>
        <p:spPr>
          <a:xfrm>
            <a:off x="7440880" y="403971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6"/>
          <p:cNvSpPr/>
          <p:nvPr/>
        </p:nvSpPr>
        <p:spPr>
          <a:xfrm>
            <a:off x="7413132" y="4039719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7"/>
          <p:cNvSpPr/>
          <p:nvPr/>
        </p:nvSpPr>
        <p:spPr>
          <a:xfrm>
            <a:off x="7413132" y="4263881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0"/>
                </a:moveTo>
                <a:lnTo>
                  <a:pt x="27758" y="0"/>
                </a:lnTo>
                <a:lnTo>
                  <a:pt x="55499" y="32020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58"/>
          <p:cNvSpPr/>
          <p:nvPr/>
        </p:nvSpPr>
        <p:spPr>
          <a:xfrm>
            <a:off x="7292392" y="3848113"/>
            <a:ext cx="2540" cy="321945"/>
          </a:xfrm>
          <a:custGeom>
            <a:avLst/>
            <a:gdLst/>
            <a:ahLst/>
            <a:cxnLst/>
            <a:rect l="l" t="t" r="r" b="b"/>
            <a:pathLst>
              <a:path w="2540" h="321945">
                <a:moveTo>
                  <a:pt x="2057" y="321777"/>
                </a:moveTo>
                <a:lnTo>
                  <a:pt x="0" y="0"/>
                </a:lnTo>
              </a:path>
            </a:pathLst>
          </a:custGeom>
          <a:ln w="86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59"/>
          <p:cNvSpPr/>
          <p:nvPr/>
        </p:nvSpPr>
        <p:spPr>
          <a:xfrm>
            <a:off x="7266459" y="3779064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2" y="0"/>
                </a:moveTo>
                <a:lnTo>
                  <a:pt x="0" y="69211"/>
                </a:lnTo>
                <a:lnTo>
                  <a:pt x="51868" y="68880"/>
                </a:lnTo>
                <a:lnTo>
                  <a:pt x="25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0"/>
          <p:cNvSpPr/>
          <p:nvPr/>
        </p:nvSpPr>
        <p:spPr>
          <a:xfrm>
            <a:off x="7266459" y="3779066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2" y="0"/>
                </a:moveTo>
                <a:lnTo>
                  <a:pt x="0" y="69211"/>
                </a:lnTo>
                <a:lnTo>
                  <a:pt x="51868" y="68883"/>
                </a:lnTo>
                <a:lnTo>
                  <a:pt x="25492" y="0"/>
                </a:lnTo>
                <a:close/>
              </a:path>
            </a:pathLst>
          </a:custGeom>
          <a:ln w="8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1"/>
          <p:cNvSpPr/>
          <p:nvPr/>
        </p:nvSpPr>
        <p:spPr>
          <a:xfrm>
            <a:off x="7717175" y="3848113"/>
            <a:ext cx="2540" cy="321945"/>
          </a:xfrm>
          <a:custGeom>
            <a:avLst/>
            <a:gdLst/>
            <a:ahLst/>
            <a:cxnLst/>
            <a:rect l="l" t="t" r="r" b="b"/>
            <a:pathLst>
              <a:path w="2540" h="321945">
                <a:moveTo>
                  <a:pt x="2057" y="321777"/>
                </a:moveTo>
                <a:lnTo>
                  <a:pt x="0" y="0"/>
                </a:lnTo>
              </a:path>
            </a:pathLst>
          </a:custGeom>
          <a:ln w="86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2"/>
          <p:cNvSpPr/>
          <p:nvPr/>
        </p:nvSpPr>
        <p:spPr>
          <a:xfrm>
            <a:off x="7691242" y="3779063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1" y="0"/>
                </a:moveTo>
                <a:lnTo>
                  <a:pt x="0" y="69211"/>
                </a:lnTo>
                <a:lnTo>
                  <a:pt x="51866" y="68880"/>
                </a:lnTo>
                <a:lnTo>
                  <a:pt x="25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3"/>
          <p:cNvSpPr/>
          <p:nvPr/>
        </p:nvSpPr>
        <p:spPr>
          <a:xfrm>
            <a:off x="7691242" y="3779066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1" y="0"/>
                </a:moveTo>
                <a:lnTo>
                  <a:pt x="0" y="69211"/>
                </a:lnTo>
                <a:lnTo>
                  <a:pt x="51867" y="68883"/>
                </a:lnTo>
                <a:lnTo>
                  <a:pt x="25491" y="0"/>
                </a:lnTo>
                <a:close/>
              </a:path>
            </a:pathLst>
          </a:custGeom>
          <a:ln w="8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4"/>
          <p:cNvSpPr/>
          <p:nvPr/>
        </p:nvSpPr>
        <p:spPr>
          <a:xfrm>
            <a:off x="6868233" y="3848113"/>
            <a:ext cx="2540" cy="321945"/>
          </a:xfrm>
          <a:custGeom>
            <a:avLst/>
            <a:gdLst/>
            <a:ahLst/>
            <a:cxnLst/>
            <a:rect l="l" t="t" r="r" b="b"/>
            <a:pathLst>
              <a:path w="2540" h="321945">
                <a:moveTo>
                  <a:pt x="2057" y="321777"/>
                </a:moveTo>
                <a:lnTo>
                  <a:pt x="0" y="0"/>
                </a:lnTo>
              </a:path>
            </a:pathLst>
          </a:custGeom>
          <a:ln w="86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5"/>
          <p:cNvSpPr/>
          <p:nvPr/>
        </p:nvSpPr>
        <p:spPr>
          <a:xfrm>
            <a:off x="6842300" y="3779064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2" y="0"/>
                </a:moveTo>
                <a:lnTo>
                  <a:pt x="0" y="69211"/>
                </a:lnTo>
                <a:lnTo>
                  <a:pt x="51868" y="68880"/>
                </a:lnTo>
                <a:lnTo>
                  <a:pt x="25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6"/>
          <p:cNvSpPr/>
          <p:nvPr/>
        </p:nvSpPr>
        <p:spPr>
          <a:xfrm>
            <a:off x="6842299" y="3779066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2" y="0"/>
                </a:moveTo>
                <a:lnTo>
                  <a:pt x="0" y="69211"/>
                </a:lnTo>
                <a:lnTo>
                  <a:pt x="51868" y="68883"/>
                </a:lnTo>
                <a:lnTo>
                  <a:pt x="25492" y="0"/>
                </a:lnTo>
                <a:close/>
              </a:path>
            </a:pathLst>
          </a:custGeom>
          <a:ln w="8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7"/>
          <p:cNvSpPr/>
          <p:nvPr/>
        </p:nvSpPr>
        <p:spPr>
          <a:xfrm>
            <a:off x="5920894" y="5671453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68"/>
          <p:cNvSpPr/>
          <p:nvPr/>
        </p:nvSpPr>
        <p:spPr>
          <a:xfrm>
            <a:off x="5893146" y="5671460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69"/>
          <p:cNvSpPr/>
          <p:nvPr/>
        </p:nvSpPr>
        <p:spPr>
          <a:xfrm>
            <a:off x="5893146" y="5895613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0"/>
          <p:cNvSpPr/>
          <p:nvPr/>
        </p:nvSpPr>
        <p:spPr>
          <a:xfrm>
            <a:off x="4518542" y="4629192"/>
            <a:ext cx="1628775" cy="167005"/>
          </a:xfrm>
          <a:custGeom>
            <a:avLst/>
            <a:gdLst/>
            <a:ahLst/>
            <a:cxnLst/>
            <a:rect l="l" t="t" r="r" b="b"/>
            <a:pathLst>
              <a:path w="1628775" h="167004">
                <a:moveTo>
                  <a:pt x="0" y="166887"/>
                </a:moveTo>
                <a:lnTo>
                  <a:pt x="102873" y="166887"/>
                </a:lnTo>
                <a:lnTo>
                  <a:pt x="1295859" y="166887"/>
                </a:lnTo>
                <a:lnTo>
                  <a:pt x="1295859" y="0"/>
                </a:lnTo>
                <a:lnTo>
                  <a:pt x="1611281" y="0"/>
                </a:lnTo>
                <a:lnTo>
                  <a:pt x="1628570" y="0"/>
                </a:lnTo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1"/>
          <p:cNvSpPr/>
          <p:nvPr/>
        </p:nvSpPr>
        <p:spPr>
          <a:xfrm>
            <a:off x="6147113" y="4603298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2"/>
          <p:cNvSpPr/>
          <p:nvPr/>
        </p:nvSpPr>
        <p:spPr>
          <a:xfrm>
            <a:off x="6147113" y="4603299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4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3"/>
          <p:cNvSpPr/>
          <p:nvPr/>
        </p:nvSpPr>
        <p:spPr>
          <a:xfrm>
            <a:off x="6800462" y="3627098"/>
            <a:ext cx="60325" cy="72390"/>
          </a:xfrm>
          <a:custGeom>
            <a:avLst/>
            <a:gdLst/>
            <a:ahLst/>
            <a:cxnLst/>
            <a:rect l="l" t="t" r="r" b="b"/>
            <a:pathLst>
              <a:path w="60325" h="72389">
                <a:moveTo>
                  <a:pt x="16540" y="0"/>
                </a:moveTo>
                <a:lnTo>
                  <a:pt x="0" y="71869"/>
                </a:lnTo>
                <a:lnTo>
                  <a:pt x="59795" y="28580"/>
                </a:lnTo>
                <a:lnTo>
                  <a:pt x="16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4"/>
          <p:cNvSpPr/>
          <p:nvPr/>
        </p:nvSpPr>
        <p:spPr>
          <a:xfrm>
            <a:off x="6800462" y="3627101"/>
            <a:ext cx="60325" cy="72390"/>
          </a:xfrm>
          <a:custGeom>
            <a:avLst/>
            <a:gdLst/>
            <a:ahLst/>
            <a:cxnLst/>
            <a:rect l="l" t="t" r="r" b="b"/>
            <a:pathLst>
              <a:path w="60325" h="72389">
                <a:moveTo>
                  <a:pt x="0" y="71869"/>
                </a:moveTo>
                <a:lnTo>
                  <a:pt x="59795" y="28585"/>
                </a:lnTo>
                <a:lnTo>
                  <a:pt x="16541" y="0"/>
                </a:lnTo>
                <a:lnTo>
                  <a:pt x="0" y="71869"/>
                </a:lnTo>
                <a:close/>
              </a:path>
            </a:pathLst>
          </a:custGeom>
          <a:ln w="8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5"/>
          <p:cNvSpPr/>
          <p:nvPr/>
        </p:nvSpPr>
        <p:spPr>
          <a:xfrm>
            <a:off x="6176805" y="3228224"/>
            <a:ext cx="1948814" cy="480059"/>
          </a:xfrm>
          <a:custGeom>
            <a:avLst/>
            <a:gdLst/>
            <a:ahLst/>
            <a:cxnLst/>
            <a:rect l="l" t="t" r="r" b="b"/>
            <a:pathLst>
              <a:path w="1948815" h="480060">
                <a:moveTo>
                  <a:pt x="0" y="0"/>
                </a:moveTo>
                <a:lnTo>
                  <a:pt x="1948625" y="0"/>
                </a:lnTo>
                <a:lnTo>
                  <a:pt x="1948625" y="479896"/>
                </a:lnTo>
                <a:lnTo>
                  <a:pt x="0" y="4798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6"/>
          <p:cNvSpPr/>
          <p:nvPr/>
        </p:nvSpPr>
        <p:spPr>
          <a:xfrm>
            <a:off x="6176804" y="3228233"/>
            <a:ext cx="1948814" cy="480059"/>
          </a:xfrm>
          <a:custGeom>
            <a:avLst/>
            <a:gdLst/>
            <a:ahLst/>
            <a:cxnLst/>
            <a:rect l="l" t="t" r="r" b="b"/>
            <a:pathLst>
              <a:path w="1948815" h="480060">
                <a:moveTo>
                  <a:pt x="0" y="0"/>
                </a:moveTo>
                <a:lnTo>
                  <a:pt x="1948625" y="0"/>
                </a:lnTo>
                <a:lnTo>
                  <a:pt x="1948625" y="479895"/>
                </a:lnTo>
                <a:lnTo>
                  <a:pt x="0" y="479895"/>
                </a:lnTo>
                <a:lnTo>
                  <a:pt x="0" y="0"/>
                </a:lnTo>
                <a:close/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7"/>
          <p:cNvSpPr/>
          <p:nvPr/>
        </p:nvSpPr>
        <p:spPr>
          <a:xfrm>
            <a:off x="6540844" y="3268342"/>
            <a:ext cx="226105" cy="3835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78"/>
          <p:cNvSpPr txBox="1"/>
          <p:nvPr/>
        </p:nvSpPr>
        <p:spPr>
          <a:xfrm>
            <a:off x="6534036" y="3299873"/>
            <a:ext cx="227329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5" dirty="0">
                <a:latin typeface="Helvetica"/>
                <a:cs typeface="Helvetica"/>
              </a:rPr>
              <a:t>ALU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82" name="object 279"/>
          <p:cNvSpPr txBox="1"/>
          <p:nvPr/>
        </p:nvSpPr>
        <p:spPr>
          <a:xfrm>
            <a:off x="6831085" y="2964557"/>
            <a:ext cx="76517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-5" dirty="0">
                <a:latin typeface="Helvetica"/>
                <a:cs typeface="Helvetica"/>
              </a:rPr>
              <a:t>bypassing</a:t>
            </a:r>
            <a:endParaRPr sz="1300">
              <a:latin typeface="Helvetica"/>
              <a:cs typeface="Helvetica"/>
            </a:endParaRPr>
          </a:p>
        </p:txBody>
      </p:sp>
      <p:sp>
        <p:nvSpPr>
          <p:cNvPr id="283" name="object 280"/>
          <p:cNvSpPr/>
          <p:nvPr/>
        </p:nvSpPr>
        <p:spPr>
          <a:xfrm>
            <a:off x="6810476" y="3135269"/>
            <a:ext cx="2540" cy="321945"/>
          </a:xfrm>
          <a:custGeom>
            <a:avLst/>
            <a:gdLst/>
            <a:ahLst/>
            <a:cxnLst/>
            <a:rect l="l" t="t" r="r" b="b"/>
            <a:pathLst>
              <a:path w="2540" h="321945">
                <a:moveTo>
                  <a:pt x="2057" y="321777"/>
                </a:moveTo>
                <a:lnTo>
                  <a:pt x="0" y="0"/>
                </a:lnTo>
              </a:path>
            </a:pathLst>
          </a:custGeom>
          <a:ln w="86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1"/>
          <p:cNvSpPr/>
          <p:nvPr/>
        </p:nvSpPr>
        <p:spPr>
          <a:xfrm>
            <a:off x="6784543" y="3066216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2" y="0"/>
                </a:moveTo>
                <a:lnTo>
                  <a:pt x="0" y="69211"/>
                </a:lnTo>
                <a:lnTo>
                  <a:pt x="51868" y="68879"/>
                </a:lnTo>
                <a:lnTo>
                  <a:pt x="25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2"/>
          <p:cNvSpPr/>
          <p:nvPr/>
        </p:nvSpPr>
        <p:spPr>
          <a:xfrm>
            <a:off x="6784542" y="3066222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25492" y="0"/>
                </a:moveTo>
                <a:lnTo>
                  <a:pt x="0" y="69211"/>
                </a:lnTo>
                <a:lnTo>
                  <a:pt x="51868" y="68883"/>
                </a:lnTo>
                <a:lnTo>
                  <a:pt x="25492" y="0"/>
                </a:lnTo>
                <a:close/>
              </a:path>
            </a:pathLst>
          </a:custGeom>
          <a:ln w="8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3"/>
          <p:cNvSpPr/>
          <p:nvPr/>
        </p:nvSpPr>
        <p:spPr>
          <a:xfrm>
            <a:off x="5920894" y="4504932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6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4"/>
          <p:cNvSpPr/>
          <p:nvPr/>
        </p:nvSpPr>
        <p:spPr>
          <a:xfrm>
            <a:off x="5893146" y="4504942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6" y="0"/>
                </a:lnTo>
                <a:lnTo>
                  <a:pt x="55496" y="256182"/>
                </a:lnTo>
                <a:lnTo>
                  <a:pt x="0" y="256182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5"/>
          <p:cNvSpPr/>
          <p:nvPr/>
        </p:nvSpPr>
        <p:spPr>
          <a:xfrm>
            <a:off x="5893146" y="4729095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6"/>
          <p:cNvSpPr/>
          <p:nvPr/>
        </p:nvSpPr>
        <p:spPr>
          <a:xfrm>
            <a:off x="5217767" y="4274487"/>
            <a:ext cx="459740" cy="1195705"/>
          </a:xfrm>
          <a:custGeom>
            <a:avLst/>
            <a:gdLst/>
            <a:ahLst/>
            <a:cxnLst/>
            <a:rect l="l" t="t" r="r" b="b"/>
            <a:pathLst>
              <a:path w="459739" h="1195704">
                <a:moveTo>
                  <a:pt x="0" y="0"/>
                </a:moveTo>
                <a:lnTo>
                  <a:pt x="459597" y="0"/>
                </a:lnTo>
                <a:lnTo>
                  <a:pt x="459597" y="1195542"/>
                </a:lnTo>
                <a:lnTo>
                  <a:pt x="0" y="11955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7"/>
          <p:cNvSpPr/>
          <p:nvPr/>
        </p:nvSpPr>
        <p:spPr>
          <a:xfrm>
            <a:off x="5217766" y="4274497"/>
            <a:ext cx="459740" cy="1195705"/>
          </a:xfrm>
          <a:custGeom>
            <a:avLst/>
            <a:gdLst/>
            <a:ahLst/>
            <a:cxnLst/>
            <a:rect l="l" t="t" r="r" b="b"/>
            <a:pathLst>
              <a:path w="459739" h="1195704">
                <a:moveTo>
                  <a:pt x="0" y="0"/>
                </a:moveTo>
                <a:lnTo>
                  <a:pt x="459596" y="0"/>
                </a:lnTo>
                <a:lnTo>
                  <a:pt x="459596" y="1195535"/>
                </a:lnTo>
                <a:lnTo>
                  <a:pt x="0" y="1195535"/>
                </a:lnTo>
                <a:lnTo>
                  <a:pt x="0" y="0"/>
                </a:lnTo>
                <a:close/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88"/>
          <p:cNvSpPr txBox="1"/>
          <p:nvPr/>
        </p:nvSpPr>
        <p:spPr>
          <a:xfrm>
            <a:off x="5207245" y="4858385"/>
            <a:ext cx="480059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0" dirty="0">
                <a:latin typeface="Helvetica"/>
                <a:cs typeface="Helvetica"/>
              </a:rPr>
              <a:t>network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92" name="object 289"/>
          <p:cNvSpPr/>
          <p:nvPr/>
        </p:nvSpPr>
        <p:spPr>
          <a:xfrm>
            <a:off x="4683135" y="4038006"/>
            <a:ext cx="467359" cy="1691639"/>
          </a:xfrm>
          <a:custGeom>
            <a:avLst/>
            <a:gdLst/>
            <a:ahLst/>
            <a:cxnLst/>
            <a:rect l="l" t="t" r="r" b="b"/>
            <a:pathLst>
              <a:path w="467360" h="1691639">
                <a:moveTo>
                  <a:pt x="0" y="0"/>
                </a:moveTo>
                <a:lnTo>
                  <a:pt x="466820" y="0"/>
                </a:lnTo>
                <a:lnTo>
                  <a:pt x="466820" y="1691242"/>
                </a:lnTo>
                <a:lnTo>
                  <a:pt x="0" y="16912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0"/>
          <p:cNvSpPr/>
          <p:nvPr/>
        </p:nvSpPr>
        <p:spPr>
          <a:xfrm>
            <a:off x="4683134" y="4038010"/>
            <a:ext cx="467359" cy="1691639"/>
          </a:xfrm>
          <a:custGeom>
            <a:avLst/>
            <a:gdLst/>
            <a:ahLst/>
            <a:cxnLst/>
            <a:rect l="l" t="t" r="r" b="b"/>
            <a:pathLst>
              <a:path w="467360" h="1691639">
                <a:moveTo>
                  <a:pt x="0" y="0"/>
                </a:moveTo>
                <a:lnTo>
                  <a:pt x="466820" y="0"/>
                </a:lnTo>
                <a:lnTo>
                  <a:pt x="466820" y="1691242"/>
                </a:lnTo>
                <a:lnTo>
                  <a:pt x="0" y="1691242"/>
                </a:lnTo>
                <a:lnTo>
                  <a:pt x="0" y="0"/>
                </a:lnTo>
                <a:close/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1"/>
          <p:cNvSpPr txBox="1"/>
          <p:nvPr/>
        </p:nvSpPr>
        <p:spPr>
          <a:xfrm>
            <a:off x="4670904" y="4684190"/>
            <a:ext cx="100838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Helvetica"/>
                <a:cs typeface="Helvetica"/>
              </a:rPr>
              <a:t>Regfile</a:t>
            </a:r>
            <a:r>
              <a:rPr sz="1150" spc="290" dirty="0">
                <a:latin typeface="Helvetica"/>
                <a:cs typeface="Helvetica"/>
              </a:rPr>
              <a:t> </a:t>
            </a:r>
            <a:r>
              <a:rPr sz="1575" i="1" spc="22" baseline="2645" dirty="0">
                <a:latin typeface="Helvetica"/>
                <a:cs typeface="Helvetica"/>
              </a:rPr>
              <a:t>bypass</a:t>
            </a:r>
            <a:endParaRPr sz="1575" baseline="2645">
              <a:latin typeface="Helvetica"/>
              <a:cs typeface="Helvetica"/>
            </a:endParaRPr>
          </a:p>
        </p:txBody>
      </p:sp>
      <p:sp>
        <p:nvSpPr>
          <p:cNvPr id="295" name="object 292"/>
          <p:cNvSpPr txBox="1"/>
          <p:nvPr/>
        </p:nvSpPr>
        <p:spPr>
          <a:xfrm>
            <a:off x="4723969" y="4856808"/>
            <a:ext cx="37719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Helvetica"/>
                <a:cs typeface="Helvetica"/>
              </a:rPr>
              <a:t>Read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296" name="object 293"/>
          <p:cNvSpPr/>
          <p:nvPr/>
        </p:nvSpPr>
        <p:spPr>
          <a:xfrm>
            <a:off x="8124691" y="4604905"/>
            <a:ext cx="308610" cy="231140"/>
          </a:xfrm>
          <a:custGeom>
            <a:avLst/>
            <a:gdLst/>
            <a:ahLst/>
            <a:cxnLst/>
            <a:rect l="l" t="t" r="r" b="b"/>
            <a:pathLst>
              <a:path w="308609" h="231139">
                <a:moveTo>
                  <a:pt x="0" y="0"/>
                </a:moveTo>
                <a:lnTo>
                  <a:pt x="102873" y="0"/>
                </a:lnTo>
                <a:lnTo>
                  <a:pt x="197966" y="0"/>
                </a:lnTo>
                <a:lnTo>
                  <a:pt x="197966" y="230660"/>
                </a:lnTo>
                <a:lnTo>
                  <a:pt x="290907" y="230660"/>
                </a:lnTo>
                <a:lnTo>
                  <a:pt x="308197" y="230660"/>
                </a:lnTo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4"/>
          <p:cNvSpPr/>
          <p:nvPr/>
        </p:nvSpPr>
        <p:spPr>
          <a:xfrm>
            <a:off x="8432889" y="4809670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0" y="0"/>
                </a:moveTo>
                <a:lnTo>
                  <a:pt x="0" y="51785"/>
                </a:lnTo>
                <a:lnTo>
                  <a:pt x="69159" y="258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5"/>
          <p:cNvSpPr/>
          <p:nvPr/>
        </p:nvSpPr>
        <p:spPr>
          <a:xfrm>
            <a:off x="8432889" y="4809673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6"/>
          <p:cNvSpPr/>
          <p:nvPr/>
        </p:nvSpPr>
        <p:spPr>
          <a:xfrm>
            <a:off x="6767586" y="3461138"/>
            <a:ext cx="1665605" cy="1278890"/>
          </a:xfrm>
          <a:custGeom>
            <a:avLst/>
            <a:gdLst/>
            <a:ahLst/>
            <a:cxnLst/>
            <a:rect l="l" t="t" r="r" b="b"/>
            <a:pathLst>
              <a:path w="1665604" h="1278889">
                <a:moveTo>
                  <a:pt x="0" y="0"/>
                </a:moveTo>
                <a:lnTo>
                  <a:pt x="102873" y="0"/>
                </a:lnTo>
                <a:lnTo>
                  <a:pt x="1589783" y="0"/>
                </a:lnTo>
                <a:lnTo>
                  <a:pt x="1589783" y="1278305"/>
                </a:lnTo>
                <a:lnTo>
                  <a:pt x="1648013" y="1278305"/>
                </a:lnTo>
                <a:lnTo>
                  <a:pt x="1665302" y="1278305"/>
                </a:lnTo>
              </a:path>
            </a:pathLst>
          </a:custGeom>
          <a:ln w="8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7"/>
          <p:cNvSpPr/>
          <p:nvPr/>
        </p:nvSpPr>
        <p:spPr>
          <a:xfrm>
            <a:off x="8432889" y="4713543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0" y="0"/>
                </a:moveTo>
                <a:lnTo>
                  <a:pt x="0" y="51785"/>
                </a:lnTo>
                <a:lnTo>
                  <a:pt x="69159" y="258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98"/>
          <p:cNvSpPr/>
          <p:nvPr/>
        </p:nvSpPr>
        <p:spPr>
          <a:xfrm>
            <a:off x="8432889" y="4713551"/>
            <a:ext cx="69215" cy="52069"/>
          </a:xfrm>
          <a:custGeom>
            <a:avLst/>
            <a:gdLst/>
            <a:ahLst/>
            <a:cxnLst/>
            <a:rect l="l" t="t" r="r" b="b"/>
            <a:pathLst>
              <a:path w="69215" h="52070">
                <a:moveTo>
                  <a:pt x="69158" y="25892"/>
                </a:moveTo>
                <a:lnTo>
                  <a:pt x="0" y="0"/>
                </a:lnTo>
                <a:lnTo>
                  <a:pt x="0" y="51785"/>
                </a:lnTo>
                <a:lnTo>
                  <a:pt x="69158" y="25892"/>
                </a:lnTo>
                <a:close/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299"/>
          <p:cNvSpPr/>
          <p:nvPr/>
        </p:nvSpPr>
        <p:spPr>
          <a:xfrm>
            <a:off x="7018763" y="3330542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181"/>
                </a:lnTo>
              </a:path>
            </a:pathLst>
          </a:custGeom>
          <a:ln w="55495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0"/>
          <p:cNvSpPr/>
          <p:nvPr/>
        </p:nvSpPr>
        <p:spPr>
          <a:xfrm>
            <a:off x="6991015" y="3330552"/>
            <a:ext cx="55880" cy="256540"/>
          </a:xfrm>
          <a:custGeom>
            <a:avLst/>
            <a:gdLst/>
            <a:ahLst/>
            <a:cxnLst/>
            <a:rect l="l" t="t" r="r" b="b"/>
            <a:pathLst>
              <a:path w="55879" h="256539">
                <a:moveTo>
                  <a:pt x="0" y="0"/>
                </a:moveTo>
                <a:lnTo>
                  <a:pt x="55495" y="0"/>
                </a:lnTo>
                <a:lnTo>
                  <a:pt x="55495" y="256173"/>
                </a:lnTo>
                <a:lnTo>
                  <a:pt x="0" y="256173"/>
                </a:lnTo>
                <a:lnTo>
                  <a:pt x="0" y="0"/>
                </a:lnTo>
                <a:close/>
              </a:path>
            </a:pathLst>
          </a:custGeom>
          <a:ln w="8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1"/>
          <p:cNvSpPr/>
          <p:nvPr/>
        </p:nvSpPr>
        <p:spPr>
          <a:xfrm>
            <a:off x="6991015" y="3554705"/>
            <a:ext cx="55880" cy="32384"/>
          </a:xfrm>
          <a:custGeom>
            <a:avLst/>
            <a:gdLst/>
            <a:ahLst/>
            <a:cxnLst/>
            <a:rect l="l" t="t" r="r" b="b"/>
            <a:pathLst>
              <a:path w="55879" h="32385">
                <a:moveTo>
                  <a:pt x="0" y="32029"/>
                </a:moveTo>
                <a:lnTo>
                  <a:pt x="27758" y="0"/>
                </a:lnTo>
                <a:lnTo>
                  <a:pt x="55499" y="32029"/>
                </a:lnTo>
              </a:path>
            </a:pathLst>
          </a:custGeom>
          <a:ln w="86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5346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Open-­‐source Berkeley RISC-V Processors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15312" y="1304351"/>
            <a:ext cx="329193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Abstract </a:t>
            </a:r>
            <a:r>
              <a:rPr lang="en-US" altLang="en-US" sz="2000" dirty="0" err="1">
                <a:latin typeface="Arial" panose="020B0604020202020204" pitchFamily="34" charset="0"/>
              </a:rPr>
              <a:t>FunctionalUnit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describes common IO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Pipelined/</a:t>
            </a:r>
            <a:r>
              <a:rPr lang="en-US" altLang="en-US" sz="2000" dirty="0" err="1">
                <a:latin typeface="Arial" panose="020B0604020202020204" pitchFamily="34" charset="0"/>
              </a:rPr>
              <a:t>Unpipelined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handles storing </a:t>
            </a:r>
            <a:r>
              <a:rPr lang="en-US" altLang="en-US" sz="1800" dirty="0" err="1">
                <a:latin typeface="Arial" panose="020B0604020202020204" pitchFamily="34" charset="0"/>
              </a:rPr>
              <a:t>uop</a:t>
            </a:r>
            <a:r>
              <a:rPr lang="en-US" altLang="en-US" sz="1800" dirty="0">
                <a:latin typeface="Arial" panose="020B0604020202020204" pitchFamily="34" charset="0"/>
              </a:rPr>
              <a:t>  metadata, branch  resolution, branch kills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Concrete Subclasses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instantiates the actual  expert-written FU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 modiﬁcations required to get FU  working with speculative  OoO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allows easy “stealing” of external code</a:t>
            </a:r>
          </a:p>
        </p:txBody>
      </p:sp>
      <p:sp>
        <p:nvSpPr>
          <p:cNvPr id="12" name="object 18"/>
          <p:cNvSpPr/>
          <p:nvPr/>
        </p:nvSpPr>
        <p:spPr>
          <a:xfrm>
            <a:off x="5753933" y="1591231"/>
            <a:ext cx="1474340" cy="698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/>
          <p:cNvSpPr/>
          <p:nvPr/>
        </p:nvSpPr>
        <p:spPr>
          <a:xfrm>
            <a:off x="4927719" y="2434498"/>
            <a:ext cx="1263720" cy="654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/>
          <p:cNvSpPr/>
          <p:nvPr/>
        </p:nvSpPr>
        <p:spPr>
          <a:xfrm>
            <a:off x="6790045" y="2434498"/>
            <a:ext cx="1263720" cy="654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1"/>
          <p:cNvSpPr/>
          <p:nvPr/>
        </p:nvSpPr>
        <p:spPr>
          <a:xfrm>
            <a:off x="3195908" y="3574987"/>
            <a:ext cx="1097441" cy="654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/>
          <p:cNvSpPr/>
          <p:nvPr/>
        </p:nvSpPr>
        <p:spPr>
          <a:xfrm>
            <a:off x="7119356" y="3232636"/>
            <a:ext cx="1175038" cy="654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/>
          <p:cNvSpPr/>
          <p:nvPr/>
        </p:nvSpPr>
        <p:spPr>
          <a:xfrm>
            <a:off x="4165932" y="3610866"/>
            <a:ext cx="1263720" cy="654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/>
          <p:cNvSpPr/>
          <p:nvPr/>
        </p:nvSpPr>
        <p:spPr>
          <a:xfrm>
            <a:off x="5309974" y="3574987"/>
            <a:ext cx="920077" cy="6540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/>
          <p:cNvSpPr/>
          <p:nvPr/>
        </p:nvSpPr>
        <p:spPr>
          <a:xfrm>
            <a:off x="6214665" y="3284737"/>
            <a:ext cx="920077" cy="6540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/>
          <p:cNvSpPr/>
          <p:nvPr/>
        </p:nvSpPr>
        <p:spPr>
          <a:xfrm>
            <a:off x="8235081" y="3232634"/>
            <a:ext cx="908919" cy="6540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/>
          <p:cNvSpPr/>
          <p:nvPr/>
        </p:nvSpPr>
        <p:spPr>
          <a:xfrm>
            <a:off x="3293084" y="4570596"/>
            <a:ext cx="897906" cy="576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8"/>
          <p:cNvSpPr/>
          <p:nvPr/>
        </p:nvSpPr>
        <p:spPr>
          <a:xfrm>
            <a:off x="4398426" y="4618727"/>
            <a:ext cx="897906" cy="576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9"/>
          <p:cNvSpPr/>
          <p:nvPr/>
        </p:nvSpPr>
        <p:spPr>
          <a:xfrm>
            <a:off x="4851915" y="4985836"/>
            <a:ext cx="897906" cy="5585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/>
          <p:cNvSpPr/>
          <p:nvPr/>
        </p:nvSpPr>
        <p:spPr>
          <a:xfrm>
            <a:off x="5646599" y="4985836"/>
            <a:ext cx="897906" cy="5585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1"/>
          <p:cNvSpPr/>
          <p:nvPr/>
        </p:nvSpPr>
        <p:spPr>
          <a:xfrm>
            <a:off x="6875905" y="4224759"/>
            <a:ext cx="897906" cy="576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2"/>
          <p:cNvSpPr/>
          <p:nvPr/>
        </p:nvSpPr>
        <p:spPr>
          <a:xfrm>
            <a:off x="6392335" y="4719502"/>
            <a:ext cx="897906" cy="576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3"/>
          <p:cNvSpPr txBox="1"/>
          <p:nvPr/>
        </p:nvSpPr>
        <p:spPr>
          <a:xfrm>
            <a:off x="5869442" y="1668829"/>
            <a:ext cx="1233170" cy="44640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Helvetica"/>
                <a:cs typeface="Helvetica"/>
              </a:rPr>
              <a:t>Functional</a:t>
            </a:r>
            <a:r>
              <a:rPr sz="1050" spc="-15" dirty="0">
                <a:latin typeface="Helvetica"/>
                <a:cs typeface="Helvetica"/>
              </a:rPr>
              <a:t> </a:t>
            </a:r>
            <a:r>
              <a:rPr sz="1050" spc="-5" dirty="0">
                <a:latin typeface="Helvetica"/>
                <a:cs typeface="Helvetica"/>
              </a:rPr>
              <a:t>Unit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28" name="object 34"/>
          <p:cNvSpPr txBox="1"/>
          <p:nvPr/>
        </p:nvSpPr>
        <p:spPr>
          <a:xfrm>
            <a:off x="5049657" y="2512095"/>
            <a:ext cx="1017269" cy="40068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320"/>
              </a:spcBef>
            </a:pPr>
            <a:r>
              <a:rPr sz="1050" spc="-5" dirty="0">
                <a:latin typeface="Helvetica"/>
                <a:cs typeface="Helvetica"/>
              </a:rPr>
              <a:t>Pipelined</a:t>
            </a:r>
            <a:endParaRPr sz="1050">
              <a:latin typeface="Helvetica"/>
              <a:cs typeface="Helvetica"/>
            </a:endParaRPr>
          </a:p>
          <a:p>
            <a:pPr marR="1270" algn="ctr">
              <a:lnSpc>
                <a:spcPct val="100000"/>
              </a:lnSpc>
              <a:spcBef>
                <a:spcPts val="85"/>
              </a:spcBef>
            </a:pPr>
            <a:r>
              <a:rPr sz="750" spc="10" dirty="0">
                <a:latin typeface="Helvetica"/>
                <a:cs typeface="Helvetica"/>
              </a:rPr>
              <a:t>(req.ready</a:t>
            </a:r>
            <a:r>
              <a:rPr sz="750" spc="-15" dirty="0">
                <a:latin typeface="Helvetica"/>
                <a:cs typeface="Helvetica"/>
              </a:rPr>
              <a:t> </a:t>
            </a:r>
            <a:r>
              <a:rPr sz="750" spc="10" dirty="0">
                <a:latin typeface="Helvetica"/>
                <a:cs typeface="Helvetica"/>
              </a:rPr>
              <a:t>==true)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9" name="object 35"/>
          <p:cNvSpPr txBox="1"/>
          <p:nvPr/>
        </p:nvSpPr>
        <p:spPr>
          <a:xfrm>
            <a:off x="6911982" y="2512095"/>
            <a:ext cx="1017269" cy="40068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00"/>
              </a:spcBef>
            </a:pPr>
            <a:r>
              <a:rPr sz="1050" spc="-5" dirty="0">
                <a:latin typeface="Helvetica"/>
                <a:cs typeface="Helvetica"/>
              </a:rPr>
              <a:t>UnPipelined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30" name="object 36"/>
          <p:cNvSpPr/>
          <p:nvPr/>
        </p:nvSpPr>
        <p:spPr>
          <a:xfrm>
            <a:off x="5863014" y="2118745"/>
            <a:ext cx="395605" cy="278130"/>
          </a:xfrm>
          <a:custGeom>
            <a:avLst/>
            <a:gdLst/>
            <a:ahLst/>
            <a:cxnLst/>
            <a:rect l="l" t="t" r="r" b="b"/>
            <a:pathLst>
              <a:path w="395604" h="278130">
                <a:moveTo>
                  <a:pt x="395027" y="0"/>
                </a:moveTo>
                <a:lnTo>
                  <a:pt x="395027" y="131914"/>
                </a:lnTo>
                <a:lnTo>
                  <a:pt x="395027" y="198425"/>
                </a:lnTo>
                <a:lnTo>
                  <a:pt x="0" y="198425"/>
                </a:lnTo>
                <a:lnTo>
                  <a:pt x="0" y="255892"/>
                </a:lnTo>
                <a:lnTo>
                  <a:pt x="0" y="278063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7"/>
          <p:cNvSpPr/>
          <p:nvPr/>
        </p:nvSpPr>
        <p:spPr>
          <a:xfrm>
            <a:off x="5824216" y="2391265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8"/>
          <p:cNvSpPr/>
          <p:nvPr/>
        </p:nvSpPr>
        <p:spPr>
          <a:xfrm>
            <a:off x="6746482" y="2118526"/>
            <a:ext cx="442595" cy="280670"/>
          </a:xfrm>
          <a:custGeom>
            <a:avLst/>
            <a:gdLst/>
            <a:ahLst/>
            <a:cxnLst/>
            <a:rect l="l" t="t" r="r" b="b"/>
            <a:pathLst>
              <a:path w="442595" h="280669">
                <a:moveTo>
                  <a:pt x="0" y="0"/>
                </a:moveTo>
                <a:lnTo>
                  <a:pt x="0" y="131914"/>
                </a:lnTo>
                <a:lnTo>
                  <a:pt x="0" y="198425"/>
                </a:lnTo>
                <a:lnTo>
                  <a:pt x="442595" y="198425"/>
                </a:lnTo>
                <a:lnTo>
                  <a:pt x="442595" y="257990"/>
                </a:lnTo>
                <a:lnTo>
                  <a:pt x="442595" y="280160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9"/>
          <p:cNvSpPr/>
          <p:nvPr/>
        </p:nvSpPr>
        <p:spPr>
          <a:xfrm>
            <a:off x="7150279" y="2393143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0"/>
          <p:cNvSpPr txBox="1"/>
          <p:nvPr/>
        </p:nvSpPr>
        <p:spPr>
          <a:xfrm>
            <a:off x="3317846" y="3652584"/>
            <a:ext cx="843280" cy="40068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1100"/>
              </a:lnSpc>
            </a:pPr>
            <a:r>
              <a:rPr sz="1050" spc="-5" dirty="0">
                <a:latin typeface="Helvetica"/>
                <a:cs typeface="Helvetica"/>
              </a:rPr>
              <a:t>ALU</a:t>
            </a:r>
            <a:endParaRPr sz="1050">
              <a:latin typeface="Helvetica"/>
              <a:cs typeface="Helvetica"/>
            </a:endParaRPr>
          </a:p>
          <a:p>
            <a:pPr marL="161290" marR="163195" algn="ctr">
              <a:lnSpc>
                <a:spcPct val="106700"/>
              </a:lnSpc>
              <a:spcBef>
                <a:spcPts val="25"/>
              </a:spcBef>
            </a:pPr>
            <a:r>
              <a:rPr sz="750" spc="10" dirty="0">
                <a:latin typeface="Helvetica"/>
                <a:cs typeface="Helvetica"/>
              </a:rPr>
              <a:t>(w/</a:t>
            </a:r>
            <a:r>
              <a:rPr sz="750" spc="-50" dirty="0">
                <a:latin typeface="Helvetica"/>
                <a:cs typeface="Helvetica"/>
              </a:rPr>
              <a:t> </a:t>
            </a:r>
            <a:r>
              <a:rPr sz="750" spc="5" dirty="0">
                <a:latin typeface="Helvetica"/>
                <a:cs typeface="Helvetica"/>
              </a:rPr>
              <a:t>optional  </a:t>
            </a:r>
            <a:r>
              <a:rPr sz="750" spc="10" dirty="0">
                <a:latin typeface="Helvetica"/>
                <a:cs typeface="Helvetica"/>
              </a:rPr>
              <a:t>Br</a:t>
            </a:r>
            <a:r>
              <a:rPr sz="750" spc="-15" dirty="0">
                <a:latin typeface="Helvetica"/>
                <a:cs typeface="Helvetica"/>
              </a:rPr>
              <a:t> </a:t>
            </a:r>
            <a:r>
              <a:rPr sz="750" spc="5" dirty="0">
                <a:latin typeface="Helvetica"/>
                <a:cs typeface="Helvetica"/>
              </a:rPr>
              <a:t>Unit)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3817227" y="2912212"/>
            <a:ext cx="1436370" cy="625475"/>
          </a:xfrm>
          <a:custGeom>
            <a:avLst/>
            <a:gdLst/>
            <a:ahLst/>
            <a:cxnLst/>
            <a:rect l="l" t="t" r="r" b="b"/>
            <a:pathLst>
              <a:path w="1436370" h="625475">
                <a:moveTo>
                  <a:pt x="1435769" y="0"/>
                </a:moveTo>
                <a:lnTo>
                  <a:pt x="1435769" y="131914"/>
                </a:lnTo>
                <a:lnTo>
                  <a:pt x="1435769" y="286884"/>
                </a:lnTo>
                <a:lnTo>
                  <a:pt x="170469" y="286884"/>
                </a:lnTo>
                <a:lnTo>
                  <a:pt x="0" y="286884"/>
                </a:lnTo>
                <a:lnTo>
                  <a:pt x="0" y="603275"/>
                </a:lnTo>
                <a:lnTo>
                  <a:pt x="0" y="625446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2"/>
          <p:cNvSpPr/>
          <p:nvPr/>
        </p:nvSpPr>
        <p:spPr>
          <a:xfrm>
            <a:off x="3778429" y="3532116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3"/>
          <p:cNvSpPr txBox="1"/>
          <p:nvPr/>
        </p:nvSpPr>
        <p:spPr>
          <a:xfrm>
            <a:off x="7241294" y="3310233"/>
            <a:ext cx="930275" cy="40068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04800" marR="191770" indent="-114935">
              <a:lnSpc>
                <a:spcPts val="1220"/>
              </a:lnSpc>
              <a:spcBef>
                <a:spcPts val="265"/>
              </a:spcBef>
            </a:pPr>
            <a:r>
              <a:rPr sz="1050" spc="-5" dirty="0">
                <a:latin typeface="Helvetica"/>
                <a:cs typeface="Helvetica"/>
              </a:rPr>
              <a:t>iMul</a:t>
            </a:r>
            <a:r>
              <a:rPr sz="1050" spc="-10" dirty="0">
                <a:latin typeface="Helvetica"/>
                <a:cs typeface="Helvetica"/>
              </a:rPr>
              <a:t>/</a:t>
            </a:r>
            <a:r>
              <a:rPr sz="1050" spc="-5" dirty="0">
                <a:latin typeface="Helvetica"/>
                <a:cs typeface="Helvetica"/>
              </a:rPr>
              <a:t>iDiv/  iRem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38" name="object 44"/>
          <p:cNvSpPr/>
          <p:nvPr/>
        </p:nvSpPr>
        <p:spPr>
          <a:xfrm>
            <a:off x="7493620" y="2917432"/>
            <a:ext cx="138430" cy="278130"/>
          </a:xfrm>
          <a:custGeom>
            <a:avLst/>
            <a:gdLst/>
            <a:ahLst/>
            <a:cxnLst/>
            <a:rect l="l" t="t" r="r" b="b"/>
            <a:pathLst>
              <a:path w="138429" h="278130">
                <a:moveTo>
                  <a:pt x="0" y="0"/>
                </a:moveTo>
                <a:lnTo>
                  <a:pt x="0" y="131914"/>
                </a:lnTo>
                <a:lnTo>
                  <a:pt x="0" y="198425"/>
                </a:lnTo>
                <a:lnTo>
                  <a:pt x="138378" y="198425"/>
                </a:lnTo>
                <a:lnTo>
                  <a:pt x="138378" y="255672"/>
                </a:lnTo>
                <a:lnTo>
                  <a:pt x="138378" y="277842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5"/>
          <p:cNvSpPr/>
          <p:nvPr/>
        </p:nvSpPr>
        <p:spPr>
          <a:xfrm>
            <a:off x="7593200" y="3189733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6"/>
          <p:cNvSpPr/>
          <p:nvPr/>
        </p:nvSpPr>
        <p:spPr>
          <a:xfrm>
            <a:off x="4287870" y="3688463"/>
            <a:ext cx="1017269" cy="400685"/>
          </a:xfrm>
          <a:custGeom>
            <a:avLst/>
            <a:gdLst/>
            <a:ahLst/>
            <a:cxnLst/>
            <a:rect l="l" t="t" r="r" b="b"/>
            <a:pathLst>
              <a:path w="1017270" h="400685">
                <a:moveTo>
                  <a:pt x="0" y="0"/>
                </a:moveTo>
                <a:lnTo>
                  <a:pt x="1016694" y="0"/>
                </a:lnTo>
                <a:lnTo>
                  <a:pt x="1016694" y="400118"/>
                </a:lnTo>
                <a:lnTo>
                  <a:pt x="0" y="4001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7"/>
          <p:cNvSpPr txBox="1"/>
          <p:nvPr/>
        </p:nvSpPr>
        <p:spPr>
          <a:xfrm>
            <a:off x="4287870" y="3688463"/>
            <a:ext cx="1017269" cy="400685"/>
          </a:xfrm>
          <a:prstGeom prst="rect">
            <a:avLst/>
          </a:prstGeom>
          <a:ln w="11085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800"/>
              </a:spcBef>
            </a:pPr>
            <a:r>
              <a:rPr sz="1050" spc="-5" dirty="0">
                <a:latin typeface="Helvetica"/>
                <a:cs typeface="Helvetica"/>
              </a:rPr>
              <a:t>MemAddrCalc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42" name="object 48"/>
          <p:cNvSpPr/>
          <p:nvPr/>
        </p:nvSpPr>
        <p:spPr>
          <a:xfrm>
            <a:off x="4935374" y="2917755"/>
            <a:ext cx="521334" cy="656590"/>
          </a:xfrm>
          <a:custGeom>
            <a:avLst/>
            <a:gdLst/>
            <a:ahLst/>
            <a:cxnLst/>
            <a:rect l="l" t="t" r="r" b="b"/>
            <a:pathLst>
              <a:path w="521335" h="656589">
                <a:moveTo>
                  <a:pt x="520962" y="0"/>
                </a:moveTo>
                <a:lnTo>
                  <a:pt x="520962" y="131914"/>
                </a:lnTo>
                <a:lnTo>
                  <a:pt x="520962" y="342534"/>
                </a:lnTo>
                <a:lnTo>
                  <a:pt x="0" y="342534"/>
                </a:lnTo>
                <a:lnTo>
                  <a:pt x="0" y="634211"/>
                </a:lnTo>
                <a:lnTo>
                  <a:pt x="0" y="656381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/>
          <p:cNvSpPr/>
          <p:nvPr/>
        </p:nvSpPr>
        <p:spPr>
          <a:xfrm>
            <a:off x="4896575" y="3568594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/>
          <p:cNvSpPr txBox="1"/>
          <p:nvPr/>
        </p:nvSpPr>
        <p:spPr>
          <a:xfrm>
            <a:off x="5431911" y="3652584"/>
            <a:ext cx="673735" cy="40068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800"/>
              </a:spcBef>
            </a:pPr>
            <a:r>
              <a:rPr sz="1050" spc="-5" dirty="0">
                <a:latin typeface="Helvetica"/>
                <a:cs typeface="Helvetica"/>
              </a:rPr>
              <a:t>FPU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45" name="object 51"/>
          <p:cNvSpPr/>
          <p:nvPr/>
        </p:nvSpPr>
        <p:spPr>
          <a:xfrm>
            <a:off x="5659675" y="2912212"/>
            <a:ext cx="85090" cy="625475"/>
          </a:xfrm>
          <a:custGeom>
            <a:avLst/>
            <a:gdLst/>
            <a:ahLst/>
            <a:cxnLst/>
            <a:rect l="l" t="t" r="r" b="b"/>
            <a:pathLst>
              <a:path w="85089" h="625475">
                <a:moveTo>
                  <a:pt x="0" y="0"/>
                </a:moveTo>
                <a:lnTo>
                  <a:pt x="0" y="131914"/>
                </a:lnTo>
                <a:lnTo>
                  <a:pt x="0" y="364704"/>
                </a:lnTo>
                <a:lnTo>
                  <a:pt x="85066" y="364704"/>
                </a:lnTo>
                <a:lnTo>
                  <a:pt x="85066" y="602951"/>
                </a:lnTo>
                <a:lnTo>
                  <a:pt x="85066" y="625121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/>
          <p:cNvSpPr/>
          <p:nvPr/>
        </p:nvSpPr>
        <p:spPr>
          <a:xfrm>
            <a:off x="5705943" y="3531791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/>
          <p:cNvSpPr txBox="1"/>
          <p:nvPr/>
        </p:nvSpPr>
        <p:spPr>
          <a:xfrm>
            <a:off x="6336602" y="3362334"/>
            <a:ext cx="673735" cy="40068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800"/>
              </a:spcBef>
            </a:pPr>
            <a:r>
              <a:rPr sz="1050" spc="-5" dirty="0">
                <a:latin typeface="Helvetica"/>
                <a:cs typeface="Helvetica"/>
              </a:rPr>
              <a:t>iMul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48" name="object 54"/>
          <p:cNvSpPr/>
          <p:nvPr/>
        </p:nvSpPr>
        <p:spPr>
          <a:xfrm>
            <a:off x="5863014" y="2912212"/>
            <a:ext cx="556895" cy="337185"/>
          </a:xfrm>
          <a:custGeom>
            <a:avLst/>
            <a:gdLst/>
            <a:ahLst/>
            <a:cxnLst/>
            <a:rect l="l" t="t" r="r" b="b"/>
            <a:pathLst>
              <a:path w="556895" h="337185">
                <a:moveTo>
                  <a:pt x="0" y="0"/>
                </a:moveTo>
                <a:lnTo>
                  <a:pt x="0" y="131914"/>
                </a:lnTo>
                <a:lnTo>
                  <a:pt x="0" y="220596"/>
                </a:lnTo>
                <a:lnTo>
                  <a:pt x="556590" y="220596"/>
                </a:lnTo>
                <a:lnTo>
                  <a:pt x="556590" y="314739"/>
                </a:lnTo>
                <a:lnTo>
                  <a:pt x="556590" y="336909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/>
          <p:cNvSpPr/>
          <p:nvPr/>
        </p:nvSpPr>
        <p:spPr>
          <a:xfrm>
            <a:off x="6380806" y="3243579"/>
            <a:ext cx="77596" cy="99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6"/>
          <p:cNvSpPr txBox="1"/>
          <p:nvPr/>
        </p:nvSpPr>
        <p:spPr>
          <a:xfrm>
            <a:off x="8357018" y="3310231"/>
            <a:ext cx="673735" cy="400685"/>
          </a:xfrm>
          <a:prstGeom prst="rect">
            <a:avLst/>
          </a:prstGeom>
          <a:solidFill>
            <a:srgbClr val="FFFFFF"/>
          </a:solidFill>
          <a:ln w="11085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800"/>
              </a:spcBef>
            </a:pPr>
            <a:r>
              <a:rPr sz="1050" spc="-5" dirty="0">
                <a:latin typeface="Helvetica"/>
                <a:cs typeface="Helvetica"/>
              </a:rPr>
              <a:t>fDiv/fSqrt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51" name="object 57"/>
          <p:cNvSpPr/>
          <p:nvPr/>
        </p:nvSpPr>
        <p:spPr>
          <a:xfrm>
            <a:off x="7744177" y="2915157"/>
            <a:ext cx="626110" cy="282575"/>
          </a:xfrm>
          <a:custGeom>
            <a:avLst/>
            <a:gdLst/>
            <a:ahLst/>
            <a:cxnLst/>
            <a:rect l="l" t="t" r="r" b="b"/>
            <a:pathLst>
              <a:path w="626109" h="282575">
                <a:moveTo>
                  <a:pt x="0" y="0"/>
                </a:moveTo>
                <a:lnTo>
                  <a:pt x="0" y="131914"/>
                </a:lnTo>
                <a:lnTo>
                  <a:pt x="0" y="198425"/>
                </a:lnTo>
                <a:lnTo>
                  <a:pt x="625560" y="198425"/>
                </a:lnTo>
                <a:lnTo>
                  <a:pt x="625560" y="260217"/>
                </a:lnTo>
                <a:lnTo>
                  <a:pt x="625560" y="282387"/>
                </a:lnTo>
              </a:path>
            </a:pathLst>
          </a:custGeom>
          <a:ln w="11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8"/>
          <p:cNvSpPr/>
          <p:nvPr/>
        </p:nvSpPr>
        <p:spPr>
          <a:xfrm>
            <a:off x="8330939" y="3192002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9"/>
          <p:cNvSpPr/>
          <p:nvPr/>
        </p:nvSpPr>
        <p:spPr>
          <a:xfrm>
            <a:off x="3415022" y="4648193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551077" y="0"/>
                </a:moveTo>
                <a:lnTo>
                  <a:pt x="97248" y="0"/>
                </a:lnTo>
                <a:lnTo>
                  <a:pt x="59406" y="12734"/>
                </a:lnTo>
                <a:lnTo>
                  <a:pt x="28493" y="47454"/>
                </a:lnTo>
                <a:lnTo>
                  <a:pt x="7646" y="98936"/>
                </a:lnTo>
                <a:lnTo>
                  <a:pt x="0" y="161959"/>
                </a:lnTo>
                <a:lnTo>
                  <a:pt x="7646" y="224982"/>
                </a:lnTo>
                <a:lnTo>
                  <a:pt x="28493" y="276465"/>
                </a:lnTo>
                <a:lnTo>
                  <a:pt x="59406" y="311185"/>
                </a:lnTo>
                <a:lnTo>
                  <a:pt x="97248" y="323919"/>
                </a:lnTo>
                <a:lnTo>
                  <a:pt x="551077" y="323919"/>
                </a:lnTo>
                <a:lnTo>
                  <a:pt x="588919" y="311185"/>
                </a:lnTo>
                <a:lnTo>
                  <a:pt x="619832" y="276465"/>
                </a:lnTo>
                <a:lnTo>
                  <a:pt x="640679" y="224982"/>
                </a:lnTo>
                <a:lnTo>
                  <a:pt x="648326" y="161959"/>
                </a:lnTo>
                <a:lnTo>
                  <a:pt x="640679" y="98936"/>
                </a:lnTo>
                <a:lnTo>
                  <a:pt x="619832" y="47454"/>
                </a:lnTo>
                <a:lnTo>
                  <a:pt x="588919" y="12734"/>
                </a:lnTo>
                <a:lnTo>
                  <a:pt x="551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0"/>
          <p:cNvSpPr/>
          <p:nvPr/>
        </p:nvSpPr>
        <p:spPr>
          <a:xfrm>
            <a:off x="3415023" y="4648193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97248" y="0"/>
                </a:moveTo>
                <a:lnTo>
                  <a:pt x="551076" y="0"/>
                </a:lnTo>
                <a:lnTo>
                  <a:pt x="588918" y="12734"/>
                </a:lnTo>
                <a:lnTo>
                  <a:pt x="619831" y="47454"/>
                </a:lnTo>
                <a:lnTo>
                  <a:pt x="640678" y="98937"/>
                </a:lnTo>
                <a:lnTo>
                  <a:pt x="648325" y="161959"/>
                </a:lnTo>
                <a:lnTo>
                  <a:pt x="640678" y="224982"/>
                </a:lnTo>
                <a:lnTo>
                  <a:pt x="619831" y="276465"/>
                </a:lnTo>
                <a:lnTo>
                  <a:pt x="588918" y="311185"/>
                </a:lnTo>
                <a:lnTo>
                  <a:pt x="551076" y="323919"/>
                </a:lnTo>
                <a:lnTo>
                  <a:pt x="97248" y="323919"/>
                </a:lnTo>
                <a:lnTo>
                  <a:pt x="59406" y="311185"/>
                </a:lnTo>
                <a:lnTo>
                  <a:pt x="28493" y="276465"/>
                </a:lnTo>
                <a:lnTo>
                  <a:pt x="7646" y="224982"/>
                </a:lnTo>
                <a:lnTo>
                  <a:pt x="0" y="161959"/>
                </a:lnTo>
                <a:lnTo>
                  <a:pt x="7646" y="98937"/>
                </a:lnTo>
                <a:lnTo>
                  <a:pt x="28493" y="47454"/>
                </a:lnTo>
                <a:lnTo>
                  <a:pt x="59406" y="12734"/>
                </a:lnTo>
                <a:lnTo>
                  <a:pt x="97248" y="0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1"/>
          <p:cNvSpPr txBox="1"/>
          <p:nvPr/>
        </p:nvSpPr>
        <p:spPr>
          <a:xfrm>
            <a:off x="3592404" y="4699485"/>
            <a:ext cx="28448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Helvetica"/>
                <a:cs typeface="Helvetica"/>
              </a:rPr>
              <a:t>ALU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56" name="object 62"/>
          <p:cNvSpPr/>
          <p:nvPr/>
        </p:nvSpPr>
        <p:spPr>
          <a:xfrm>
            <a:off x="3739185" y="4058245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0"/>
                </a:moveTo>
                <a:lnTo>
                  <a:pt x="0" y="131914"/>
                </a:lnTo>
                <a:lnTo>
                  <a:pt x="0" y="452490"/>
                </a:lnTo>
                <a:lnTo>
                  <a:pt x="0" y="474661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3"/>
          <p:cNvSpPr/>
          <p:nvPr/>
        </p:nvSpPr>
        <p:spPr>
          <a:xfrm>
            <a:off x="3700386" y="4527364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4"/>
          <p:cNvSpPr/>
          <p:nvPr/>
        </p:nvSpPr>
        <p:spPr>
          <a:xfrm>
            <a:off x="4520365" y="4696325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551077" y="0"/>
                </a:moveTo>
                <a:lnTo>
                  <a:pt x="97247" y="0"/>
                </a:lnTo>
                <a:lnTo>
                  <a:pt x="59406" y="12734"/>
                </a:lnTo>
                <a:lnTo>
                  <a:pt x="28493" y="47454"/>
                </a:lnTo>
                <a:lnTo>
                  <a:pt x="7646" y="98936"/>
                </a:lnTo>
                <a:lnTo>
                  <a:pt x="0" y="161959"/>
                </a:lnTo>
                <a:lnTo>
                  <a:pt x="7646" y="224981"/>
                </a:lnTo>
                <a:lnTo>
                  <a:pt x="28493" y="276464"/>
                </a:lnTo>
                <a:lnTo>
                  <a:pt x="59406" y="311184"/>
                </a:lnTo>
                <a:lnTo>
                  <a:pt x="97247" y="323918"/>
                </a:lnTo>
                <a:lnTo>
                  <a:pt x="551077" y="323918"/>
                </a:lnTo>
                <a:lnTo>
                  <a:pt x="588918" y="311184"/>
                </a:lnTo>
                <a:lnTo>
                  <a:pt x="619831" y="276464"/>
                </a:lnTo>
                <a:lnTo>
                  <a:pt x="640679" y="224981"/>
                </a:lnTo>
                <a:lnTo>
                  <a:pt x="648326" y="161959"/>
                </a:lnTo>
                <a:lnTo>
                  <a:pt x="640679" y="98936"/>
                </a:lnTo>
                <a:lnTo>
                  <a:pt x="619831" y="47454"/>
                </a:lnTo>
                <a:lnTo>
                  <a:pt x="588918" y="12734"/>
                </a:lnTo>
                <a:lnTo>
                  <a:pt x="551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5"/>
          <p:cNvSpPr/>
          <p:nvPr/>
        </p:nvSpPr>
        <p:spPr>
          <a:xfrm>
            <a:off x="4520365" y="4696324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97248" y="0"/>
                </a:moveTo>
                <a:lnTo>
                  <a:pt x="551077" y="0"/>
                </a:lnTo>
                <a:lnTo>
                  <a:pt x="588918" y="12734"/>
                </a:lnTo>
                <a:lnTo>
                  <a:pt x="619831" y="47454"/>
                </a:lnTo>
                <a:lnTo>
                  <a:pt x="640679" y="98937"/>
                </a:lnTo>
                <a:lnTo>
                  <a:pt x="648326" y="161959"/>
                </a:lnTo>
                <a:lnTo>
                  <a:pt x="640679" y="224982"/>
                </a:lnTo>
                <a:lnTo>
                  <a:pt x="619831" y="276465"/>
                </a:lnTo>
                <a:lnTo>
                  <a:pt x="588918" y="311185"/>
                </a:lnTo>
                <a:lnTo>
                  <a:pt x="551077" y="323919"/>
                </a:lnTo>
                <a:lnTo>
                  <a:pt x="97248" y="323919"/>
                </a:lnTo>
                <a:lnTo>
                  <a:pt x="59406" y="311185"/>
                </a:lnTo>
                <a:lnTo>
                  <a:pt x="28493" y="276465"/>
                </a:lnTo>
                <a:lnTo>
                  <a:pt x="7646" y="224982"/>
                </a:lnTo>
                <a:lnTo>
                  <a:pt x="0" y="161959"/>
                </a:lnTo>
                <a:lnTo>
                  <a:pt x="7646" y="98937"/>
                </a:lnTo>
                <a:lnTo>
                  <a:pt x="28493" y="47454"/>
                </a:lnTo>
                <a:lnTo>
                  <a:pt x="59406" y="12734"/>
                </a:lnTo>
                <a:lnTo>
                  <a:pt x="97248" y="0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6"/>
          <p:cNvSpPr txBox="1"/>
          <p:nvPr/>
        </p:nvSpPr>
        <p:spPr>
          <a:xfrm>
            <a:off x="4638705" y="4747616"/>
            <a:ext cx="40259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Helvetica"/>
                <a:cs typeface="Helvetica"/>
              </a:rPr>
              <a:t>D</a:t>
            </a:r>
            <a:r>
              <a:rPr sz="1050" spc="-10" dirty="0">
                <a:latin typeface="Helvetica"/>
                <a:cs typeface="Helvetica"/>
              </a:rPr>
              <a:t>F</a:t>
            </a:r>
            <a:r>
              <a:rPr sz="1050" spc="-5" dirty="0">
                <a:latin typeface="Helvetica"/>
                <a:cs typeface="Helvetica"/>
              </a:rPr>
              <a:t>MA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61" name="object 67"/>
          <p:cNvSpPr/>
          <p:nvPr/>
        </p:nvSpPr>
        <p:spPr>
          <a:xfrm>
            <a:off x="4973853" y="5063433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551075" y="0"/>
                </a:moveTo>
                <a:lnTo>
                  <a:pt x="97248" y="0"/>
                </a:lnTo>
                <a:lnTo>
                  <a:pt x="59406" y="12734"/>
                </a:lnTo>
                <a:lnTo>
                  <a:pt x="28493" y="47454"/>
                </a:lnTo>
                <a:lnTo>
                  <a:pt x="7646" y="98936"/>
                </a:lnTo>
                <a:lnTo>
                  <a:pt x="0" y="161959"/>
                </a:lnTo>
                <a:lnTo>
                  <a:pt x="7646" y="224981"/>
                </a:lnTo>
                <a:lnTo>
                  <a:pt x="28493" y="276465"/>
                </a:lnTo>
                <a:lnTo>
                  <a:pt x="59406" y="311185"/>
                </a:lnTo>
                <a:lnTo>
                  <a:pt x="97248" y="323919"/>
                </a:lnTo>
                <a:lnTo>
                  <a:pt x="551075" y="323919"/>
                </a:lnTo>
                <a:lnTo>
                  <a:pt x="588917" y="311185"/>
                </a:lnTo>
                <a:lnTo>
                  <a:pt x="619830" y="276465"/>
                </a:lnTo>
                <a:lnTo>
                  <a:pt x="640678" y="224981"/>
                </a:lnTo>
                <a:lnTo>
                  <a:pt x="648324" y="161959"/>
                </a:lnTo>
                <a:lnTo>
                  <a:pt x="640678" y="98936"/>
                </a:lnTo>
                <a:lnTo>
                  <a:pt x="619830" y="47454"/>
                </a:lnTo>
                <a:lnTo>
                  <a:pt x="588917" y="12734"/>
                </a:lnTo>
                <a:lnTo>
                  <a:pt x="551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8"/>
          <p:cNvSpPr/>
          <p:nvPr/>
        </p:nvSpPr>
        <p:spPr>
          <a:xfrm>
            <a:off x="4973853" y="5063433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97248" y="0"/>
                </a:moveTo>
                <a:lnTo>
                  <a:pt x="551076" y="0"/>
                </a:lnTo>
                <a:lnTo>
                  <a:pt x="588918" y="12734"/>
                </a:lnTo>
                <a:lnTo>
                  <a:pt x="619831" y="47454"/>
                </a:lnTo>
                <a:lnTo>
                  <a:pt x="640678" y="98937"/>
                </a:lnTo>
                <a:lnTo>
                  <a:pt x="648325" y="161959"/>
                </a:lnTo>
                <a:lnTo>
                  <a:pt x="640678" y="224982"/>
                </a:lnTo>
                <a:lnTo>
                  <a:pt x="619831" y="276465"/>
                </a:lnTo>
                <a:lnTo>
                  <a:pt x="588918" y="311185"/>
                </a:lnTo>
                <a:lnTo>
                  <a:pt x="551076" y="323919"/>
                </a:lnTo>
                <a:lnTo>
                  <a:pt x="97248" y="323919"/>
                </a:lnTo>
                <a:lnTo>
                  <a:pt x="59406" y="311185"/>
                </a:lnTo>
                <a:lnTo>
                  <a:pt x="28493" y="276465"/>
                </a:lnTo>
                <a:lnTo>
                  <a:pt x="7646" y="224982"/>
                </a:lnTo>
                <a:lnTo>
                  <a:pt x="0" y="161959"/>
                </a:lnTo>
                <a:lnTo>
                  <a:pt x="7646" y="98937"/>
                </a:lnTo>
                <a:lnTo>
                  <a:pt x="28493" y="47454"/>
                </a:lnTo>
                <a:lnTo>
                  <a:pt x="59406" y="12734"/>
                </a:lnTo>
                <a:lnTo>
                  <a:pt x="97248" y="0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9"/>
          <p:cNvSpPr txBox="1"/>
          <p:nvPr/>
        </p:nvSpPr>
        <p:spPr>
          <a:xfrm>
            <a:off x="5095862" y="5114724"/>
            <a:ext cx="39497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5" dirty="0">
                <a:latin typeface="Helvetica"/>
                <a:cs typeface="Helvetica"/>
              </a:rPr>
              <a:t>S</a:t>
            </a:r>
            <a:r>
              <a:rPr sz="1050" spc="-10" dirty="0">
                <a:latin typeface="Helvetica"/>
                <a:cs typeface="Helvetica"/>
              </a:rPr>
              <a:t>F</a:t>
            </a:r>
            <a:r>
              <a:rPr sz="1050" spc="-5" dirty="0">
                <a:latin typeface="Helvetica"/>
                <a:cs typeface="Helvetica"/>
              </a:rPr>
              <a:t>MA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64" name="object 70"/>
          <p:cNvSpPr/>
          <p:nvPr/>
        </p:nvSpPr>
        <p:spPr>
          <a:xfrm>
            <a:off x="5768537" y="5063433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551077" y="0"/>
                </a:moveTo>
                <a:lnTo>
                  <a:pt x="97248" y="0"/>
                </a:lnTo>
                <a:lnTo>
                  <a:pt x="59406" y="12734"/>
                </a:lnTo>
                <a:lnTo>
                  <a:pt x="28493" y="47454"/>
                </a:lnTo>
                <a:lnTo>
                  <a:pt x="7646" y="98936"/>
                </a:lnTo>
                <a:lnTo>
                  <a:pt x="0" y="161959"/>
                </a:lnTo>
                <a:lnTo>
                  <a:pt x="7646" y="224981"/>
                </a:lnTo>
                <a:lnTo>
                  <a:pt x="28493" y="276465"/>
                </a:lnTo>
                <a:lnTo>
                  <a:pt x="59406" y="311185"/>
                </a:lnTo>
                <a:lnTo>
                  <a:pt x="97248" y="323919"/>
                </a:lnTo>
                <a:lnTo>
                  <a:pt x="551077" y="323919"/>
                </a:lnTo>
                <a:lnTo>
                  <a:pt x="588919" y="311185"/>
                </a:lnTo>
                <a:lnTo>
                  <a:pt x="619832" y="276465"/>
                </a:lnTo>
                <a:lnTo>
                  <a:pt x="640679" y="224981"/>
                </a:lnTo>
                <a:lnTo>
                  <a:pt x="648326" y="161959"/>
                </a:lnTo>
                <a:lnTo>
                  <a:pt x="640679" y="98936"/>
                </a:lnTo>
                <a:lnTo>
                  <a:pt x="619832" y="47454"/>
                </a:lnTo>
                <a:lnTo>
                  <a:pt x="588919" y="12734"/>
                </a:lnTo>
                <a:lnTo>
                  <a:pt x="551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1"/>
          <p:cNvSpPr/>
          <p:nvPr/>
        </p:nvSpPr>
        <p:spPr>
          <a:xfrm>
            <a:off x="5768537" y="5063433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5" h="324485">
                <a:moveTo>
                  <a:pt x="97248" y="0"/>
                </a:moveTo>
                <a:lnTo>
                  <a:pt x="551076" y="0"/>
                </a:lnTo>
                <a:lnTo>
                  <a:pt x="588918" y="12734"/>
                </a:lnTo>
                <a:lnTo>
                  <a:pt x="619831" y="47454"/>
                </a:lnTo>
                <a:lnTo>
                  <a:pt x="640679" y="98936"/>
                </a:lnTo>
                <a:lnTo>
                  <a:pt x="648326" y="161959"/>
                </a:lnTo>
                <a:lnTo>
                  <a:pt x="640679" y="224982"/>
                </a:lnTo>
                <a:lnTo>
                  <a:pt x="619831" y="276465"/>
                </a:lnTo>
                <a:lnTo>
                  <a:pt x="588918" y="311185"/>
                </a:lnTo>
                <a:lnTo>
                  <a:pt x="551076" y="323919"/>
                </a:lnTo>
                <a:lnTo>
                  <a:pt x="97248" y="323919"/>
                </a:lnTo>
                <a:lnTo>
                  <a:pt x="59406" y="311185"/>
                </a:lnTo>
                <a:lnTo>
                  <a:pt x="28493" y="276465"/>
                </a:lnTo>
                <a:lnTo>
                  <a:pt x="7646" y="224982"/>
                </a:lnTo>
                <a:lnTo>
                  <a:pt x="0" y="161959"/>
                </a:lnTo>
                <a:lnTo>
                  <a:pt x="7646" y="98936"/>
                </a:lnTo>
                <a:lnTo>
                  <a:pt x="28493" y="47454"/>
                </a:lnTo>
                <a:lnTo>
                  <a:pt x="59406" y="12734"/>
                </a:lnTo>
                <a:lnTo>
                  <a:pt x="97248" y="0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72"/>
          <p:cNvSpPr txBox="1"/>
          <p:nvPr/>
        </p:nvSpPr>
        <p:spPr>
          <a:xfrm>
            <a:off x="5920068" y="5037128"/>
            <a:ext cx="335915" cy="34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40"/>
              </a:lnSpc>
              <a:spcBef>
                <a:spcPts val="95"/>
              </a:spcBef>
            </a:pPr>
            <a:r>
              <a:rPr sz="1050" spc="-10" dirty="0">
                <a:latin typeface="Helvetica"/>
                <a:cs typeface="Helvetica"/>
              </a:rPr>
              <a:t>F</a:t>
            </a:r>
            <a:r>
              <a:rPr sz="1050" spc="-5" dirty="0">
                <a:latin typeface="Helvetica"/>
                <a:cs typeface="Helvetica"/>
              </a:rPr>
              <a:t>P</a:t>
            </a:r>
            <a:r>
              <a:rPr sz="1050" spc="-125" dirty="0">
                <a:latin typeface="Helvetica"/>
                <a:cs typeface="Helvetica"/>
              </a:rPr>
              <a:t>T</a:t>
            </a:r>
            <a:r>
              <a:rPr sz="1050" spc="-5" dirty="0">
                <a:latin typeface="Helvetica"/>
                <a:cs typeface="Helvetica"/>
              </a:rPr>
              <a:t>o</a:t>
            </a:r>
            <a:endParaRPr sz="1050">
              <a:latin typeface="Helvetica"/>
              <a:cs typeface="Helvetica"/>
            </a:endParaRPr>
          </a:p>
          <a:p>
            <a:pPr algn="ctr">
              <a:lnSpc>
                <a:spcPts val="1240"/>
              </a:lnSpc>
            </a:pPr>
            <a:r>
              <a:rPr sz="1050" spc="-10" dirty="0">
                <a:latin typeface="Helvetica"/>
                <a:cs typeface="Helvetica"/>
              </a:rPr>
              <a:t>Int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67" name="object 73"/>
          <p:cNvSpPr/>
          <p:nvPr/>
        </p:nvSpPr>
        <p:spPr>
          <a:xfrm>
            <a:off x="6997843" y="4302357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4" h="324485">
                <a:moveTo>
                  <a:pt x="551077" y="0"/>
                </a:moveTo>
                <a:lnTo>
                  <a:pt x="97248" y="0"/>
                </a:lnTo>
                <a:lnTo>
                  <a:pt x="59406" y="12734"/>
                </a:lnTo>
                <a:lnTo>
                  <a:pt x="28493" y="47454"/>
                </a:lnTo>
                <a:lnTo>
                  <a:pt x="7646" y="98936"/>
                </a:lnTo>
                <a:lnTo>
                  <a:pt x="0" y="161959"/>
                </a:lnTo>
                <a:lnTo>
                  <a:pt x="7646" y="224981"/>
                </a:lnTo>
                <a:lnTo>
                  <a:pt x="28493" y="276465"/>
                </a:lnTo>
                <a:lnTo>
                  <a:pt x="59406" y="311185"/>
                </a:lnTo>
                <a:lnTo>
                  <a:pt x="97248" y="323919"/>
                </a:lnTo>
                <a:lnTo>
                  <a:pt x="551077" y="323919"/>
                </a:lnTo>
                <a:lnTo>
                  <a:pt x="588918" y="311185"/>
                </a:lnTo>
                <a:lnTo>
                  <a:pt x="619831" y="276465"/>
                </a:lnTo>
                <a:lnTo>
                  <a:pt x="640679" y="224981"/>
                </a:lnTo>
                <a:lnTo>
                  <a:pt x="648326" y="161959"/>
                </a:lnTo>
                <a:lnTo>
                  <a:pt x="640679" y="98936"/>
                </a:lnTo>
                <a:lnTo>
                  <a:pt x="619831" y="47454"/>
                </a:lnTo>
                <a:lnTo>
                  <a:pt x="588918" y="12734"/>
                </a:lnTo>
                <a:lnTo>
                  <a:pt x="551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4"/>
          <p:cNvSpPr/>
          <p:nvPr/>
        </p:nvSpPr>
        <p:spPr>
          <a:xfrm>
            <a:off x="6997843" y="4302357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4" h="324485">
                <a:moveTo>
                  <a:pt x="97248" y="0"/>
                </a:moveTo>
                <a:lnTo>
                  <a:pt x="551077" y="0"/>
                </a:lnTo>
                <a:lnTo>
                  <a:pt x="588918" y="12734"/>
                </a:lnTo>
                <a:lnTo>
                  <a:pt x="619831" y="47454"/>
                </a:lnTo>
                <a:lnTo>
                  <a:pt x="640679" y="98936"/>
                </a:lnTo>
                <a:lnTo>
                  <a:pt x="648326" y="161959"/>
                </a:lnTo>
                <a:lnTo>
                  <a:pt x="640679" y="224982"/>
                </a:lnTo>
                <a:lnTo>
                  <a:pt x="619831" y="276465"/>
                </a:lnTo>
                <a:lnTo>
                  <a:pt x="588918" y="311185"/>
                </a:lnTo>
                <a:lnTo>
                  <a:pt x="551077" y="323919"/>
                </a:lnTo>
                <a:lnTo>
                  <a:pt x="97248" y="323919"/>
                </a:lnTo>
                <a:lnTo>
                  <a:pt x="59406" y="311185"/>
                </a:lnTo>
                <a:lnTo>
                  <a:pt x="28493" y="276465"/>
                </a:lnTo>
                <a:lnTo>
                  <a:pt x="7646" y="224982"/>
                </a:lnTo>
                <a:lnTo>
                  <a:pt x="0" y="161959"/>
                </a:lnTo>
                <a:lnTo>
                  <a:pt x="7646" y="98936"/>
                </a:lnTo>
                <a:lnTo>
                  <a:pt x="28493" y="47454"/>
                </a:lnTo>
                <a:lnTo>
                  <a:pt x="59406" y="12734"/>
                </a:lnTo>
                <a:lnTo>
                  <a:pt x="97248" y="0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5"/>
          <p:cNvSpPr txBox="1"/>
          <p:nvPr/>
        </p:nvSpPr>
        <p:spPr>
          <a:xfrm>
            <a:off x="7149373" y="4276051"/>
            <a:ext cx="335915" cy="3403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82550" marR="5080" indent="-70485">
              <a:lnSpc>
                <a:spcPts val="1220"/>
              </a:lnSpc>
              <a:spcBef>
                <a:spcPts val="170"/>
              </a:spcBef>
            </a:pPr>
            <a:r>
              <a:rPr sz="1050" spc="-10" dirty="0">
                <a:latin typeface="Helvetica"/>
                <a:cs typeface="Helvetica"/>
              </a:rPr>
              <a:t>F</a:t>
            </a:r>
            <a:r>
              <a:rPr sz="1050" spc="-5" dirty="0">
                <a:latin typeface="Helvetica"/>
                <a:cs typeface="Helvetica"/>
              </a:rPr>
              <a:t>P</a:t>
            </a:r>
            <a:r>
              <a:rPr sz="1050" spc="-125" dirty="0">
                <a:latin typeface="Helvetica"/>
                <a:cs typeface="Helvetica"/>
              </a:rPr>
              <a:t>T</a:t>
            </a:r>
            <a:r>
              <a:rPr sz="1050" spc="-5" dirty="0">
                <a:latin typeface="Helvetica"/>
                <a:cs typeface="Helvetica"/>
              </a:rPr>
              <a:t>o  </a:t>
            </a:r>
            <a:r>
              <a:rPr sz="1050" spc="-10" dirty="0">
                <a:latin typeface="Helvetica"/>
                <a:cs typeface="Helvetica"/>
              </a:rPr>
              <a:t>FP</a:t>
            </a:r>
            <a:endParaRPr sz="1050" dirty="0">
              <a:latin typeface="Helvetica"/>
              <a:cs typeface="Helvetica"/>
            </a:endParaRPr>
          </a:p>
        </p:txBody>
      </p:sp>
      <p:sp>
        <p:nvSpPr>
          <p:cNvPr id="70" name="object 76"/>
          <p:cNvSpPr/>
          <p:nvPr/>
        </p:nvSpPr>
        <p:spPr>
          <a:xfrm>
            <a:off x="4997090" y="4056783"/>
            <a:ext cx="584200" cy="525780"/>
          </a:xfrm>
          <a:custGeom>
            <a:avLst/>
            <a:gdLst/>
            <a:ahLst/>
            <a:cxnLst/>
            <a:rect l="l" t="t" r="r" b="b"/>
            <a:pathLst>
              <a:path w="584200" h="525779">
                <a:moveTo>
                  <a:pt x="583877" y="0"/>
                </a:moveTo>
                <a:lnTo>
                  <a:pt x="583877" y="131914"/>
                </a:lnTo>
                <a:lnTo>
                  <a:pt x="583877" y="320363"/>
                </a:lnTo>
                <a:lnTo>
                  <a:pt x="0" y="320363"/>
                </a:lnTo>
                <a:lnTo>
                  <a:pt x="0" y="503545"/>
                </a:lnTo>
                <a:lnTo>
                  <a:pt x="0" y="525715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7"/>
          <p:cNvSpPr/>
          <p:nvPr/>
        </p:nvSpPr>
        <p:spPr>
          <a:xfrm>
            <a:off x="4958291" y="4576956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8"/>
          <p:cNvSpPr/>
          <p:nvPr/>
        </p:nvSpPr>
        <p:spPr>
          <a:xfrm>
            <a:off x="5355326" y="4057945"/>
            <a:ext cx="342900" cy="890905"/>
          </a:xfrm>
          <a:custGeom>
            <a:avLst/>
            <a:gdLst/>
            <a:ahLst/>
            <a:cxnLst/>
            <a:rect l="l" t="t" r="r" b="b"/>
            <a:pathLst>
              <a:path w="342900" h="890904">
                <a:moveTo>
                  <a:pt x="342841" y="0"/>
                </a:moveTo>
                <a:lnTo>
                  <a:pt x="342841" y="131914"/>
                </a:lnTo>
                <a:lnTo>
                  <a:pt x="342841" y="497727"/>
                </a:lnTo>
                <a:lnTo>
                  <a:pt x="0" y="497727"/>
                </a:lnTo>
                <a:lnTo>
                  <a:pt x="0" y="868330"/>
                </a:lnTo>
                <a:lnTo>
                  <a:pt x="0" y="890501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9"/>
          <p:cNvSpPr/>
          <p:nvPr/>
        </p:nvSpPr>
        <p:spPr>
          <a:xfrm>
            <a:off x="5316527" y="4942904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80"/>
          <p:cNvSpPr/>
          <p:nvPr/>
        </p:nvSpPr>
        <p:spPr>
          <a:xfrm>
            <a:off x="6110320" y="3987228"/>
            <a:ext cx="802640" cy="359410"/>
          </a:xfrm>
          <a:custGeom>
            <a:avLst/>
            <a:gdLst/>
            <a:ahLst/>
            <a:cxnLst/>
            <a:rect l="l" t="t" r="r" b="b"/>
            <a:pathLst>
              <a:path w="802640" h="359410">
                <a:moveTo>
                  <a:pt x="0" y="0"/>
                </a:moveTo>
                <a:lnTo>
                  <a:pt x="131914" y="0"/>
                </a:lnTo>
                <a:lnTo>
                  <a:pt x="453387" y="0"/>
                </a:lnTo>
                <a:lnTo>
                  <a:pt x="453387" y="359035"/>
                </a:lnTo>
                <a:lnTo>
                  <a:pt x="779868" y="359035"/>
                </a:lnTo>
                <a:lnTo>
                  <a:pt x="802038" y="359035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81"/>
          <p:cNvSpPr/>
          <p:nvPr/>
        </p:nvSpPr>
        <p:spPr>
          <a:xfrm>
            <a:off x="6906816" y="4307465"/>
            <a:ext cx="99767" cy="775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2"/>
          <p:cNvSpPr/>
          <p:nvPr/>
        </p:nvSpPr>
        <p:spPr>
          <a:xfrm>
            <a:off x="5817053" y="4058097"/>
            <a:ext cx="236220" cy="890269"/>
          </a:xfrm>
          <a:custGeom>
            <a:avLst/>
            <a:gdLst/>
            <a:ahLst/>
            <a:cxnLst/>
            <a:rect l="l" t="t" r="r" b="b"/>
            <a:pathLst>
              <a:path w="236220" h="890270">
                <a:moveTo>
                  <a:pt x="0" y="0"/>
                </a:moveTo>
                <a:lnTo>
                  <a:pt x="0" y="131914"/>
                </a:lnTo>
                <a:lnTo>
                  <a:pt x="0" y="497727"/>
                </a:lnTo>
                <a:lnTo>
                  <a:pt x="236128" y="497727"/>
                </a:lnTo>
                <a:lnTo>
                  <a:pt x="236128" y="868028"/>
                </a:lnTo>
                <a:lnTo>
                  <a:pt x="236128" y="890198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3"/>
          <p:cNvSpPr/>
          <p:nvPr/>
        </p:nvSpPr>
        <p:spPr>
          <a:xfrm>
            <a:off x="6014382" y="4942753"/>
            <a:ext cx="77596" cy="99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4"/>
          <p:cNvSpPr/>
          <p:nvPr/>
        </p:nvSpPr>
        <p:spPr>
          <a:xfrm>
            <a:off x="5965845" y="4056686"/>
            <a:ext cx="712470" cy="626745"/>
          </a:xfrm>
          <a:custGeom>
            <a:avLst/>
            <a:gdLst/>
            <a:ahLst/>
            <a:cxnLst/>
            <a:rect l="l" t="t" r="r" b="b"/>
            <a:pathLst>
              <a:path w="712470" h="626745">
                <a:moveTo>
                  <a:pt x="0" y="0"/>
                </a:moveTo>
                <a:lnTo>
                  <a:pt x="0" y="131914"/>
                </a:lnTo>
                <a:lnTo>
                  <a:pt x="0" y="364704"/>
                </a:lnTo>
                <a:lnTo>
                  <a:pt x="712123" y="364704"/>
                </a:lnTo>
                <a:lnTo>
                  <a:pt x="712123" y="604514"/>
                </a:lnTo>
                <a:lnTo>
                  <a:pt x="712123" y="626684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5"/>
          <p:cNvSpPr/>
          <p:nvPr/>
        </p:nvSpPr>
        <p:spPr>
          <a:xfrm>
            <a:off x="6639170" y="4677829"/>
            <a:ext cx="77596" cy="99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6"/>
          <p:cNvSpPr/>
          <p:nvPr/>
        </p:nvSpPr>
        <p:spPr>
          <a:xfrm>
            <a:off x="6514273" y="4797099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4" h="324485">
                <a:moveTo>
                  <a:pt x="551077" y="0"/>
                </a:moveTo>
                <a:lnTo>
                  <a:pt x="97248" y="0"/>
                </a:lnTo>
                <a:lnTo>
                  <a:pt x="59407" y="12734"/>
                </a:lnTo>
                <a:lnTo>
                  <a:pt x="28494" y="47454"/>
                </a:lnTo>
                <a:lnTo>
                  <a:pt x="7646" y="98936"/>
                </a:lnTo>
                <a:lnTo>
                  <a:pt x="0" y="161959"/>
                </a:lnTo>
                <a:lnTo>
                  <a:pt x="7646" y="224981"/>
                </a:lnTo>
                <a:lnTo>
                  <a:pt x="28494" y="276465"/>
                </a:lnTo>
                <a:lnTo>
                  <a:pt x="59407" y="311185"/>
                </a:lnTo>
                <a:lnTo>
                  <a:pt x="97248" y="323919"/>
                </a:lnTo>
                <a:lnTo>
                  <a:pt x="551077" y="323919"/>
                </a:lnTo>
                <a:lnTo>
                  <a:pt x="588919" y="311185"/>
                </a:lnTo>
                <a:lnTo>
                  <a:pt x="619832" y="276465"/>
                </a:lnTo>
                <a:lnTo>
                  <a:pt x="640679" y="224981"/>
                </a:lnTo>
                <a:lnTo>
                  <a:pt x="648326" y="161959"/>
                </a:lnTo>
                <a:lnTo>
                  <a:pt x="640679" y="98936"/>
                </a:lnTo>
                <a:lnTo>
                  <a:pt x="619832" y="47454"/>
                </a:lnTo>
                <a:lnTo>
                  <a:pt x="588919" y="12734"/>
                </a:lnTo>
                <a:lnTo>
                  <a:pt x="5510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7"/>
          <p:cNvSpPr/>
          <p:nvPr/>
        </p:nvSpPr>
        <p:spPr>
          <a:xfrm>
            <a:off x="6514272" y="4797099"/>
            <a:ext cx="648335" cy="324485"/>
          </a:xfrm>
          <a:custGeom>
            <a:avLst/>
            <a:gdLst/>
            <a:ahLst/>
            <a:cxnLst/>
            <a:rect l="l" t="t" r="r" b="b"/>
            <a:pathLst>
              <a:path w="648334" h="324485">
                <a:moveTo>
                  <a:pt x="97248" y="0"/>
                </a:moveTo>
                <a:lnTo>
                  <a:pt x="551077" y="0"/>
                </a:lnTo>
                <a:lnTo>
                  <a:pt x="588919" y="12734"/>
                </a:lnTo>
                <a:lnTo>
                  <a:pt x="619832" y="47454"/>
                </a:lnTo>
                <a:lnTo>
                  <a:pt x="640680" y="98937"/>
                </a:lnTo>
                <a:lnTo>
                  <a:pt x="648326" y="161959"/>
                </a:lnTo>
                <a:lnTo>
                  <a:pt x="640680" y="224982"/>
                </a:lnTo>
                <a:lnTo>
                  <a:pt x="619832" y="276465"/>
                </a:lnTo>
                <a:lnTo>
                  <a:pt x="588919" y="311185"/>
                </a:lnTo>
                <a:lnTo>
                  <a:pt x="551077" y="323919"/>
                </a:lnTo>
                <a:lnTo>
                  <a:pt x="97248" y="323919"/>
                </a:lnTo>
                <a:lnTo>
                  <a:pt x="59407" y="311185"/>
                </a:lnTo>
                <a:lnTo>
                  <a:pt x="28494" y="276465"/>
                </a:lnTo>
                <a:lnTo>
                  <a:pt x="7646" y="224982"/>
                </a:lnTo>
                <a:lnTo>
                  <a:pt x="0" y="161959"/>
                </a:lnTo>
                <a:lnTo>
                  <a:pt x="7646" y="98937"/>
                </a:lnTo>
                <a:lnTo>
                  <a:pt x="28494" y="47454"/>
                </a:lnTo>
                <a:lnTo>
                  <a:pt x="59407" y="12734"/>
                </a:lnTo>
                <a:lnTo>
                  <a:pt x="97248" y="0"/>
                </a:lnTo>
              </a:path>
            </a:pathLst>
          </a:custGeom>
          <a:ln w="110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8"/>
          <p:cNvSpPr txBox="1"/>
          <p:nvPr/>
        </p:nvSpPr>
        <p:spPr>
          <a:xfrm>
            <a:off x="6676845" y="4770795"/>
            <a:ext cx="314325" cy="3403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71755" marR="5080" indent="-59690">
              <a:lnSpc>
                <a:spcPts val="1220"/>
              </a:lnSpc>
              <a:spcBef>
                <a:spcPts val="170"/>
              </a:spcBef>
            </a:pPr>
            <a:r>
              <a:rPr sz="1050" spc="-10" dirty="0">
                <a:latin typeface="Helvetica"/>
                <a:cs typeface="Helvetica"/>
              </a:rPr>
              <a:t>Int</a:t>
            </a:r>
            <a:r>
              <a:rPr sz="1050" spc="-125" dirty="0">
                <a:latin typeface="Helvetica"/>
                <a:cs typeface="Helvetica"/>
              </a:rPr>
              <a:t>T</a:t>
            </a:r>
            <a:r>
              <a:rPr sz="1050" spc="-5" dirty="0">
                <a:latin typeface="Helvetica"/>
                <a:cs typeface="Helvetica"/>
              </a:rPr>
              <a:t>o  </a:t>
            </a:r>
            <a:r>
              <a:rPr sz="1050" spc="-10" dirty="0">
                <a:latin typeface="Helvetica"/>
                <a:cs typeface="Helvetica"/>
              </a:rPr>
              <a:t>FP</a:t>
            </a:r>
            <a:endParaRPr sz="10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71542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Synthesizable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Targe</a:t>
            </a:r>
            <a:r>
              <a:rPr lang="en-US" altLang="zh-CN" sz="2400" dirty="0">
                <a:latin typeface="Arial" panose="020B0604020202020204" pitchFamily="34" charset="0"/>
              </a:rPr>
              <a:t>ti</a:t>
            </a:r>
            <a:r>
              <a:rPr lang="en-US" altLang="en-US" sz="2400" dirty="0">
                <a:latin typeface="Arial" panose="020B0604020202020204" pitchFamily="34" charset="0"/>
              </a:rPr>
              <a:t>ng ASIC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Runs on FPGA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Zynq</a:t>
            </a:r>
            <a:r>
              <a:rPr lang="en-US" altLang="en-US" sz="2000" dirty="0">
                <a:latin typeface="Arial" panose="020B0604020202020204" pitchFamily="34" charset="0"/>
              </a:rPr>
              <a:t> zc706</a:t>
            </a:r>
          </a:p>
        </p:txBody>
      </p:sp>
      <p:sp>
        <p:nvSpPr>
          <p:cNvPr id="104" name="object 24"/>
          <p:cNvSpPr/>
          <p:nvPr/>
        </p:nvSpPr>
        <p:spPr>
          <a:xfrm>
            <a:off x="1851963" y="5782116"/>
            <a:ext cx="934719" cy="814705"/>
          </a:xfrm>
          <a:custGeom>
            <a:avLst/>
            <a:gdLst/>
            <a:ahLst/>
            <a:cxnLst/>
            <a:rect l="l" t="t" r="r" b="b"/>
            <a:pathLst>
              <a:path w="934719" h="814704">
                <a:moveTo>
                  <a:pt x="0" y="0"/>
                </a:moveTo>
                <a:lnTo>
                  <a:pt x="934166" y="0"/>
                </a:lnTo>
                <a:lnTo>
                  <a:pt x="934166" y="814216"/>
                </a:lnTo>
                <a:lnTo>
                  <a:pt x="0" y="814216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5"/>
          <p:cNvSpPr/>
          <p:nvPr/>
        </p:nvSpPr>
        <p:spPr>
          <a:xfrm>
            <a:off x="1851963" y="5782116"/>
            <a:ext cx="934719" cy="814705"/>
          </a:xfrm>
          <a:custGeom>
            <a:avLst/>
            <a:gdLst/>
            <a:ahLst/>
            <a:cxnLst/>
            <a:rect l="l" t="t" r="r" b="b"/>
            <a:pathLst>
              <a:path w="934719" h="814704">
                <a:moveTo>
                  <a:pt x="0" y="0"/>
                </a:moveTo>
                <a:lnTo>
                  <a:pt x="934165" y="0"/>
                </a:lnTo>
                <a:lnTo>
                  <a:pt x="934165" y="814215"/>
                </a:lnTo>
                <a:lnTo>
                  <a:pt x="0" y="814215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6"/>
          <p:cNvSpPr/>
          <p:nvPr/>
        </p:nvSpPr>
        <p:spPr>
          <a:xfrm>
            <a:off x="1413883" y="2344614"/>
            <a:ext cx="662940" cy="412115"/>
          </a:xfrm>
          <a:custGeom>
            <a:avLst/>
            <a:gdLst/>
            <a:ahLst/>
            <a:cxnLst/>
            <a:rect l="l" t="t" r="r" b="b"/>
            <a:pathLst>
              <a:path w="662939" h="412114">
                <a:moveTo>
                  <a:pt x="63206" y="228883"/>
                </a:moveTo>
                <a:lnTo>
                  <a:pt x="33065" y="217196"/>
                </a:lnTo>
                <a:lnTo>
                  <a:pt x="12578" y="197612"/>
                </a:lnTo>
                <a:lnTo>
                  <a:pt x="1604" y="172528"/>
                </a:lnTo>
                <a:lnTo>
                  <a:pt x="0" y="144339"/>
                </a:lnTo>
                <a:lnTo>
                  <a:pt x="7624" y="115444"/>
                </a:lnTo>
                <a:lnTo>
                  <a:pt x="24336" y="88240"/>
                </a:lnTo>
                <a:lnTo>
                  <a:pt x="49994" y="65124"/>
                </a:lnTo>
                <a:lnTo>
                  <a:pt x="84455" y="48492"/>
                </a:lnTo>
                <a:lnTo>
                  <a:pt x="127579" y="40741"/>
                </a:lnTo>
                <a:lnTo>
                  <a:pt x="179223" y="44270"/>
                </a:lnTo>
                <a:lnTo>
                  <a:pt x="197608" y="21031"/>
                </a:lnTo>
                <a:lnTo>
                  <a:pt x="233092" y="6458"/>
                </a:lnTo>
                <a:lnTo>
                  <a:pt x="278378" y="0"/>
                </a:lnTo>
                <a:lnTo>
                  <a:pt x="326169" y="1103"/>
                </a:lnTo>
                <a:lnTo>
                  <a:pt x="369167" y="9217"/>
                </a:lnTo>
                <a:lnTo>
                  <a:pt x="400074" y="23789"/>
                </a:lnTo>
                <a:lnTo>
                  <a:pt x="411594" y="44270"/>
                </a:lnTo>
                <a:lnTo>
                  <a:pt x="453126" y="29409"/>
                </a:lnTo>
                <a:lnTo>
                  <a:pt x="494957" y="25353"/>
                </a:lnTo>
                <a:lnTo>
                  <a:pt x="535121" y="30441"/>
                </a:lnTo>
                <a:lnTo>
                  <a:pt x="571652" y="43012"/>
                </a:lnTo>
                <a:lnTo>
                  <a:pt x="625954" y="83966"/>
                </a:lnTo>
                <a:lnTo>
                  <a:pt x="642137" y="134931"/>
                </a:lnTo>
                <a:lnTo>
                  <a:pt x="631021" y="160017"/>
                </a:lnTo>
                <a:lnTo>
                  <a:pt x="604478" y="182625"/>
                </a:lnTo>
                <a:lnTo>
                  <a:pt x="638246" y="196786"/>
                </a:lnTo>
                <a:lnTo>
                  <a:pt x="656999" y="217649"/>
                </a:lnTo>
                <a:lnTo>
                  <a:pt x="662583" y="243059"/>
                </a:lnTo>
                <a:lnTo>
                  <a:pt x="656847" y="270862"/>
                </a:lnTo>
                <a:lnTo>
                  <a:pt x="618798" y="325023"/>
                </a:lnTo>
                <a:lnTo>
                  <a:pt x="557628" y="362895"/>
                </a:lnTo>
                <a:lnTo>
                  <a:pt x="522991" y="370335"/>
                </a:lnTo>
                <a:lnTo>
                  <a:pt x="488115" y="367238"/>
                </a:lnTo>
                <a:lnTo>
                  <a:pt x="468992" y="389492"/>
                </a:lnTo>
                <a:lnTo>
                  <a:pt x="427880" y="404806"/>
                </a:lnTo>
                <a:lnTo>
                  <a:pt x="375406" y="411710"/>
                </a:lnTo>
                <a:lnTo>
                  <a:pt x="322198" y="408731"/>
                </a:lnTo>
                <a:lnTo>
                  <a:pt x="278883" y="394397"/>
                </a:lnTo>
                <a:lnTo>
                  <a:pt x="256089" y="367238"/>
                </a:lnTo>
                <a:lnTo>
                  <a:pt x="224773" y="381695"/>
                </a:lnTo>
                <a:lnTo>
                  <a:pt x="190061" y="389144"/>
                </a:lnTo>
                <a:lnTo>
                  <a:pt x="153804" y="390270"/>
                </a:lnTo>
                <a:lnTo>
                  <a:pt x="117852" y="385758"/>
                </a:lnTo>
                <a:lnTo>
                  <a:pt x="54261" y="362561"/>
                </a:lnTo>
                <a:lnTo>
                  <a:pt x="14090" y="325030"/>
                </a:lnTo>
                <a:lnTo>
                  <a:pt x="7411" y="302601"/>
                </a:lnTo>
                <a:lnTo>
                  <a:pt x="12138" y="278644"/>
                </a:lnTo>
                <a:lnTo>
                  <a:pt x="30120" y="253843"/>
                </a:lnTo>
                <a:lnTo>
                  <a:pt x="63206" y="228883"/>
                </a:lnTo>
                <a:close/>
              </a:path>
            </a:pathLst>
          </a:custGeom>
          <a:ln w="9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7"/>
          <p:cNvSpPr/>
          <p:nvPr/>
        </p:nvSpPr>
        <p:spPr>
          <a:xfrm>
            <a:off x="1419049" y="4175334"/>
            <a:ext cx="650240" cy="107950"/>
          </a:xfrm>
          <a:custGeom>
            <a:avLst/>
            <a:gdLst/>
            <a:ahLst/>
            <a:cxnLst/>
            <a:rect l="l" t="t" r="r" b="b"/>
            <a:pathLst>
              <a:path w="650239" h="107950">
                <a:moveTo>
                  <a:pt x="0" y="107905"/>
                </a:moveTo>
                <a:lnTo>
                  <a:pt x="0" y="0"/>
                </a:lnTo>
                <a:lnTo>
                  <a:pt x="649950" y="0"/>
                </a:lnTo>
                <a:lnTo>
                  <a:pt x="649950" y="107905"/>
                </a:lnTo>
                <a:lnTo>
                  <a:pt x="0" y="10790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28"/>
          <p:cNvSpPr/>
          <p:nvPr/>
        </p:nvSpPr>
        <p:spPr>
          <a:xfrm>
            <a:off x="1419049" y="4175333"/>
            <a:ext cx="650240" cy="107950"/>
          </a:xfrm>
          <a:custGeom>
            <a:avLst/>
            <a:gdLst/>
            <a:ahLst/>
            <a:cxnLst/>
            <a:rect l="l" t="t" r="r" b="b"/>
            <a:pathLst>
              <a:path w="650239" h="107950">
                <a:moveTo>
                  <a:pt x="0" y="107906"/>
                </a:moveTo>
                <a:lnTo>
                  <a:pt x="0" y="0"/>
                </a:lnTo>
                <a:lnTo>
                  <a:pt x="649950" y="0"/>
                </a:lnTo>
                <a:lnTo>
                  <a:pt x="649950" y="107906"/>
                </a:lnTo>
                <a:lnTo>
                  <a:pt x="0" y="107906"/>
                </a:lnTo>
                <a:close/>
              </a:path>
            </a:pathLst>
          </a:custGeom>
          <a:ln w="9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29"/>
          <p:cNvSpPr/>
          <p:nvPr/>
        </p:nvSpPr>
        <p:spPr>
          <a:xfrm>
            <a:off x="1419049" y="4498052"/>
            <a:ext cx="650240" cy="107950"/>
          </a:xfrm>
          <a:custGeom>
            <a:avLst/>
            <a:gdLst/>
            <a:ahLst/>
            <a:cxnLst/>
            <a:rect l="l" t="t" r="r" b="b"/>
            <a:pathLst>
              <a:path w="650239" h="107950">
                <a:moveTo>
                  <a:pt x="0" y="107905"/>
                </a:moveTo>
                <a:lnTo>
                  <a:pt x="0" y="0"/>
                </a:lnTo>
                <a:lnTo>
                  <a:pt x="649950" y="0"/>
                </a:lnTo>
                <a:lnTo>
                  <a:pt x="649950" y="107905"/>
                </a:lnTo>
                <a:lnTo>
                  <a:pt x="0" y="10790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30"/>
          <p:cNvSpPr/>
          <p:nvPr/>
        </p:nvSpPr>
        <p:spPr>
          <a:xfrm>
            <a:off x="1419049" y="4498052"/>
            <a:ext cx="650240" cy="107950"/>
          </a:xfrm>
          <a:custGeom>
            <a:avLst/>
            <a:gdLst/>
            <a:ahLst/>
            <a:cxnLst/>
            <a:rect l="l" t="t" r="r" b="b"/>
            <a:pathLst>
              <a:path w="650239" h="107950">
                <a:moveTo>
                  <a:pt x="0" y="107906"/>
                </a:moveTo>
                <a:lnTo>
                  <a:pt x="0" y="0"/>
                </a:lnTo>
                <a:lnTo>
                  <a:pt x="649950" y="0"/>
                </a:lnTo>
                <a:lnTo>
                  <a:pt x="649950" y="107906"/>
                </a:lnTo>
                <a:lnTo>
                  <a:pt x="0" y="107906"/>
                </a:lnTo>
                <a:close/>
              </a:path>
            </a:pathLst>
          </a:custGeom>
          <a:ln w="9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31"/>
          <p:cNvSpPr/>
          <p:nvPr/>
        </p:nvSpPr>
        <p:spPr>
          <a:xfrm>
            <a:off x="1419049" y="4391478"/>
            <a:ext cx="650240" cy="106680"/>
          </a:xfrm>
          <a:custGeom>
            <a:avLst/>
            <a:gdLst/>
            <a:ahLst/>
            <a:cxnLst/>
            <a:rect l="l" t="t" r="r" b="b"/>
            <a:pathLst>
              <a:path w="650239" h="106679">
                <a:moveTo>
                  <a:pt x="0" y="106574"/>
                </a:moveTo>
                <a:lnTo>
                  <a:pt x="649950" y="106574"/>
                </a:lnTo>
                <a:lnTo>
                  <a:pt x="649950" y="0"/>
                </a:lnTo>
                <a:lnTo>
                  <a:pt x="0" y="0"/>
                </a:lnTo>
                <a:lnTo>
                  <a:pt x="0" y="106574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32"/>
          <p:cNvSpPr/>
          <p:nvPr/>
        </p:nvSpPr>
        <p:spPr>
          <a:xfrm>
            <a:off x="1419049" y="4390145"/>
            <a:ext cx="650240" cy="107950"/>
          </a:xfrm>
          <a:custGeom>
            <a:avLst/>
            <a:gdLst/>
            <a:ahLst/>
            <a:cxnLst/>
            <a:rect l="l" t="t" r="r" b="b"/>
            <a:pathLst>
              <a:path w="650239" h="107950">
                <a:moveTo>
                  <a:pt x="0" y="107906"/>
                </a:moveTo>
                <a:lnTo>
                  <a:pt x="0" y="0"/>
                </a:lnTo>
                <a:lnTo>
                  <a:pt x="649950" y="0"/>
                </a:lnTo>
                <a:lnTo>
                  <a:pt x="649950" y="107906"/>
                </a:lnTo>
                <a:lnTo>
                  <a:pt x="0" y="107906"/>
                </a:lnTo>
                <a:close/>
              </a:path>
            </a:pathLst>
          </a:custGeom>
          <a:ln w="9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33"/>
          <p:cNvSpPr/>
          <p:nvPr/>
        </p:nvSpPr>
        <p:spPr>
          <a:xfrm>
            <a:off x="1419049" y="4283573"/>
            <a:ext cx="650240" cy="107950"/>
          </a:xfrm>
          <a:custGeom>
            <a:avLst/>
            <a:gdLst/>
            <a:ahLst/>
            <a:cxnLst/>
            <a:rect l="l" t="t" r="r" b="b"/>
            <a:pathLst>
              <a:path w="650239" h="107950">
                <a:moveTo>
                  <a:pt x="0" y="107905"/>
                </a:moveTo>
                <a:lnTo>
                  <a:pt x="0" y="0"/>
                </a:lnTo>
                <a:lnTo>
                  <a:pt x="649950" y="0"/>
                </a:lnTo>
                <a:lnTo>
                  <a:pt x="649950" y="107905"/>
                </a:lnTo>
                <a:lnTo>
                  <a:pt x="0" y="10790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34"/>
          <p:cNvSpPr/>
          <p:nvPr/>
        </p:nvSpPr>
        <p:spPr>
          <a:xfrm>
            <a:off x="1419049" y="4283571"/>
            <a:ext cx="650240" cy="107950"/>
          </a:xfrm>
          <a:custGeom>
            <a:avLst/>
            <a:gdLst/>
            <a:ahLst/>
            <a:cxnLst/>
            <a:rect l="l" t="t" r="r" b="b"/>
            <a:pathLst>
              <a:path w="650239" h="107950">
                <a:moveTo>
                  <a:pt x="0" y="107906"/>
                </a:moveTo>
                <a:lnTo>
                  <a:pt x="0" y="0"/>
                </a:lnTo>
                <a:lnTo>
                  <a:pt x="649950" y="0"/>
                </a:lnTo>
                <a:lnTo>
                  <a:pt x="649950" y="107906"/>
                </a:lnTo>
                <a:lnTo>
                  <a:pt x="0" y="107906"/>
                </a:lnTo>
                <a:close/>
              </a:path>
            </a:pathLst>
          </a:custGeom>
          <a:ln w="9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35"/>
          <p:cNvSpPr/>
          <p:nvPr/>
        </p:nvSpPr>
        <p:spPr>
          <a:xfrm>
            <a:off x="1707401" y="2749508"/>
            <a:ext cx="70188" cy="193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36"/>
          <p:cNvSpPr/>
          <p:nvPr/>
        </p:nvSpPr>
        <p:spPr>
          <a:xfrm>
            <a:off x="1744024" y="4605958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118621"/>
                </a:lnTo>
                <a:lnTo>
                  <a:pt x="0" y="240232"/>
                </a:lnTo>
                <a:lnTo>
                  <a:pt x="0" y="260169"/>
                </a:lnTo>
              </a:path>
            </a:pathLst>
          </a:custGeom>
          <a:ln w="10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37"/>
          <p:cNvSpPr/>
          <p:nvPr/>
        </p:nvSpPr>
        <p:spPr>
          <a:xfrm>
            <a:off x="1708930" y="4861123"/>
            <a:ext cx="70188" cy="89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38"/>
          <p:cNvSpPr/>
          <p:nvPr/>
        </p:nvSpPr>
        <p:spPr>
          <a:xfrm>
            <a:off x="1603598" y="2956742"/>
            <a:ext cx="278130" cy="60960"/>
          </a:xfrm>
          <a:custGeom>
            <a:avLst/>
            <a:gdLst/>
            <a:ahLst/>
            <a:cxnLst/>
            <a:rect l="l" t="t" r="r" b="b"/>
            <a:pathLst>
              <a:path w="278130" h="60960">
                <a:moveTo>
                  <a:pt x="0" y="60377"/>
                </a:moveTo>
                <a:lnTo>
                  <a:pt x="277795" y="60377"/>
                </a:lnTo>
                <a:lnTo>
                  <a:pt x="277795" y="0"/>
                </a:lnTo>
                <a:lnTo>
                  <a:pt x="0" y="0"/>
                </a:lnTo>
                <a:lnTo>
                  <a:pt x="0" y="6037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39"/>
          <p:cNvSpPr/>
          <p:nvPr/>
        </p:nvSpPr>
        <p:spPr>
          <a:xfrm>
            <a:off x="1603598" y="2956742"/>
            <a:ext cx="278130" cy="60960"/>
          </a:xfrm>
          <a:custGeom>
            <a:avLst/>
            <a:gdLst/>
            <a:ahLst/>
            <a:cxnLst/>
            <a:rect l="l" t="t" r="r" b="b"/>
            <a:pathLst>
              <a:path w="278130" h="60960">
                <a:moveTo>
                  <a:pt x="277796" y="0"/>
                </a:moveTo>
                <a:lnTo>
                  <a:pt x="277796" y="60377"/>
                </a:lnTo>
                <a:lnTo>
                  <a:pt x="0" y="60377"/>
                </a:lnTo>
                <a:lnTo>
                  <a:pt x="0" y="0"/>
                </a:lnTo>
                <a:lnTo>
                  <a:pt x="277796" y="0"/>
                </a:lnTo>
                <a:close/>
              </a:path>
            </a:pathLst>
          </a:custGeom>
          <a:ln w="9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40"/>
          <p:cNvSpPr/>
          <p:nvPr/>
        </p:nvSpPr>
        <p:spPr>
          <a:xfrm>
            <a:off x="1603598" y="3017119"/>
            <a:ext cx="278130" cy="59690"/>
          </a:xfrm>
          <a:custGeom>
            <a:avLst/>
            <a:gdLst/>
            <a:ahLst/>
            <a:cxnLst/>
            <a:rect l="l" t="t" r="r" b="b"/>
            <a:pathLst>
              <a:path w="278130" h="59689">
                <a:moveTo>
                  <a:pt x="0" y="59343"/>
                </a:moveTo>
                <a:lnTo>
                  <a:pt x="277795" y="59343"/>
                </a:lnTo>
                <a:lnTo>
                  <a:pt x="277795" y="0"/>
                </a:lnTo>
                <a:lnTo>
                  <a:pt x="0" y="0"/>
                </a:lnTo>
                <a:lnTo>
                  <a:pt x="0" y="5934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41"/>
          <p:cNvSpPr/>
          <p:nvPr/>
        </p:nvSpPr>
        <p:spPr>
          <a:xfrm>
            <a:off x="1603598" y="3017119"/>
            <a:ext cx="278130" cy="60960"/>
          </a:xfrm>
          <a:custGeom>
            <a:avLst/>
            <a:gdLst/>
            <a:ahLst/>
            <a:cxnLst/>
            <a:rect l="l" t="t" r="r" b="b"/>
            <a:pathLst>
              <a:path w="278130" h="60960">
                <a:moveTo>
                  <a:pt x="277796" y="0"/>
                </a:moveTo>
                <a:lnTo>
                  <a:pt x="277796" y="60376"/>
                </a:lnTo>
                <a:lnTo>
                  <a:pt x="0" y="60376"/>
                </a:lnTo>
                <a:lnTo>
                  <a:pt x="0" y="0"/>
                </a:lnTo>
                <a:lnTo>
                  <a:pt x="277796" y="0"/>
                </a:lnTo>
                <a:close/>
              </a:path>
            </a:pathLst>
          </a:custGeom>
          <a:ln w="9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42"/>
          <p:cNvSpPr/>
          <p:nvPr/>
        </p:nvSpPr>
        <p:spPr>
          <a:xfrm>
            <a:off x="1603598" y="3076463"/>
            <a:ext cx="278130" cy="59690"/>
          </a:xfrm>
          <a:custGeom>
            <a:avLst/>
            <a:gdLst/>
            <a:ahLst/>
            <a:cxnLst/>
            <a:rect l="l" t="t" r="r" b="b"/>
            <a:pathLst>
              <a:path w="278130" h="59689">
                <a:moveTo>
                  <a:pt x="0" y="59465"/>
                </a:moveTo>
                <a:lnTo>
                  <a:pt x="277795" y="59465"/>
                </a:lnTo>
                <a:lnTo>
                  <a:pt x="277795" y="0"/>
                </a:lnTo>
                <a:lnTo>
                  <a:pt x="0" y="0"/>
                </a:lnTo>
                <a:lnTo>
                  <a:pt x="0" y="5946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43"/>
          <p:cNvSpPr/>
          <p:nvPr/>
        </p:nvSpPr>
        <p:spPr>
          <a:xfrm>
            <a:off x="1603598" y="3076462"/>
            <a:ext cx="278130" cy="60960"/>
          </a:xfrm>
          <a:custGeom>
            <a:avLst/>
            <a:gdLst/>
            <a:ahLst/>
            <a:cxnLst/>
            <a:rect l="l" t="t" r="r" b="b"/>
            <a:pathLst>
              <a:path w="278130" h="60960">
                <a:moveTo>
                  <a:pt x="277796" y="0"/>
                </a:moveTo>
                <a:lnTo>
                  <a:pt x="277796" y="60377"/>
                </a:lnTo>
                <a:lnTo>
                  <a:pt x="0" y="60377"/>
                </a:lnTo>
                <a:lnTo>
                  <a:pt x="0" y="0"/>
                </a:lnTo>
                <a:lnTo>
                  <a:pt x="277796" y="0"/>
                </a:lnTo>
                <a:close/>
              </a:path>
            </a:pathLst>
          </a:custGeom>
          <a:ln w="9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44"/>
          <p:cNvSpPr/>
          <p:nvPr/>
        </p:nvSpPr>
        <p:spPr>
          <a:xfrm>
            <a:off x="1881394" y="290922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519"/>
                </a:moveTo>
                <a:lnTo>
                  <a:pt x="0" y="0"/>
                </a:lnTo>
              </a:path>
            </a:pathLst>
          </a:custGeom>
          <a:ln w="10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45"/>
          <p:cNvSpPr/>
          <p:nvPr/>
        </p:nvSpPr>
        <p:spPr>
          <a:xfrm>
            <a:off x="1603597" y="2909223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519"/>
                </a:moveTo>
                <a:lnTo>
                  <a:pt x="0" y="0"/>
                </a:lnTo>
              </a:path>
            </a:pathLst>
          </a:custGeom>
          <a:ln w="10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46"/>
          <p:cNvSpPr/>
          <p:nvPr/>
        </p:nvSpPr>
        <p:spPr>
          <a:xfrm>
            <a:off x="1603598" y="3135928"/>
            <a:ext cx="278130" cy="60960"/>
          </a:xfrm>
          <a:custGeom>
            <a:avLst/>
            <a:gdLst/>
            <a:ahLst/>
            <a:cxnLst/>
            <a:rect l="l" t="t" r="r" b="b"/>
            <a:pathLst>
              <a:path w="278130" h="60960">
                <a:moveTo>
                  <a:pt x="0" y="60378"/>
                </a:moveTo>
                <a:lnTo>
                  <a:pt x="277795" y="60378"/>
                </a:lnTo>
                <a:lnTo>
                  <a:pt x="277795" y="0"/>
                </a:lnTo>
                <a:lnTo>
                  <a:pt x="0" y="0"/>
                </a:lnTo>
                <a:lnTo>
                  <a:pt x="0" y="6037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47"/>
          <p:cNvSpPr/>
          <p:nvPr/>
        </p:nvSpPr>
        <p:spPr>
          <a:xfrm>
            <a:off x="1603598" y="3135928"/>
            <a:ext cx="278130" cy="60960"/>
          </a:xfrm>
          <a:custGeom>
            <a:avLst/>
            <a:gdLst/>
            <a:ahLst/>
            <a:cxnLst/>
            <a:rect l="l" t="t" r="r" b="b"/>
            <a:pathLst>
              <a:path w="278130" h="60960">
                <a:moveTo>
                  <a:pt x="277796" y="0"/>
                </a:moveTo>
                <a:lnTo>
                  <a:pt x="277796" y="60377"/>
                </a:lnTo>
                <a:lnTo>
                  <a:pt x="0" y="60377"/>
                </a:lnTo>
                <a:lnTo>
                  <a:pt x="0" y="0"/>
                </a:lnTo>
                <a:lnTo>
                  <a:pt x="277796" y="0"/>
                </a:lnTo>
                <a:close/>
              </a:path>
            </a:pathLst>
          </a:custGeom>
          <a:ln w="9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48"/>
          <p:cNvSpPr/>
          <p:nvPr/>
        </p:nvSpPr>
        <p:spPr>
          <a:xfrm>
            <a:off x="1708930" y="3191290"/>
            <a:ext cx="70188" cy="231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49"/>
          <p:cNvSpPr/>
          <p:nvPr/>
        </p:nvSpPr>
        <p:spPr>
          <a:xfrm>
            <a:off x="1413391" y="3435344"/>
            <a:ext cx="663575" cy="480695"/>
          </a:xfrm>
          <a:custGeom>
            <a:avLst/>
            <a:gdLst/>
            <a:ahLst/>
            <a:cxnLst/>
            <a:rect l="l" t="t" r="r" b="b"/>
            <a:pathLst>
              <a:path w="663575" h="480695">
                <a:moveTo>
                  <a:pt x="63698" y="267031"/>
                </a:moveTo>
                <a:lnTo>
                  <a:pt x="35896" y="255058"/>
                </a:lnTo>
                <a:lnTo>
                  <a:pt x="16084" y="235262"/>
                </a:lnTo>
                <a:lnTo>
                  <a:pt x="4153" y="209741"/>
                </a:lnTo>
                <a:lnTo>
                  <a:pt x="0" y="180597"/>
                </a:lnTo>
                <a:lnTo>
                  <a:pt x="3515" y="149932"/>
                </a:lnTo>
                <a:lnTo>
                  <a:pt x="33131" y="92441"/>
                </a:lnTo>
                <a:lnTo>
                  <a:pt x="92148" y="54077"/>
                </a:lnTo>
                <a:lnTo>
                  <a:pt x="132415" y="47320"/>
                </a:lnTo>
                <a:lnTo>
                  <a:pt x="179714" y="51648"/>
                </a:lnTo>
                <a:lnTo>
                  <a:pt x="198100" y="24537"/>
                </a:lnTo>
                <a:lnTo>
                  <a:pt x="233584" y="7535"/>
                </a:lnTo>
                <a:lnTo>
                  <a:pt x="278870" y="0"/>
                </a:lnTo>
                <a:lnTo>
                  <a:pt x="326661" y="1287"/>
                </a:lnTo>
                <a:lnTo>
                  <a:pt x="369659" y="10753"/>
                </a:lnTo>
                <a:lnTo>
                  <a:pt x="400566" y="27755"/>
                </a:lnTo>
                <a:lnTo>
                  <a:pt x="412086" y="51648"/>
                </a:lnTo>
                <a:lnTo>
                  <a:pt x="449801" y="35337"/>
                </a:lnTo>
                <a:lnTo>
                  <a:pt x="487910" y="29589"/>
                </a:lnTo>
                <a:lnTo>
                  <a:pt x="524937" y="32948"/>
                </a:lnTo>
                <a:lnTo>
                  <a:pt x="559405" y="43960"/>
                </a:lnTo>
                <a:lnTo>
                  <a:pt x="589836" y="61169"/>
                </a:lnTo>
                <a:lnTo>
                  <a:pt x="614755" y="83119"/>
                </a:lnTo>
                <a:lnTo>
                  <a:pt x="632684" y="108356"/>
                </a:lnTo>
                <a:lnTo>
                  <a:pt x="642147" y="135424"/>
                </a:lnTo>
                <a:lnTo>
                  <a:pt x="641667" y="162868"/>
                </a:lnTo>
                <a:lnTo>
                  <a:pt x="629767" y="189233"/>
                </a:lnTo>
                <a:lnTo>
                  <a:pt x="604970" y="213063"/>
                </a:lnTo>
                <a:lnTo>
                  <a:pt x="638738" y="229584"/>
                </a:lnTo>
                <a:lnTo>
                  <a:pt x="657491" y="253924"/>
                </a:lnTo>
                <a:lnTo>
                  <a:pt x="663075" y="283569"/>
                </a:lnTo>
                <a:lnTo>
                  <a:pt x="657339" y="316005"/>
                </a:lnTo>
                <a:lnTo>
                  <a:pt x="619290" y="379193"/>
                </a:lnTo>
                <a:lnTo>
                  <a:pt x="590672" y="404918"/>
                </a:lnTo>
                <a:lnTo>
                  <a:pt x="523483" y="432058"/>
                </a:lnTo>
                <a:lnTo>
                  <a:pt x="488607" y="428445"/>
                </a:lnTo>
                <a:lnTo>
                  <a:pt x="473810" y="451154"/>
                </a:lnTo>
                <a:lnTo>
                  <a:pt x="441742" y="468096"/>
                </a:lnTo>
                <a:lnTo>
                  <a:pt x="399096" y="478188"/>
                </a:lnTo>
                <a:lnTo>
                  <a:pt x="352565" y="480351"/>
                </a:lnTo>
                <a:lnTo>
                  <a:pt x="308840" y="473502"/>
                </a:lnTo>
                <a:lnTo>
                  <a:pt x="274615" y="456560"/>
                </a:lnTo>
                <a:lnTo>
                  <a:pt x="256581" y="428445"/>
                </a:lnTo>
                <a:lnTo>
                  <a:pt x="225265" y="445311"/>
                </a:lnTo>
                <a:lnTo>
                  <a:pt x="190553" y="454001"/>
                </a:lnTo>
                <a:lnTo>
                  <a:pt x="154296" y="455315"/>
                </a:lnTo>
                <a:lnTo>
                  <a:pt x="118343" y="450052"/>
                </a:lnTo>
                <a:lnTo>
                  <a:pt x="54753" y="422988"/>
                </a:lnTo>
                <a:lnTo>
                  <a:pt x="14582" y="379202"/>
                </a:lnTo>
                <a:lnTo>
                  <a:pt x="7903" y="353036"/>
                </a:lnTo>
                <a:lnTo>
                  <a:pt x="12630" y="325086"/>
                </a:lnTo>
                <a:lnTo>
                  <a:pt x="30612" y="296151"/>
                </a:lnTo>
                <a:lnTo>
                  <a:pt x="63698" y="267031"/>
                </a:lnTo>
                <a:close/>
              </a:path>
            </a:pathLst>
          </a:custGeom>
          <a:ln w="9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0"/>
          <p:cNvSpPr txBox="1"/>
          <p:nvPr/>
        </p:nvSpPr>
        <p:spPr>
          <a:xfrm>
            <a:off x="1952215" y="3861862"/>
            <a:ext cx="28956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Helvetica"/>
                <a:cs typeface="Helvetica"/>
              </a:rPr>
              <a:t>I</a:t>
            </a:r>
            <a:r>
              <a:rPr sz="850" spc="0" dirty="0">
                <a:latin typeface="Helvetica"/>
                <a:cs typeface="Helvetica"/>
              </a:rPr>
              <a:t>ssue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31" name="object 51"/>
          <p:cNvSpPr txBox="1"/>
          <p:nvPr/>
        </p:nvSpPr>
        <p:spPr>
          <a:xfrm>
            <a:off x="1887864" y="3991449"/>
            <a:ext cx="41783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0" dirty="0">
                <a:latin typeface="Helvetica"/>
                <a:cs typeface="Helvetica"/>
              </a:rPr>
              <a:t>Window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32" name="object 52"/>
          <p:cNvSpPr txBox="1"/>
          <p:nvPr/>
        </p:nvSpPr>
        <p:spPr>
          <a:xfrm>
            <a:off x="1338293" y="4964812"/>
            <a:ext cx="811530" cy="574675"/>
          </a:xfrm>
          <a:prstGeom prst="rect">
            <a:avLst/>
          </a:prstGeom>
          <a:ln w="9989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74625" marR="168275" algn="ctr">
              <a:lnSpc>
                <a:spcPct val="100000"/>
              </a:lnSpc>
              <a:spcBef>
                <a:spcPts val="125"/>
              </a:spcBef>
            </a:pPr>
            <a:r>
              <a:rPr sz="850" spc="0" dirty="0">
                <a:latin typeface="Helvetica"/>
                <a:cs typeface="Helvetica"/>
              </a:rPr>
              <a:t>Physical  Register  File</a:t>
            </a:r>
            <a:r>
              <a:rPr sz="850" spc="-70" dirty="0">
                <a:latin typeface="Helvetica"/>
                <a:cs typeface="Helvetica"/>
              </a:rPr>
              <a:t> </a:t>
            </a:r>
            <a:r>
              <a:rPr sz="850" spc="0" dirty="0">
                <a:latin typeface="Helvetica"/>
                <a:cs typeface="Helvetica"/>
              </a:rPr>
              <a:t>(5x3)  (PRF)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33" name="object 53"/>
          <p:cNvSpPr/>
          <p:nvPr/>
        </p:nvSpPr>
        <p:spPr>
          <a:xfrm>
            <a:off x="1383416" y="5488141"/>
            <a:ext cx="186690" cy="51435"/>
          </a:xfrm>
          <a:custGeom>
            <a:avLst/>
            <a:gdLst/>
            <a:ahLst/>
            <a:cxnLst/>
            <a:rect l="l" t="t" r="r" b="b"/>
            <a:pathLst>
              <a:path w="186690" h="51435">
                <a:moveTo>
                  <a:pt x="0" y="50817"/>
                </a:moveTo>
                <a:lnTo>
                  <a:pt x="92335" y="0"/>
                </a:lnTo>
                <a:lnTo>
                  <a:pt x="96360" y="1246"/>
                </a:lnTo>
                <a:lnTo>
                  <a:pt x="186665" y="50837"/>
                </a:lnTo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54"/>
          <p:cNvSpPr/>
          <p:nvPr/>
        </p:nvSpPr>
        <p:spPr>
          <a:xfrm>
            <a:off x="1897159" y="5821245"/>
            <a:ext cx="380780" cy="240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55"/>
          <p:cNvSpPr txBox="1"/>
          <p:nvPr/>
        </p:nvSpPr>
        <p:spPr>
          <a:xfrm>
            <a:off x="1971687" y="5905857"/>
            <a:ext cx="24701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Helvetica"/>
                <a:cs typeface="Helvetica"/>
              </a:rPr>
              <a:t>ALU</a:t>
            </a:r>
            <a:endParaRPr sz="950">
              <a:latin typeface="Helvetica"/>
              <a:cs typeface="Helvetica"/>
            </a:endParaRPr>
          </a:p>
        </p:txBody>
      </p:sp>
      <p:sp>
        <p:nvSpPr>
          <p:cNvPr id="136" name="object 56"/>
          <p:cNvSpPr/>
          <p:nvPr/>
        </p:nvSpPr>
        <p:spPr>
          <a:xfrm>
            <a:off x="1744024" y="5538959"/>
            <a:ext cx="575310" cy="144780"/>
          </a:xfrm>
          <a:custGeom>
            <a:avLst/>
            <a:gdLst/>
            <a:ahLst/>
            <a:cxnLst/>
            <a:rect l="l" t="t" r="r" b="b"/>
            <a:pathLst>
              <a:path w="575310" h="144779">
                <a:moveTo>
                  <a:pt x="0" y="0"/>
                </a:moveTo>
                <a:lnTo>
                  <a:pt x="0" y="118621"/>
                </a:lnTo>
                <a:lnTo>
                  <a:pt x="575021" y="118621"/>
                </a:lnTo>
                <a:lnTo>
                  <a:pt x="575021" y="124536"/>
                </a:lnTo>
                <a:lnTo>
                  <a:pt x="575021" y="144472"/>
                </a:lnTo>
              </a:path>
            </a:pathLst>
          </a:custGeom>
          <a:ln w="9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57"/>
          <p:cNvSpPr/>
          <p:nvPr/>
        </p:nvSpPr>
        <p:spPr>
          <a:xfrm>
            <a:off x="2283952" y="5678427"/>
            <a:ext cx="70188" cy="89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58"/>
          <p:cNvSpPr/>
          <p:nvPr/>
        </p:nvSpPr>
        <p:spPr>
          <a:xfrm>
            <a:off x="1708930" y="3913572"/>
            <a:ext cx="70188" cy="247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9"/>
          <p:cNvSpPr/>
          <p:nvPr/>
        </p:nvSpPr>
        <p:spPr>
          <a:xfrm>
            <a:off x="661082" y="3647174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5"/>
                </a:moveTo>
                <a:lnTo>
                  <a:pt x="216650" y="62945"/>
                </a:lnTo>
                <a:lnTo>
                  <a:pt x="216650" y="0"/>
                </a:lnTo>
                <a:lnTo>
                  <a:pt x="0" y="0"/>
                </a:lnTo>
                <a:lnTo>
                  <a:pt x="0" y="6294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0"/>
          <p:cNvSpPr/>
          <p:nvPr/>
        </p:nvSpPr>
        <p:spPr>
          <a:xfrm>
            <a:off x="661082" y="3647174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1"/>
          <p:cNvSpPr/>
          <p:nvPr/>
        </p:nvSpPr>
        <p:spPr>
          <a:xfrm>
            <a:off x="661082" y="3835429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5"/>
                </a:moveTo>
                <a:lnTo>
                  <a:pt x="216650" y="62945"/>
                </a:lnTo>
                <a:lnTo>
                  <a:pt x="216650" y="0"/>
                </a:lnTo>
                <a:lnTo>
                  <a:pt x="0" y="0"/>
                </a:lnTo>
                <a:lnTo>
                  <a:pt x="0" y="6294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62"/>
          <p:cNvSpPr/>
          <p:nvPr/>
        </p:nvSpPr>
        <p:spPr>
          <a:xfrm>
            <a:off x="661082" y="3835429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63"/>
          <p:cNvSpPr/>
          <p:nvPr/>
        </p:nvSpPr>
        <p:spPr>
          <a:xfrm>
            <a:off x="661082" y="3773262"/>
            <a:ext cx="217170" cy="62230"/>
          </a:xfrm>
          <a:custGeom>
            <a:avLst/>
            <a:gdLst/>
            <a:ahLst/>
            <a:cxnLst/>
            <a:rect l="l" t="t" r="r" b="b"/>
            <a:pathLst>
              <a:path w="217169" h="62229">
                <a:moveTo>
                  <a:pt x="0" y="62161"/>
                </a:moveTo>
                <a:lnTo>
                  <a:pt x="216650" y="62161"/>
                </a:lnTo>
                <a:lnTo>
                  <a:pt x="216650" y="0"/>
                </a:lnTo>
                <a:lnTo>
                  <a:pt x="0" y="0"/>
                </a:lnTo>
                <a:lnTo>
                  <a:pt x="0" y="6216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64"/>
          <p:cNvSpPr/>
          <p:nvPr/>
        </p:nvSpPr>
        <p:spPr>
          <a:xfrm>
            <a:off x="661082" y="3772479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65"/>
          <p:cNvSpPr/>
          <p:nvPr/>
        </p:nvSpPr>
        <p:spPr>
          <a:xfrm>
            <a:off x="661082" y="3710317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5"/>
                </a:moveTo>
                <a:lnTo>
                  <a:pt x="216650" y="62945"/>
                </a:lnTo>
                <a:lnTo>
                  <a:pt x="216650" y="0"/>
                </a:lnTo>
                <a:lnTo>
                  <a:pt x="0" y="0"/>
                </a:lnTo>
                <a:lnTo>
                  <a:pt x="0" y="6294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66"/>
          <p:cNvSpPr/>
          <p:nvPr/>
        </p:nvSpPr>
        <p:spPr>
          <a:xfrm>
            <a:off x="661082" y="3710317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67"/>
          <p:cNvSpPr/>
          <p:nvPr/>
        </p:nvSpPr>
        <p:spPr>
          <a:xfrm>
            <a:off x="661082" y="3898370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5"/>
                </a:moveTo>
                <a:lnTo>
                  <a:pt x="216650" y="62945"/>
                </a:lnTo>
                <a:lnTo>
                  <a:pt x="216650" y="0"/>
                </a:lnTo>
                <a:lnTo>
                  <a:pt x="0" y="0"/>
                </a:lnTo>
                <a:lnTo>
                  <a:pt x="0" y="6294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68"/>
          <p:cNvSpPr/>
          <p:nvPr/>
        </p:nvSpPr>
        <p:spPr>
          <a:xfrm>
            <a:off x="661082" y="3898370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69"/>
          <p:cNvSpPr/>
          <p:nvPr/>
        </p:nvSpPr>
        <p:spPr>
          <a:xfrm>
            <a:off x="661082" y="4086624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5"/>
                </a:moveTo>
                <a:lnTo>
                  <a:pt x="216650" y="62945"/>
                </a:lnTo>
                <a:lnTo>
                  <a:pt x="216650" y="0"/>
                </a:lnTo>
                <a:lnTo>
                  <a:pt x="0" y="0"/>
                </a:lnTo>
                <a:lnTo>
                  <a:pt x="0" y="6294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70"/>
          <p:cNvSpPr/>
          <p:nvPr/>
        </p:nvSpPr>
        <p:spPr>
          <a:xfrm>
            <a:off x="661082" y="4086624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71"/>
          <p:cNvSpPr/>
          <p:nvPr/>
        </p:nvSpPr>
        <p:spPr>
          <a:xfrm>
            <a:off x="661082" y="4024458"/>
            <a:ext cx="217170" cy="62230"/>
          </a:xfrm>
          <a:custGeom>
            <a:avLst/>
            <a:gdLst/>
            <a:ahLst/>
            <a:cxnLst/>
            <a:rect l="l" t="t" r="r" b="b"/>
            <a:pathLst>
              <a:path w="217169" h="62229">
                <a:moveTo>
                  <a:pt x="0" y="62170"/>
                </a:moveTo>
                <a:lnTo>
                  <a:pt x="216650" y="62170"/>
                </a:lnTo>
                <a:lnTo>
                  <a:pt x="216650" y="0"/>
                </a:lnTo>
                <a:lnTo>
                  <a:pt x="0" y="0"/>
                </a:lnTo>
                <a:lnTo>
                  <a:pt x="0" y="6217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72"/>
          <p:cNvSpPr/>
          <p:nvPr/>
        </p:nvSpPr>
        <p:spPr>
          <a:xfrm>
            <a:off x="661082" y="4023683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73"/>
          <p:cNvSpPr/>
          <p:nvPr/>
        </p:nvSpPr>
        <p:spPr>
          <a:xfrm>
            <a:off x="661082" y="3961513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5"/>
                </a:moveTo>
                <a:lnTo>
                  <a:pt x="216650" y="62945"/>
                </a:lnTo>
                <a:lnTo>
                  <a:pt x="216650" y="0"/>
                </a:lnTo>
                <a:lnTo>
                  <a:pt x="0" y="0"/>
                </a:lnTo>
                <a:lnTo>
                  <a:pt x="0" y="6294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74"/>
          <p:cNvSpPr/>
          <p:nvPr/>
        </p:nvSpPr>
        <p:spPr>
          <a:xfrm>
            <a:off x="661082" y="3961513"/>
            <a:ext cx="217170" cy="63500"/>
          </a:xfrm>
          <a:custGeom>
            <a:avLst/>
            <a:gdLst/>
            <a:ahLst/>
            <a:cxnLst/>
            <a:rect l="l" t="t" r="r" b="b"/>
            <a:pathLst>
              <a:path w="217169" h="63500">
                <a:moveTo>
                  <a:pt x="0" y="62944"/>
                </a:moveTo>
                <a:lnTo>
                  <a:pt x="0" y="0"/>
                </a:lnTo>
                <a:lnTo>
                  <a:pt x="216650" y="0"/>
                </a:lnTo>
                <a:lnTo>
                  <a:pt x="216650" y="62944"/>
                </a:lnTo>
                <a:lnTo>
                  <a:pt x="0" y="62944"/>
                </a:lnTo>
                <a:close/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75"/>
          <p:cNvSpPr/>
          <p:nvPr/>
        </p:nvSpPr>
        <p:spPr>
          <a:xfrm>
            <a:off x="769407" y="4149569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118621"/>
                </a:lnTo>
                <a:lnTo>
                  <a:pt x="0" y="194225"/>
                </a:lnTo>
                <a:lnTo>
                  <a:pt x="0" y="214162"/>
                </a:lnTo>
              </a:path>
            </a:pathLst>
          </a:custGeom>
          <a:ln w="10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76"/>
          <p:cNvSpPr/>
          <p:nvPr/>
        </p:nvSpPr>
        <p:spPr>
          <a:xfrm>
            <a:off x="739317" y="4363732"/>
            <a:ext cx="60325" cy="80010"/>
          </a:xfrm>
          <a:custGeom>
            <a:avLst/>
            <a:gdLst/>
            <a:ahLst/>
            <a:cxnLst/>
            <a:rect l="l" t="t" r="r" b="b"/>
            <a:pathLst>
              <a:path w="60325" h="80010">
                <a:moveTo>
                  <a:pt x="60180" y="0"/>
                </a:moveTo>
                <a:lnTo>
                  <a:pt x="0" y="0"/>
                </a:lnTo>
                <a:lnTo>
                  <a:pt x="30090" y="79744"/>
                </a:lnTo>
                <a:lnTo>
                  <a:pt x="60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77"/>
          <p:cNvSpPr/>
          <p:nvPr/>
        </p:nvSpPr>
        <p:spPr>
          <a:xfrm>
            <a:off x="739317" y="4363732"/>
            <a:ext cx="60325" cy="80010"/>
          </a:xfrm>
          <a:custGeom>
            <a:avLst/>
            <a:gdLst/>
            <a:ahLst/>
            <a:cxnLst/>
            <a:rect l="l" t="t" r="r" b="b"/>
            <a:pathLst>
              <a:path w="60325" h="80010">
                <a:moveTo>
                  <a:pt x="30090" y="79745"/>
                </a:moveTo>
                <a:lnTo>
                  <a:pt x="60180" y="0"/>
                </a:lnTo>
                <a:lnTo>
                  <a:pt x="0" y="0"/>
                </a:lnTo>
                <a:lnTo>
                  <a:pt x="30090" y="79745"/>
                </a:lnTo>
                <a:close/>
              </a:path>
            </a:pathLst>
          </a:custGeom>
          <a:ln w="10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78"/>
          <p:cNvSpPr txBox="1"/>
          <p:nvPr/>
        </p:nvSpPr>
        <p:spPr>
          <a:xfrm>
            <a:off x="496979" y="4445997"/>
            <a:ext cx="54419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0" dirty="0">
                <a:latin typeface="Helvetica"/>
                <a:cs typeface="Helvetica"/>
              </a:rPr>
              <a:t>Commit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59" name="object 79"/>
          <p:cNvSpPr/>
          <p:nvPr/>
        </p:nvSpPr>
        <p:spPr>
          <a:xfrm>
            <a:off x="891794" y="3643746"/>
            <a:ext cx="90231" cy="69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80"/>
          <p:cNvSpPr/>
          <p:nvPr/>
        </p:nvSpPr>
        <p:spPr>
          <a:xfrm>
            <a:off x="2249054" y="5251886"/>
            <a:ext cx="627380" cy="1463675"/>
          </a:xfrm>
          <a:custGeom>
            <a:avLst/>
            <a:gdLst/>
            <a:ahLst/>
            <a:cxnLst/>
            <a:rect l="l" t="t" r="r" b="b"/>
            <a:pathLst>
              <a:path w="627380" h="1463675">
                <a:moveTo>
                  <a:pt x="69992" y="1344446"/>
                </a:moveTo>
                <a:lnTo>
                  <a:pt x="69992" y="1463068"/>
                </a:lnTo>
                <a:lnTo>
                  <a:pt x="627109" y="1463068"/>
                </a:lnTo>
                <a:lnTo>
                  <a:pt x="627109" y="1336164"/>
                </a:lnTo>
                <a:lnTo>
                  <a:pt x="627109" y="0"/>
                </a:lnTo>
                <a:lnTo>
                  <a:pt x="20060" y="0"/>
                </a:lnTo>
                <a:lnTo>
                  <a:pt x="0" y="0"/>
                </a:lnTo>
              </a:path>
            </a:pathLst>
          </a:custGeom>
          <a:ln w="10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81"/>
          <p:cNvSpPr/>
          <p:nvPr/>
        </p:nvSpPr>
        <p:spPr>
          <a:xfrm>
            <a:off x="2163818" y="5216986"/>
            <a:ext cx="90231" cy="69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82"/>
          <p:cNvSpPr/>
          <p:nvPr/>
        </p:nvSpPr>
        <p:spPr>
          <a:xfrm>
            <a:off x="977030" y="3929842"/>
            <a:ext cx="767080" cy="797560"/>
          </a:xfrm>
          <a:custGeom>
            <a:avLst/>
            <a:gdLst/>
            <a:ahLst/>
            <a:cxnLst/>
            <a:rect l="l" t="t" r="r" b="b"/>
            <a:pathLst>
              <a:path w="767080" h="797560">
                <a:moveTo>
                  <a:pt x="766994" y="797176"/>
                </a:moveTo>
                <a:lnTo>
                  <a:pt x="647635" y="797176"/>
                </a:lnTo>
                <a:lnTo>
                  <a:pt x="193676" y="797176"/>
                </a:lnTo>
                <a:lnTo>
                  <a:pt x="193676" y="637117"/>
                </a:lnTo>
                <a:lnTo>
                  <a:pt x="193676" y="0"/>
                </a:lnTo>
                <a:lnTo>
                  <a:pt x="20060" y="0"/>
                </a:lnTo>
                <a:lnTo>
                  <a:pt x="0" y="0"/>
                </a:lnTo>
              </a:path>
            </a:pathLst>
          </a:custGeom>
          <a:ln w="10000">
            <a:solidFill>
              <a:srgbClr val="76767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83"/>
          <p:cNvSpPr/>
          <p:nvPr/>
        </p:nvSpPr>
        <p:spPr>
          <a:xfrm>
            <a:off x="891794" y="3894942"/>
            <a:ext cx="90231" cy="6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84"/>
          <p:cNvSpPr txBox="1"/>
          <p:nvPr/>
        </p:nvSpPr>
        <p:spPr>
          <a:xfrm>
            <a:off x="1008501" y="4733080"/>
            <a:ext cx="37147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i="1" spc="15" dirty="0">
                <a:latin typeface="Helvetica"/>
                <a:cs typeface="Helvetica"/>
              </a:rPr>
              <a:t>wakeup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65" name="object 85"/>
          <p:cNvSpPr/>
          <p:nvPr/>
        </p:nvSpPr>
        <p:spPr>
          <a:xfrm>
            <a:off x="1165722" y="4355746"/>
            <a:ext cx="239264" cy="69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86"/>
          <p:cNvSpPr txBox="1"/>
          <p:nvPr/>
        </p:nvSpPr>
        <p:spPr>
          <a:xfrm>
            <a:off x="1424034" y="4180318"/>
            <a:ext cx="237490" cy="98425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770"/>
              </a:lnSpc>
            </a:pPr>
            <a:r>
              <a:rPr sz="750" spc="15" dirty="0">
                <a:latin typeface="Helvetica"/>
                <a:cs typeface="Helvetica"/>
              </a:rPr>
              <a:t>uop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67" name="object 87"/>
          <p:cNvSpPr txBox="1"/>
          <p:nvPr/>
        </p:nvSpPr>
        <p:spPr>
          <a:xfrm>
            <a:off x="1671178" y="4147862"/>
            <a:ext cx="39306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35"/>
              </a:spcBef>
            </a:pPr>
            <a:r>
              <a:rPr sz="750" spc="5" dirty="0">
                <a:latin typeface="Helvetica"/>
                <a:cs typeface="Helvetica"/>
              </a:rPr>
              <a:t>tags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68" name="object 88"/>
          <p:cNvSpPr/>
          <p:nvPr/>
        </p:nvSpPr>
        <p:spPr>
          <a:xfrm>
            <a:off x="1666162" y="4175333"/>
            <a:ext cx="0" cy="431165"/>
          </a:xfrm>
          <a:custGeom>
            <a:avLst/>
            <a:gdLst/>
            <a:ahLst/>
            <a:cxnLst/>
            <a:rect l="l" t="t" r="r" b="b"/>
            <a:pathLst>
              <a:path h="431164">
                <a:moveTo>
                  <a:pt x="0" y="0"/>
                </a:moveTo>
                <a:lnTo>
                  <a:pt x="0" y="430624"/>
                </a:lnTo>
              </a:path>
            </a:pathLst>
          </a:custGeom>
          <a:ln w="1003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89"/>
          <p:cNvSpPr txBox="1"/>
          <p:nvPr/>
        </p:nvSpPr>
        <p:spPr>
          <a:xfrm>
            <a:off x="611206" y="3336012"/>
            <a:ext cx="315595" cy="3048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i="1" spc="10" dirty="0">
                <a:latin typeface="Helvetica"/>
                <a:cs typeface="Helvetica"/>
              </a:rPr>
              <a:t>ROB</a:t>
            </a:r>
            <a:endParaRPr sz="1000">
              <a:latin typeface="Helvetica"/>
              <a:cs typeface="Helvetica"/>
            </a:endParaRPr>
          </a:p>
          <a:p>
            <a:pPr marL="71120">
              <a:lnSpc>
                <a:spcPct val="100000"/>
              </a:lnSpc>
              <a:spcBef>
                <a:spcPts val="70"/>
              </a:spcBef>
            </a:pPr>
            <a:r>
              <a:rPr sz="750" i="1" spc="10" dirty="0">
                <a:latin typeface="Helvetica"/>
                <a:cs typeface="Helvetica"/>
              </a:rPr>
              <a:t>inst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70" name="object 90"/>
          <p:cNvSpPr/>
          <p:nvPr/>
        </p:nvSpPr>
        <p:spPr>
          <a:xfrm>
            <a:off x="1690769" y="2792087"/>
            <a:ext cx="98425" cy="43815"/>
          </a:xfrm>
          <a:custGeom>
            <a:avLst/>
            <a:gdLst/>
            <a:ahLst/>
            <a:cxnLst/>
            <a:rect l="l" t="t" r="r" b="b"/>
            <a:pathLst>
              <a:path w="98425" h="43814">
                <a:moveTo>
                  <a:pt x="0" y="0"/>
                </a:moveTo>
                <a:lnTo>
                  <a:pt x="97985" y="43705"/>
                </a:lnTo>
              </a:path>
            </a:pathLst>
          </a:custGeom>
          <a:ln w="19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91"/>
          <p:cNvSpPr txBox="1"/>
          <p:nvPr/>
        </p:nvSpPr>
        <p:spPr>
          <a:xfrm>
            <a:off x="959346" y="3499480"/>
            <a:ext cx="109156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8155" algn="l"/>
              </a:tabLst>
            </a:pPr>
            <a:r>
              <a:rPr sz="1125" u="heavy" spc="0" baseline="1851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25" spc="-37" baseline="18518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Helvetica"/>
                <a:cs typeface="Helvetica"/>
              </a:rPr>
              <a:t>Decode</a:t>
            </a:r>
            <a:r>
              <a:rPr sz="1000" spc="-60" dirty="0">
                <a:latin typeface="Helvetica"/>
                <a:cs typeface="Helvetica"/>
              </a:rPr>
              <a:t> </a:t>
            </a:r>
            <a:r>
              <a:rPr sz="1000" spc="10" dirty="0">
                <a:latin typeface="Helvetica"/>
                <a:cs typeface="Helvetica"/>
              </a:rPr>
              <a:t>&amp;</a:t>
            </a:r>
            <a:endParaRPr sz="1000">
              <a:latin typeface="Helvetica"/>
              <a:cs typeface="Helvetica"/>
            </a:endParaRPr>
          </a:p>
          <a:p>
            <a:pPr marL="545465">
              <a:lnSpc>
                <a:spcPct val="100000"/>
              </a:lnSpc>
              <a:spcBef>
                <a:spcPts val="55"/>
              </a:spcBef>
            </a:pPr>
            <a:r>
              <a:rPr sz="1000" spc="10" dirty="0">
                <a:latin typeface="Helvetica"/>
                <a:cs typeface="Helvetica"/>
              </a:rPr>
              <a:t>Rename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72" name="object 92"/>
          <p:cNvSpPr txBox="1"/>
          <p:nvPr/>
        </p:nvSpPr>
        <p:spPr>
          <a:xfrm>
            <a:off x="324980" y="2461511"/>
            <a:ext cx="236029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545"/>
              </a:spcBef>
            </a:pPr>
            <a:r>
              <a:rPr sz="1400" spc="0" dirty="0">
                <a:latin typeface="Helvetica"/>
                <a:cs typeface="Helvetica"/>
              </a:rPr>
              <a:t>Fetch</a:t>
            </a:r>
            <a:endParaRPr sz="1400" dirty="0">
              <a:latin typeface="Helvetica"/>
              <a:cs typeface="Helvetica"/>
            </a:endParaRPr>
          </a:p>
          <a:p>
            <a:pPr marL="710565" algn="ctr">
              <a:lnSpc>
                <a:spcPct val="100000"/>
              </a:lnSpc>
              <a:spcBef>
                <a:spcPts val="910"/>
              </a:spcBef>
            </a:pPr>
            <a:r>
              <a:rPr sz="750" b="1" i="1" spc="15" dirty="0">
                <a:latin typeface="Helvetica"/>
                <a:cs typeface="Helvetica"/>
              </a:rPr>
              <a:t>2</a:t>
            </a:r>
            <a:endParaRPr sz="750" dirty="0">
              <a:latin typeface="Helvetica"/>
              <a:cs typeface="Helvetica"/>
            </a:endParaRPr>
          </a:p>
        </p:txBody>
      </p:sp>
      <p:sp>
        <p:nvSpPr>
          <p:cNvPr id="173" name="object 93"/>
          <p:cNvSpPr/>
          <p:nvPr/>
        </p:nvSpPr>
        <p:spPr>
          <a:xfrm>
            <a:off x="1689186" y="3234886"/>
            <a:ext cx="98425" cy="43815"/>
          </a:xfrm>
          <a:custGeom>
            <a:avLst/>
            <a:gdLst/>
            <a:ahLst/>
            <a:cxnLst/>
            <a:rect l="l" t="t" r="r" b="b"/>
            <a:pathLst>
              <a:path w="98425" h="43814">
                <a:moveTo>
                  <a:pt x="0" y="0"/>
                </a:moveTo>
                <a:lnTo>
                  <a:pt x="97985" y="43705"/>
                </a:lnTo>
              </a:path>
            </a:pathLst>
          </a:custGeom>
          <a:ln w="19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94"/>
          <p:cNvSpPr txBox="1"/>
          <p:nvPr/>
        </p:nvSpPr>
        <p:spPr>
          <a:xfrm>
            <a:off x="1810822" y="3193007"/>
            <a:ext cx="812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i="1" spc="1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75" name="object 95"/>
          <p:cNvSpPr/>
          <p:nvPr/>
        </p:nvSpPr>
        <p:spPr>
          <a:xfrm>
            <a:off x="715806" y="4241584"/>
            <a:ext cx="98425" cy="43815"/>
          </a:xfrm>
          <a:custGeom>
            <a:avLst/>
            <a:gdLst/>
            <a:ahLst/>
            <a:cxnLst/>
            <a:rect l="l" t="t" r="r" b="b"/>
            <a:pathLst>
              <a:path w="98425" h="43814">
                <a:moveTo>
                  <a:pt x="0" y="0"/>
                </a:moveTo>
                <a:lnTo>
                  <a:pt x="97985" y="43706"/>
                </a:lnTo>
              </a:path>
            </a:pathLst>
          </a:custGeom>
          <a:ln w="19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96"/>
          <p:cNvSpPr txBox="1"/>
          <p:nvPr/>
        </p:nvSpPr>
        <p:spPr>
          <a:xfrm>
            <a:off x="837442" y="4199706"/>
            <a:ext cx="812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i="1" spc="1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77" name="object 97"/>
          <p:cNvSpPr/>
          <p:nvPr/>
        </p:nvSpPr>
        <p:spPr>
          <a:xfrm>
            <a:off x="1690447" y="4763330"/>
            <a:ext cx="98425" cy="43815"/>
          </a:xfrm>
          <a:custGeom>
            <a:avLst/>
            <a:gdLst/>
            <a:ahLst/>
            <a:cxnLst/>
            <a:rect l="l" t="t" r="r" b="b"/>
            <a:pathLst>
              <a:path w="98425" h="43814">
                <a:moveTo>
                  <a:pt x="0" y="0"/>
                </a:moveTo>
                <a:lnTo>
                  <a:pt x="97985" y="43705"/>
                </a:lnTo>
              </a:path>
            </a:pathLst>
          </a:custGeom>
          <a:ln w="19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98"/>
          <p:cNvSpPr txBox="1"/>
          <p:nvPr/>
        </p:nvSpPr>
        <p:spPr>
          <a:xfrm>
            <a:off x="1812084" y="4721451"/>
            <a:ext cx="812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i="1" spc="1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79" name="object 99"/>
          <p:cNvSpPr/>
          <p:nvPr/>
        </p:nvSpPr>
        <p:spPr>
          <a:xfrm>
            <a:off x="1223315" y="6665961"/>
            <a:ext cx="98425" cy="43815"/>
          </a:xfrm>
          <a:custGeom>
            <a:avLst/>
            <a:gdLst/>
            <a:ahLst/>
            <a:cxnLst/>
            <a:rect l="l" t="t" r="r" b="b"/>
            <a:pathLst>
              <a:path w="98425" h="43815">
                <a:moveTo>
                  <a:pt x="0" y="0"/>
                </a:moveTo>
                <a:lnTo>
                  <a:pt x="97985" y="43705"/>
                </a:lnTo>
              </a:path>
            </a:pathLst>
          </a:custGeom>
          <a:ln w="19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00"/>
          <p:cNvSpPr txBox="1"/>
          <p:nvPr/>
        </p:nvSpPr>
        <p:spPr>
          <a:xfrm>
            <a:off x="1379408" y="6624081"/>
            <a:ext cx="812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i="1" spc="1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81" name="object 101"/>
          <p:cNvSpPr/>
          <p:nvPr/>
        </p:nvSpPr>
        <p:spPr>
          <a:xfrm>
            <a:off x="1271864" y="5538959"/>
            <a:ext cx="472440" cy="144780"/>
          </a:xfrm>
          <a:custGeom>
            <a:avLst/>
            <a:gdLst/>
            <a:ahLst/>
            <a:cxnLst/>
            <a:rect l="l" t="t" r="r" b="b"/>
            <a:pathLst>
              <a:path w="472439" h="144779">
                <a:moveTo>
                  <a:pt x="472160" y="0"/>
                </a:moveTo>
                <a:lnTo>
                  <a:pt x="472160" y="118621"/>
                </a:lnTo>
                <a:lnTo>
                  <a:pt x="0" y="118621"/>
                </a:lnTo>
                <a:lnTo>
                  <a:pt x="0" y="124536"/>
                </a:lnTo>
                <a:lnTo>
                  <a:pt x="0" y="144472"/>
                </a:lnTo>
              </a:path>
            </a:pathLst>
          </a:custGeom>
          <a:ln w="9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02"/>
          <p:cNvSpPr/>
          <p:nvPr/>
        </p:nvSpPr>
        <p:spPr>
          <a:xfrm>
            <a:off x="1236770" y="5678427"/>
            <a:ext cx="70188" cy="89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03"/>
          <p:cNvSpPr/>
          <p:nvPr/>
        </p:nvSpPr>
        <p:spPr>
          <a:xfrm>
            <a:off x="715806" y="5251886"/>
            <a:ext cx="556260" cy="1486535"/>
          </a:xfrm>
          <a:custGeom>
            <a:avLst/>
            <a:gdLst/>
            <a:ahLst/>
            <a:cxnLst/>
            <a:rect l="l" t="t" r="r" b="b"/>
            <a:pathLst>
              <a:path w="556260" h="1486534">
                <a:moveTo>
                  <a:pt x="556058" y="1367557"/>
                </a:moveTo>
                <a:lnTo>
                  <a:pt x="556058" y="1486178"/>
                </a:lnTo>
                <a:lnTo>
                  <a:pt x="0" y="1486178"/>
                </a:lnTo>
                <a:lnTo>
                  <a:pt x="0" y="1235723"/>
                </a:lnTo>
                <a:lnTo>
                  <a:pt x="0" y="0"/>
                </a:lnTo>
                <a:lnTo>
                  <a:pt x="503129" y="0"/>
                </a:lnTo>
                <a:lnTo>
                  <a:pt x="523189" y="0"/>
                </a:lnTo>
              </a:path>
            </a:pathLst>
          </a:custGeom>
          <a:ln w="10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04"/>
          <p:cNvSpPr/>
          <p:nvPr/>
        </p:nvSpPr>
        <p:spPr>
          <a:xfrm>
            <a:off x="1234000" y="5216986"/>
            <a:ext cx="90231" cy="697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05"/>
          <p:cNvSpPr/>
          <p:nvPr/>
        </p:nvSpPr>
        <p:spPr>
          <a:xfrm>
            <a:off x="2561364" y="5826257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4984" y="521"/>
                </a:moveTo>
                <a:lnTo>
                  <a:pt x="153287" y="521"/>
                </a:lnTo>
              </a:path>
            </a:pathLst>
          </a:custGeom>
          <a:ln w="11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06"/>
          <p:cNvSpPr/>
          <p:nvPr/>
        </p:nvSpPr>
        <p:spPr>
          <a:xfrm>
            <a:off x="2338912" y="5826257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148302" y="0"/>
                </a:moveTo>
                <a:lnTo>
                  <a:pt x="0" y="0"/>
                </a:lnTo>
              </a:path>
            </a:pathLst>
          </a:custGeom>
          <a:ln w="9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07"/>
          <p:cNvSpPr/>
          <p:nvPr/>
        </p:nvSpPr>
        <p:spPr>
          <a:xfrm>
            <a:off x="2487214" y="5826257"/>
            <a:ext cx="74295" cy="227965"/>
          </a:xfrm>
          <a:custGeom>
            <a:avLst/>
            <a:gdLst/>
            <a:ahLst/>
            <a:cxnLst/>
            <a:rect l="l" t="t" r="r" b="b"/>
            <a:pathLst>
              <a:path w="74294" h="227964">
                <a:moveTo>
                  <a:pt x="74150" y="0"/>
                </a:moveTo>
                <a:lnTo>
                  <a:pt x="37075" y="227553"/>
                </a:lnTo>
                <a:lnTo>
                  <a:pt x="0" y="0"/>
                </a:lnTo>
              </a:path>
            </a:pathLst>
          </a:custGeom>
          <a:ln w="10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08"/>
          <p:cNvSpPr/>
          <p:nvPr/>
        </p:nvSpPr>
        <p:spPr>
          <a:xfrm>
            <a:off x="2635517" y="5826257"/>
            <a:ext cx="74295" cy="568960"/>
          </a:xfrm>
          <a:custGeom>
            <a:avLst/>
            <a:gdLst/>
            <a:ahLst/>
            <a:cxnLst/>
            <a:rect l="l" t="t" r="r" b="b"/>
            <a:pathLst>
              <a:path w="74294" h="568960">
                <a:moveTo>
                  <a:pt x="74150" y="0"/>
                </a:moveTo>
                <a:lnTo>
                  <a:pt x="0" y="568844"/>
                </a:lnTo>
              </a:path>
            </a:pathLst>
          </a:custGeom>
          <a:ln w="10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09"/>
          <p:cNvSpPr/>
          <p:nvPr/>
        </p:nvSpPr>
        <p:spPr>
          <a:xfrm>
            <a:off x="2338912" y="5826257"/>
            <a:ext cx="74295" cy="568960"/>
          </a:xfrm>
          <a:custGeom>
            <a:avLst/>
            <a:gdLst/>
            <a:ahLst/>
            <a:cxnLst/>
            <a:rect l="l" t="t" r="r" b="b"/>
            <a:pathLst>
              <a:path w="74294" h="568960">
                <a:moveTo>
                  <a:pt x="0" y="0"/>
                </a:moveTo>
                <a:lnTo>
                  <a:pt x="74149" y="568844"/>
                </a:lnTo>
              </a:path>
            </a:pathLst>
          </a:custGeom>
          <a:ln w="10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10"/>
          <p:cNvSpPr/>
          <p:nvPr/>
        </p:nvSpPr>
        <p:spPr>
          <a:xfrm>
            <a:off x="2413061" y="639510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222455" y="0"/>
                </a:moveTo>
                <a:lnTo>
                  <a:pt x="0" y="0"/>
                </a:lnTo>
              </a:path>
            </a:pathLst>
          </a:custGeom>
          <a:ln w="9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11"/>
          <p:cNvSpPr txBox="1"/>
          <p:nvPr/>
        </p:nvSpPr>
        <p:spPr>
          <a:xfrm>
            <a:off x="2405136" y="6060933"/>
            <a:ext cx="25400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Helvetica"/>
                <a:cs typeface="Helvetica"/>
              </a:rPr>
              <a:t>F</a:t>
            </a:r>
            <a:r>
              <a:rPr sz="950" spc="-5" dirty="0">
                <a:latin typeface="Helvetica"/>
                <a:cs typeface="Helvetica"/>
              </a:rPr>
              <a:t>PU</a:t>
            </a:r>
            <a:endParaRPr sz="950">
              <a:latin typeface="Helvetica"/>
              <a:cs typeface="Helvetica"/>
            </a:endParaRPr>
          </a:p>
        </p:txBody>
      </p:sp>
      <p:sp>
        <p:nvSpPr>
          <p:cNvPr id="192" name="object 112"/>
          <p:cNvSpPr/>
          <p:nvPr/>
        </p:nvSpPr>
        <p:spPr>
          <a:xfrm>
            <a:off x="792445" y="5782116"/>
            <a:ext cx="958850" cy="837565"/>
          </a:xfrm>
          <a:custGeom>
            <a:avLst/>
            <a:gdLst/>
            <a:ahLst/>
            <a:cxnLst/>
            <a:rect l="l" t="t" r="r" b="b"/>
            <a:pathLst>
              <a:path w="958850" h="837565">
                <a:moveTo>
                  <a:pt x="0" y="0"/>
                </a:moveTo>
                <a:lnTo>
                  <a:pt x="958838" y="0"/>
                </a:lnTo>
                <a:lnTo>
                  <a:pt x="958838" y="837326"/>
                </a:lnTo>
                <a:lnTo>
                  <a:pt x="0" y="837326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13"/>
          <p:cNvSpPr/>
          <p:nvPr/>
        </p:nvSpPr>
        <p:spPr>
          <a:xfrm>
            <a:off x="792445" y="5782116"/>
            <a:ext cx="958850" cy="837565"/>
          </a:xfrm>
          <a:custGeom>
            <a:avLst/>
            <a:gdLst/>
            <a:ahLst/>
            <a:cxnLst/>
            <a:rect l="l" t="t" r="r" b="b"/>
            <a:pathLst>
              <a:path w="958850" h="837565">
                <a:moveTo>
                  <a:pt x="0" y="0"/>
                </a:moveTo>
                <a:lnTo>
                  <a:pt x="958839" y="0"/>
                </a:lnTo>
                <a:lnTo>
                  <a:pt x="958839" y="837326"/>
                </a:lnTo>
                <a:lnTo>
                  <a:pt x="0" y="837326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14"/>
          <p:cNvSpPr/>
          <p:nvPr/>
        </p:nvSpPr>
        <p:spPr>
          <a:xfrm>
            <a:off x="787433" y="5821246"/>
            <a:ext cx="443323" cy="2409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15"/>
          <p:cNvSpPr txBox="1"/>
          <p:nvPr/>
        </p:nvSpPr>
        <p:spPr>
          <a:xfrm>
            <a:off x="797442" y="5905857"/>
            <a:ext cx="94932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0"/>
              </a:spcBef>
            </a:pPr>
            <a:r>
              <a:rPr sz="950" u="sng" spc="-130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 </a:t>
            </a:r>
            <a:r>
              <a:rPr sz="950" u="sng" spc="-5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ALU</a:t>
            </a:r>
            <a:endParaRPr sz="950">
              <a:latin typeface="Helvetica"/>
              <a:cs typeface="Helvetica"/>
            </a:endParaRPr>
          </a:p>
        </p:txBody>
      </p:sp>
      <p:sp>
        <p:nvSpPr>
          <p:cNvPr id="196" name="object 116"/>
          <p:cNvSpPr txBox="1"/>
          <p:nvPr/>
        </p:nvSpPr>
        <p:spPr>
          <a:xfrm>
            <a:off x="1338293" y="5826257"/>
            <a:ext cx="291465" cy="287655"/>
          </a:xfrm>
          <a:prstGeom prst="rect">
            <a:avLst/>
          </a:prstGeom>
          <a:solidFill>
            <a:srgbClr val="FFFFFF"/>
          </a:solidFill>
          <a:ln w="9998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525"/>
              </a:spcBef>
            </a:pPr>
            <a:r>
              <a:rPr sz="850" spc="5" dirty="0">
                <a:latin typeface="Helvetica"/>
                <a:cs typeface="Helvetica"/>
              </a:rPr>
              <a:t>LSU</a:t>
            </a:r>
            <a:endParaRPr sz="850">
              <a:latin typeface="Helvetica"/>
              <a:cs typeface="Helvetica"/>
            </a:endParaRPr>
          </a:p>
        </p:txBody>
      </p:sp>
      <p:sp>
        <p:nvSpPr>
          <p:cNvPr id="197" name="object 117"/>
          <p:cNvSpPr/>
          <p:nvPr/>
        </p:nvSpPr>
        <p:spPr>
          <a:xfrm>
            <a:off x="1354468" y="6087922"/>
            <a:ext cx="67310" cy="26034"/>
          </a:xfrm>
          <a:custGeom>
            <a:avLst/>
            <a:gdLst/>
            <a:ahLst/>
            <a:cxnLst/>
            <a:rect l="l" t="t" r="r" b="b"/>
            <a:pathLst>
              <a:path w="67309" h="26035">
                <a:moveTo>
                  <a:pt x="0" y="25408"/>
                </a:moveTo>
                <a:lnTo>
                  <a:pt x="33097" y="0"/>
                </a:lnTo>
                <a:lnTo>
                  <a:pt x="34540" y="623"/>
                </a:lnTo>
                <a:lnTo>
                  <a:pt x="66910" y="25418"/>
                </a:lnTo>
              </a:path>
            </a:pathLst>
          </a:custGeom>
          <a:ln w="9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18"/>
          <p:cNvSpPr/>
          <p:nvPr/>
        </p:nvSpPr>
        <p:spPr>
          <a:xfrm>
            <a:off x="1258221" y="6157425"/>
            <a:ext cx="433705" cy="431165"/>
          </a:xfrm>
          <a:custGeom>
            <a:avLst/>
            <a:gdLst/>
            <a:ahLst/>
            <a:cxnLst/>
            <a:rect l="l" t="t" r="r" b="b"/>
            <a:pathLst>
              <a:path w="433705" h="431165">
                <a:moveTo>
                  <a:pt x="0" y="0"/>
                </a:moveTo>
                <a:lnTo>
                  <a:pt x="433300" y="0"/>
                </a:lnTo>
                <a:lnTo>
                  <a:pt x="433300" y="430624"/>
                </a:lnTo>
                <a:lnTo>
                  <a:pt x="0" y="430624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19"/>
          <p:cNvSpPr/>
          <p:nvPr/>
        </p:nvSpPr>
        <p:spPr>
          <a:xfrm>
            <a:off x="1258221" y="6157425"/>
            <a:ext cx="433705" cy="431165"/>
          </a:xfrm>
          <a:custGeom>
            <a:avLst/>
            <a:gdLst/>
            <a:ahLst/>
            <a:cxnLst/>
            <a:rect l="l" t="t" r="r" b="b"/>
            <a:pathLst>
              <a:path w="433705" h="431165">
                <a:moveTo>
                  <a:pt x="0" y="0"/>
                </a:moveTo>
                <a:lnTo>
                  <a:pt x="433300" y="0"/>
                </a:lnTo>
                <a:lnTo>
                  <a:pt x="433300" y="430624"/>
                </a:lnTo>
                <a:lnTo>
                  <a:pt x="0" y="430624"/>
                </a:lnTo>
                <a:lnTo>
                  <a:pt x="0" y="0"/>
                </a:lnTo>
                <a:close/>
              </a:path>
            </a:pathLst>
          </a:custGeom>
          <a:ln w="999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20"/>
          <p:cNvSpPr/>
          <p:nvPr/>
        </p:nvSpPr>
        <p:spPr>
          <a:xfrm>
            <a:off x="1301379" y="6196655"/>
            <a:ext cx="356235" cy="259715"/>
          </a:xfrm>
          <a:custGeom>
            <a:avLst/>
            <a:gdLst/>
            <a:ahLst/>
            <a:cxnLst/>
            <a:rect l="l" t="t" r="r" b="b"/>
            <a:pathLst>
              <a:path w="356235" h="259714">
                <a:moveTo>
                  <a:pt x="0" y="0"/>
                </a:moveTo>
                <a:lnTo>
                  <a:pt x="356068" y="0"/>
                </a:lnTo>
                <a:lnTo>
                  <a:pt x="356068" y="259172"/>
                </a:lnTo>
                <a:lnTo>
                  <a:pt x="0" y="259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21"/>
          <p:cNvSpPr/>
          <p:nvPr/>
        </p:nvSpPr>
        <p:spPr>
          <a:xfrm>
            <a:off x="1301379" y="6196655"/>
            <a:ext cx="356235" cy="259715"/>
          </a:xfrm>
          <a:custGeom>
            <a:avLst/>
            <a:gdLst/>
            <a:ahLst/>
            <a:cxnLst/>
            <a:rect l="l" t="t" r="r" b="b"/>
            <a:pathLst>
              <a:path w="356235" h="259714">
                <a:moveTo>
                  <a:pt x="0" y="0"/>
                </a:moveTo>
                <a:lnTo>
                  <a:pt x="356068" y="0"/>
                </a:lnTo>
                <a:lnTo>
                  <a:pt x="356068" y="259172"/>
                </a:lnTo>
                <a:lnTo>
                  <a:pt x="0" y="259172"/>
                </a:lnTo>
                <a:lnTo>
                  <a:pt x="0" y="0"/>
                </a:lnTo>
                <a:close/>
              </a:path>
            </a:pathLst>
          </a:custGeom>
          <a:ln w="4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22"/>
          <p:cNvSpPr txBox="1"/>
          <p:nvPr/>
        </p:nvSpPr>
        <p:spPr>
          <a:xfrm>
            <a:off x="1301379" y="6190202"/>
            <a:ext cx="356235" cy="264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180" marR="36830" indent="27305">
              <a:lnSpc>
                <a:spcPct val="104700"/>
              </a:lnSpc>
              <a:spcBef>
                <a:spcPts val="90"/>
              </a:spcBef>
            </a:pPr>
            <a:r>
              <a:rPr sz="750" i="1" spc="15" dirty="0">
                <a:latin typeface="Helvetica"/>
                <a:cs typeface="Helvetica"/>
              </a:rPr>
              <a:t>Data  cache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03" name="object 6"/>
          <p:cNvSpPr/>
          <p:nvPr/>
        </p:nvSpPr>
        <p:spPr>
          <a:xfrm>
            <a:off x="3254927" y="1176001"/>
            <a:ext cx="4991100" cy="5005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7"/>
          <p:cNvSpPr txBox="1"/>
          <p:nvPr/>
        </p:nvSpPr>
        <p:spPr>
          <a:xfrm>
            <a:off x="3430964" y="2340650"/>
            <a:ext cx="427355" cy="4044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82550" marR="23495" indent="-52069">
              <a:lnSpc>
                <a:spcPct val="102800"/>
              </a:lnSpc>
              <a:spcBef>
                <a:spcPts val="170"/>
              </a:spcBef>
            </a:pPr>
            <a:r>
              <a:rPr sz="1100" b="1" spc="0" dirty="0">
                <a:solidFill>
                  <a:srgbClr val="FF94A8"/>
                </a:solidFill>
                <a:latin typeface="Helvetica"/>
                <a:cs typeface="Helvetica"/>
              </a:rPr>
              <a:t>issue  unit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05" name="object 8"/>
          <p:cNvSpPr txBox="1"/>
          <p:nvPr/>
        </p:nvSpPr>
        <p:spPr>
          <a:xfrm>
            <a:off x="4884017" y="1294389"/>
            <a:ext cx="427355" cy="4044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303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890"/>
              </a:spcBef>
            </a:pPr>
            <a:r>
              <a:rPr sz="1100" b="1" spc="0" dirty="0">
                <a:solidFill>
                  <a:srgbClr val="FF7F00"/>
                </a:solidFill>
                <a:latin typeface="Helvetica"/>
                <a:cs typeface="Helvetica"/>
              </a:rPr>
              <a:t>fpu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06" name="object 9"/>
          <p:cNvSpPr txBox="1"/>
          <p:nvPr/>
        </p:nvSpPr>
        <p:spPr>
          <a:xfrm>
            <a:off x="6982576" y="1882912"/>
            <a:ext cx="58102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234"/>
              </a:spcBef>
            </a:pPr>
            <a:r>
              <a:rPr sz="1100" b="1" spc="0" dirty="0">
                <a:solidFill>
                  <a:srgbClr val="FFD801"/>
                </a:solidFill>
                <a:latin typeface="Helvetica"/>
                <a:cs typeface="Helvetica"/>
              </a:rPr>
              <a:t>dcache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07" name="object 10"/>
          <p:cNvSpPr txBox="1"/>
          <p:nvPr/>
        </p:nvSpPr>
        <p:spPr>
          <a:xfrm>
            <a:off x="7581317" y="3630643"/>
            <a:ext cx="61658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234"/>
              </a:spcBef>
            </a:pPr>
            <a:r>
              <a:rPr sz="1100" b="1" spc="0" dirty="0">
                <a:solidFill>
                  <a:srgbClr val="33E0D1"/>
                </a:solidFill>
                <a:latin typeface="Helvetica"/>
                <a:cs typeface="Helvetica"/>
              </a:rPr>
              <a:t>uncore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08" name="object 11"/>
          <p:cNvSpPr txBox="1"/>
          <p:nvPr/>
        </p:nvSpPr>
        <p:spPr>
          <a:xfrm>
            <a:off x="7284911" y="5312986"/>
            <a:ext cx="61658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34"/>
              </a:spcBef>
            </a:pPr>
            <a:r>
              <a:rPr sz="1100" b="1" spc="0" dirty="0">
                <a:solidFill>
                  <a:srgbClr val="808100"/>
                </a:solidFill>
                <a:latin typeface="Helvetica"/>
                <a:cs typeface="Helvetica"/>
              </a:rPr>
              <a:t>icache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09" name="object 12"/>
          <p:cNvSpPr txBox="1"/>
          <p:nvPr/>
        </p:nvSpPr>
        <p:spPr>
          <a:xfrm>
            <a:off x="6652083" y="3571196"/>
            <a:ext cx="42735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234"/>
              </a:spcBef>
            </a:pPr>
            <a:r>
              <a:rPr sz="1100" b="1" spc="0" dirty="0">
                <a:solidFill>
                  <a:srgbClr val="F82400"/>
                </a:solidFill>
                <a:latin typeface="Helvetica"/>
                <a:cs typeface="Helvetica"/>
              </a:rPr>
              <a:t>imul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0" name="object 13"/>
          <p:cNvSpPr txBox="1"/>
          <p:nvPr/>
        </p:nvSpPr>
        <p:spPr>
          <a:xfrm>
            <a:off x="4474976" y="3767370"/>
            <a:ext cx="68770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34"/>
              </a:spcBef>
            </a:pPr>
            <a:r>
              <a:rPr sz="1100" b="1" spc="5" dirty="0">
                <a:solidFill>
                  <a:srgbClr val="D689FE"/>
                </a:solidFill>
                <a:latin typeface="Helvetica"/>
                <a:cs typeface="Helvetica"/>
              </a:rPr>
              <a:t>rename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1" name="object 14"/>
          <p:cNvSpPr txBox="1"/>
          <p:nvPr/>
        </p:nvSpPr>
        <p:spPr>
          <a:xfrm>
            <a:off x="5776201" y="2655716"/>
            <a:ext cx="427355" cy="4044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303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890"/>
              </a:spcBef>
            </a:pPr>
            <a:r>
              <a:rPr sz="1100" b="1" dirty="0">
                <a:solidFill>
                  <a:srgbClr val="9137FF"/>
                </a:solidFill>
                <a:latin typeface="Helvetica"/>
                <a:cs typeface="Helvetica"/>
              </a:rPr>
              <a:t>lsu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2" name="object 15"/>
          <p:cNvSpPr txBox="1"/>
          <p:nvPr/>
        </p:nvSpPr>
        <p:spPr>
          <a:xfrm>
            <a:off x="7237485" y="4449734"/>
            <a:ext cx="296545" cy="1905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45"/>
              </a:spcBef>
            </a:pPr>
            <a:r>
              <a:rPr sz="1100" b="1" spc="5" dirty="0">
                <a:solidFill>
                  <a:srgbClr val="D3B48A"/>
                </a:solidFill>
                <a:latin typeface="Helvetica"/>
                <a:cs typeface="Helvetica"/>
              </a:rPr>
              <a:t>rob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3" name="object 16"/>
          <p:cNvSpPr txBox="1"/>
          <p:nvPr/>
        </p:nvSpPr>
        <p:spPr>
          <a:xfrm>
            <a:off x="4640964" y="4991973"/>
            <a:ext cx="61658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34"/>
              </a:spcBef>
            </a:pPr>
            <a:r>
              <a:rPr sz="1100" b="1" spc="0" dirty="0">
                <a:solidFill>
                  <a:srgbClr val="AFF66F"/>
                </a:solidFill>
                <a:latin typeface="Helvetica"/>
                <a:cs typeface="Helvetica"/>
              </a:rPr>
              <a:t>regfile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4" name="object 17"/>
          <p:cNvSpPr txBox="1"/>
          <p:nvPr/>
        </p:nvSpPr>
        <p:spPr>
          <a:xfrm>
            <a:off x="3336114" y="5378376"/>
            <a:ext cx="61658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34"/>
              </a:spcBef>
            </a:pPr>
            <a:r>
              <a:rPr sz="1100" b="1" spc="5" dirty="0">
                <a:solidFill>
                  <a:srgbClr val="D689FE"/>
                </a:solidFill>
                <a:latin typeface="Helvetica"/>
                <a:cs typeface="Helvetica"/>
              </a:rPr>
              <a:t>regread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5" name="object 18"/>
          <p:cNvSpPr txBox="1"/>
          <p:nvPr/>
        </p:nvSpPr>
        <p:spPr>
          <a:xfrm>
            <a:off x="6283056" y="4109699"/>
            <a:ext cx="534035" cy="2381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34"/>
              </a:spcBef>
            </a:pPr>
            <a:r>
              <a:rPr sz="1100" b="1" spc="5" dirty="0">
                <a:solidFill>
                  <a:srgbClr val="FFBC66"/>
                </a:solidFill>
                <a:latin typeface="Helvetica"/>
                <a:cs typeface="Helvetica"/>
              </a:rPr>
              <a:t>muldiv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6" name="object 19"/>
          <p:cNvSpPr txBox="1"/>
          <p:nvPr/>
        </p:nvSpPr>
        <p:spPr>
          <a:xfrm>
            <a:off x="5435334" y="3571196"/>
            <a:ext cx="296545" cy="1905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5"/>
              </a:spcBef>
            </a:pPr>
            <a:r>
              <a:rPr sz="1100" b="1" spc="0" dirty="0">
                <a:solidFill>
                  <a:srgbClr val="FFFC71"/>
                </a:solidFill>
                <a:latin typeface="Helvetica"/>
                <a:cs typeface="Helvetica"/>
              </a:rPr>
              <a:t>alu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7" name="object 20"/>
          <p:cNvSpPr txBox="1"/>
          <p:nvPr/>
        </p:nvSpPr>
        <p:spPr>
          <a:xfrm>
            <a:off x="5879943" y="3951656"/>
            <a:ext cx="296545" cy="1905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5"/>
              </a:spcBef>
            </a:pPr>
            <a:r>
              <a:rPr sz="1100" b="1" spc="0" dirty="0">
                <a:solidFill>
                  <a:srgbClr val="02C200"/>
                </a:solidFill>
                <a:latin typeface="Helvetica"/>
                <a:cs typeface="Helvetica"/>
              </a:rPr>
              <a:t>alu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8" name="object 21"/>
          <p:cNvSpPr txBox="1"/>
          <p:nvPr/>
        </p:nvSpPr>
        <p:spPr>
          <a:xfrm>
            <a:off x="4581682" y="3077788"/>
            <a:ext cx="296545" cy="1905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45"/>
              </a:spcBef>
            </a:pPr>
            <a:r>
              <a:rPr sz="1100" b="1" spc="5" dirty="0">
                <a:solidFill>
                  <a:srgbClr val="D3B48A"/>
                </a:solidFill>
                <a:latin typeface="Helvetica"/>
                <a:cs typeface="Helvetica"/>
              </a:rPr>
              <a:t>rob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19" name="object 22"/>
          <p:cNvSpPr txBox="1"/>
          <p:nvPr/>
        </p:nvSpPr>
        <p:spPr>
          <a:xfrm>
            <a:off x="3724827" y="6193990"/>
            <a:ext cx="3551554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algn="ctr">
              <a:lnSpc>
                <a:spcPts val="1810"/>
              </a:lnSpc>
              <a:spcBef>
                <a:spcPts val="100"/>
              </a:spcBef>
            </a:pPr>
            <a:r>
              <a:rPr sz="1600" spc="125" dirty="0">
                <a:solidFill>
                  <a:srgbClr val="594F60"/>
                </a:solidFill>
                <a:latin typeface="Calibri"/>
                <a:cs typeface="Calibri"/>
              </a:rPr>
              <a:t>2-wide BOOM, </a:t>
            </a:r>
            <a:r>
              <a:rPr sz="1600" spc="200" dirty="0">
                <a:solidFill>
                  <a:srgbClr val="594F60"/>
                </a:solidFill>
                <a:latin typeface="Calibri"/>
                <a:cs typeface="Calibri"/>
              </a:rPr>
              <a:t>16kB </a:t>
            </a:r>
            <a:r>
              <a:rPr sz="1600" spc="235" dirty="0">
                <a:solidFill>
                  <a:srgbClr val="594F60"/>
                </a:solidFill>
                <a:latin typeface="Calibri"/>
                <a:cs typeface="Calibri"/>
              </a:rPr>
              <a:t>L1</a:t>
            </a:r>
            <a:r>
              <a:rPr sz="1600" spc="100" dirty="0">
                <a:solidFill>
                  <a:srgbClr val="594F6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594F60"/>
                </a:solidFill>
                <a:latin typeface="Calibri"/>
                <a:cs typeface="Calibri"/>
              </a:rPr>
              <a:t>caches</a:t>
            </a:r>
            <a:endParaRPr sz="1600" dirty="0">
              <a:latin typeface="Calibri"/>
              <a:cs typeface="Calibri"/>
            </a:endParaRPr>
          </a:p>
          <a:p>
            <a:pPr marL="495934" algn="ctr">
              <a:lnSpc>
                <a:spcPts val="2050"/>
              </a:lnSpc>
            </a:pPr>
            <a:r>
              <a:rPr sz="1800" b="1" spc="-5" dirty="0">
                <a:latin typeface="Arial"/>
                <a:cs typeface="Arial"/>
              </a:rPr>
              <a:t>1.2 mm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endParaRPr sz="1800" baseline="25462" dirty="0">
              <a:latin typeface="Arial"/>
              <a:cs typeface="Arial"/>
            </a:endParaRPr>
          </a:p>
        </p:txBody>
      </p:sp>
      <p:sp>
        <p:nvSpPr>
          <p:cNvPr id="220" name="object 23"/>
          <p:cNvSpPr txBox="1"/>
          <p:nvPr/>
        </p:nvSpPr>
        <p:spPr>
          <a:xfrm>
            <a:off x="4702727" y="885390"/>
            <a:ext cx="2100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15" dirty="0">
                <a:solidFill>
                  <a:srgbClr val="606060"/>
                </a:solidFill>
                <a:latin typeface="Calibri"/>
                <a:cs typeface="Calibri"/>
              </a:rPr>
              <a:t>TSMC </a:t>
            </a:r>
            <a:r>
              <a:rPr sz="1600" spc="180" dirty="0">
                <a:solidFill>
                  <a:srgbClr val="606060"/>
                </a:solidFill>
                <a:latin typeface="Calibri"/>
                <a:cs typeface="Calibri"/>
              </a:rPr>
              <a:t>45nm</a:t>
            </a:r>
            <a:r>
              <a:rPr sz="1600" spc="1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1600" spc="25" dirty="0">
                <a:solidFill>
                  <a:srgbClr val="606060"/>
                </a:solidFill>
                <a:latin typeface="Calibri"/>
                <a:cs typeface="Calibri"/>
              </a:rPr>
              <a:t>floorplan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3019" y="470287"/>
            <a:ext cx="204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25" dirty="0">
                <a:solidFill>
                  <a:srgbClr val="606060"/>
                </a:solidFill>
                <a:cs typeface="Calibri"/>
              </a:rPr>
              <a:t>preliminary</a:t>
            </a:r>
            <a:r>
              <a:rPr lang="en-US" spc="140" dirty="0">
                <a:solidFill>
                  <a:srgbClr val="606060"/>
                </a:solidFill>
                <a:cs typeface="Calibri"/>
              </a:rPr>
              <a:t> </a:t>
            </a:r>
            <a:r>
              <a:rPr lang="en-US" spc="50" dirty="0">
                <a:solidFill>
                  <a:srgbClr val="606060"/>
                </a:solidFill>
                <a:cs typeface="Calibri"/>
              </a:rPr>
              <a:t>results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6394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Load/Store Unit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4"/>
          <p:cNvSpPr/>
          <p:nvPr/>
        </p:nvSpPr>
        <p:spPr>
          <a:xfrm>
            <a:off x="1798106" y="1176106"/>
            <a:ext cx="1575517" cy="63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7318570" y="2312926"/>
            <a:ext cx="736935" cy="584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1890114" y="1204663"/>
            <a:ext cx="4516755" cy="4553585"/>
          </a:xfrm>
          <a:custGeom>
            <a:avLst/>
            <a:gdLst/>
            <a:ahLst/>
            <a:cxnLst/>
            <a:rect l="l" t="t" r="r" b="b"/>
            <a:pathLst>
              <a:path w="4516755" h="4553585">
                <a:moveTo>
                  <a:pt x="0" y="0"/>
                </a:moveTo>
                <a:lnTo>
                  <a:pt x="4516267" y="0"/>
                </a:lnTo>
                <a:lnTo>
                  <a:pt x="4516267" y="4553051"/>
                </a:lnTo>
                <a:lnTo>
                  <a:pt x="0" y="4553051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890114" y="1204662"/>
            <a:ext cx="4516755" cy="4553585"/>
          </a:xfrm>
          <a:custGeom>
            <a:avLst/>
            <a:gdLst/>
            <a:ahLst/>
            <a:cxnLst/>
            <a:rect l="l" t="t" r="r" b="b"/>
            <a:pathLst>
              <a:path w="4516755" h="4553585">
                <a:moveTo>
                  <a:pt x="0" y="0"/>
                </a:moveTo>
                <a:lnTo>
                  <a:pt x="4516264" y="0"/>
                </a:lnTo>
                <a:lnTo>
                  <a:pt x="4516264" y="4553051"/>
                </a:lnTo>
                <a:lnTo>
                  <a:pt x="0" y="4553051"/>
                </a:lnTo>
                <a:lnTo>
                  <a:pt x="0" y="0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44520" y="2355454"/>
            <a:ext cx="2183765" cy="709295"/>
          </a:xfrm>
          <a:custGeom>
            <a:avLst/>
            <a:gdLst/>
            <a:ahLst/>
            <a:cxnLst/>
            <a:rect l="l" t="t" r="r" b="b"/>
            <a:pathLst>
              <a:path w="2183765" h="709294">
                <a:moveTo>
                  <a:pt x="0" y="0"/>
                </a:moveTo>
                <a:lnTo>
                  <a:pt x="2183705" y="0"/>
                </a:lnTo>
                <a:lnTo>
                  <a:pt x="2183705" y="708986"/>
                </a:lnTo>
                <a:lnTo>
                  <a:pt x="0" y="708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4144518" y="2355454"/>
            <a:ext cx="2183765" cy="709295"/>
          </a:xfrm>
          <a:custGeom>
            <a:avLst/>
            <a:gdLst/>
            <a:ahLst/>
            <a:cxnLst/>
            <a:rect l="l" t="t" r="r" b="b"/>
            <a:pathLst>
              <a:path w="2183765" h="709294">
                <a:moveTo>
                  <a:pt x="0" y="0"/>
                </a:moveTo>
                <a:lnTo>
                  <a:pt x="2183704" y="0"/>
                </a:lnTo>
                <a:lnTo>
                  <a:pt x="2183704" y="708986"/>
                </a:lnTo>
                <a:lnTo>
                  <a:pt x="0" y="708986"/>
                </a:lnTo>
                <a:lnTo>
                  <a:pt x="0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4574553" y="2634185"/>
            <a:ext cx="231477" cy="385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4380327" y="2634187"/>
            <a:ext cx="139766" cy="3856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5632281" y="2699311"/>
            <a:ext cx="274955" cy="80010"/>
          </a:xfrm>
          <a:custGeom>
            <a:avLst/>
            <a:gdLst/>
            <a:ahLst/>
            <a:cxnLst/>
            <a:rect l="l" t="t" r="r" b="b"/>
            <a:pathLst>
              <a:path w="274954" h="80010">
                <a:moveTo>
                  <a:pt x="0" y="79772"/>
                </a:moveTo>
                <a:lnTo>
                  <a:pt x="274760" y="79772"/>
                </a:lnTo>
                <a:lnTo>
                  <a:pt x="274760" y="0"/>
                </a:lnTo>
                <a:lnTo>
                  <a:pt x="0" y="0"/>
                </a:lnTo>
                <a:lnTo>
                  <a:pt x="0" y="7977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5632279" y="2699311"/>
            <a:ext cx="274955" cy="80010"/>
          </a:xfrm>
          <a:custGeom>
            <a:avLst/>
            <a:gdLst/>
            <a:ahLst/>
            <a:cxnLst/>
            <a:rect l="l" t="t" r="r" b="b"/>
            <a:pathLst>
              <a:path w="274954" h="80010">
                <a:moveTo>
                  <a:pt x="274759" y="0"/>
                </a:moveTo>
                <a:lnTo>
                  <a:pt x="274759" y="79771"/>
                </a:lnTo>
                <a:lnTo>
                  <a:pt x="0" y="79771"/>
                </a:lnTo>
                <a:lnTo>
                  <a:pt x="0" y="0"/>
                </a:lnTo>
                <a:lnTo>
                  <a:pt x="27475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5632281" y="2779079"/>
            <a:ext cx="274955" cy="78740"/>
          </a:xfrm>
          <a:custGeom>
            <a:avLst/>
            <a:gdLst/>
            <a:ahLst/>
            <a:cxnLst/>
            <a:rect l="l" t="t" r="r" b="b"/>
            <a:pathLst>
              <a:path w="274954" h="78739">
                <a:moveTo>
                  <a:pt x="0" y="78407"/>
                </a:moveTo>
                <a:lnTo>
                  <a:pt x="274760" y="78407"/>
                </a:lnTo>
                <a:lnTo>
                  <a:pt x="274760" y="0"/>
                </a:lnTo>
                <a:lnTo>
                  <a:pt x="0" y="0"/>
                </a:lnTo>
                <a:lnTo>
                  <a:pt x="0" y="7840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5632279" y="2779078"/>
            <a:ext cx="274955" cy="80010"/>
          </a:xfrm>
          <a:custGeom>
            <a:avLst/>
            <a:gdLst/>
            <a:ahLst/>
            <a:cxnLst/>
            <a:rect l="l" t="t" r="r" b="b"/>
            <a:pathLst>
              <a:path w="274954" h="80010">
                <a:moveTo>
                  <a:pt x="274759" y="0"/>
                </a:moveTo>
                <a:lnTo>
                  <a:pt x="274759" y="79771"/>
                </a:lnTo>
                <a:lnTo>
                  <a:pt x="0" y="79771"/>
                </a:lnTo>
                <a:lnTo>
                  <a:pt x="0" y="0"/>
                </a:lnTo>
                <a:lnTo>
                  <a:pt x="27475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5632281" y="2857487"/>
            <a:ext cx="274955" cy="78740"/>
          </a:xfrm>
          <a:custGeom>
            <a:avLst/>
            <a:gdLst/>
            <a:ahLst/>
            <a:cxnLst/>
            <a:rect l="l" t="t" r="r" b="b"/>
            <a:pathLst>
              <a:path w="274954" h="78739">
                <a:moveTo>
                  <a:pt x="0" y="78559"/>
                </a:moveTo>
                <a:lnTo>
                  <a:pt x="274760" y="78559"/>
                </a:lnTo>
                <a:lnTo>
                  <a:pt x="274760" y="0"/>
                </a:lnTo>
                <a:lnTo>
                  <a:pt x="0" y="0"/>
                </a:lnTo>
                <a:lnTo>
                  <a:pt x="0" y="785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5632279" y="2857486"/>
            <a:ext cx="274955" cy="80010"/>
          </a:xfrm>
          <a:custGeom>
            <a:avLst/>
            <a:gdLst/>
            <a:ahLst/>
            <a:cxnLst/>
            <a:rect l="l" t="t" r="r" b="b"/>
            <a:pathLst>
              <a:path w="274954" h="80010">
                <a:moveTo>
                  <a:pt x="274759" y="0"/>
                </a:moveTo>
                <a:lnTo>
                  <a:pt x="274759" y="79771"/>
                </a:lnTo>
                <a:lnTo>
                  <a:pt x="0" y="79771"/>
                </a:lnTo>
                <a:lnTo>
                  <a:pt x="0" y="0"/>
                </a:lnTo>
                <a:lnTo>
                  <a:pt x="27475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5907039" y="2636515"/>
            <a:ext cx="635" cy="56515"/>
          </a:xfrm>
          <a:custGeom>
            <a:avLst/>
            <a:gdLst/>
            <a:ahLst/>
            <a:cxnLst/>
            <a:rect l="l" t="t" r="r" b="b"/>
            <a:pathLst>
              <a:path w="635" h="56514">
                <a:moveTo>
                  <a:pt x="0" y="56438"/>
                </a:moveTo>
                <a:lnTo>
                  <a:pt x="3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5632284" y="263651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94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632281" y="2936046"/>
            <a:ext cx="274955" cy="80010"/>
          </a:xfrm>
          <a:custGeom>
            <a:avLst/>
            <a:gdLst/>
            <a:ahLst/>
            <a:cxnLst/>
            <a:rect l="l" t="t" r="r" b="b"/>
            <a:pathLst>
              <a:path w="274954" h="80010">
                <a:moveTo>
                  <a:pt x="0" y="79772"/>
                </a:moveTo>
                <a:lnTo>
                  <a:pt x="274760" y="79772"/>
                </a:lnTo>
                <a:lnTo>
                  <a:pt x="274760" y="0"/>
                </a:lnTo>
                <a:lnTo>
                  <a:pt x="0" y="0"/>
                </a:lnTo>
                <a:lnTo>
                  <a:pt x="0" y="7977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5632279" y="2936046"/>
            <a:ext cx="274955" cy="80010"/>
          </a:xfrm>
          <a:custGeom>
            <a:avLst/>
            <a:gdLst/>
            <a:ahLst/>
            <a:cxnLst/>
            <a:rect l="l" t="t" r="r" b="b"/>
            <a:pathLst>
              <a:path w="274954" h="80010">
                <a:moveTo>
                  <a:pt x="274759" y="0"/>
                </a:moveTo>
                <a:lnTo>
                  <a:pt x="274759" y="79771"/>
                </a:lnTo>
                <a:lnTo>
                  <a:pt x="0" y="79771"/>
                </a:lnTo>
                <a:lnTo>
                  <a:pt x="0" y="0"/>
                </a:lnTo>
                <a:lnTo>
                  <a:pt x="27475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184995" y="2636516"/>
            <a:ext cx="139767" cy="385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5039216" y="2636516"/>
            <a:ext cx="139768" cy="385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5238394" y="2638209"/>
            <a:ext cx="139768" cy="385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5435882" y="2638213"/>
            <a:ext cx="139768" cy="385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5966935" y="2696981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0" y="79772"/>
                </a:moveTo>
                <a:lnTo>
                  <a:pt x="318876" y="79772"/>
                </a:lnTo>
                <a:lnTo>
                  <a:pt x="318876" y="0"/>
                </a:lnTo>
                <a:lnTo>
                  <a:pt x="0" y="0"/>
                </a:lnTo>
                <a:lnTo>
                  <a:pt x="0" y="7977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966932" y="2696981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966935" y="2776750"/>
            <a:ext cx="319405" cy="78740"/>
          </a:xfrm>
          <a:custGeom>
            <a:avLst/>
            <a:gdLst/>
            <a:ahLst/>
            <a:cxnLst/>
            <a:rect l="l" t="t" r="r" b="b"/>
            <a:pathLst>
              <a:path w="319404" h="78739">
                <a:moveTo>
                  <a:pt x="0" y="78407"/>
                </a:moveTo>
                <a:lnTo>
                  <a:pt x="318876" y="78407"/>
                </a:lnTo>
                <a:lnTo>
                  <a:pt x="318876" y="0"/>
                </a:lnTo>
                <a:lnTo>
                  <a:pt x="0" y="0"/>
                </a:lnTo>
                <a:lnTo>
                  <a:pt x="0" y="7840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5966932" y="2776749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5966935" y="2855157"/>
            <a:ext cx="319405" cy="78740"/>
          </a:xfrm>
          <a:custGeom>
            <a:avLst/>
            <a:gdLst/>
            <a:ahLst/>
            <a:cxnLst/>
            <a:rect l="l" t="t" r="r" b="b"/>
            <a:pathLst>
              <a:path w="319404" h="78739">
                <a:moveTo>
                  <a:pt x="0" y="78559"/>
                </a:moveTo>
                <a:lnTo>
                  <a:pt x="318876" y="78559"/>
                </a:lnTo>
                <a:lnTo>
                  <a:pt x="318876" y="0"/>
                </a:lnTo>
                <a:lnTo>
                  <a:pt x="0" y="0"/>
                </a:lnTo>
                <a:lnTo>
                  <a:pt x="0" y="785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5966932" y="2855157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6285809" y="2634185"/>
            <a:ext cx="635" cy="62865"/>
          </a:xfrm>
          <a:custGeom>
            <a:avLst/>
            <a:gdLst/>
            <a:ahLst/>
            <a:cxnLst/>
            <a:rect l="l" t="t" r="r" b="b"/>
            <a:pathLst>
              <a:path w="635" h="62864">
                <a:moveTo>
                  <a:pt x="0" y="62795"/>
                </a:moveTo>
                <a:lnTo>
                  <a:pt x="3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5966936" y="263418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94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5966935" y="2933717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0" y="79772"/>
                </a:moveTo>
                <a:lnTo>
                  <a:pt x="318876" y="79772"/>
                </a:lnTo>
                <a:lnTo>
                  <a:pt x="318876" y="0"/>
                </a:lnTo>
                <a:lnTo>
                  <a:pt x="0" y="0"/>
                </a:lnTo>
                <a:lnTo>
                  <a:pt x="0" y="7977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5966932" y="2933717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 txBox="1"/>
          <p:nvPr/>
        </p:nvSpPr>
        <p:spPr>
          <a:xfrm>
            <a:off x="5463173" y="2461877"/>
            <a:ext cx="819150" cy="22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00"/>
              </a:spcBef>
            </a:pPr>
            <a:r>
              <a:rPr sz="1200" spc="-7" baseline="-13888" dirty="0">
                <a:latin typeface="Helvetica"/>
                <a:cs typeface="Helvetica"/>
              </a:rPr>
              <a:t>F </a:t>
            </a:r>
            <a:r>
              <a:rPr sz="600" spc="-5" dirty="0">
                <a:latin typeface="Helvetica"/>
                <a:cs typeface="Helvetica"/>
              </a:rPr>
              <a:t>st_mask</a:t>
            </a:r>
            <a:r>
              <a:rPr sz="600" spc="10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forward_</a:t>
            </a:r>
            <a:endParaRPr sz="600">
              <a:latin typeface="Helvetica"/>
              <a:cs typeface="Helvetica"/>
            </a:endParaRPr>
          </a:p>
          <a:p>
            <a:pPr marL="537210">
              <a:lnSpc>
                <a:spcPts val="680"/>
              </a:lnSpc>
            </a:pPr>
            <a:r>
              <a:rPr sz="600" spc="-5" dirty="0">
                <a:latin typeface="Helvetica"/>
                <a:cs typeface="Helvetica"/>
              </a:rPr>
              <a:t>std_idx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9" name="object 37"/>
          <p:cNvSpPr/>
          <p:nvPr/>
        </p:nvSpPr>
        <p:spPr>
          <a:xfrm>
            <a:off x="4150303" y="2379116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5" h="85089">
                <a:moveTo>
                  <a:pt x="0" y="0"/>
                </a:moveTo>
                <a:lnTo>
                  <a:pt x="69996" y="41110"/>
                </a:lnTo>
                <a:lnTo>
                  <a:pt x="0" y="84892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2490642" y="2354780"/>
            <a:ext cx="986155" cy="709295"/>
          </a:xfrm>
          <a:custGeom>
            <a:avLst/>
            <a:gdLst/>
            <a:ahLst/>
            <a:cxnLst/>
            <a:rect l="l" t="t" r="r" b="b"/>
            <a:pathLst>
              <a:path w="986154" h="709294">
                <a:moveTo>
                  <a:pt x="0" y="0"/>
                </a:moveTo>
                <a:lnTo>
                  <a:pt x="985720" y="0"/>
                </a:lnTo>
                <a:lnTo>
                  <a:pt x="985720" y="708985"/>
                </a:lnTo>
                <a:lnTo>
                  <a:pt x="0" y="7089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2490641" y="2354779"/>
            <a:ext cx="986155" cy="709295"/>
          </a:xfrm>
          <a:custGeom>
            <a:avLst/>
            <a:gdLst/>
            <a:ahLst/>
            <a:cxnLst/>
            <a:rect l="l" t="t" r="r" b="b"/>
            <a:pathLst>
              <a:path w="986154" h="709294">
                <a:moveTo>
                  <a:pt x="0" y="0"/>
                </a:moveTo>
                <a:lnTo>
                  <a:pt x="985721" y="0"/>
                </a:lnTo>
                <a:lnTo>
                  <a:pt x="985721" y="708986"/>
                </a:lnTo>
                <a:lnTo>
                  <a:pt x="0" y="708986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2928490" y="2707112"/>
            <a:ext cx="298450" cy="80010"/>
          </a:xfrm>
          <a:custGeom>
            <a:avLst/>
            <a:gdLst/>
            <a:ahLst/>
            <a:cxnLst/>
            <a:rect l="l" t="t" r="r" b="b"/>
            <a:pathLst>
              <a:path w="298450" h="80010">
                <a:moveTo>
                  <a:pt x="0" y="79771"/>
                </a:moveTo>
                <a:lnTo>
                  <a:pt x="298212" y="79771"/>
                </a:lnTo>
                <a:lnTo>
                  <a:pt x="298212" y="0"/>
                </a:lnTo>
                <a:lnTo>
                  <a:pt x="0" y="0"/>
                </a:lnTo>
                <a:lnTo>
                  <a:pt x="0" y="7977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2928489" y="2707112"/>
            <a:ext cx="298450" cy="80010"/>
          </a:xfrm>
          <a:custGeom>
            <a:avLst/>
            <a:gdLst/>
            <a:ahLst/>
            <a:cxnLst/>
            <a:rect l="l" t="t" r="r" b="b"/>
            <a:pathLst>
              <a:path w="298450" h="80010">
                <a:moveTo>
                  <a:pt x="298212" y="0"/>
                </a:moveTo>
                <a:lnTo>
                  <a:pt x="298212" y="79771"/>
                </a:lnTo>
                <a:lnTo>
                  <a:pt x="0" y="79771"/>
                </a:lnTo>
                <a:lnTo>
                  <a:pt x="0" y="0"/>
                </a:lnTo>
                <a:lnTo>
                  <a:pt x="298212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2928490" y="2786880"/>
            <a:ext cx="298450" cy="78740"/>
          </a:xfrm>
          <a:custGeom>
            <a:avLst/>
            <a:gdLst/>
            <a:ahLst/>
            <a:cxnLst/>
            <a:rect l="l" t="t" r="r" b="b"/>
            <a:pathLst>
              <a:path w="298450" h="78739">
                <a:moveTo>
                  <a:pt x="0" y="78407"/>
                </a:moveTo>
                <a:lnTo>
                  <a:pt x="298212" y="78407"/>
                </a:lnTo>
                <a:lnTo>
                  <a:pt x="298212" y="0"/>
                </a:lnTo>
                <a:lnTo>
                  <a:pt x="0" y="0"/>
                </a:lnTo>
                <a:lnTo>
                  <a:pt x="0" y="78407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2928489" y="2786880"/>
            <a:ext cx="298450" cy="80010"/>
          </a:xfrm>
          <a:custGeom>
            <a:avLst/>
            <a:gdLst/>
            <a:ahLst/>
            <a:cxnLst/>
            <a:rect l="l" t="t" r="r" b="b"/>
            <a:pathLst>
              <a:path w="298450" h="80010">
                <a:moveTo>
                  <a:pt x="298212" y="0"/>
                </a:moveTo>
                <a:lnTo>
                  <a:pt x="298212" y="79771"/>
                </a:lnTo>
                <a:lnTo>
                  <a:pt x="0" y="79771"/>
                </a:lnTo>
                <a:lnTo>
                  <a:pt x="0" y="0"/>
                </a:lnTo>
                <a:lnTo>
                  <a:pt x="298212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2928490" y="2865287"/>
            <a:ext cx="298450" cy="78740"/>
          </a:xfrm>
          <a:custGeom>
            <a:avLst/>
            <a:gdLst/>
            <a:ahLst/>
            <a:cxnLst/>
            <a:rect l="l" t="t" r="r" b="b"/>
            <a:pathLst>
              <a:path w="298450" h="78739">
                <a:moveTo>
                  <a:pt x="0" y="78559"/>
                </a:moveTo>
                <a:lnTo>
                  <a:pt x="298212" y="78559"/>
                </a:lnTo>
                <a:lnTo>
                  <a:pt x="298212" y="0"/>
                </a:lnTo>
                <a:lnTo>
                  <a:pt x="0" y="0"/>
                </a:lnTo>
                <a:lnTo>
                  <a:pt x="0" y="785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2928489" y="2865286"/>
            <a:ext cx="298450" cy="80010"/>
          </a:xfrm>
          <a:custGeom>
            <a:avLst/>
            <a:gdLst/>
            <a:ahLst/>
            <a:cxnLst/>
            <a:rect l="l" t="t" r="r" b="b"/>
            <a:pathLst>
              <a:path w="298450" h="80010">
                <a:moveTo>
                  <a:pt x="298212" y="0"/>
                </a:moveTo>
                <a:lnTo>
                  <a:pt x="298212" y="79771"/>
                </a:lnTo>
                <a:lnTo>
                  <a:pt x="0" y="79771"/>
                </a:lnTo>
                <a:lnTo>
                  <a:pt x="0" y="0"/>
                </a:lnTo>
                <a:lnTo>
                  <a:pt x="298212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3226701" y="2644316"/>
            <a:ext cx="635" cy="62865"/>
          </a:xfrm>
          <a:custGeom>
            <a:avLst/>
            <a:gdLst/>
            <a:ahLst/>
            <a:cxnLst/>
            <a:rect l="l" t="t" r="r" b="b"/>
            <a:pathLst>
              <a:path w="635" h="62864">
                <a:moveTo>
                  <a:pt x="0" y="62795"/>
                </a:moveTo>
                <a:lnTo>
                  <a:pt x="5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2928493" y="2644316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94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2928490" y="2943847"/>
            <a:ext cx="298450" cy="80010"/>
          </a:xfrm>
          <a:custGeom>
            <a:avLst/>
            <a:gdLst/>
            <a:ahLst/>
            <a:cxnLst/>
            <a:rect l="l" t="t" r="r" b="b"/>
            <a:pathLst>
              <a:path w="298450" h="80010">
                <a:moveTo>
                  <a:pt x="0" y="79771"/>
                </a:moveTo>
                <a:lnTo>
                  <a:pt x="298212" y="79771"/>
                </a:lnTo>
                <a:lnTo>
                  <a:pt x="298212" y="0"/>
                </a:lnTo>
                <a:lnTo>
                  <a:pt x="0" y="0"/>
                </a:lnTo>
                <a:lnTo>
                  <a:pt x="0" y="7977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2928489" y="2943846"/>
            <a:ext cx="298450" cy="80010"/>
          </a:xfrm>
          <a:custGeom>
            <a:avLst/>
            <a:gdLst/>
            <a:ahLst/>
            <a:cxnLst/>
            <a:rect l="l" t="t" r="r" b="b"/>
            <a:pathLst>
              <a:path w="298450" h="80010">
                <a:moveTo>
                  <a:pt x="298212" y="0"/>
                </a:moveTo>
                <a:lnTo>
                  <a:pt x="298212" y="79771"/>
                </a:lnTo>
                <a:lnTo>
                  <a:pt x="0" y="79771"/>
                </a:lnTo>
                <a:lnTo>
                  <a:pt x="0" y="0"/>
                </a:lnTo>
                <a:lnTo>
                  <a:pt x="298212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2725899" y="2641987"/>
            <a:ext cx="139766" cy="3856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2532878" y="2639443"/>
            <a:ext cx="139766" cy="3856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2495997" y="2379681"/>
            <a:ext cx="87630" cy="85090"/>
          </a:xfrm>
          <a:custGeom>
            <a:avLst/>
            <a:gdLst/>
            <a:ahLst/>
            <a:cxnLst/>
            <a:rect l="l" t="t" r="r" b="b"/>
            <a:pathLst>
              <a:path w="87630" h="85089">
                <a:moveTo>
                  <a:pt x="0" y="0"/>
                </a:moveTo>
                <a:lnTo>
                  <a:pt x="87024" y="41109"/>
                </a:lnTo>
                <a:lnTo>
                  <a:pt x="0" y="84892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4489677" y="6161516"/>
            <a:ext cx="3735704" cy="0"/>
          </a:xfrm>
          <a:custGeom>
            <a:avLst/>
            <a:gdLst/>
            <a:ahLst/>
            <a:cxnLst/>
            <a:rect l="l" t="t" r="r" b="b"/>
            <a:pathLst>
              <a:path w="3735704">
                <a:moveTo>
                  <a:pt x="0" y="0"/>
                </a:moveTo>
                <a:lnTo>
                  <a:pt x="3735395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/>
          <p:cNvSpPr/>
          <p:nvPr/>
        </p:nvSpPr>
        <p:spPr>
          <a:xfrm>
            <a:off x="1709026" y="6161516"/>
            <a:ext cx="2219325" cy="0"/>
          </a:xfrm>
          <a:custGeom>
            <a:avLst/>
            <a:gdLst/>
            <a:ahLst/>
            <a:cxnLst/>
            <a:rect l="l" t="t" r="r" b="b"/>
            <a:pathLst>
              <a:path w="2219325">
                <a:moveTo>
                  <a:pt x="0" y="0"/>
                </a:moveTo>
                <a:lnTo>
                  <a:pt x="2219054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/>
          <p:cNvSpPr/>
          <p:nvPr/>
        </p:nvSpPr>
        <p:spPr>
          <a:xfrm>
            <a:off x="6521525" y="2346980"/>
            <a:ext cx="1453515" cy="2446655"/>
          </a:xfrm>
          <a:custGeom>
            <a:avLst/>
            <a:gdLst/>
            <a:ahLst/>
            <a:cxnLst/>
            <a:rect l="l" t="t" r="r" b="b"/>
            <a:pathLst>
              <a:path w="1453515" h="2446654">
                <a:moveTo>
                  <a:pt x="0" y="0"/>
                </a:moveTo>
                <a:lnTo>
                  <a:pt x="1453262" y="0"/>
                </a:lnTo>
                <a:lnTo>
                  <a:pt x="1453262" y="2446221"/>
                </a:lnTo>
                <a:lnTo>
                  <a:pt x="0" y="244622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6521522" y="2346979"/>
            <a:ext cx="1453515" cy="2446655"/>
          </a:xfrm>
          <a:custGeom>
            <a:avLst/>
            <a:gdLst/>
            <a:ahLst/>
            <a:cxnLst/>
            <a:rect l="l" t="t" r="r" b="b"/>
            <a:pathLst>
              <a:path w="1453515" h="2446654">
                <a:moveTo>
                  <a:pt x="0" y="0"/>
                </a:moveTo>
                <a:lnTo>
                  <a:pt x="1453261" y="0"/>
                </a:lnTo>
                <a:lnTo>
                  <a:pt x="1453261" y="2446221"/>
                </a:lnTo>
                <a:lnTo>
                  <a:pt x="0" y="2446221"/>
                </a:lnTo>
                <a:lnTo>
                  <a:pt x="0" y="0"/>
                </a:lnTo>
                <a:close/>
              </a:path>
            </a:pathLst>
          </a:custGeom>
          <a:ln w="1270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7901414" y="4393850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99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7308697" y="439385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406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3560742" y="4393850"/>
            <a:ext cx="3444240" cy="0"/>
          </a:xfrm>
          <a:custGeom>
            <a:avLst/>
            <a:gdLst/>
            <a:ahLst/>
            <a:cxnLst/>
            <a:rect l="l" t="t" r="r" b="b"/>
            <a:pathLst>
              <a:path w="3444240">
                <a:moveTo>
                  <a:pt x="0" y="0"/>
                </a:moveTo>
                <a:lnTo>
                  <a:pt x="3443645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/>
          <p:nvPr/>
        </p:nvSpPr>
        <p:spPr>
          <a:xfrm>
            <a:off x="2961787" y="439385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7810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/>
          <p:cNvSpPr/>
          <p:nvPr/>
        </p:nvSpPr>
        <p:spPr>
          <a:xfrm>
            <a:off x="1706968" y="4393850"/>
            <a:ext cx="784225" cy="0"/>
          </a:xfrm>
          <a:custGeom>
            <a:avLst/>
            <a:gdLst/>
            <a:ahLst/>
            <a:cxnLst/>
            <a:rect l="l" t="t" r="r" b="b"/>
            <a:pathLst>
              <a:path w="784225">
                <a:moveTo>
                  <a:pt x="0" y="0"/>
                </a:moveTo>
                <a:lnTo>
                  <a:pt x="783674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/>
          <p:cNvSpPr/>
          <p:nvPr/>
        </p:nvSpPr>
        <p:spPr>
          <a:xfrm>
            <a:off x="5889631" y="683187"/>
            <a:ext cx="349250" cy="374015"/>
          </a:xfrm>
          <a:custGeom>
            <a:avLst/>
            <a:gdLst/>
            <a:ahLst/>
            <a:cxnLst/>
            <a:rect l="l" t="t" r="r" b="b"/>
            <a:pathLst>
              <a:path w="349250" h="374015">
                <a:moveTo>
                  <a:pt x="256980" y="333251"/>
                </a:moveTo>
                <a:lnTo>
                  <a:pt x="134513" y="333251"/>
                </a:lnTo>
                <a:lnTo>
                  <a:pt x="156972" y="365740"/>
                </a:lnTo>
                <a:lnTo>
                  <a:pt x="197490" y="373568"/>
                </a:lnTo>
                <a:lnTo>
                  <a:pt x="237137" y="361237"/>
                </a:lnTo>
                <a:lnTo>
                  <a:pt x="256980" y="333251"/>
                </a:lnTo>
                <a:close/>
              </a:path>
              <a:path w="349250" h="374015">
                <a:moveTo>
                  <a:pt x="56372" y="39146"/>
                </a:moveTo>
                <a:lnTo>
                  <a:pt x="28047" y="56800"/>
                </a:lnTo>
                <a:lnTo>
                  <a:pt x="9184" y="87084"/>
                </a:lnTo>
                <a:lnTo>
                  <a:pt x="0" y="123664"/>
                </a:lnTo>
                <a:lnTo>
                  <a:pt x="713" y="160204"/>
                </a:lnTo>
                <a:lnTo>
                  <a:pt x="11542" y="190369"/>
                </a:lnTo>
                <a:lnTo>
                  <a:pt x="32705" y="207822"/>
                </a:lnTo>
                <a:lnTo>
                  <a:pt x="7705" y="246562"/>
                </a:lnTo>
                <a:lnTo>
                  <a:pt x="4086" y="283574"/>
                </a:lnTo>
                <a:lnTo>
                  <a:pt x="16928" y="315731"/>
                </a:lnTo>
                <a:lnTo>
                  <a:pt x="41311" y="339905"/>
                </a:lnTo>
                <a:lnTo>
                  <a:pt x="72315" y="352968"/>
                </a:lnTo>
                <a:lnTo>
                  <a:pt x="105023" y="351793"/>
                </a:lnTo>
                <a:lnTo>
                  <a:pt x="134513" y="333251"/>
                </a:lnTo>
                <a:lnTo>
                  <a:pt x="256980" y="333251"/>
                </a:lnTo>
                <a:lnTo>
                  <a:pt x="287651" y="332503"/>
                </a:lnTo>
                <a:lnTo>
                  <a:pt x="316166" y="308837"/>
                </a:lnTo>
                <a:lnTo>
                  <a:pt x="338011" y="271299"/>
                </a:lnTo>
                <a:lnTo>
                  <a:pt x="348674" y="228932"/>
                </a:lnTo>
                <a:lnTo>
                  <a:pt x="343641" y="190780"/>
                </a:lnTo>
                <a:lnTo>
                  <a:pt x="318399" y="165887"/>
                </a:lnTo>
                <a:lnTo>
                  <a:pt x="335860" y="135831"/>
                </a:lnTo>
                <a:lnTo>
                  <a:pt x="337611" y="102508"/>
                </a:lnTo>
                <a:lnTo>
                  <a:pt x="326678" y="70305"/>
                </a:lnTo>
                <a:lnTo>
                  <a:pt x="306084" y="43610"/>
                </a:lnTo>
                <a:lnTo>
                  <a:pt x="300976" y="40459"/>
                </a:lnTo>
                <a:lnTo>
                  <a:pt x="93940" y="40459"/>
                </a:lnTo>
                <a:lnTo>
                  <a:pt x="56372" y="39146"/>
                </a:lnTo>
                <a:close/>
              </a:path>
              <a:path w="349250" h="374015">
                <a:moveTo>
                  <a:pt x="158965" y="0"/>
                </a:moveTo>
                <a:lnTo>
                  <a:pt x="117056" y="8774"/>
                </a:lnTo>
                <a:lnTo>
                  <a:pt x="93940" y="40459"/>
                </a:lnTo>
                <a:lnTo>
                  <a:pt x="216591" y="40459"/>
                </a:lnTo>
                <a:lnTo>
                  <a:pt x="199024" y="11454"/>
                </a:lnTo>
                <a:lnTo>
                  <a:pt x="158965" y="0"/>
                </a:lnTo>
                <a:close/>
              </a:path>
              <a:path w="349250" h="374015">
                <a:moveTo>
                  <a:pt x="248016" y="24299"/>
                </a:moveTo>
                <a:lnTo>
                  <a:pt x="216591" y="40459"/>
                </a:lnTo>
                <a:lnTo>
                  <a:pt x="300976" y="40459"/>
                </a:lnTo>
                <a:lnTo>
                  <a:pt x="278856" y="26813"/>
                </a:lnTo>
                <a:lnTo>
                  <a:pt x="248016" y="2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/>
          <p:cNvSpPr/>
          <p:nvPr/>
        </p:nvSpPr>
        <p:spPr>
          <a:xfrm>
            <a:off x="5889628" y="683185"/>
            <a:ext cx="349250" cy="374015"/>
          </a:xfrm>
          <a:custGeom>
            <a:avLst/>
            <a:gdLst/>
            <a:ahLst/>
            <a:cxnLst/>
            <a:rect l="l" t="t" r="r" b="b"/>
            <a:pathLst>
              <a:path w="349250" h="374015">
                <a:moveTo>
                  <a:pt x="32705" y="207824"/>
                </a:moveTo>
                <a:lnTo>
                  <a:pt x="11542" y="190370"/>
                </a:lnTo>
                <a:lnTo>
                  <a:pt x="713" y="160205"/>
                </a:lnTo>
                <a:lnTo>
                  <a:pt x="0" y="123665"/>
                </a:lnTo>
                <a:lnTo>
                  <a:pt x="9183" y="87085"/>
                </a:lnTo>
                <a:lnTo>
                  <a:pt x="28047" y="56800"/>
                </a:lnTo>
                <a:lnTo>
                  <a:pt x="56372" y="39146"/>
                </a:lnTo>
                <a:lnTo>
                  <a:pt x="93940" y="40459"/>
                </a:lnTo>
                <a:lnTo>
                  <a:pt x="117056" y="8774"/>
                </a:lnTo>
                <a:lnTo>
                  <a:pt x="158965" y="0"/>
                </a:lnTo>
                <a:lnTo>
                  <a:pt x="199024" y="11454"/>
                </a:lnTo>
                <a:lnTo>
                  <a:pt x="216591" y="40459"/>
                </a:lnTo>
                <a:lnTo>
                  <a:pt x="248016" y="24300"/>
                </a:lnTo>
                <a:lnTo>
                  <a:pt x="278855" y="26813"/>
                </a:lnTo>
                <a:lnTo>
                  <a:pt x="306084" y="43611"/>
                </a:lnTo>
                <a:lnTo>
                  <a:pt x="326677" y="70306"/>
                </a:lnTo>
                <a:lnTo>
                  <a:pt x="337611" y="102509"/>
                </a:lnTo>
                <a:lnTo>
                  <a:pt x="335859" y="135833"/>
                </a:lnTo>
                <a:lnTo>
                  <a:pt x="318398" y="165888"/>
                </a:lnTo>
                <a:lnTo>
                  <a:pt x="343641" y="190781"/>
                </a:lnTo>
                <a:lnTo>
                  <a:pt x="348674" y="228933"/>
                </a:lnTo>
                <a:lnTo>
                  <a:pt x="338011" y="271300"/>
                </a:lnTo>
                <a:lnTo>
                  <a:pt x="316165" y="308838"/>
                </a:lnTo>
                <a:lnTo>
                  <a:pt x="256980" y="333253"/>
                </a:lnTo>
                <a:lnTo>
                  <a:pt x="237137" y="361238"/>
                </a:lnTo>
                <a:lnTo>
                  <a:pt x="197490" y="373569"/>
                </a:lnTo>
                <a:lnTo>
                  <a:pt x="156971" y="365741"/>
                </a:lnTo>
                <a:lnTo>
                  <a:pt x="134513" y="333253"/>
                </a:lnTo>
                <a:lnTo>
                  <a:pt x="105022" y="351794"/>
                </a:lnTo>
                <a:lnTo>
                  <a:pt x="72315" y="352969"/>
                </a:lnTo>
                <a:lnTo>
                  <a:pt x="41310" y="339906"/>
                </a:lnTo>
                <a:lnTo>
                  <a:pt x="16927" y="315732"/>
                </a:lnTo>
                <a:lnTo>
                  <a:pt x="4086" y="283575"/>
                </a:lnTo>
                <a:lnTo>
                  <a:pt x="7705" y="246563"/>
                </a:lnTo>
                <a:lnTo>
                  <a:pt x="32705" y="207824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/>
          <p:cNvSpPr txBox="1"/>
          <p:nvPr/>
        </p:nvSpPr>
        <p:spPr>
          <a:xfrm>
            <a:off x="5955313" y="784400"/>
            <a:ext cx="21844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Helvetica"/>
                <a:cs typeface="Helvetica"/>
              </a:rPr>
              <a:t>ROB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67" name="object 65"/>
          <p:cNvSpPr/>
          <p:nvPr/>
        </p:nvSpPr>
        <p:spPr>
          <a:xfrm>
            <a:off x="6030190" y="1055122"/>
            <a:ext cx="66073" cy="1317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/>
          <p:cNvSpPr txBox="1"/>
          <p:nvPr/>
        </p:nvSpPr>
        <p:spPr>
          <a:xfrm>
            <a:off x="6263444" y="957581"/>
            <a:ext cx="495934" cy="2063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40"/>
              </a:spcBef>
            </a:pPr>
            <a:r>
              <a:rPr sz="600" spc="-5" dirty="0">
                <a:latin typeface="Helvetica"/>
                <a:cs typeface="Helvetica"/>
              </a:rPr>
              <a:t>com_s</a:t>
            </a:r>
            <a:r>
              <a:rPr sz="600" spc="-10" dirty="0">
                <a:latin typeface="Helvetica"/>
                <a:cs typeface="Helvetica"/>
              </a:rPr>
              <a:t>t</a:t>
            </a:r>
            <a:r>
              <a:rPr sz="600" spc="-5" dirty="0">
                <a:latin typeface="Helvetica"/>
                <a:cs typeface="Helvetica"/>
              </a:rPr>
              <a:t>_mask  com_ld_mask</a:t>
            </a:r>
            <a:endParaRPr sz="600" dirty="0">
              <a:latin typeface="Helvetica"/>
              <a:cs typeface="Helvetica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948511" y="2533933"/>
            <a:ext cx="178435" cy="15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9525">
              <a:lnSpc>
                <a:spcPct val="104299"/>
              </a:lnSpc>
              <a:spcBef>
                <a:spcPts val="80"/>
              </a:spcBef>
            </a:pPr>
            <a:r>
              <a:rPr sz="400" spc="-5" dirty="0">
                <a:latin typeface="Helvetica"/>
                <a:cs typeface="Helvetica"/>
              </a:rPr>
              <a:t>assoc  search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70" name="object 68"/>
          <p:cNvSpPr/>
          <p:nvPr/>
        </p:nvSpPr>
        <p:spPr>
          <a:xfrm>
            <a:off x="3089597" y="4374928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1144" y="0"/>
                </a:lnTo>
              </a:path>
            </a:pathLst>
          </a:custGeom>
          <a:ln w="8489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/>
          <p:cNvSpPr/>
          <p:nvPr/>
        </p:nvSpPr>
        <p:spPr>
          <a:xfrm>
            <a:off x="3089596" y="4332481"/>
            <a:ext cx="471170" cy="85090"/>
          </a:xfrm>
          <a:custGeom>
            <a:avLst/>
            <a:gdLst/>
            <a:ahLst/>
            <a:cxnLst/>
            <a:rect l="l" t="t" r="r" b="b"/>
            <a:pathLst>
              <a:path w="471170" h="85089">
                <a:moveTo>
                  <a:pt x="471144" y="0"/>
                </a:moveTo>
                <a:lnTo>
                  <a:pt x="471144" y="84892"/>
                </a:lnTo>
                <a:lnTo>
                  <a:pt x="0" y="84892"/>
                </a:lnTo>
                <a:lnTo>
                  <a:pt x="0" y="0"/>
                </a:lnTo>
                <a:lnTo>
                  <a:pt x="471144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/>
          <p:cNvSpPr txBox="1"/>
          <p:nvPr/>
        </p:nvSpPr>
        <p:spPr>
          <a:xfrm>
            <a:off x="3180009" y="4314715"/>
            <a:ext cx="36131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fwd_std_idx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73" name="object 71"/>
          <p:cNvSpPr/>
          <p:nvPr/>
        </p:nvSpPr>
        <p:spPr>
          <a:xfrm>
            <a:off x="3089606" y="4332324"/>
            <a:ext cx="59055" cy="85090"/>
          </a:xfrm>
          <a:custGeom>
            <a:avLst/>
            <a:gdLst/>
            <a:ahLst/>
            <a:cxnLst/>
            <a:rect l="l" t="t" r="r" b="b"/>
            <a:pathLst>
              <a:path w="59055" h="85089">
                <a:moveTo>
                  <a:pt x="0" y="0"/>
                </a:moveTo>
                <a:lnTo>
                  <a:pt x="58881" y="42453"/>
                </a:lnTo>
                <a:lnTo>
                  <a:pt x="0" y="84892"/>
                </a:lnTo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/>
          <p:cNvSpPr/>
          <p:nvPr/>
        </p:nvSpPr>
        <p:spPr>
          <a:xfrm>
            <a:off x="2953366" y="3513011"/>
            <a:ext cx="270510" cy="291465"/>
          </a:xfrm>
          <a:custGeom>
            <a:avLst/>
            <a:gdLst/>
            <a:ahLst/>
            <a:cxnLst/>
            <a:rect l="l" t="t" r="r" b="b"/>
            <a:pathLst>
              <a:path w="270510" h="291464">
                <a:moveTo>
                  <a:pt x="200957" y="259939"/>
                </a:moveTo>
                <a:lnTo>
                  <a:pt x="105433" y="259939"/>
                </a:lnTo>
                <a:lnTo>
                  <a:pt x="122950" y="285281"/>
                </a:lnTo>
                <a:lnTo>
                  <a:pt x="154555" y="291386"/>
                </a:lnTo>
                <a:lnTo>
                  <a:pt x="185480" y="281768"/>
                </a:lnTo>
                <a:lnTo>
                  <a:pt x="200957" y="259939"/>
                </a:lnTo>
                <a:close/>
              </a:path>
              <a:path w="270510" h="291464">
                <a:moveTo>
                  <a:pt x="124505" y="0"/>
                </a:moveTo>
                <a:lnTo>
                  <a:pt x="91816" y="6844"/>
                </a:lnTo>
                <a:lnTo>
                  <a:pt x="73785" y="31559"/>
                </a:lnTo>
                <a:lnTo>
                  <a:pt x="34769" y="34544"/>
                </a:lnTo>
                <a:lnTo>
                  <a:pt x="10019" y="62651"/>
                </a:lnTo>
                <a:lnTo>
                  <a:pt x="0" y="102321"/>
                </a:lnTo>
                <a:lnTo>
                  <a:pt x="5178" y="139991"/>
                </a:lnTo>
                <a:lnTo>
                  <a:pt x="26021" y="162103"/>
                </a:lnTo>
                <a:lnTo>
                  <a:pt x="4997" y="197291"/>
                </a:lnTo>
                <a:lnTo>
                  <a:pt x="5800" y="230092"/>
                </a:lnTo>
                <a:lnTo>
                  <a:pt x="22339" y="256631"/>
                </a:lnTo>
                <a:lnTo>
                  <a:pt x="48520" y="273035"/>
                </a:lnTo>
                <a:lnTo>
                  <a:pt x="78249" y="275429"/>
                </a:lnTo>
                <a:lnTo>
                  <a:pt x="105433" y="259939"/>
                </a:lnTo>
                <a:lnTo>
                  <a:pt x="200957" y="259939"/>
                </a:lnTo>
                <a:lnTo>
                  <a:pt x="229577" y="256868"/>
                </a:lnTo>
                <a:lnTo>
                  <a:pt x="254760" y="230087"/>
                </a:lnTo>
                <a:lnTo>
                  <a:pt x="270425" y="191788"/>
                </a:lnTo>
                <a:lnTo>
                  <a:pt x="270487" y="154161"/>
                </a:lnTo>
                <a:lnTo>
                  <a:pt x="248864" y="129394"/>
                </a:lnTo>
                <a:lnTo>
                  <a:pt x="264369" y="95668"/>
                </a:lnTo>
                <a:lnTo>
                  <a:pt x="257706" y="59629"/>
                </a:lnTo>
                <a:lnTo>
                  <a:pt x="236036" y="31559"/>
                </a:lnTo>
                <a:lnTo>
                  <a:pt x="169454" y="31559"/>
                </a:lnTo>
                <a:lnTo>
                  <a:pt x="155752" y="8934"/>
                </a:lnTo>
                <a:lnTo>
                  <a:pt x="124505" y="0"/>
                </a:lnTo>
                <a:close/>
              </a:path>
              <a:path w="270510" h="291464">
                <a:moveTo>
                  <a:pt x="203775" y="18182"/>
                </a:moveTo>
                <a:lnTo>
                  <a:pt x="169454" y="31559"/>
                </a:lnTo>
                <a:lnTo>
                  <a:pt x="236036" y="31559"/>
                </a:lnTo>
                <a:lnTo>
                  <a:pt x="235350" y="30670"/>
                </a:lnTo>
                <a:lnTo>
                  <a:pt x="203775" y="18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/>
          <p:cNvSpPr/>
          <p:nvPr/>
        </p:nvSpPr>
        <p:spPr>
          <a:xfrm>
            <a:off x="2953365" y="3513011"/>
            <a:ext cx="270510" cy="291465"/>
          </a:xfrm>
          <a:custGeom>
            <a:avLst/>
            <a:gdLst/>
            <a:ahLst/>
            <a:cxnLst/>
            <a:rect l="l" t="t" r="r" b="b"/>
            <a:pathLst>
              <a:path w="270510" h="291464">
                <a:moveTo>
                  <a:pt x="26022" y="162104"/>
                </a:moveTo>
                <a:lnTo>
                  <a:pt x="5178" y="139992"/>
                </a:lnTo>
                <a:lnTo>
                  <a:pt x="0" y="102321"/>
                </a:lnTo>
                <a:lnTo>
                  <a:pt x="10019" y="62651"/>
                </a:lnTo>
                <a:lnTo>
                  <a:pt x="34770" y="34544"/>
                </a:lnTo>
                <a:lnTo>
                  <a:pt x="73785" y="31558"/>
                </a:lnTo>
                <a:lnTo>
                  <a:pt x="91816" y="6844"/>
                </a:lnTo>
                <a:lnTo>
                  <a:pt x="124505" y="0"/>
                </a:lnTo>
                <a:lnTo>
                  <a:pt x="155751" y="8934"/>
                </a:lnTo>
                <a:lnTo>
                  <a:pt x="169453" y="31558"/>
                </a:lnTo>
                <a:lnTo>
                  <a:pt x="203774" y="18182"/>
                </a:lnTo>
                <a:lnTo>
                  <a:pt x="235350" y="30670"/>
                </a:lnTo>
                <a:lnTo>
                  <a:pt x="257706" y="59629"/>
                </a:lnTo>
                <a:lnTo>
                  <a:pt x="264369" y="95668"/>
                </a:lnTo>
                <a:lnTo>
                  <a:pt x="248864" y="129394"/>
                </a:lnTo>
                <a:lnTo>
                  <a:pt x="270487" y="154161"/>
                </a:lnTo>
                <a:lnTo>
                  <a:pt x="270424" y="191789"/>
                </a:lnTo>
                <a:lnTo>
                  <a:pt x="254760" y="230088"/>
                </a:lnTo>
                <a:lnTo>
                  <a:pt x="229576" y="256868"/>
                </a:lnTo>
                <a:lnTo>
                  <a:pt x="200957" y="259939"/>
                </a:lnTo>
                <a:lnTo>
                  <a:pt x="185479" y="281769"/>
                </a:lnTo>
                <a:lnTo>
                  <a:pt x="154555" y="291387"/>
                </a:lnTo>
                <a:lnTo>
                  <a:pt x="122950" y="285281"/>
                </a:lnTo>
                <a:lnTo>
                  <a:pt x="105433" y="259939"/>
                </a:lnTo>
                <a:lnTo>
                  <a:pt x="78249" y="275429"/>
                </a:lnTo>
                <a:lnTo>
                  <a:pt x="48520" y="273035"/>
                </a:lnTo>
                <a:lnTo>
                  <a:pt x="22339" y="256631"/>
                </a:lnTo>
                <a:lnTo>
                  <a:pt x="5800" y="230092"/>
                </a:lnTo>
                <a:lnTo>
                  <a:pt x="4997" y="197291"/>
                </a:lnTo>
                <a:lnTo>
                  <a:pt x="26022" y="162104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/>
          <p:cNvSpPr txBox="1"/>
          <p:nvPr/>
        </p:nvSpPr>
        <p:spPr>
          <a:xfrm>
            <a:off x="2969010" y="3522263"/>
            <a:ext cx="238125" cy="2343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6670">
              <a:lnSpc>
                <a:spcPts val="800"/>
              </a:lnSpc>
              <a:spcBef>
                <a:spcPts val="160"/>
              </a:spcBef>
            </a:pPr>
            <a:r>
              <a:rPr sz="700" spc="-5" dirty="0">
                <a:latin typeface="Helvetica"/>
                <a:cs typeface="Helvetica"/>
              </a:rPr>
              <a:t>Age  Logic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77" name="object 75"/>
          <p:cNvSpPr/>
          <p:nvPr/>
        </p:nvSpPr>
        <p:spPr>
          <a:xfrm>
            <a:off x="3131985" y="3798466"/>
            <a:ext cx="193675" cy="438784"/>
          </a:xfrm>
          <a:custGeom>
            <a:avLst/>
            <a:gdLst/>
            <a:ahLst/>
            <a:cxnLst/>
            <a:rect l="l" t="t" r="r" b="b"/>
            <a:pathLst>
              <a:path w="193675" h="438785">
                <a:moveTo>
                  <a:pt x="0" y="0"/>
                </a:moveTo>
                <a:lnTo>
                  <a:pt x="0" y="120783"/>
                </a:lnTo>
                <a:lnTo>
                  <a:pt x="0" y="260637"/>
                </a:lnTo>
                <a:lnTo>
                  <a:pt x="193182" y="260637"/>
                </a:lnTo>
                <a:lnTo>
                  <a:pt x="193182" y="413074"/>
                </a:lnTo>
                <a:lnTo>
                  <a:pt x="193182" y="438502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/>
          <p:cNvSpPr/>
          <p:nvPr/>
        </p:nvSpPr>
        <p:spPr>
          <a:xfrm>
            <a:off x="3292131" y="4230614"/>
            <a:ext cx="66073" cy="839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/>
          <p:cNvSpPr/>
          <p:nvPr/>
        </p:nvSpPr>
        <p:spPr>
          <a:xfrm>
            <a:off x="3072447" y="3070122"/>
            <a:ext cx="4445" cy="347980"/>
          </a:xfrm>
          <a:custGeom>
            <a:avLst/>
            <a:gdLst/>
            <a:ahLst/>
            <a:cxnLst/>
            <a:rect l="l" t="t" r="r" b="b"/>
            <a:pathLst>
              <a:path w="4444" h="347979">
                <a:moveTo>
                  <a:pt x="0" y="0"/>
                </a:moveTo>
                <a:lnTo>
                  <a:pt x="4256" y="347541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/>
          <p:cNvSpPr/>
          <p:nvPr/>
        </p:nvSpPr>
        <p:spPr>
          <a:xfrm>
            <a:off x="3043668" y="3410982"/>
            <a:ext cx="66069" cy="842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2490642" y="4377062"/>
            <a:ext cx="471170" cy="0"/>
          </a:xfrm>
          <a:custGeom>
            <a:avLst/>
            <a:gdLst/>
            <a:ahLst/>
            <a:cxnLst/>
            <a:rect l="l" t="t" r="r" b="b"/>
            <a:pathLst>
              <a:path w="471169">
                <a:moveTo>
                  <a:pt x="0" y="0"/>
                </a:moveTo>
                <a:lnTo>
                  <a:pt x="471144" y="0"/>
                </a:lnTo>
              </a:path>
            </a:pathLst>
          </a:custGeom>
          <a:ln w="8489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/>
          <p:cNvSpPr/>
          <p:nvPr/>
        </p:nvSpPr>
        <p:spPr>
          <a:xfrm>
            <a:off x="2490641" y="4334615"/>
            <a:ext cx="471170" cy="85090"/>
          </a:xfrm>
          <a:custGeom>
            <a:avLst/>
            <a:gdLst/>
            <a:ahLst/>
            <a:cxnLst/>
            <a:rect l="l" t="t" r="r" b="b"/>
            <a:pathLst>
              <a:path w="471169" h="85089">
                <a:moveTo>
                  <a:pt x="471144" y="0"/>
                </a:moveTo>
                <a:lnTo>
                  <a:pt x="471144" y="84892"/>
                </a:lnTo>
                <a:lnTo>
                  <a:pt x="0" y="84892"/>
                </a:lnTo>
                <a:lnTo>
                  <a:pt x="0" y="0"/>
                </a:lnTo>
                <a:lnTo>
                  <a:pt x="471144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/>
          <p:cNvSpPr txBox="1"/>
          <p:nvPr/>
        </p:nvSpPr>
        <p:spPr>
          <a:xfrm>
            <a:off x="2581056" y="4316850"/>
            <a:ext cx="36131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fwd_std_val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84" name="object 82"/>
          <p:cNvSpPr/>
          <p:nvPr/>
        </p:nvSpPr>
        <p:spPr>
          <a:xfrm>
            <a:off x="2490651" y="4334459"/>
            <a:ext cx="59055" cy="85090"/>
          </a:xfrm>
          <a:custGeom>
            <a:avLst/>
            <a:gdLst/>
            <a:ahLst/>
            <a:cxnLst/>
            <a:rect l="l" t="t" r="r" b="b"/>
            <a:pathLst>
              <a:path w="59055" h="85089">
                <a:moveTo>
                  <a:pt x="0" y="0"/>
                </a:moveTo>
                <a:lnTo>
                  <a:pt x="58881" y="42453"/>
                </a:lnTo>
                <a:lnTo>
                  <a:pt x="0" y="84892"/>
                </a:lnTo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/>
          <p:cNvSpPr/>
          <p:nvPr/>
        </p:nvSpPr>
        <p:spPr>
          <a:xfrm>
            <a:off x="3018144" y="4594109"/>
            <a:ext cx="618490" cy="709295"/>
          </a:xfrm>
          <a:custGeom>
            <a:avLst/>
            <a:gdLst/>
            <a:ahLst/>
            <a:cxnLst/>
            <a:rect l="l" t="t" r="r" b="b"/>
            <a:pathLst>
              <a:path w="618489" h="709295">
                <a:moveTo>
                  <a:pt x="0" y="0"/>
                </a:moveTo>
                <a:lnTo>
                  <a:pt x="618347" y="0"/>
                </a:lnTo>
                <a:lnTo>
                  <a:pt x="618347" y="708985"/>
                </a:lnTo>
                <a:lnTo>
                  <a:pt x="0" y="7089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/>
          <p:cNvSpPr/>
          <p:nvPr/>
        </p:nvSpPr>
        <p:spPr>
          <a:xfrm>
            <a:off x="3018143" y="4594108"/>
            <a:ext cx="618490" cy="709295"/>
          </a:xfrm>
          <a:custGeom>
            <a:avLst/>
            <a:gdLst/>
            <a:ahLst/>
            <a:cxnLst/>
            <a:rect l="l" t="t" r="r" b="b"/>
            <a:pathLst>
              <a:path w="618489" h="709295">
                <a:moveTo>
                  <a:pt x="0" y="0"/>
                </a:moveTo>
                <a:lnTo>
                  <a:pt x="618347" y="0"/>
                </a:lnTo>
                <a:lnTo>
                  <a:pt x="618347" y="708986"/>
                </a:lnTo>
                <a:lnTo>
                  <a:pt x="0" y="708986"/>
                </a:lnTo>
                <a:lnTo>
                  <a:pt x="0" y="0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/>
          <p:cNvSpPr/>
          <p:nvPr/>
        </p:nvSpPr>
        <p:spPr>
          <a:xfrm>
            <a:off x="3262327" y="4944110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0" y="79771"/>
                </a:moveTo>
                <a:lnTo>
                  <a:pt x="318876" y="79771"/>
                </a:lnTo>
                <a:lnTo>
                  <a:pt x="318876" y="0"/>
                </a:lnTo>
                <a:lnTo>
                  <a:pt x="0" y="0"/>
                </a:lnTo>
                <a:lnTo>
                  <a:pt x="0" y="7977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/>
          <p:cNvSpPr/>
          <p:nvPr/>
        </p:nvSpPr>
        <p:spPr>
          <a:xfrm>
            <a:off x="3262326" y="4944110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/>
          <p:cNvSpPr/>
          <p:nvPr/>
        </p:nvSpPr>
        <p:spPr>
          <a:xfrm>
            <a:off x="3262327" y="5023878"/>
            <a:ext cx="319405" cy="78740"/>
          </a:xfrm>
          <a:custGeom>
            <a:avLst/>
            <a:gdLst/>
            <a:ahLst/>
            <a:cxnLst/>
            <a:rect l="l" t="t" r="r" b="b"/>
            <a:pathLst>
              <a:path w="319404" h="78739">
                <a:moveTo>
                  <a:pt x="0" y="78408"/>
                </a:moveTo>
                <a:lnTo>
                  <a:pt x="318876" y="78408"/>
                </a:lnTo>
                <a:lnTo>
                  <a:pt x="318876" y="0"/>
                </a:lnTo>
                <a:lnTo>
                  <a:pt x="0" y="0"/>
                </a:lnTo>
                <a:lnTo>
                  <a:pt x="0" y="7840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/>
          <p:cNvSpPr/>
          <p:nvPr/>
        </p:nvSpPr>
        <p:spPr>
          <a:xfrm>
            <a:off x="3262326" y="5023878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/>
          <p:cNvSpPr/>
          <p:nvPr/>
        </p:nvSpPr>
        <p:spPr>
          <a:xfrm>
            <a:off x="3262327" y="5102286"/>
            <a:ext cx="319405" cy="78740"/>
          </a:xfrm>
          <a:custGeom>
            <a:avLst/>
            <a:gdLst/>
            <a:ahLst/>
            <a:cxnLst/>
            <a:rect l="l" t="t" r="r" b="b"/>
            <a:pathLst>
              <a:path w="319404" h="78739">
                <a:moveTo>
                  <a:pt x="0" y="78559"/>
                </a:moveTo>
                <a:lnTo>
                  <a:pt x="318876" y="78559"/>
                </a:lnTo>
                <a:lnTo>
                  <a:pt x="318876" y="0"/>
                </a:lnTo>
                <a:lnTo>
                  <a:pt x="0" y="0"/>
                </a:lnTo>
                <a:lnTo>
                  <a:pt x="0" y="7855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/>
          <p:cNvSpPr/>
          <p:nvPr/>
        </p:nvSpPr>
        <p:spPr>
          <a:xfrm>
            <a:off x="3262326" y="5102286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/>
          <p:cNvSpPr/>
          <p:nvPr/>
        </p:nvSpPr>
        <p:spPr>
          <a:xfrm>
            <a:off x="3581203" y="48813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438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/>
          <p:cNvSpPr/>
          <p:nvPr/>
        </p:nvSpPr>
        <p:spPr>
          <a:xfrm>
            <a:off x="3262326" y="4881314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94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/>
          <p:cNvSpPr/>
          <p:nvPr/>
        </p:nvSpPr>
        <p:spPr>
          <a:xfrm>
            <a:off x="3262327" y="5180846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0" y="79771"/>
                </a:moveTo>
                <a:lnTo>
                  <a:pt x="318876" y="79771"/>
                </a:lnTo>
                <a:lnTo>
                  <a:pt x="318876" y="0"/>
                </a:lnTo>
                <a:lnTo>
                  <a:pt x="0" y="0"/>
                </a:lnTo>
                <a:lnTo>
                  <a:pt x="0" y="7977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/>
          <p:cNvSpPr/>
          <p:nvPr/>
        </p:nvSpPr>
        <p:spPr>
          <a:xfrm>
            <a:off x="3262326" y="5180846"/>
            <a:ext cx="319405" cy="80010"/>
          </a:xfrm>
          <a:custGeom>
            <a:avLst/>
            <a:gdLst/>
            <a:ahLst/>
            <a:cxnLst/>
            <a:rect l="l" t="t" r="r" b="b"/>
            <a:pathLst>
              <a:path w="319404" h="80010">
                <a:moveTo>
                  <a:pt x="318876" y="0"/>
                </a:moveTo>
                <a:lnTo>
                  <a:pt x="318876" y="79771"/>
                </a:lnTo>
                <a:lnTo>
                  <a:pt x="0" y="79771"/>
                </a:lnTo>
                <a:lnTo>
                  <a:pt x="0" y="0"/>
                </a:lnTo>
                <a:lnTo>
                  <a:pt x="318876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/>
          <p:cNvSpPr/>
          <p:nvPr/>
        </p:nvSpPr>
        <p:spPr>
          <a:xfrm>
            <a:off x="3070693" y="4878772"/>
            <a:ext cx="139766" cy="385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/>
          <p:cNvSpPr txBox="1"/>
          <p:nvPr/>
        </p:nvSpPr>
        <p:spPr>
          <a:xfrm>
            <a:off x="3051354" y="4562667"/>
            <a:ext cx="470534" cy="3175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Helvetica"/>
                <a:cs typeface="Helvetica"/>
              </a:rPr>
              <a:t>SDQ</a:t>
            </a:r>
            <a:endParaRPr sz="10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800" spc="-5" dirty="0">
                <a:latin typeface="Helvetica"/>
                <a:cs typeface="Helvetica"/>
              </a:rPr>
              <a:t>val  </a:t>
            </a:r>
            <a:r>
              <a:rPr sz="800" spc="190" dirty="0">
                <a:latin typeface="Helvetica"/>
                <a:cs typeface="Helvetica"/>
              </a:rPr>
              <a:t> </a:t>
            </a:r>
            <a:r>
              <a:rPr sz="800" spc="-5" dirty="0">
                <a:latin typeface="Helvetica"/>
                <a:cs typeface="Helvetica"/>
              </a:rPr>
              <a:t>data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9" name="object 97"/>
          <p:cNvSpPr/>
          <p:nvPr/>
        </p:nvSpPr>
        <p:spPr>
          <a:xfrm>
            <a:off x="4176051" y="5976221"/>
            <a:ext cx="66073" cy="1297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/>
          <p:cNvSpPr/>
          <p:nvPr/>
        </p:nvSpPr>
        <p:spPr>
          <a:xfrm>
            <a:off x="3410138" y="5309451"/>
            <a:ext cx="724535" cy="501650"/>
          </a:xfrm>
          <a:custGeom>
            <a:avLst/>
            <a:gdLst/>
            <a:ahLst/>
            <a:cxnLst/>
            <a:rect l="l" t="t" r="r" b="b"/>
            <a:pathLst>
              <a:path w="724535" h="501650">
                <a:moveTo>
                  <a:pt x="0" y="0"/>
                </a:moveTo>
                <a:lnTo>
                  <a:pt x="0" y="120783"/>
                </a:lnTo>
                <a:lnTo>
                  <a:pt x="0" y="171639"/>
                </a:lnTo>
                <a:lnTo>
                  <a:pt x="724511" y="171639"/>
                </a:lnTo>
                <a:lnTo>
                  <a:pt x="724511" y="475945"/>
                </a:lnTo>
                <a:lnTo>
                  <a:pt x="724511" y="501373"/>
                </a:lnTo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/>
          <p:cNvSpPr/>
          <p:nvPr/>
        </p:nvSpPr>
        <p:spPr>
          <a:xfrm>
            <a:off x="4101613" y="5804470"/>
            <a:ext cx="66073" cy="839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/>
          <p:cNvSpPr txBox="1"/>
          <p:nvPr/>
        </p:nvSpPr>
        <p:spPr>
          <a:xfrm>
            <a:off x="7607804" y="4938917"/>
            <a:ext cx="2730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Helvetica"/>
                <a:cs typeface="Helvetica"/>
              </a:rPr>
              <a:t>NACK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3" name="object 101"/>
          <p:cNvSpPr/>
          <p:nvPr/>
        </p:nvSpPr>
        <p:spPr>
          <a:xfrm>
            <a:off x="4298684" y="590618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59628" y="0"/>
                </a:moveTo>
                <a:lnTo>
                  <a:pt x="0" y="5732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/>
          <p:cNvSpPr/>
          <p:nvPr/>
        </p:nvSpPr>
        <p:spPr>
          <a:xfrm>
            <a:off x="4060095" y="5906180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298217" y="0"/>
                </a:moveTo>
                <a:lnTo>
                  <a:pt x="0" y="0"/>
                </a:lnTo>
              </a:path>
            </a:pathLst>
          </a:custGeom>
          <a:ln w="1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/>
          <p:cNvSpPr/>
          <p:nvPr/>
        </p:nvSpPr>
        <p:spPr>
          <a:xfrm>
            <a:off x="4060095" y="590618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0" y="0"/>
                </a:moveTo>
                <a:lnTo>
                  <a:pt x="59653" y="5732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/>
          <p:cNvSpPr/>
          <p:nvPr/>
        </p:nvSpPr>
        <p:spPr>
          <a:xfrm>
            <a:off x="2726213" y="4419508"/>
            <a:ext cx="508634" cy="1210945"/>
          </a:xfrm>
          <a:custGeom>
            <a:avLst/>
            <a:gdLst/>
            <a:ahLst/>
            <a:cxnLst/>
            <a:rect l="l" t="t" r="r" b="b"/>
            <a:pathLst>
              <a:path w="508635" h="1210945">
                <a:moveTo>
                  <a:pt x="0" y="0"/>
                </a:moveTo>
                <a:lnTo>
                  <a:pt x="0" y="100440"/>
                </a:lnTo>
                <a:lnTo>
                  <a:pt x="0" y="1210445"/>
                </a:lnTo>
                <a:lnTo>
                  <a:pt x="482776" y="1210445"/>
                </a:lnTo>
                <a:lnTo>
                  <a:pt x="508187" y="1210445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/>
          <p:cNvSpPr/>
          <p:nvPr/>
        </p:nvSpPr>
        <p:spPr>
          <a:xfrm>
            <a:off x="3234402" y="5610883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0" y="0"/>
                </a:moveTo>
                <a:lnTo>
                  <a:pt x="0" y="38142"/>
                </a:lnTo>
                <a:lnTo>
                  <a:pt x="50822" y="19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/>
          <p:cNvSpPr/>
          <p:nvPr/>
        </p:nvSpPr>
        <p:spPr>
          <a:xfrm>
            <a:off x="3234401" y="5610883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50823" y="19071"/>
                </a:moveTo>
                <a:lnTo>
                  <a:pt x="0" y="0"/>
                </a:lnTo>
                <a:lnTo>
                  <a:pt x="0" y="38142"/>
                </a:lnTo>
                <a:lnTo>
                  <a:pt x="50823" y="19071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/>
          <p:cNvSpPr/>
          <p:nvPr/>
        </p:nvSpPr>
        <p:spPr>
          <a:xfrm>
            <a:off x="3293123" y="4411021"/>
            <a:ext cx="66069" cy="1652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/>
          <p:cNvSpPr txBox="1"/>
          <p:nvPr/>
        </p:nvSpPr>
        <p:spPr>
          <a:xfrm>
            <a:off x="2665620" y="3052054"/>
            <a:ext cx="39306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addrmatches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11" name="object 109"/>
          <p:cNvSpPr/>
          <p:nvPr/>
        </p:nvSpPr>
        <p:spPr>
          <a:xfrm>
            <a:off x="3076142" y="3371812"/>
            <a:ext cx="3002915" cy="563245"/>
          </a:xfrm>
          <a:custGeom>
            <a:avLst/>
            <a:gdLst/>
            <a:ahLst/>
            <a:cxnLst/>
            <a:rect l="l" t="t" r="r" b="b"/>
            <a:pathLst>
              <a:path w="3002915" h="563245">
                <a:moveTo>
                  <a:pt x="0" y="0"/>
                </a:moveTo>
                <a:lnTo>
                  <a:pt x="100375" y="0"/>
                </a:lnTo>
                <a:lnTo>
                  <a:pt x="1027897" y="0"/>
                </a:lnTo>
                <a:lnTo>
                  <a:pt x="1027897" y="562792"/>
                </a:lnTo>
                <a:lnTo>
                  <a:pt x="2977319" y="562792"/>
                </a:lnTo>
                <a:lnTo>
                  <a:pt x="3002731" y="562792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/>
          <p:cNvSpPr/>
          <p:nvPr/>
        </p:nvSpPr>
        <p:spPr>
          <a:xfrm>
            <a:off x="6078875" y="3915534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0" y="0"/>
                </a:moveTo>
                <a:lnTo>
                  <a:pt x="0" y="38141"/>
                </a:lnTo>
                <a:lnTo>
                  <a:pt x="50822" y="19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/>
          <p:cNvSpPr/>
          <p:nvPr/>
        </p:nvSpPr>
        <p:spPr>
          <a:xfrm>
            <a:off x="6078873" y="3915534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50823" y="19071"/>
                </a:moveTo>
                <a:lnTo>
                  <a:pt x="0" y="0"/>
                </a:lnTo>
                <a:lnTo>
                  <a:pt x="0" y="38142"/>
                </a:lnTo>
                <a:lnTo>
                  <a:pt x="50823" y="19071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/>
          <p:cNvSpPr/>
          <p:nvPr/>
        </p:nvSpPr>
        <p:spPr>
          <a:xfrm>
            <a:off x="2742418" y="3782126"/>
            <a:ext cx="275018" cy="2370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/>
          <p:cNvSpPr/>
          <p:nvPr/>
        </p:nvSpPr>
        <p:spPr>
          <a:xfrm>
            <a:off x="3519476" y="717808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767" y="0"/>
                </a:lnTo>
              </a:path>
            </a:pathLst>
          </a:custGeom>
          <a:ln w="8489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/>
          <p:cNvSpPr/>
          <p:nvPr/>
        </p:nvSpPr>
        <p:spPr>
          <a:xfrm>
            <a:off x="3519474" y="675360"/>
            <a:ext cx="219075" cy="85090"/>
          </a:xfrm>
          <a:custGeom>
            <a:avLst/>
            <a:gdLst/>
            <a:ahLst/>
            <a:cxnLst/>
            <a:rect l="l" t="t" r="r" b="b"/>
            <a:pathLst>
              <a:path w="219075" h="85090">
                <a:moveTo>
                  <a:pt x="218768" y="0"/>
                </a:moveTo>
                <a:lnTo>
                  <a:pt x="218768" y="84894"/>
                </a:lnTo>
                <a:lnTo>
                  <a:pt x="0" y="84894"/>
                </a:lnTo>
                <a:lnTo>
                  <a:pt x="0" y="0"/>
                </a:lnTo>
                <a:lnTo>
                  <a:pt x="218768" y="0"/>
                </a:lnTo>
                <a:close/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/>
          <p:cNvSpPr/>
          <p:nvPr/>
        </p:nvSpPr>
        <p:spPr>
          <a:xfrm>
            <a:off x="3519478" y="675203"/>
            <a:ext cx="27940" cy="85090"/>
          </a:xfrm>
          <a:custGeom>
            <a:avLst/>
            <a:gdLst/>
            <a:ahLst/>
            <a:cxnLst/>
            <a:rect l="l" t="t" r="r" b="b"/>
            <a:pathLst>
              <a:path w="27939" h="85090">
                <a:moveTo>
                  <a:pt x="0" y="0"/>
                </a:moveTo>
                <a:lnTo>
                  <a:pt x="27341" y="42454"/>
                </a:lnTo>
                <a:lnTo>
                  <a:pt x="0" y="84894"/>
                </a:lnTo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/>
          <p:cNvSpPr/>
          <p:nvPr/>
        </p:nvSpPr>
        <p:spPr>
          <a:xfrm>
            <a:off x="3799747" y="717808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770" y="0"/>
                </a:lnTo>
              </a:path>
            </a:pathLst>
          </a:custGeom>
          <a:ln w="8489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/>
          <p:cNvSpPr/>
          <p:nvPr/>
        </p:nvSpPr>
        <p:spPr>
          <a:xfrm>
            <a:off x="3799746" y="675360"/>
            <a:ext cx="219075" cy="85090"/>
          </a:xfrm>
          <a:custGeom>
            <a:avLst/>
            <a:gdLst/>
            <a:ahLst/>
            <a:cxnLst/>
            <a:rect l="l" t="t" r="r" b="b"/>
            <a:pathLst>
              <a:path w="219075" h="85090">
                <a:moveTo>
                  <a:pt x="218769" y="0"/>
                </a:moveTo>
                <a:lnTo>
                  <a:pt x="218769" y="84894"/>
                </a:lnTo>
                <a:lnTo>
                  <a:pt x="0" y="84894"/>
                </a:lnTo>
                <a:lnTo>
                  <a:pt x="0" y="0"/>
                </a:lnTo>
                <a:lnTo>
                  <a:pt x="218769" y="0"/>
                </a:lnTo>
                <a:close/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/>
          <p:cNvSpPr/>
          <p:nvPr/>
        </p:nvSpPr>
        <p:spPr>
          <a:xfrm>
            <a:off x="3799751" y="675203"/>
            <a:ext cx="27940" cy="85090"/>
          </a:xfrm>
          <a:custGeom>
            <a:avLst/>
            <a:gdLst/>
            <a:ahLst/>
            <a:cxnLst/>
            <a:rect l="l" t="t" r="r" b="b"/>
            <a:pathLst>
              <a:path w="27939" h="85090">
                <a:moveTo>
                  <a:pt x="0" y="0"/>
                </a:moveTo>
                <a:lnTo>
                  <a:pt x="27340" y="42454"/>
                </a:lnTo>
                <a:lnTo>
                  <a:pt x="0" y="84894"/>
                </a:lnTo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/>
          <p:cNvSpPr/>
          <p:nvPr/>
        </p:nvSpPr>
        <p:spPr>
          <a:xfrm>
            <a:off x="3628816" y="760254"/>
            <a:ext cx="635" cy="112395"/>
          </a:xfrm>
          <a:custGeom>
            <a:avLst/>
            <a:gdLst/>
            <a:ahLst/>
            <a:cxnLst/>
            <a:rect l="l" t="t" r="r" b="b"/>
            <a:pathLst>
              <a:path w="635" h="112394">
                <a:moveTo>
                  <a:pt x="41" y="0"/>
                </a:moveTo>
                <a:lnTo>
                  <a:pt x="0" y="112075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/>
          <p:cNvSpPr/>
          <p:nvPr/>
        </p:nvSpPr>
        <p:spPr>
          <a:xfrm>
            <a:off x="3602135" y="872320"/>
            <a:ext cx="53975" cy="71755"/>
          </a:xfrm>
          <a:custGeom>
            <a:avLst/>
            <a:gdLst/>
            <a:ahLst/>
            <a:cxnLst/>
            <a:rect l="l" t="t" r="r" b="b"/>
            <a:pathLst>
              <a:path w="53975" h="71755">
                <a:moveTo>
                  <a:pt x="0" y="0"/>
                </a:moveTo>
                <a:lnTo>
                  <a:pt x="26656" y="71208"/>
                </a:lnTo>
                <a:lnTo>
                  <a:pt x="53365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/>
          <p:cNvSpPr/>
          <p:nvPr/>
        </p:nvSpPr>
        <p:spPr>
          <a:xfrm>
            <a:off x="3602134" y="872320"/>
            <a:ext cx="53975" cy="71755"/>
          </a:xfrm>
          <a:custGeom>
            <a:avLst/>
            <a:gdLst/>
            <a:ahLst/>
            <a:cxnLst/>
            <a:rect l="l" t="t" r="r" b="b"/>
            <a:pathLst>
              <a:path w="53975" h="71755">
                <a:moveTo>
                  <a:pt x="26655" y="71208"/>
                </a:moveTo>
                <a:lnTo>
                  <a:pt x="53364" y="20"/>
                </a:lnTo>
                <a:lnTo>
                  <a:pt x="0" y="0"/>
                </a:lnTo>
                <a:lnTo>
                  <a:pt x="26655" y="71208"/>
                </a:lnTo>
                <a:close/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/>
          <p:cNvSpPr txBox="1"/>
          <p:nvPr/>
        </p:nvSpPr>
        <p:spPr>
          <a:xfrm>
            <a:off x="3477905" y="781718"/>
            <a:ext cx="10439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>
              <a:lnSpc>
                <a:spcPts val="710"/>
              </a:lnSpc>
              <a:spcBef>
                <a:spcPts val="100"/>
              </a:spcBef>
            </a:pPr>
            <a:r>
              <a:rPr sz="600" b="1" spc="-5" dirty="0">
                <a:latin typeface="Helvetica"/>
                <a:cs typeface="Helvetica"/>
              </a:rPr>
              <a:t>Address</a:t>
            </a:r>
            <a:endParaRPr sz="600">
              <a:latin typeface="Helvetica"/>
              <a:cs typeface="Helvetica"/>
            </a:endParaRPr>
          </a:p>
          <a:p>
            <a:pPr marL="12700">
              <a:lnSpc>
                <a:spcPts val="710"/>
              </a:lnSpc>
              <a:tabLst>
                <a:tab pos="233045" algn="l"/>
                <a:tab pos="565150" algn="l"/>
              </a:tabLst>
            </a:pPr>
            <a:r>
              <a:rPr sz="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600" spc="-5" dirty="0">
                <a:latin typeface="Times New Roman"/>
                <a:cs typeface="Times New Roman"/>
              </a:rPr>
              <a:t>     </a:t>
            </a:r>
            <a:r>
              <a:rPr sz="600" spc="-25" dirty="0">
                <a:latin typeface="Times New Roman"/>
                <a:cs typeface="Times New Roman"/>
              </a:rPr>
              <a:t> </a:t>
            </a:r>
            <a:r>
              <a:rPr sz="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600" dirty="0">
                <a:latin typeface="Times New Roman"/>
                <a:cs typeface="Times New Roman"/>
              </a:rPr>
              <a:t>  </a:t>
            </a:r>
            <a:r>
              <a:rPr sz="600" spc="-20" dirty="0">
                <a:latin typeface="Times New Roman"/>
                <a:cs typeface="Times New Roman"/>
              </a:rPr>
              <a:t> </a:t>
            </a:r>
            <a:r>
              <a:rPr sz="600" b="1" spc="-5" dirty="0">
                <a:latin typeface="Helvetica"/>
                <a:cs typeface="Helvetica"/>
              </a:rPr>
              <a:t>Calculation</a:t>
            </a:r>
            <a:endParaRPr sz="600">
              <a:latin typeface="Helvetica"/>
              <a:cs typeface="Helvetica"/>
            </a:endParaRPr>
          </a:p>
          <a:p>
            <a:pPr marL="304800">
              <a:lnSpc>
                <a:spcPct val="100000"/>
              </a:lnSpc>
              <a:spcBef>
                <a:spcPts val="254"/>
              </a:spcBef>
            </a:pPr>
            <a:r>
              <a:rPr sz="500" spc="-5" dirty="0">
                <a:latin typeface="Helvetica"/>
                <a:cs typeface="Helvetica"/>
              </a:rPr>
              <a:t>Adder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25" name="object 124"/>
          <p:cNvSpPr/>
          <p:nvPr/>
        </p:nvSpPr>
        <p:spPr>
          <a:xfrm>
            <a:off x="3616037" y="1140914"/>
            <a:ext cx="302260" cy="1905"/>
          </a:xfrm>
          <a:custGeom>
            <a:avLst/>
            <a:gdLst/>
            <a:ahLst/>
            <a:cxnLst/>
            <a:rect l="l" t="t" r="r" b="b"/>
            <a:pathLst>
              <a:path w="302260" h="1905">
                <a:moveTo>
                  <a:pt x="301838" y="1589"/>
                </a:moveTo>
                <a:lnTo>
                  <a:pt x="0" y="0"/>
                </a:lnTo>
              </a:path>
            </a:pathLst>
          </a:custGeom>
          <a:ln w="1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/>
          <p:cNvSpPr/>
          <p:nvPr/>
        </p:nvSpPr>
        <p:spPr>
          <a:xfrm>
            <a:off x="3490605" y="969275"/>
            <a:ext cx="125730" cy="170180"/>
          </a:xfrm>
          <a:custGeom>
            <a:avLst/>
            <a:gdLst/>
            <a:ahLst/>
            <a:cxnLst/>
            <a:rect l="l" t="t" r="r" b="b"/>
            <a:pathLst>
              <a:path w="125729" h="170180">
                <a:moveTo>
                  <a:pt x="125431" y="170050"/>
                </a:moveTo>
                <a:lnTo>
                  <a:pt x="0" y="0"/>
                </a:lnTo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/>
          <p:cNvSpPr/>
          <p:nvPr/>
        </p:nvSpPr>
        <p:spPr>
          <a:xfrm>
            <a:off x="3711356" y="967685"/>
            <a:ext cx="55880" cy="76835"/>
          </a:xfrm>
          <a:custGeom>
            <a:avLst/>
            <a:gdLst/>
            <a:ahLst/>
            <a:cxnLst/>
            <a:rect l="l" t="t" r="r" b="b"/>
            <a:pathLst>
              <a:path w="55879" h="76834">
                <a:moveTo>
                  <a:pt x="55600" y="76284"/>
                </a:moveTo>
                <a:lnTo>
                  <a:pt x="0" y="0"/>
                </a:lnTo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/>
          <p:cNvSpPr/>
          <p:nvPr/>
        </p:nvSpPr>
        <p:spPr>
          <a:xfrm>
            <a:off x="3917875" y="969275"/>
            <a:ext cx="125730" cy="170180"/>
          </a:xfrm>
          <a:custGeom>
            <a:avLst/>
            <a:gdLst/>
            <a:ahLst/>
            <a:cxnLst/>
            <a:rect l="l" t="t" r="r" b="b"/>
            <a:pathLst>
              <a:path w="125729" h="170180">
                <a:moveTo>
                  <a:pt x="0" y="170050"/>
                </a:moveTo>
                <a:lnTo>
                  <a:pt x="125431" y="0"/>
                </a:lnTo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/>
          <p:cNvSpPr/>
          <p:nvPr/>
        </p:nvSpPr>
        <p:spPr>
          <a:xfrm>
            <a:off x="3766956" y="967685"/>
            <a:ext cx="55880" cy="76835"/>
          </a:xfrm>
          <a:custGeom>
            <a:avLst/>
            <a:gdLst/>
            <a:ahLst/>
            <a:cxnLst/>
            <a:rect l="l" t="t" r="r" b="b"/>
            <a:pathLst>
              <a:path w="55879" h="76834">
                <a:moveTo>
                  <a:pt x="0" y="76284"/>
                </a:moveTo>
                <a:lnTo>
                  <a:pt x="55600" y="0"/>
                </a:lnTo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/>
          <p:cNvSpPr/>
          <p:nvPr/>
        </p:nvSpPr>
        <p:spPr>
          <a:xfrm>
            <a:off x="3906970" y="760254"/>
            <a:ext cx="2540" cy="112395"/>
          </a:xfrm>
          <a:custGeom>
            <a:avLst/>
            <a:gdLst/>
            <a:ahLst/>
            <a:cxnLst/>
            <a:rect l="l" t="t" r="r" b="b"/>
            <a:pathLst>
              <a:path w="2539" h="112394">
                <a:moveTo>
                  <a:pt x="2161" y="0"/>
                </a:moveTo>
                <a:lnTo>
                  <a:pt x="0" y="112093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/>
          <p:cNvSpPr/>
          <p:nvPr/>
        </p:nvSpPr>
        <p:spPr>
          <a:xfrm>
            <a:off x="3880293" y="871834"/>
            <a:ext cx="53975" cy="71755"/>
          </a:xfrm>
          <a:custGeom>
            <a:avLst/>
            <a:gdLst/>
            <a:ahLst/>
            <a:cxnLst/>
            <a:rect l="l" t="t" r="r" b="b"/>
            <a:pathLst>
              <a:path w="53975" h="71755">
                <a:moveTo>
                  <a:pt x="0" y="0"/>
                </a:moveTo>
                <a:lnTo>
                  <a:pt x="25304" y="71700"/>
                </a:lnTo>
                <a:lnTo>
                  <a:pt x="53355" y="10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1"/>
          <p:cNvSpPr/>
          <p:nvPr/>
        </p:nvSpPr>
        <p:spPr>
          <a:xfrm>
            <a:off x="3880291" y="871833"/>
            <a:ext cx="53975" cy="71755"/>
          </a:xfrm>
          <a:custGeom>
            <a:avLst/>
            <a:gdLst/>
            <a:ahLst/>
            <a:cxnLst/>
            <a:rect l="l" t="t" r="r" b="b"/>
            <a:pathLst>
              <a:path w="53975" h="71755">
                <a:moveTo>
                  <a:pt x="25304" y="71700"/>
                </a:moveTo>
                <a:lnTo>
                  <a:pt x="53355" y="1029"/>
                </a:lnTo>
                <a:lnTo>
                  <a:pt x="0" y="0"/>
                </a:lnTo>
                <a:lnTo>
                  <a:pt x="25304" y="71700"/>
                </a:lnTo>
                <a:close/>
              </a:path>
            </a:pathLst>
          </a:custGeom>
          <a:ln w="12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/>
          <p:cNvSpPr txBox="1"/>
          <p:nvPr/>
        </p:nvSpPr>
        <p:spPr>
          <a:xfrm>
            <a:off x="3114624" y="2188418"/>
            <a:ext cx="5048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Store</a:t>
            </a:r>
            <a:r>
              <a:rPr sz="600" spc="-65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Address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4" name="object 133"/>
          <p:cNvSpPr txBox="1"/>
          <p:nvPr/>
        </p:nvSpPr>
        <p:spPr>
          <a:xfrm>
            <a:off x="4474605" y="2184309"/>
            <a:ext cx="4921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Load</a:t>
            </a:r>
            <a:r>
              <a:rPr sz="600" spc="-65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Address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35" name="object 134"/>
          <p:cNvSpPr txBox="1"/>
          <p:nvPr/>
        </p:nvSpPr>
        <p:spPr>
          <a:xfrm>
            <a:off x="1937869" y="1265104"/>
            <a:ext cx="1284605" cy="356235"/>
          </a:xfrm>
          <a:prstGeom prst="rect">
            <a:avLst/>
          </a:prstGeom>
          <a:solidFill>
            <a:srgbClr val="FFFFFF"/>
          </a:solidFill>
          <a:ln w="1271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ts val="1250"/>
              </a:lnSpc>
            </a:pPr>
            <a:r>
              <a:rPr sz="1200" b="1" i="1" spc="-5" dirty="0">
                <a:latin typeface="Helvetica"/>
                <a:cs typeface="Helvetica"/>
              </a:rPr>
              <a:t>LOAD/STORE</a:t>
            </a:r>
            <a:endParaRPr sz="1200">
              <a:latin typeface="Helvetica"/>
              <a:cs typeface="Helvetica"/>
            </a:endParaRPr>
          </a:p>
          <a:p>
            <a:pPr marR="2540" algn="ctr">
              <a:lnSpc>
                <a:spcPts val="1420"/>
              </a:lnSpc>
            </a:pPr>
            <a:r>
              <a:rPr sz="1200" b="1" i="1" dirty="0">
                <a:latin typeface="Helvetica"/>
                <a:cs typeface="Helvetica"/>
              </a:rPr>
              <a:t>UNIT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36" name="object 135"/>
          <p:cNvSpPr txBox="1"/>
          <p:nvPr/>
        </p:nvSpPr>
        <p:spPr>
          <a:xfrm>
            <a:off x="3682109" y="1230318"/>
            <a:ext cx="323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r>
              <a:rPr sz="1200" b="1" i="1" u="heavy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 	</a:t>
            </a:r>
            <a:endParaRPr sz="1200">
              <a:latin typeface="Helvetica"/>
              <a:cs typeface="Helvetica"/>
            </a:endParaRPr>
          </a:p>
        </p:txBody>
      </p:sp>
      <p:sp>
        <p:nvSpPr>
          <p:cNvPr id="137" name="object 136"/>
          <p:cNvSpPr/>
          <p:nvPr/>
        </p:nvSpPr>
        <p:spPr>
          <a:xfrm>
            <a:off x="2763474" y="3600332"/>
            <a:ext cx="166120" cy="661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/>
          <p:cNvSpPr txBox="1"/>
          <p:nvPr/>
        </p:nvSpPr>
        <p:spPr>
          <a:xfrm>
            <a:off x="2230993" y="3536813"/>
            <a:ext cx="5410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youngest store</a:t>
            </a:r>
            <a:r>
              <a:rPr sz="500" spc="-30" dirty="0">
                <a:latin typeface="Helvetica"/>
                <a:cs typeface="Helvetica"/>
              </a:rPr>
              <a:t> </a:t>
            </a:r>
            <a:r>
              <a:rPr sz="500" spc="-5" dirty="0">
                <a:latin typeface="Helvetica"/>
                <a:cs typeface="Helvetica"/>
              </a:rPr>
              <a:t>idx  load depends</a:t>
            </a:r>
            <a:r>
              <a:rPr sz="500" spc="-15" dirty="0">
                <a:latin typeface="Helvetica"/>
                <a:cs typeface="Helvetica"/>
              </a:rPr>
              <a:t> </a:t>
            </a:r>
            <a:r>
              <a:rPr sz="500" spc="-5" dirty="0">
                <a:latin typeface="Helvetica"/>
                <a:cs typeface="Helvetica"/>
              </a:rPr>
              <a:t>on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39" name="object 138"/>
          <p:cNvSpPr/>
          <p:nvPr/>
        </p:nvSpPr>
        <p:spPr>
          <a:xfrm>
            <a:off x="3928080" y="6166383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96" y="0"/>
                </a:lnTo>
              </a:path>
            </a:pathLst>
          </a:custGeom>
          <a:ln w="8489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/>
          <p:cNvSpPr/>
          <p:nvPr/>
        </p:nvSpPr>
        <p:spPr>
          <a:xfrm>
            <a:off x="3928079" y="6123936"/>
            <a:ext cx="561975" cy="85090"/>
          </a:xfrm>
          <a:custGeom>
            <a:avLst/>
            <a:gdLst/>
            <a:ahLst/>
            <a:cxnLst/>
            <a:rect l="l" t="t" r="r" b="b"/>
            <a:pathLst>
              <a:path w="561975" h="85089">
                <a:moveTo>
                  <a:pt x="561595" y="0"/>
                </a:moveTo>
                <a:lnTo>
                  <a:pt x="561595" y="84894"/>
                </a:lnTo>
                <a:lnTo>
                  <a:pt x="0" y="84894"/>
                </a:lnTo>
                <a:lnTo>
                  <a:pt x="0" y="0"/>
                </a:lnTo>
                <a:lnTo>
                  <a:pt x="561595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/>
          <p:cNvSpPr txBox="1"/>
          <p:nvPr/>
        </p:nvSpPr>
        <p:spPr>
          <a:xfrm>
            <a:off x="4080687" y="6106170"/>
            <a:ext cx="28257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Writeport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42" name="object 141"/>
          <p:cNvSpPr/>
          <p:nvPr/>
        </p:nvSpPr>
        <p:spPr>
          <a:xfrm>
            <a:off x="3928092" y="6123779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5" h="85089">
                <a:moveTo>
                  <a:pt x="0" y="0"/>
                </a:moveTo>
                <a:lnTo>
                  <a:pt x="70185" y="42453"/>
                </a:lnTo>
                <a:lnTo>
                  <a:pt x="0" y="84892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/>
          <p:cNvSpPr/>
          <p:nvPr/>
        </p:nvSpPr>
        <p:spPr>
          <a:xfrm>
            <a:off x="3928079" y="6208830"/>
            <a:ext cx="562610" cy="561975"/>
          </a:xfrm>
          <a:custGeom>
            <a:avLst/>
            <a:gdLst/>
            <a:ahLst/>
            <a:cxnLst/>
            <a:rect l="l" t="t" r="r" b="b"/>
            <a:pathLst>
              <a:path w="562610" h="561975">
                <a:moveTo>
                  <a:pt x="0" y="0"/>
                </a:moveTo>
                <a:lnTo>
                  <a:pt x="562248" y="0"/>
                </a:lnTo>
                <a:lnTo>
                  <a:pt x="562248" y="561960"/>
                </a:lnTo>
                <a:lnTo>
                  <a:pt x="0" y="561960"/>
                </a:lnTo>
                <a:lnTo>
                  <a:pt x="0" y="0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3"/>
          <p:cNvSpPr txBox="1"/>
          <p:nvPr/>
        </p:nvSpPr>
        <p:spPr>
          <a:xfrm>
            <a:off x="3934434" y="6277028"/>
            <a:ext cx="549910" cy="2749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7325" marR="82550" indent="-107950">
              <a:lnSpc>
                <a:spcPct val="104299"/>
              </a:lnSpc>
              <a:spcBef>
                <a:spcPts val="60"/>
              </a:spcBef>
            </a:pPr>
            <a:r>
              <a:rPr sz="800" spc="-5" dirty="0">
                <a:latin typeface="Helvetica"/>
                <a:cs typeface="Helvetica"/>
              </a:rPr>
              <a:t>Regis</a:t>
            </a:r>
            <a:r>
              <a:rPr sz="800" spc="-10" dirty="0">
                <a:latin typeface="Helvetica"/>
                <a:cs typeface="Helvetica"/>
              </a:rPr>
              <a:t>t</a:t>
            </a:r>
            <a:r>
              <a:rPr sz="800" spc="-5" dirty="0">
                <a:latin typeface="Helvetica"/>
                <a:cs typeface="Helvetica"/>
              </a:rPr>
              <a:t>er  </a:t>
            </a:r>
            <a:r>
              <a:rPr sz="800" spc="-10" dirty="0">
                <a:latin typeface="Helvetica"/>
                <a:cs typeface="Helvetica"/>
              </a:rPr>
              <a:t>File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45" name="object 144"/>
          <p:cNvSpPr/>
          <p:nvPr/>
        </p:nvSpPr>
        <p:spPr>
          <a:xfrm>
            <a:off x="1917079" y="3648457"/>
            <a:ext cx="304800" cy="335915"/>
          </a:xfrm>
          <a:custGeom>
            <a:avLst/>
            <a:gdLst/>
            <a:ahLst/>
            <a:cxnLst/>
            <a:rect l="l" t="t" r="r" b="b"/>
            <a:pathLst>
              <a:path w="304800" h="335914">
                <a:moveTo>
                  <a:pt x="187410" y="254039"/>
                </a:moveTo>
                <a:lnTo>
                  <a:pt x="257510" y="285006"/>
                </a:lnTo>
                <a:lnTo>
                  <a:pt x="228704" y="212718"/>
                </a:lnTo>
                <a:lnTo>
                  <a:pt x="304309" y="203019"/>
                </a:lnTo>
                <a:lnTo>
                  <a:pt x="221074" y="137948"/>
                </a:lnTo>
                <a:lnTo>
                  <a:pt x="304309" y="89796"/>
                </a:lnTo>
                <a:lnTo>
                  <a:pt x="215892" y="89796"/>
                </a:lnTo>
                <a:lnTo>
                  <a:pt x="221074" y="1300"/>
                </a:lnTo>
                <a:lnTo>
                  <a:pt x="153465" y="83289"/>
                </a:lnTo>
                <a:lnTo>
                  <a:pt x="84536" y="0"/>
                </a:lnTo>
                <a:lnTo>
                  <a:pt x="93640" y="97604"/>
                </a:lnTo>
                <a:lnTo>
                  <a:pt x="0" y="106715"/>
                </a:lnTo>
                <a:lnTo>
                  <a:pt x="58509" y="186092"/>
                </a:lnTo>
                <a:lnTo>
                  <a:pt x="20808" y="290213"/>
                </a:lnTo>
                <a:lnTo>
                  <a:pt x="110154" y="247220"/>
                </a:lnTo>
                <a:lnTo>
                  <a:pt x="136558" y="335761"/>
                </a:lnTo>
                <a:lnTo>
                  <a:pt x="182078" y="253773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5"/>
          <p:cNvSpPr txBox="1"/>
          <p:nvPr/>
        </p:nvSpPr>
        <p:spPr>
          <a:xfrm>
            <a:off x="2006869" y="3695184"/>
            <a:ext cx="11493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10160">
              <a:lnSpc>
                <a:spcPts val="700"/>
              </a:lnSpc>
              <a:spcBef>
                <a:spcPts val="140"/>
              </a:spcBef>
            </a:pPr>
            <a:r>
              <a:rPr sz="600" spc="-5" dirty="0">
                <a:latin typeface="Helvetica"/>
                <a:cs typeface="Helvetica"/>
              </a:rPr>
              <a:t>br  kill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47" name="object 146"/>
          <p:cNvSpPr/>
          <p:nvPr/>
        </p:nvSpPr>
        <p:spPr>
          <a:xfrm>
            <a:off x="2157672" y="3839652"/>
            <a:ext cx="522605" cy="102235"/>
          </a:xfrm>
          <a:custGeom>
            <a:avLst/>
            <a:gdLst/>
            <a:ahLst/>
            <a:cxnLst/>
            <a:rect l="l" t="t" r="r" b="b"/>
            <a:pathLst>
              <a:path w="522605" h="102235">
                <a:moveTo>
                  <a:pt x="0" y="0"/>
                </a:moveTo>
                <a:lnTo>
                  <a:pt x="120704" y="0"/>
                </a:lnTo>
                <a:lnTo>
                  <a:pt x="522488" y="0"/>
                </a:lnTo>
                <a:lnTo>
                  <a:pt x="522488" y="76530"/>
                </a:lnTo>
                <a:lnTo>
                  <a:pt x="522488" y="101959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/>
          <p:cNvSpPr/>
          <p:nvPr/>
        </p:nvSpPr>
        <p:spPr>
          <a:xfrm>
            <a:off x="2647125" y="3935257"/>
            <a:ext cx="66072" cy="839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/>
          <p:cNvSpPr/>
          <p:nvPr/>
        </p:nvSpPr>
        <p:spPr>
          <a:xfrm>
            <a:off x="2271324" y="5321780"/>
            <a:ext cx="304800" cy="335915"/>
          </a:xfrm>
          <a:custGeom>
            <a:avLst/>
            <a:gdLst/>
            <a:ahLst/>
            <a:cxnLst/>
            <a:rect l="l" t="t" r="r" b="b"/>
            <a:pathLst>
              <a:path w="304800" h="335914">
                <a:moveTo>
                  <a:pt x="187410" y="254039"/>
                </a:moveTo>
                <a:lnTo>
                  <a:pt x="257510" y="285006"/>
                </a:lnTo>
                <a:lnTo>
                  <a:pt x="228704" y="212718"/>
                </a:lnTo>
                <a:lnTo>
                  <a:pt x="304309" y="203019"/>
                </a:lnTo>
                <a:lnTo>
                  <a:pt x="221074" y="137948"/>
                </a:lnTo>
                <a:lnTo>
                  <a:pt x="304309" y="89796"/>
                </a:lnTo>
                <a:lnTo>
                  <a:pt x="215892" y="89796"/>
                </a:lnTo>
                <a:lnTo>
                  <a:pt x="221074" y="1301"/>
                </a:lnTo>
                <a:lnTo>
                  <a:pt x="153465" y="83289"/>
                </a:lnTo>
                <a:lnTo>
                  <a:pt x="84536" y="0"/>
                </a:lnTo>
                <a:lnTo>
                  <a:pt x="93640" y="97605"/>
                </a:lnTo>
                <a:lnTo>
                  <a:pt x="0" y="106715"/>
                </a:lnTo>
                <a:lnTo>
                  <a:pt x="58509" y="186094"/>
                </a:lnTo>
                <a:lnTo>
                  <a:pt x="20809" y="290213"/>
                </a:lnTo>
                <a:lnTo>
                  <a:pt x="110154" y="247222"/>
                </a:lnTo>
                <a:lnTo>
                  <a:pt x="136558" y="335762"/>
                </a:lnTo>
                <a:lnTo>
                  <a:pt x="182078" y="253773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/>
          <p:cNvSpPr txBox="1"/>
          <p:nvPr/>
        </p:nvSpPr>
        <p:spPr>
          <a:xfrm>
            <a:off x="2361114" y="5368507"/>
            <a:ext cx="11493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10160">
              <a:lnSpc>
                <a:spcPts val="700"/>
              </a:lnSpc>
              <a:spcBef>
                <a:spcPts val="140"/>
              </a:spcBef>
            </a:pPr>
            <a:r>
              <a:rPr sz="600" spc="-5" dirty="0">
                <a:latin typeface="Helvetica"/>
                <a:cs typeface="Helvetica"/>
              </a:rPr>
              <a:t>br  kill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51" name="object 150"/>
          <p:cNvSpPr/>
          <p:nvPr/>
        </p:nvSpPr>
        <p:spPr>
          <a:xfrm>
            <a:off x="2511917" y="5446521"/>
            <a:ext cx="199439" cy="661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/>
          <p:cNvSpPr/>
          <p:nvPr/>
        </p:nvSpPr>
        <p:spPr>
          <a:xfrm>
            <a:off x="3132199" y="5301342"/>
            <a:ext cx="102235" cy="281305"/>
          </a:xfrm>
          <a:custGeom>
            <a:avLst/>
            <a:gdLst/>
            <a:ahLst/>
            <a:cxnLst/>
            <a:rect l="l" t="t" r="r" b="b"/>
            <a:pathLst>
              <a:path w="102235" h="281304">
                <a:moveTo>
                  <a:pt x="0" y="0"/>
                </a:moveTo>
                <a:lnTo>
                  <a:pt x="0" y="100440"/>
                </a:lnTo>
                <a:lnTo>
                  <a:pt x="0" y="280934"/>
                </a:lnTo>
                <a:lnTo>
                  <a:pt x="76789" y="280934"/>
                </a:lnTo>
                <a:lnTo>
                  <a:pt x="102201" y="280934"/>
                </a:lnTo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2"/>
          <p:cNvSpPr/>
          <p:nvPr/>
        </p:nvSpPr>
        <p:spPr>
          <a:xfrm>
            <a:off x="3234402" y="5563205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0" y="0"/>
                </a:moveTo>
                <a:lnTo>
                  <a:pt x="0" y="38142"/>
                </a:lnTo>
                <a:lnTo>
                  <a:pt x="50822" y="19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/>
          <p:cNvSpPr/>
          <p:nvPr/>
        </p:nvSpPr>
        <p:spPr>
          <a:xfrm>
            <a:off x="3234401" y="5563206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50823" y="19071"/>
                </a:moveTo>
                <a:lnTo>
                  <a:pt x="0" y="0"/>
                </a:lnTo>
                <a:lnTo>
                  <a:pt x="0" y="38142"/>
                </a:lnTo>
                <a:lnTo>
                  <a:pt x="50823" y="19071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/>
          <p:cNvSpPr/>
          <p:nvPr/>
        </p:nvSpPr>
        <p:spPr>
          <a:xfrm>
            <a:off x="6920969" y="2610809"/>
            <a:ext cx="471170" cy="432434"/>
          </a:xfrm>
          <a:custGeom>
            <a:avLst/>
            <a:gdLst/>
            <a:ahLst/>
            <a:cxnLst/>
            <a:rect l="l" t="t" r="r" b="b"/>
            <a:pathLst>
              <a:path w="471170" h="432435">
                <a:moveTo>
                  <a:pt x="0" y="0"/>
                </a:moveTo>
                <a:lnTo>
                  <a:pt x="471145" y="0"/>
                </a:lnTo>
                <a:lnTo>
                  <a:pt x="471145" y="432221"/>
                </a:lnTo>
                <a:lnTo>
                  <a:pt x="0" y="432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/>
          <p:cNvSpPr txBox="1"/>
          <p:nvPr/>
        </p:nvSpPr>
        <p:spPr>
          <a:xfrm>
            <a:off x="6920966" y="2610809"/>
            <a:ext cx="471170" cy="432434"/>
          </a:xfrm>
          <a:prstGeom prst="rect">
            <a:avLst/>
          </a:prstGeom>
          <a:ln w="1271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78105" marR="81280" indent="1714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Helvetica"/>
                <a:cs typeface="Helvetica"/>
              </a:rPr>
              <a:t>Data  </a:t>
            </a:r>
            <a:r>
              <a:rPr sz="1000" dirty="0">
                <a:latin typeface="Helvetica"/>
                <a:cs typeface="Helvetica"/>
              </a:rPr>
              <a:t>Array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57" name="object 156"/>
          <p:cNvSpPr/>
          <p:nvPr/>
        </p:nvSpPr>
        <p:spPr>
          <a:xfrm>
            <a:off x="7123503" y="2391674"/>
            <a:ext cx="66073" cy="2013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7"/>
          <p:cNvSpPr/>
          <p:nvPr/>
        </p:nvSpPr>
        <p:spPr>
          <a:xfrm>
            <a:off x="7156539" y="3043031"/>
            <a:ext cx="0" cy="1202055"/>
          </a:xfrm>
          <a:custGeom>
            <a:avLst/>
            <a:gdLst/>
            <a:ahLst/>
            <a:cxnLst/>
            <a:rect l="l" t="t" r="r" b="b"/>
            <a:pathLst>
              <a:path h="1202054">
                <a:moveTo>
                  <a:pt x="0" y="0"/>
                </a:moveTo>
                <a:lnTo>
                  <a:pt x="0" y="120783"/>
                </a:lnTo>
                <a:lnTo>
                  <a:pt x="0" y="1176073"/>
                </a:lnTo>
                <a:lnTo>
                  <a:pt x="0" y="1201501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/>
          <p:cNvSpPr/>
          <p:nvPr/>
        </p:nvSpPr>
        <p:spPr>
          <a:xfrm>
            <a:off x="7123503" y="4238178"/>
            <a:ext cx="66073" cy="83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/>
          <p:cNvSpPr/>
          <p:nvPr/>
        </p:nvSpPr>
        <p:spPr>
          <a:xfrm>
            <a:off x="6726986" y="2391674"/>
            <a:ext cx="99060" cy="435609"/>
          </a:xfrm>
          <a:custGeom>
            <a:avLst/>
            <a:gdLst/>
            <a:ahLst/>
            <a:cxnLst/>
            <a:rect l="l" t="t" r="r" b="b"/>
            <a:pathLst>
              <a:path w="99059" h="435610">
                <a:moveTo>
                  <a:pt x="0" y="0"/>
                </a:moveTo>
                <a:lnTo>
                  <a:pt x="0" y="120783"/>
                </a:lnTo>
                <a:lnTo>
                  <a:pt x="0" y="435246"/>
                </a:lnTo>
                <a:lnTo>
                  <a:pt x="73275" y="435246"/>
                </a:lnTo>
                <a:lnTo>
                  <a:pt x="98687" y="435246"/>
                </a:lnTo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/>
          <p:cNvSpPr/>
          <p:nvPr/>
        </p:nvSpPr>
        <p:spPr>
          <a:xfrm>
            <a:off x="6819317" y="2793865"/>
            <a:ext cx="83863" cy="661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/>
          <p:cNvSpPr/>
          <p:nvPr/>
        </p:nvSpPr>
        <p:spPr>
          <a:xfrm>
            <a:off x="7004387" y="43824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09" y="0"/>
                </a:lnTo>
              </a:path>
            </a:pathLst>
          </a:custGeom>
          <a:ln w="84891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/>
          <p:cNvSpPr/>
          <p:nvPr/>
        </p:nvSpPr>
        <p:spPr>
          <a:xfrm>
            <a:off x="7004384" y="4340044"/>
            <a:ext cx="304800" cy="85090"/>
          </a:xfrm>
          <a:custGeom>
            <a:avLst/>
            <a:gdLst/>
            <a:ahLst/>
            <a:cxnLst/>
            <a:rect l="l" t="t" r="r" b="b"/>
            <a:pathLst>
              <a:path w="304800" h="85089">
                <a:moveTo>
                  <a:pt x="304309" y="0"/>
                </a:moveTo>
                <a:lnTo>
                  <a:pt x="304309" y="84892"/>
                </a:lnTo>
                <a:lnTo>
                  <a:pt x="0" y="84892"/>
                </a:lnTo>
                <a:lnTo>
                  <a:pt x="0" y="0"/>
                </a:lnTo>
                <a:lnTo>
                  <a:pt x="30430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/>
          <p:cNvSpPr txBox="1"/>
          <p:nvPr/>
        </p:nvSpPr>
        <p:spPr>
          <a:xfrm>
            <a:off x="7096221" y="4322278"/>
            <a:ext cx="16002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Data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65" name="object 164"/>
          <p:cNvSpPr/>
          <p:nvPr/>
        </p:nvSpPr>
        <p:spPr>
          <a:xfrm>
            <a:off x="7004391" y="4339888"/>
            <a:ext cx="38100" cy="85090"/>
          </a:xfrm>
          <a:custGeom>
            <a:avLst/>
            <a:gdLst/>
            <a:ahLst/>
            <a:cxnLst/>
            <a:rect l="l" t="t" r="r" b="b"/>
            <a:pathLst>
              <a:path w="38100" h="85089">
                <a:moveTo>
                  <a:pt x="0" y="0"/>
                </a:moveTo>
                <a:lnTo>
                  <a:pt x="38030" y="42453"/>
                </a:lnTo>
                <a:lnTo>
                  <a:pt x="0" y="84892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/>
          <p:cNvSpPr/>
          <p:nvPr/>
        </p:nvSpPr>
        <p:spPr>
          <a:xfrm>
            <a:off x="7597104" y="43824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09" y="0"/>
                </a:lnTo>
              </a:path>
            </a:pathLst>
          </a:custGeom>
          <a:ln w="84891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/>
          <p:cNvSpPr/>
          <p:nvPr/>
        </p:nvSpPr>
        <p:spPr>
          <a:xfrm>
            <a:off x="7597102" y="4340044"/>
            <a:ext cx="304800" cy="85090"/>
          </a:xfrm>
          <a:custGeom>
            <a:avLst/>
            <a:gdLst/>
            <a:ahLst/>
            <a:cxnLst/>
            <a:rect l="l" t="t" r="r" b="b"/>
            <a:pathLst>
              <a:path w="304800" h="85089">
                <a:moveTo>
                  <a:pt x="304309" y="0"/>
                </a:moveTo>
                <a:lnTo>
                  <a:pt x="304309" y="84892"/>
                </a:lnTo>
                <a:lnTo>
                  <a:pt x="0" y="84892"/>
                </a:lnTo>
                <a:lnTo>
                  <a:pt x="0" y="0"/>
                </a:lnTo>
                <a:lnTo>
                  <a:pt x="30430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/>
          <p:cNvSpPr txBox="1"/>
          <p:nvPr/>
        </p:nvSpPr>
        <p:spPr>
          <a:xfrm>
            <a:off x="7688938" y="4322278"/>
            <a:ext cx="16002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nack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169" name="object 168"/>
          <p:cNvSpPr/>
          <p:nvPr/>
        </p:nvSpPr>
        <p:spPr>
          <a:xfrm>
            <a:off x="7597108" y="4339888"/>
            <a:ext cx="38100" cy="85090"/>
          </a:xfrm>
          <a:custGeom>
            <a:avLst/>
            <a:gdLst/>
            <a:ahLst/>
            <a:cxnLst/>
            <a:rect l="l" t="t" r="r" b="b"/>
            <a:pathLst>
              <a:path w="38100" h="85089">
                <a:moveTo>
                  <a:pt x="0" y="0"/>
                </a:moveTo>
                <a:lnTo>
                  <a:pt x="38030" y="42453"/>
                </a:lnTo>
                <a:lnTo>
                  <a:pt x="0" y="84892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9"/>
          <p:cNvSpPr/>
          <p:nvPr/>
        </p:nvSpPr>
        <p:spPr>
          <a:xfrm>
            <a:off x="7274325" y="3043031"/>
            <a:ext cx="474980" cy="1202055"/>
          </a:xfrm>
          <a:custGeom>
            <a:avLst/>
            <a:gdLst/>
            <a:ahLst/>
            <a:cxnLst/>
            <a:rect l="l" t="t" r="r" b="b"/>
            <a:pathLst>
              <a:path w="474979" h="1202054">
                <a:moveTo>
                  <a:pt x="0" y="0"/>
                </a:moveTo>
                <a:lnTo>
                  <a:pt x="0" y="120783"/>
                </a:lnTo>
                <a:lnTo>
                  <a:pt x="0" y="171639"/>
                </a:lnTo>
                <a:lnTo>
                  <a:pt x="474930" y="171639"/>
                </a:lnTo>
                <a:lnTo>
                  <a:pt x="474930" y="1176073"/>
                </a:lnTo>
                <a:lnTo>
                  <a:pt x="474930" y="1201501"/>
                </a:lnTo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0"/>
          <p:cNvSpPr/>
          <p:nvPr/>
        </p:nvSpPr>
        <p:spPr>
          <a:xfrm>
            <a:off x="7716219" y="4238178"/>
            <a:ext cx="66073" cy="83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1"/>
          <p:cNvSpPr txBox="1"/>
          <p:nvPr/>
        </p:nvSpPr>
        <p:spPr>
          <a:xfrm>
            <a:off x="6545508" y="3880071"/>
            <a:ext cx="450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latin typeface="Helvetica"/>
                <a:cs typeface="Helvetica"/>
              </a:rPr>
              <a:t>kill</a:t>
            </a:r>
            <a:r>
              <a:rPr sz="700" i="1" spc="-35" dirty="0">
                <a:latin typeface="Helvetica"/>
                <a:cs typeface="Helvetica"/>
              </a:rPr>
              <a:t> </a:t>
            </a:r>
            <a:r>
              <a:rPr sz="700" i="1" spc="-5" dirty="0">
                <a:latin typeface="Helvetica"/>
                <a:cs typeface="Helvetica"/>
              </a:rPr>
              <a:t>request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73" name="object 172"/>
          <p:cNvSpPr/>
          <p:nvPr/>
        </p:nvSpPr>
        <p:spPr>
          <a:xfrm>
            <a:off x="3438952" y="1589952"/>
            <a:ext cx="807085" cy="414020"/>
          </a:xfrm>
          <a:custGeom>
            <a:avLst/>
            <a:gdLst/>
            <a:ahLst/>
            <a:cxnLst/>
            <a:rect l="l" t="t" r="r" b="b"/>
            <a:pathLst>
              <a:path w="807085" h="414019">
                <a:moveTo>
                  <a:pt x="594710" y="368960"/>
                </a:moveTo>
                <a:lnTo>
                  <a:pt x="312300" y="368960"/>
                </a:lnTo>
                <a:lnTo>
                  <a:pt x="334250" y="393149"/>
                </a:lnTo>
                <a:lnTo>
                  <a:pt x="375907" y="407724"/>
                </a:lnTo>
                <a:lnTo>
                  <a:pt x="429127" y="413616"/>
                </a:lnTo>
                <a:lnTo>
                  <a:pt x="485762" y="411756"/>
                </a:lnTo>
                <a:lnTo>
                  <a:pt x="537669" y="403073"/>
                </a:lnTo>
                <a:lnTo>
                  <a:pt x="576700" y="388498"/>
                </a:lnTo>
                <a:lnTo>
                  <a:pt x="594710" y="368960"/>
                </a:lnTo>
                <a:close/>
              </a:path>
              <a:path w="807085" h="414019">
                <a:moveTo>
                  <a:pt x="161169" y="41071"/>
                </a:moveTo>
                <a:lnTo>
                  <a:pt x="112157" y="46884"/>
                </a:lnTo>
                <a:lnTo>
                  <a:pt x="71832" y="60426"/>
                </a:lnTo>
                <a:lnTo>
                  <a:pt x="17764" y="103466"/>
                </a:lnTo>
                <a:lnTo>
                  <a:pt x="0" y="155732"/>
                </a:lnTo>
                <a:lnTo>
                  <a:pt x="5055" y="180805"/>
                </a:lnTo>
                <a:lnTo>
                  <a:pt x="19576" y="202761"/>
                </a:lnTo>
                <a:lnTo>
                  <a:pt x="43691" y="219793"/>
                </a:lnTo>
                <a:lnTo>
                  <a:pt x="77531" y="230092"/>
                </a:lnTo>
                <a:lnTo>
                  <a:pt x="41834" y="251560"/>
                </a:lnTo>
                <a:lnTo>
                  <a:pt x="19881" y="272982"/>
                </a:lnTo>
                <a:lnTo>
                  <a:pt x="10254" y="293927"/>
                </a:lnTo>
                <a:lnTo>
                  <a:pt x="11535" y="313960"/>
                </a:lnTo>
                <a:lnTo>
                  <a:pt x="41147" y="349563"/>
                </a:lnTo>
                <a:lnTo>
                  <a:pt x="97374" y="376327"/>
                </a:lnTo>
                <a:lnTo>
                  <a:pt x="168871" y="390790"/>
                </a:lnTo>
                <a:lnTo>
                  <a:pt x="206801" y="392326"/>
                </a:lnTo>
                <a:lnTo>
                  <a:pt x="244295" y="389489"/>
                </a:lnTo>
                <a:lnTo>
                  <a:pt x="279934" y="381844"/>
                </a:lnTo>
                <a:lnTo>
                  <a:pt x="312300" y="368960"/>
                </a:lnTo>
                <a:lnTo>
                  <a:pt x="655902" y="368960"/>
                </a:lnTo>
                <a:lnTo>
                  <a:pt x="708514" y="353762"/>
                </a:lnTo>
                <a:lnTo>
                  <a:pt x="741802" y="335223"/>
                </a:lnTo>
                <a:lnTo>
                  <a:pt x="791272" y="287686"/>
                </a:lnTo>
                <a:lnTo>
                  <a:pt x="806674" y="237037"/>
                </a:lnTo>
                <a:lnTo>
                  <a:pt x="797377" y="214607"/>
                </a:lnTo>
                <a:lnTo>
                  <a:pt x="774497" y="196275"/>
                </a:lnTo>
                <a:lnTo>
                  <a:pt x="736343" y="183664"/>
                </a:lnTo>
                <a:lnTo>
                  <a:pt x="764634" y="164971"/>
                </a:lnTo>
                <a:lnTo>
                  <a:pt x="779609" y="144359"/>
                </a:lnTo>
                <a:lnTo>
                  <a:pt x="782652" y="122791"/>
                </a:lnTo>
                <a:lnTo>
                  <a:pt x="775148" y="101231"/>
                </a:lnTo>
                <a:lnTo>
                  <a:pt x="758483" y="80645"/>
                </a:lnTo>
                <a:lnTo>
                  <a:pt x="734039" y="61996"/>
                </a:lnTo>
                <a:lnTo>
                  <a:pt x="703202" y="46249"/>
                </a:lnTo>
                <a:lnTo>
                  <a:pt x="698812" y="44794"/>
                </a:lnTo>
                <a:lnTo>
                  <a:pt x="218739" y="44794"/>
                </a:lnTo>
                <a:lnTo>
                  <a:pt x="161169" y="41071"/>
                </a:lnTo>
                <a:close/>
              </a:path>
              <a:path w="807085" h="414019">
                <a:moveTo>
                  <a:pt x="655902" y="368960"/>
                </a:moveTo>
                <a:lnTo>
                  <a:pt x="594710" y="368960"/>
                </a:lnTo>
                <a:lnTo>
                  <a:pt x="633279" y="372256"/>
                </a:lnTo>
                <a:lnTo>
                  <a:pt x="655902" y="368960"/>
                </a:lnTo>
                <a:close/>
              </a:path>
              <a:path w="807085" h="414019">
                <a:moveTo>
                  <a:pt x="368687" y="0"/>
                </a:moveTo>
                <a:lnTo>
                  <a:pt x="317924" y="1872"/>
                </a:lnTo>
                <a:lnTo>
                  <a:pt x="272045" y="9715"/>
                </a:lnTo>
                <a:lnTo>
                  <a:pt x="237000" y="23898"/>
                </a:lnTo>
                <a:lnTo>
                  <a:pt x="218739" y="44794"/>
                </a:lnTo>
                <a:lnTo>
                  <a:pt x="501573" y="44794"/>
                </a:lnTo>
                <a:lnTo>
                  <a:pt x="490777" y="26495"/>
                </a:lnTo>
                <a:lnTo>
                  <a:pt x="461064" y="12682"/>
                </a:lnTo>
                <a:lnTo>
                  <a:pt x="418384" y="3726"/>
                </a:lnTo>
                <a:lnTo>
                  <a:pt x="368687" y="0"/>
                </a:lnTo>
                <a:close/>
              </a:path>
              <a:path w="807085" h="414019">
                <a:moveTo>
                  <a:pt x="586175" y="26063"/>
                </a:moveTo>
                <a:lnTo>
                  <a:pt x="543610" y="31567"/>
                </a:lnTo>
                <a:lnTo>
                  <a:pt x="501573" y="44794"/>
                </a:lnTo>
                <a:lnTo>
                  <a:pt x="698812" y="44794"/>
                </a:lnTo>
                <a:lnTo>
                  <a:pt x="667356" y="34368"/>
                </a:lnTo>
                <a:lnTo>
                  <a:pt x="627885" y="27318"/>
                </a:lnTo>
                <a:lnTo>
                  <a:pt x="586175" y="26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/>
          <p:cNvSpPr/>
          <p:nvPr/>
        </p:nvSpPr>
        <p:spPr>
          <a:xfrm>
            <a:off x="3438951" y="1589952"/>
            <a:ext cx="807085" cy="414020"/>
          </a:xfrm>
          <a:custGeom>
            <a:avLst/>
            <a:gdLst/>
            <a:ahLst/>
            <a:cxnLst/>
            <a:rect l="l" t="t" r="r" b="b"/>
            <a:pathLst>
              <a:path w="807085" h="414019">
                <a:moveTo>
                  <a:pt x="77530" y="230092"/>
                </a:moveTo>
                <a:lnTo>
                  <a:pt x="43691" y="219793"/>
                </a:lnTo>
                <a:lnTo>
                  <a:pt x="19576" y="202761"/>
                </a:lnTo>
                <a:lnTo>
                  <a:pt x="5055" y="180805"/>
                </a:lnTo>
                <a:lnTo>
                  <a:pt x="0" y="155732"/>
                </a:lnTo>
                <a:lnTo>
                  <a:pt x="4279" y="129350"/>
                </a:lnTo>
                <a:lnTo>
                  <a:pt x="40325" y="79890"/>
                </a:lnTo>
                <a:lnTo>
                  <a:pt x="112157" y="46884"/>
                </a:lnTo>
                <a:lnTo>
                  <a:pt x="161170" y="41071"/>
                </a:lnTo>
                <a:lnTo>
                  <a:pt x="218740" y="44794"/>
                </a:lnTo>
                <a:lnTo>
                  <a:pt x="237000" y="23898"/>
                </a:lnTo>
                <a:lnTo>
                  <a:pt x="272045" y="9715"/>
                </a:lnTo>
                <a:lnTo>
                  <a:pt x="317924" y="1872"/>
                </a:lnTo>
                <a:lnTo>
                  <a:pt x="368687" y="0"/>
                </a:lnTo>
                <a:lnTo>
                  <a:pt x="418384" y="3726"/>
                </a:lnTo>
                <a:lnTo>
                  <a:pt x="461064" y="12682"/>
                </a:lnTo>
                <a:lnTo>
                  <a:pt x="490777" y="26495"/>
                </a:lnTo>
                <a:lnTo>
                  <a:pt x="501573" y="44794"/>
                </a:lnTo>
                <a:lnTo>
                  <a:pt x="543609" y="31567"/>
                </a:lnTo>
                <a:lnTo>
                  <a:pt x="586175" y="26063"/>
                </a:lnTo>
                <a:lnTo>
                  <a:pt x="627885" y="27318"/>
                </a:lnTo>
                <a:lnTo>
                  <a:pt x="667355" y="34368"/>
                </a:lnTo>
                <a:lnTo>
                  <a:pt x="734038" y="61996"/>
                </a:lnTo>
                <a:lnTo>
                  <a:pt x="775148" y="101231"/>
                </a:lnTo>
                <a:lnTo>
                  <a:pt x="782651" y="122790"/>
                </a:lnTo>
                <a:lnTo>
                  <a:pt x="779608" y="144358"/>
                </a:lnTo>
                <a:lnTo>
                  <a:pt x="764633" y="164971"/>
                </a:lnTo>
                <a:lnTo>
                  <a:pt x="736343" y="183663"/>
                </a:lnTo>
                <a:lnTo>
                  <a:pt x="774496" y="196274"/>
                </a:lnTo>
                <a:lnTo>
                  <a:pt x="797377" y="214607"/>
                </a:lnTo>
                <a:lnTo>
                  <a:pt x="806674" y="237037"/>
                </a:lnTo>
                <a:lnTo>
                  <a:pt x="804075" y="261938"/>
                </a:lnTo>
                <a:lnTo>
                  <a:pt x="769950" y="312656"/>
                </a:lnTo>
                <a:lnTo>
                  <a:pt x="708514" y="353762"/>
                </a:lnTo>
                <a:lnTo>
                  <a:pt x="671777" y="366648"/>
                </a:lnTo>
                <a:lnTo>
                  <a:pt x="633280" y="372256"/>
                </a:lnTo>
                <a:lnTo>
                  <a:pt x="594710" y="368961"/>
                </a:lnTo>
                <a:lnTo>
                  <a:pt x="576700" y="388498"/>
                </a:lnTo>
                <a:lnTo>
                  <a:pt x="537669" y="403073"/>
                </a:lnTo>
                <a:lnTo>
                  <a:pt x="485762" y="411756"/>
                </a:lnTo>
                <a:lnTo>
                  <a:pt x="429126" y="413616"/>
                </a:lnTo>
                <a:lnTo>
                  <a:pt x="375907" y="407724"/>
                </a:lnTo>
                <a:lnTo>
                  <a:pt x="334249" y="393149"/>
                </a:lnTo>
                <a:lnTo>
                  <a:pt x="312300" y="368961"/>
                </a:lnTo>
                <a:lnTo>
                  <a:pt x="279934" y="381845"/>
                </a:lnTo>
                <a:lnTo>
                  <a:pt x="244295" y="389489"/>
                </a:lnTo>
                <a:lnTo>
                  <a:pt x="206801" y="392326"/>
                </a:lnTo>
                <a:lnTo>
                  <a:pt x="168871" y="390790"/>
                </a:lnTo>
                <a:lnTo>
                  <a:pt x="97374" y="376327"/>
                </a:lnTo>
                <a:lnTo>
                  <a:pt x="41147" y="349563"/>
                </a:lnTo>
                <a:lnTo>
                  <a:pt x="11535" y="313960"/>
                </a:lnTo>
                <a:lnTo>
                  <a:pt x="10254" y="293927"/>
                </a:lnTo>
                <a:lnTo>
                  <a:pt x="19881" y="272983"/>
                </a:lnTo>
                <a:lnTo>
                  <a:pt x="41834" y="251560"/>
                </a:lnTo>
                <a:lnTo>
                  <a:pt x="77530" y="230092"/>
                </a:lnTo>
                <a:close/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/>
          <p:cNvSpPr txBox="1"/>
          <p:nvPr/>
        </p:nvSpPr>
        <p:spPr>
          <a:xfrm>
            <a:off x="3687642" y="1679404"/>
            <a:ext cx="297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Helvetica"/>
                <a:cs typeface="Helvetica"/>
              </a:rPr>
              <a:t>TLB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176" name="object 175"/>
          <p:cNvSpPr/>
          <p:nvPr/>
        </p:nvSpPr>
        <p:spPr>
          <a:xfrm>
            <a:off x="3810094" y="1446932"/>
            <a:ext cx="66064" cy="127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/>
          <p:cNvSpPr txBox="1"/>
          <p:nvPr/>
        </p:nvSpPr>
        <p:spPr>
          <a:xfrm>
            <a:off x="3967078" y="1465996"/>
            <a:ext cx="23304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Helvetica"/>
                <a:cs typeface="Helvetica"/>
              </a:rPr>
              <a:t>vaddr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78" name="object 177"/>
          <p:cNvSpPr/>
          <p:nvPr/>
        </p:nvSpPr>
        <p:spPr>
          <a:xfrm>
            <a:off x="5977547" y="2054052"/>
            <a:ext cx="1179195" cy="157480"/>
          </a:xfrm>
          <a:custGeom>
            <a:avLst/>
            <a:gdLst/>
            <a:ahLst/>
            <a:cxnLst/>
            <a:rect l="l" t="t" r="r" b="b"/>
            <a:pathLst>
              <a:path w="1179195" h="157480">
                <a:moveTo>
                  <a:pt x="0" y="0"/>
                </a:moveTo>
                <a:lnTo>
                  <a:pt x="120704" y="0"/>
                </a:lnTo>
                <a:lnTo>
                  <a:pt x="1178992" y="0"/>
                </a:lnTo>
                <a:lnTo>
                  <a:pt x="1178992" y="131788"/>
                </a:lnTo>
                <a:lnTo>
                  <a:pt x="1178992" y="157216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/>
          <p:cNvSpPr/>
          <p:nvPr/>
        </p:nvSpPr>
        <p:spPr>
          <a:xfrm>
            <a:off x="7123503" y="2204915"/>
            <a:ext cx="66073" cy="83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/>
          <p:cNvSpPr txBox="1"/>
          <p:nvPr/>
        </p:nvSpPr>
        <p:spPr>
          <a:xfrm>
            <a:off x="3964993" y="1990537"/>
            <a:ext cx="23749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Helvetica"/>
                <a:cs typeface="Helvetica"/>
              </a:rPr>
              <a:t>paddr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81" name="object 180"/>
          <p:cNvSpPr/>
          <p:nvPr/>
        </p:nvSpPr>
        <p:spPr>
          <a:xfrm>
            <a:off x="5907551" y="2143591"/>
            <a:ext cx="57785" cy="59690"/>
          </a:xfrm>
          <a:custGeom>
            <a:avLst/>
            <a:gdLst/>
            <a:ahLst/>
            <a:cxnLst/>
            <a:rect l="l" t="t" r="r" b="b"/>
            <a:pathLst>
              <a:path w="57785" h="59689">
                <a:moveTo>
                  <a:pt x="0" y="59667"/>
                </a:moveTo>
                <a:lnTo>
                  <a:pt x="57290" y="0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/>
          <p:cNvSpPr/>
          <p:nvPr/>
        </p:nvSpPr>
        <p:spPr>
          <a:xfrm>
            <a:off x="5907551" y="1904847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298411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/>
          <p:cNvSpPr/>
          <p:nvPr/>
        </p:nvSpPr>
        <p:spPr>
          <a:xfrm>
            <a:off x="5907551" y="1904847"/>
            <a:ext cx="57785" cy="60325"/>
          </a:xfrm>
          <a:custGeom>
            <a:avLst/>
            <a:gdLst/>
            <a:ahLst/>
            <a:cxnLst/>
            <a:rect l="l" t="t" r="r" b="b"/>
            <a:pathLst>
              <a:path w="57785" h="60325">
                <a:moveTo>
                  <a:pt x="0" y="0"/>
                </a:moveTo>
                <a:lnTo>
                  <a:pt x="57290" y="59692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/>
          <p:cNvSpPr/>
          <p:nvPr/>
        </p:nvSpPr>
        <p:spPr>
          <a:xfrm>
            <a:off x="5964841" y="1964526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179064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/>
          <p:cNvSpPr/>
          <p:nvPr/>
        </p:nvSpPr>
        <p:spPr>
          <a:xfrm>
            <a:off x="3841382" y="2001742"/>
            <a:ext cx="1971039" cy="127000"/>
          </a:xfrm>
          <a:custGeom>
            <a:avLst/>
            <a:gdLst/>
            <a:ahLst/>
            <a:cxnLst/>
            <a:rect l="l" t="t" r="r" b="b"/>
            <a:pathLst>
              <a:path w="1971039" h="127000">
                <a:moveTo>
                  <a:pt x="0" y="0"/>
                </a:moveTo>
                <a:lnTo>
                  <a:pt x="0" y="120783"/>
                </a:lnTo>
                <a:lnTo>
                  <a:pt x="1945463" y="126912"/>
                </a:lnTo>
                <a:lnTo>
                  <a:pt x="1970874" y="126912"/>
                </a:lnTo>
              </a:path>
            </a:pathLst>
          </a:custGeom>
          <a:ln w="1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/>
          <p:cNvSpPr/>
          <p:nvPr/>
        </p:nvSpPr>
        <p:spPr>
          <a:xfrm>
            <a:off x="5805902" y="2095599"/>
            <a:ext cx="83863" cy="661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/>
          <p:cNvSpPr/>
          <p:nvPr/>
        </p:nvSpPr>
        <p:spPr>
          <a:xfrm>
            <a:off x="5364283" y="1758371"/>
            <a:ext cx="448309" cy="295910"/>
          </a:xfrm>
          <a:custGeom>
            <a:avLst/>
            <a:gdLst/>
            <a:ahLst/>
            <a:cxnLst/>
            <a:rect l="l" t="t" r="r" b="b"/>
            <a:pathLst>
              <a:path w="448310" h="295910">
                <a:moveTo>
                  <a:pt x="0" y="0"/>
                </a:moveTo>
                <a:lnTo>
                  <a:pt x="0" y="295681"/>
                </a:lnTo>
                <a:lnTo>
                  <a:pt x="422562" y="295681"/>
                </a:lnTo>
                <a:lnTo>
                  <a:pt x="447973" y="295681"/>
                </a:lnTo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/>
          <p:cNvSpPr/>
          <p:nvPr/>
        </p:nvSpPr>
        <p:spPr>
          <a:xfrm>
            <a:off x="5805902" y="2020997"/>
            <a:ext cx="83863" cy="661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/>
          <p:cNvSpPr/>
          <p:nvPr/>
        </p:nvSpPr>
        <p:spPr>
          <a:xfrm>
            <a:off x="5522487" y="1875737"/>
            <a:ext cx="290195" cy="104139"/>
          </a:xfrm>
          <a:custGeom>
            <a:avLst/>
            <a:gdLst/>
            <a:ahLst/>
            <a:cxnLst/>
            <a:rect l="l" t="t" r="r" b="b"/>
            <a:pathLst>
              <a:path w="290195" h="104139">
                <a:moveTo>
                  <a:pt x="0" y="0"/>
                </a:moveTo>
                <a:lnTo>
                  <a:pt x="0" y="103711"/>
                </a:lnTo>
                <a:lnTo>
                  <a:pt x="264358" y="103711"/>
                </a:lnTo>
                <a:lnTo>
                  <a:pt x="289770" y="103711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/>
          <p:cNvSpPr/>
          <p:nvPr/>
        </p:nvSpPr>
        <p:spPr>
          <a:xfrm>
            <a:off x="5805902" y="1946394"/>
            <a:ext cx="83863" cy="661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/>
          <p:cNvSpPr txBox="1"/>
          <p:nvPr/>
        </p:nvSpPr>
        <p:spPr>
          <a:xfrm>
            <a:off x="5478174" y="1734186"/>
            <a:ext cx="48768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store</a:t>
            </a:r>
            <a:r>
              <a:rPr sz="600" spc="-30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address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92" name="object 191"/>
          <p:cNvSpPr txBox="1"/>
          <p:nvPr/>
        </p:nvSpPr>
        <p:spPr>
          <a:xfrm>
            <a:off x="5213045" y="1626208"/>
            <a:ext cx="814069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woken-up load address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193" name="object 192"/>
          <p:cNvSpPr/>
          <p:nvPr/>
        </p:nvSpPr>
        <p:spPr>
          <a:xfrm>
            <a:off x="3807994" y="1995389"/>
            <a:ext cx="66073" cy="29549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3"/>
          <p:cNvSpPr/>
          <p:nvPr/>
        </p:nvSpPr>
        <p:spPr>
          <a:xfrm>
            <a:off x="3840872" y="2393733"/>
            <a:ext cx="208915" cy="415290"/>
          </a:xfrm>
          <a:custGeom>
            <a:avLst/>
            <a:gdLst/>
            <a:ahLst/>
            <a:cxnLst/>
            <a:rect l="l" t="t" r="r" b="b"/>
            <a:pathLst>
              <a:path w="208914" h="415289">
                <a:moveTo>
                  <a:pt x="0" y="0"/>
                </a:moveTo>
                <a:lnTo>
                  <a:pt x="0" y="120783"/>
                </a:lnTo>
                <a:lnTo>
                  <a:pt x="0" y="298808"/>
                </a:lnTo>
                <a:lnTo>
                  <a:pt x="49212" y="298808"/>
                </a:lnTo>
                <a:lnTo>
                  <a:pt x="138152" y="298808"/>
                </a:lnTo>
                <a:lnTo>
                  <a:pt x="138152" y="414730"/>
                </a:lnTo>
                <a:lnTo>
                  <a:pt x="182941" y="414730"/>
                </a:lnTo>
                <a:lnTo>
                  <a:pt x="208353" y="414730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4"/>
          <p:cNvSpPr/>
          <p:nvPr/>
        </p:nvSpPr>
        <p:spPr>
          <a:xfrm>
            <a:off x="4042869" y="2775409"/>
            <a:ext cx="83863" cy="661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5"/>
          <p:cNvSpPr/>
          <p:nvPr/>
        </p:nvSpPr>
        <p:spPr>
          <a:xfrm>
            <a:off x="3803644" y="2393733"/>
            <a:ext cx="37465" cy="244475"/>
          </a:xfrm>
          <a:custGeom>
            <a:avLst/>
            <a:gdLst/>
            <a:ahLst/>
            <a:cxnLst/>
            <a:rect l="l" t="t" r="r" b="b"/>
            <a:pathLst>
              <a:path w="37464" h="244475">
                <a:moveTo>
                  <a:pt x="37227" y="0"/>
                </a:moveTo>
                <a:lnTo>
                  <a:pt x="37227" y="120783"/>
                </a:lnTo>
                <a:lnTo>
                  <a:pt x="37227" y="244138"/>
                </a:lnTo>
                <a:lnTo>
                  <a:pt x="25411" y="244138"/>
                </a:lnTo>
                <a:lnTo>
                  <a:pt x="0" y="244138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6"/>
          <p:cNvSpPr/>
          <p:nvPr/>
        </p:nvSpPr>
        <p:spPr>
          <a:xfrm>
            <a:off x="3726136" y="2604817"/>
            <a:ext cx="83863" cy="661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7"/>
          <p:cNvSpPr txBox="1"/>
          <p:nvPr/>
        </p:nvSpPr>
        <p:spPr>
          <a:xfrm>
            <a:off x="3487304" y="2448165"/>
            <a:ext cx="178435" cy="15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9525">
              <a:lnSpc>
                <a:spcPct val="104299"/>
              </a:lnSpc>
              <a:spcBef>
                <a:spcPts val="80"/>
              </a:spcBef>
            </a:pPr>
            <a:r>
              <a:rPr sz="400" spc="-5" dirty="0">
                <a:latin typeface="Helvetica"/>
                <a:cs typeface="Helvetica"/>
              </a:rPr>
              <a:t>assoc  search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99" name="object 198"/>
          <p:cNvSpPr/>
          <p:nvPr/>
        </p:nvSpPr>
        <p:spPr>
          <a:xfrm>
            <a:off x="3638355" y="2802013"/>
            <a:ext cx="57785" cy="59690"/>
          </a:xfrm>
          <a:custGeom>
            <a:avLst/>
            <a:gdLst/>
            <a:ahLst/>
            <a:cxnLst/>
            <a:rect l="l" t="t" r="r" b="b"/>
            <a:pathLst>
              <a:path w="57785" h="59689">
                <a:moveTo>
                  <a:pt x="57290" y="59667"/>
                </a:moveTo>
                <a:lnTo>
                  <a:pt x="0" y="0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9"/>
          <p:cNvSpPr/>
          <p:nvPr/>
        </p:nvSpPr>
        <p:spPr>
          <a:xfrm>
            <a:off x="3695645" y="2563269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298411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0"/>
          <p:cNvSpPr/>
          <p:nvPr/>
        </p:nvSpPr>
        <p:spPr>
          <a:xfrm>
            <a:off x="3494144" y="2556914"/>
            <a:ext cx="207855" cy="2450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1"/>
          <p:cNvSpPr/>
          <p:nvPr/>
        </p:nvSpPr>
        <p:spPr>
          <a:xfrm>
            <a:off x="3841085" y="2180440"/>
            <a:ext cx="598805" cy="73660"/>
          </a:xfrm>
          <a:custGeom>
            <a:avLst/>
            <a:gdLst/>
            <a:ahLst/>
            <a:cxnLst/>
            <a:rect l="l" t="t" r="r" b="b"/>
            <a:pathLst>
              <a:path w="598804" h="73660">
                <a:moveTo>
                  <a:pt x="0" y="0"/>
                </a:moveTo>
                <a:lnTo>
                  <a:pt x="120704" y="0"/>
                </a:lnTo>
                <a:lnTo>
                  <a:pt x="598532" y="0"/>
                </a:lnTo>
                <a:lnTo>
                  <a:pt x="598532" y="47873"/>
                </a:lnTo>
                <a:lnTo>
                  <a:pt x="598532" y="73301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2"/>
          <p:cNvSpPr/>
          <p:nvPr/>
        </p:nvSpPr>
        <p:spPr>
          <a:xfrm>
            <a:off x="4406581" y="2247387"/>
            <a:ext cx="66073" cy="839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3"/>
          <p:cNvSpPr/>
          <p:nvPr/>
        </p:nvSpPr>
        <p:spPr>
          <a:xfrm>
            <a:off x="2983501" y="2175241"/>
            <a:ext cx="857885" cy="84455"/>
          </a:xfrm>
          <a:custGeom>
            <a:avLst/>
            <a:gdLst/>
            <a:ahLst/>
            <a:cxnLst/>
            <a:rect l="l" t="t" r="r" b="b"/>
            <a:pathLst>
              <a:path w="857885" h="84455">
                <a:moveTo>
                  <a:pt x="857593" y="0"/>
                </a:moveTo>
                <a:lnTo>
                  <a:pt x="736888" y="0"/>
                </a:lnTo>
                <a:lnTo>
                  <a:pt x="0" y="0"/>
                </a:lnTo>
                <a:lnTo>
                  <a:pt x="0" y="58754"/>
                </a:lnTo>
                <a:lnTo>
                  <a:pt x="0" y="84182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4"/>
          <p:cNvSpPr/>
          <p:nvPr/>
        </p:nvSpPr>
        <p:spPr>
          <a:xfrm>
            <a:off x="2950465" y="2253069"/>
            <a:ext cx="66073" cy="839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5"/>
          <p:cNvSpPr/>
          <p:nvPr/>
        </p:nvSpPr>
        <p:spPr>
          <a:xfrm>
            <a:off x="3803644" y="2787078"/>
            <a:ext cx="887094" cy="398145"/>
          </a:xfrm>
          <a:custGeom>
            <a:avLst/>
            <a:gdLst/>
            <a:ahLst/>
            <a:cxnLst/>
            <a:rect l="l" t="t" r="r" b="b"/>
            <a:pathLst>
              <a:path w="887095" h="398144">
                <a:moveTo>
                  <a:pt x="886799" y="277362"/>
                </a:moveTo>
                <a:lnTo>
                  <a:pt x="886799" y="398145"/>
                </a:lnTo>
                <a:lnTo>
                  <a:pt x="99041" y="398145"/>
                </a:lnTo>
                <a:lnTo>
                  <a:pt x="99041" y="0"/>
                </a:lnTo>
                <a:lnTo>
                  <a:pt x="25411" y="0"/>
                </a:lnTo>
                <a:lnTo>
                  <a:pt x="0" y="0"/>
                </a:lnTo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6"/>
          <p:cNvSpPr/>
          <p:nvPr/>
        </p:nvSpPr>
        <p:spPr>
          <a:xfrm>
            <a:off x="3726136" y="2754023"/>
            <a:ext cx="83863" cy="6611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7"/>
          <p:cNvSpPr txBox="1"/>
          <p:nvPr/>
        </p:nvSpPr>
        <p:spPr>
          <a:xfrm>
            <a:off x="4040974" y="3183937"/>
            <a:ext cx="814069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woken-up load address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09" name="object 208"/>
          <p:cNvSpPr txBox="1"/>
          <p:nvPr/>
        </p:nvSpPr>
        <p:spPr>
          <a:xfrm>
            <a:off x="4686529" y="1990769"/>
            <a:ext cx="6235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TLB load</a:t>
            </a:r>
            <a:r>
              <a:rPr sz="600" spc="-25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address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10" name="object 209"/>
          <p:cNvSpPr/>
          <p:nvPr/>
        </p:nvSpPr>
        <p:spPr>
          <a:xfrm>
            <a:off x="7749256" y="4424937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120783"/>
                </a:lnTo>
                <a:lnTo>
                  <a:pt x="0" y="427981"/>
                </a:lnTo>
                <a:lnTo>
                  <a:pt x="0" y="453409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0"/>
          <p:cNvSpPr/>
          <p:nvPr/>
        </p:nvSpPr>
        <p:spPr>
          <a:xfrm>
            <a:off x="7716219" y="4871992"/>
            <a:ext cx="66073" cy="83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1"/>
          <p:cNvSpPr/>
          <p:nvPr/>
        </p:nvSpPr>
        <p:spPr>
          <a:xfrm>
            <a:off x="4283759" y="4424937"/>
            <a:ext cx="2873375" cy="1386205"/>
          </a:xfrm>
          <a:custGeom>
            <a:avLst/>
            <a:gdLst/>
            <a:ahLst/>
            <a:cxnLst/>
            <a:rect l="l" t="t" r="r" b="b"/>
            <a:pathLst>
              <a:path w="2873375" h="1386204">
                <a:moveTo>
                  <a:pt x="2872780" y="0"/>
                </a:moveTo>
                <a:lnTo>
                  <a:pt x="2872780" y="120783"/>
                </a:lnTo>
                <a:lnTo>
                  <a:pt x="2872780" y="743771"/>
                </a:lnTo>
                <a:lnTo>
                  <a:pt x="0" y="743771"/>
                </a:lnTo>
                <a:lnTo>
                  <a:pt x="0" y="1360458"/>
                </a:lnTo>
                <a:lnTo>
                  <a:pt x="0" y="1385887"/>
                </a:lnTo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2"/>
          <p:cNvSpPr/>
          <p:nvPr/>
        </p:nvSpPr>
        <p:spPr>
          <a:xfrm>
            <a:off x="4250722" y="5804470"/>
            <a:ext cx="66073" cy="839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3"/>
          <p:cNvSpPr/>
          <p:nvPr/>
        </p:nvSpPr>
        <p:spPr>
          <a:xfrm>
            <a:off x="7020622" y="4457735"/>
            <a:ext cx="270510" cy="291465"/>
          </a:xfrm>
          <a:custGeom>
            <a:avLst/>
            <a:gdLst/>
            <a:ahLst/>
            <a:cxnLst/>
            <a:rect l="l" t="t" r="r" b="b"/>
            <a:pathLst>
              <a:path w="270509" h="291464">
                <a:moveTo>
                  <a:pt x="200957" y="259939"/>
                </a:moveTo>
                <a:lnTo>
                  <a:pt x="105433" y="259939"/>
                </a:lnTo>
                <a:lnTo>
                  <a:pt x="122950" y="285280"/>
                </a:lnTo>
                <a:lnTo>
                  <a:pt x="154554" y="291386"/>
                </a:lnTo>
                <a:lnTo>
                  <a:pt x="185479" y="281768"/>
                </a:lnTo>
                <a:lnTo>
                  <a:pt x="200957" y="259939"/>
                </a:lnTo>
                <a:close/>
              </a:path>
              <a:path w="270509" h="291464">
                <a:moveTo>
                  <a:pt x="124505" y="0"/>
                </a:moveTo>
                <a:lnTo>
                  <a:pt x="91816" y="6844"/>
                </a:lnTo>
                <a:lnTo>
                  <a:pt x="73786" y="31558"/>
                </a:lnTo>
                <a:lnTo>
                  <a:pt x="34770" y="34543"/>
                </a:lnTo>
                <a:lnTo>
                  <a:pt x="10019" y="62651"/>
                </a:lnTo>
                <a:lnTo>
                  <a:pt x="0" y="102320"/>
                </a:lnTo>
                <a:lnTo>
                  <a:pt x="5178" y="139991"/>
                </a:lnTo>
                <a:lnTo>
                  <a:pt x="26021" y="162104"/>
                </a:lnTo>
                <a:lnTo>
                  <a:pt x="4997" y="197291"/>
                </a:lnTo>
                <a:lnTo>
                  <a:pt x="5800" y="230092"/>
                </a:lnTo>
                <a:lnTo>
                  <a:pt x="22339" y="256631"/>
                </a:lnTo>
                <a:lnTo>
                  <a:pt x="48519" y="273035"/>
                </a:lnTo>
                <a:lnTo>
                  <a:pt x="78249" y="275429"/>
                </a:lnTo>
                <a:lnTo>
                  <a:pt x="105433" y="259939"/>
                </a:lnTo>
                <a:lnTo>
                  <a:pt x="200957" y="259939"/>
                </a:lnTo>
                <a:lnTo>
                  <a:pt x="229577" y="256867"/>
                </a:lnTo>
                <a:lnTo>
                  <a:pt x="254760" y="230087"/>
                </a:lnTo>
                <a:lnTo>
                  <a:pt x="270425" y="191788"/>
                </a:lnTo>
                <a:lnTo>
                  <a:pt x="270488" y="154160"/>
                </a:lnTo>
                <a:lnTo>
                  <a:pt x="248864" y="129393"/>
                </a:lnTo>
                <a:lnTo>
                  <a:pt x="264369" y="95667"/>
                </a:lnTo>
                <a:lnTo>
                  <a:pt x="257706" y="59628"/>
                </a:lnTo>
                <a:lnTo>
                  <a:pt x="236036" y="31558"/>
                </a:lnTo>
                <a:lnTo>
                  <a:pt x="169454" y="31558"/>
                </a:lnTo>
                <a:lnTo>
                  <a:pt x="155752" y="8934"/>
                </a:lnTo>
                <a:lnTo>
                  <a:pt x="124505" y="0"/>
                </a:lnTo>
                <a:close/>
              </a:path>
              <a:path w="270509" h="291464">
                <a:moveTo>
                  <a:pt x="203775" y="18181"/>
                </a:moveTo>
                <a:lnTo>
                  <a:pt x="169454" y="31558"/>
                </a:lnTo>
                <a:lnTo>
                  <a:pt x="236036" y="31558"/>
                </a:lnTo>
                <a:lnTo>
                  <a:pt x="235350" y="30669"/>
                </a:lnTo>
                <a:lnTo>
                  <a:pt x="203775" y="18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4"/>
          <p:cNvSpPr/>
          <p:nvPr/>
        </p:nvSpPr>
        <p:spPr>
          <a:xfrm>
            <a:off x="7020620" y="4457734"/>
            <a:ext cx="270510" cy="291465"/>
          </a:xfrm>
          <a:custGeom>
            <a:avLst/>
            <a:gdLst/>
            <a:ahLst/>
            <a:cxnLst/>
            <a:rect l="l" t="t" r="r" b="b"/>
            <a:pathLst>
              <a:path w="270509" h="291464">
                <a:moveTo>
                  <a:pt x="26021" y="162104"/>
                </a:moveTo>
                <a:lnTo>
                  <a:pt x="5178" y="139991"/>
                </a:lnTo>
                <a:lnTo>
                  <a:pt x="0" y="102320"/>
                </a:lnTo>
                <a:lnTo>
                  <a:pt x="10019" y="62651"/>
                </a:lnTo>
                <a:lnTo>
                  <a:pt x="34770" y="34544"/>
                </a:lnTo>
                <a:lnTo>
                  <a:pt x="73786" y="31558"/>
                </a:lnTo>
                <a:lnTo>
                  <a:pt x="91816" y="6844"/>
                </a:lnTo>
                <a:lnTo>
                  <a:pt x="124505" y="0"/>
                </a:lnTo>
                <a:lnTo>
                  <a:pt x="155751" y="8934"/>
                </a:lnTo>
                <a:lnTo>
                  <a:pt x="169453" y="31558"/>
                </a:lnTo>
                <a:lnTo>
                  <a:pt x="203774" y="18182"/>
                </a:lnTo>
                <a:lnTo>
                  <a:pt x="235350" y="30669"/>
                </a:lnTo>
                <a:lnTo>
                  <a:pt x="257706" y="59628"/>
                </a:lnTo>
                <a:lnTo>
                  <a:pt x="264369" y="95667"/>
                </a:lnTo>
                <a:lnTo>
                  <a:pt x="248864" y="129393"/>
                </a:lnTo>
                <a:lnTo>
                  <a:pt x="270487" y="154160"/>
                </a:lnTo>
                <a:lnTo>
                  <a:pt x="270425" y="191788"/>
                </a:lnTo>
                <a:lnTo>
                  <a:pt x="254760" y="230087"/>
                </a:lnTo>
                <a:lnTo>
                  <a:pt x="229576" y="256867"/>
                </a:lnTo>
                <a:lnTo>
                  <a:pt x="200957" y="259939"/>
                </a:lnTo>
                <a:lnTo>
                  <a:pt x="185479" y="281768"/>
                </a:lnTo>
                <a:lnTo>
                  <a:pt x="154555" y="291386"/>
                </a:lnTo>
                <a:lnTo>
                  <a:pt x="122950" y="285280"/>
                </a:lnTo>
                <a:lnTo>
                  <a:pt x="105433" y="259939"/>
                </a:lnTo>
                <a:lnTo>
                  <a:pt x="78248" y="275429"/>
                </a:lnTo>
                <a:lnTo>
                  <a:pt x="48520" y="273035"/>
                </a:lnTo>
                <a:lnTo>
                  <a:pt x="22339" y="256631"/>
                </a:lnTo>
                <a:lnTo>
                  <a:pt x="5800" y="230092"/>
                </a:lnTo>
                <a:lnTo>
                  <a:pt x="4997" y="197291"/>
                </a:lnTo>
                <a:lnTo>
                  <a:pt x="26021" y="162104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5"/>
          <p:cNvSpPr txBox="1"/>
          <p:nvPr/>
        </p:nvSpPr>
        <p:spPr>
          <a:xfrm>
            <a:off x="7036332" y="4466986"/>
            <a:ext cx="238125" cy="23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19"/>
              </a:lnSpc>
              <a:spcBef>
                <a:spcPts val="100"/>
              </a:spcBef>
            </a:pPr>
            <a:r>
              <a:rPr sz="700" spc="-5" dirty="0">
                <a:latin typeface="Helvetica"/>
                <a:cs typeface="Helvetica"/>
              </a:rPr>
              <a:t>ECC/</a:t>
            </a:r>
            <a:endParaRPr sz="700">
              <a:latin typeface="Helvetica"/>
              <a:cs typeface="Helvetica"/>
            </a:endParaRPr>
          </a:p>
          <a:p>
            <a:pPr marL="41910">
              <a:lnSpc>
                <a:spcPts val="819"/>
              </a:lnSpc>
            </a:pPr>
            <a:r>
              <a:rPr sz="700" spc="-5" dirty="0">
                <a:latin typeface="Helvetica"/>
                <a:cs typeface="Helvetica"/>
              </a:rPr>
              <a:t>Fmt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17" name="object 216"/>
          <p:cNvSpPr/>
          <p:nvPr/>
        </p:nvSpPr>
        <p:spPr>
          <a:xfrm>
            <a:off x="3303010" y="5528244"/>
            <a:ext cx="174228" cy="2034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7"/>
          <p:cNvSpPr/>
          <p:nvPr/>
        </p:nvSpPr>
        <p:spPr>
          <a:xfrm>
            <a:off x="3470885" y="5629954"/>
            <a:ext cx="494030" cy="311785"/>
          </a:xfrm>
          <a:custGeom>
            <a:avLst/>
            <a:gdLst/>
            <a:ahLst/>
            <a:cxnLst/>
            <a:rect l="l" t="t" r="r" b="b"/>
            <a:pathLst>
              <a:path w="494029" h="311785">
                <a:moveTo>
                  <a:pt x="0" y="0"/>
                </a:moveTo>
                <a:lnTo>
                  <a:pt x="120704" y="0"/>
                </a:lnTo>
                <a:lnTo>
                  <a:pt x="298585" y="0"/>
                </a:lnTo>
                <a:lnTo>
                  <a:pt x="298585" y="311246"/>
                </a:lnTo>
                <a:lnTo>
                  <a:pt x="468505" y="311246"/>
                </a:lnTo>
                <a:lnTo>
                  <a:pt x="493916" y="311246"/>
                </a:lnTo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8"/>
          <p:cNvSpPr/>
          <p:nvPr/>
        </p:nvSpPr>
        <p:spPr>
          <a:xfrm>
            <a:off x="3958446" y="5908145"/>
            <a:ext cx="83863" cy="661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9"/>
          <p:cNvSpPr/>
          <p:nvPr/>
        </p:nvSpPr>
        <p:spPr>
          <a:xfrm>
            <a:off x="7910072" y="3357139"/>
            <a:ext cx="575310" cy="0"/>
          </a:xfrm>
          <a:custGeom>
            <a:avLst/>
            <a:gdLst/>
            <a:ahLst/>
            <a:cxnLst/>
            <a:rect l="l" t="t" r="r" b="b"/>
            <a:pathLst>
              <a:path w="575309">
                <a:moveTo>
                  <a:pt x="0" y="0"/>
                </a:moveTo>
                <a:lnTo>
                  <a:pt x="574750" y="0"/>
                </a:lnTo>
              </a:path>
            </a:pathLst>
          </a:custGeom>
          <a:ln w="1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0"/>
          <p:cNvSpPr txBox="1"/>
          <p:nvPr/>
        </p:nvSpPr>
        <p:spPr>
          <a:xfrm>
            <a:off x="7897372" y="3179156"/>
            <a:ext cx="7639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Helvetica"/>
                <a:cs typeface="Helvetica"/>
              </a:rPr>
              <a:t>Mem</a:t>
            </a:r>
            <a:r>
              <a:rPr sz="1100" b="1" i="1" spc="-60" dirty="0">
                <a:latin typeface="Helvetica"/>
                <a:cs typeface="Helvetica"/>
              </a:rPr>
              <a:t> </a:t>
            </a:r>
            <a:r>
              <a:rPr sz="1100" b="1" i="1" spc="-5" dirty="0">
                <a:latin typeface="Helvetica"/>
                <a:cs typeface="Helvetica"/>
              </a:rPr>
              <a:t>Stag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22" name="object 221"/>
          <p:cNvSpPr txBox="1"/>
          <p:nvPr/>
        </p:nvSpPr>
        <p:spPr>
          <a:xfrm>
            <a:off x="7932245" y="2002199"/>
            <a:ext cx="6940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u="heavy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Exe</a:t>
            </a:r>
            <a:r>
              <a:rPr sz="1100" b="1" i="1" u="heavy" spc="-60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Sta</a:t>
            </a:r>
            <a:r>
              <a:rPr sz="1100" b="1" i="1" spc="-5" dirty="0">
                <a:latin typeface="Helvetica"/>
                <a:cs typeface="Helvetica"/>
              </a:rPr>
              <a:t>g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e</a:t>
            </a:r>
            <a:endParaRPr sz="1100">
              <a:latin typeface="Helvetica"/>
              <a:cs typeface="Helvetica"/>
            </a:endParaRPr>
          </a:p>
        </p:txBody>
      </p:sp>
      <p:sp>
        <p:nvSpPr>
          <p:cNvPr id="223" name="object 222"/>
          <p:cNvSpPr txBox="1"/>
          <p:nvPr/>
        </p:nvSpPr>
        <p:spPr>
          <a:xfrm>
            <a:off x="7458330" y="2401924"/>
            <a:ext cx="451484" cy="305435"/>
          </a:xfrm>
          <a:prstGeom prst="rect">
            <a:avLst/>
          </a:prstGeom>
          <a:solidFill>
            <a:srgbClr val="FFFFFF"/>
          </a:solidFill>
          <a:ln w="63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1125"/>
              </a:lnSpc>
            </a:pPr>
            <a:r>
              <a:rPr sz="1000" i="1" dirty="0">
                <a:latin typeface="Helvetica"/>
                <a:cs typeface="Helvetica"/>
              </a:rPr>
              <a:t>Data</a:t>
            </a:r>
            <a:endParaRPr sz="1000">
              <a:latin typeface="Helvetica"/>
              <a:cs typeface="Helvetica"/>
            </a:endParaRPr>
          </a:p>
          <a:p>
            <a:pPr marL="50800">
              <a:lnSpc>
                <a:spcPct val="100000"/>
              </a:lnSpc>
            </a:pPr>
            <a:r>
              <a:rPr sz="1000" i="1" dirty="0">
                <a:latin typeface="Helvetica"/>
                <a:cs typeface="Helvetica"/>
              </a:rPr>
              <a:t>cache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224" name="object 223"/>
          <p:cNvSpPr/>
          <p:nvPr/>
        </p:nvSpPr>
        <p:spPr>
          <a:xfrm>
            <a:off x="1592799" y="3315934"/>
            <a:ext cx="407670" cy="158115"/>
          </a:xfrm>
          <a:custGeom>
            <a:avLst/>
            <a:gdLst/>
            <a:ahLst/>
            <a:cxnLst/>
            <a:rect l="l" t="t" r="r" b="b"/>
            <a:pathLst>
              <a:path w="407669" h="158114">
                <a:moveTo>
                  <a:pt x="407038" y="0"/>
                </a:moveTo>
                <a:lnTo>
                  <a:pt x="286333" y="0"/>
                </a:lnTo>
                <a:lnTo>
                  <a:pt x="0" y="0"/>
                </a:lnTo>
                <a:lnTo>
                  <a:pt x="0" y="132218"/>
                </a:lnTo>
                <a:lnTo>
                  <a:pt x="0" y="157646"/>
                </a:lnTo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4"/>
          <p:cNvSpPr/>
          <p:nvPr/>
        </p:nvSpPr>
        <p:spPr>
          <a:xfrm>
            <a:off x="1559763" y="3467226"/>
            <a:ext cx="66073" cy="839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5"/>
          <p:cNvSpPr/>
          <p:nvPr/>
        </p:nvSpPr>
        <p:spPr>
          <a:xfrm>
            <a:off x="1981532" y="3173103"/>
            <a:ext cx="617220" cy="285750"/>
          </a:xfrm>
          <a:custGeom>
            <a:avLst/>
            <a:gdLst/>
            <a:ahLst/>
            <a:cxnLst/>
            <a:rect l="l" t="t" r="r" b="b"/>
            <a:pathLst>
              <a:path w="617219" h="285750">
                <a:moveTo>
                  <a:pt x="455595" y="254735"/>
                </a:moveTo>
                <a:lnTo>
                  <a:pt x="239236" y="254735"/>
                </a:lnTo>
                <a:lnTo>
                  <a:pt x="267355" y="276220"/>
                </a:lnTo>
                <a:lnTo>
                  <a:pt x="320175" y="285201"/>
                </a:lnTo>
                <a:lnTo>
                  <a:pt x="380571" y="283438"/>
                </a:lnTo>
                <a:lnTo>
                  <a:pt x="431420" y="272696"/>
                </a:lnTo>
                <a:lnTo>
                  <a:pt x="455595" y="254735"/>
                </a:lnTo>
                <a:close/>
              </a:path>
              <a:path w="617219" h="285750">
                <a:moveTo>
                  <a:pt x="108599" y="29156"/>
                </a:moveTo>
                <a:lnTo>
                  <a:pt x="62105" y="38949"/>
                </a:lnTo>
                <a:lnTo>
                  <a:pt x="28335" y="57061"/>
                </a:lnTo>
                <a:lnTo>
                  <a:pt x="7547" y="80249"/>
                </a:lnTo>
                <a:lnTo>
                  <a:pt x="0" y="105267"/>
                </a:lnTo>
                <a:lnTo>
                  <a:pt x="5950" y="128870"/>
                </a:lnTo>
                <a:lnTo>
                  <a:pt x="25656" y="147816"/>
                </a:lnTo>
                <a:lnTo>
                  <a:pt x="59376" y="158859"/>
                </a:lnTo>
                <a:lnTo>
                  <a:pt x="24098" y="179617"/>
                </a:lnTo>
                <a:lnTo>
                  <a:pt x="8606" y="200079"/>
                </a:lnTo>
                <a:lnTo>
                  <a:pt x="9919" y="219426"/>
                </a:lnTo>
                <a:lnTo>
                  <a:pt x="25056" y="236837"/>
                </a:lnTo>
                <a:lnTo>
                  <a:pt x="51035" y="251493"/>
                </a:lnTo>
                <a:lnTo>
                  <a:pt x="84876" y="262573"/>
                </a:lnTo>
                <a:lnTo>
                  <a:pt x="123597" y="269258"/>
                </a:lnTo>
                <a:lnTo>
                  <a:pt x="164218" y="270726"/>
                </a:lnTo>
                <a:lnTo>
                  <a:pt x="203758" y="266159"/>
                </a:lnTo>
                <a:lnTo>
                  <a:pt x="239236" y="254735"/>
                </a:lnTo>
                <a:lnTo>
                  <a:pt x="502574" y="254735"/>
                </a:lnTo>
                <a:lnTo>
                  <a:pt x="571221" y="229623"/>
                </a:lnTo>
                <a:lnTo>
                  <a:pt x="615166" y="183058"/>
                </a:lnTo>
                <a:lnTo>
                  <a:pt x="617106" y="159578"/>
                </a:lnTo>
                <a:lnTo>
                  <a:pt x="601205" y="139854"/>
                </a:lnTo>
                <a:lnTo>
                  <a:pt x="564100" y="126803"/>
                </a:lnTo>
                <a:lnTo>
                  <a:pt x="590680" y="109268"/>
                </a:lnTo>
                <a:lnTo>
                  <a:pt x="599752" y="89771"/>
                </a:lnTo>
                <a:lnTo>
                  <a:pt x="593830" y="69891"/>
                </a:lnTo>
                <a:lnTo>
                  <a:pt x="575430" y="51204"/>
                </a:lnTo>
                <a:lnTo>
                  <a:pt x="547065" y="35291"/>
                </a:lnTo>
                <a:lnTo>
                  <a:pt x="533544" y="30926"/>
                </a:lnTo>
                <a:lnTo>
                  <a:pt x="167558" y="30926"/>
                </a:lnTo>
                <a:lnTo>
                  <a:pt x="108599" y="29156"/>
                </a:lnTo>
                <a:close/>
              </a:path>
              <a:path w="617219" h="285750">
                <a:moveTo>
                  <a:pt x="502574" y="254735"/>
                </a:moveTo>
                <a:lnTo>
                  <a:pt x="455595" y="254735"/>
                </a:lnTo>
                <a:lnTo>
                  <a:pt x="496280" y="256218"/>
                </a:lnTo>
                <a:lnTo>
                  <a:pt x="502574" y="254735"/>
                </a:lnTo>
                <a:close/>
              </a:path>
              <a:path w="617219" h="285750">
                <a:moveTo>
                  <a:pt x="282435" y="0"/>
                </a:moveTo>
                <a:lnTo>
                  <a:pt x="231188" y="2626"/>
                </a:lnTo>
                <a:lnTo>
                  <a:pt x="189294" y="12733"/>
                </a:lnTo>
                <a:lnTo>
                  <a:pt x="167558" y="30926"/>
                </a:lnTo>
                <a:lnTo>
                  <a:pt x="384240" y="30926"/>
                </a:lnTo>
                <a:lnTo>
                  <a:pt x="369767" y="14756"/>
                </a:lnTo>
                <a:lnTo>
                  <a:pt x="332230" y="4245"/>
                </a:lnTo>
                <a:lnTo>
                  <a:pt x="282435" y="0"/>
                </a:lnTo>
                <a:close/>
              </a:path>
              <a:path w="617219" h="285750">
                <a:moveTo>
                  <a:pt x="470497" y="18094"/>
                </a:moveTo>
                <a:lnTo>
                  <a:pt x="427322" y="19967"/>
                </a:lnTo>
                <a:lnTo>
                  <a:pt x="384240" y="30926"/>
                </a:lnTo>
                <a:lnTo>
                  <a:pt x="533544" y="30926"/>
                </a:lnTo>
                <a:lnTo>
                  <a:pt x="511249" y="23728"/>
                </a:lnTo>
                <a:lnTo>
                  <a:pt x="470497" y="18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6"/>
          <p:cNvSpPr/>
          <p:nvPr/>
        </p:nvSpPr>
        <p:spPr>
          <a:xfrm>
            <a:off x="1981531" y="3173102"/>
            <a:ext cx="617220" cy="285750"/>
          </a:xfrm>
          <a:custGeom>
            <a:avLst/>
            <a:gdLst/>
            <a:ahLst/>
            <a:cxnLst/>
            <a:rect l="l" t="t" r="r" b="b"/>
            <a:pathLst>
              <a:path w="617219" h="285750">
                <a:moveTo>
                  <a:pt x="59376" y="158859"/>
                </a:moveTo>
                <a:lnTo>
                  <a:pt x="25656" y="147816"/>
                </a:lnTo>
                <a:lnTo>
                  <a:pt x="5950" y="128870"/>
                </a:lnTo>
                <a:lnTo>
                  <a:pt x="0" y="105266"/>
                </a:lnTo>
                <a:lnTo>
                  <a:pt x="7547" y="80249"/>
                </a:lnTo>
                <a:lnTo>
                  <a:pt x="28335" y="57061"/>
                </a:lnTo>
                <a:lnTo>
                  <a:pt x="62105" y="38949"/>
                </a:lnTo>
                <a:lnTo>
                  <a:pt x="108599" y="29156"/>
                </a:lnTo>
                <a:lnTo>
                  <a:pt x="167559" y="30926"/>
                </a:lnTo>
                <a:lnTo>
                  <a:pt x="189294" y="12733"/>
                </a:lnTo>
                <a:lnTo>
                  <a:pt x="231188" y="2626"/>
                </a:lnTo>
                <a:lnTo>
                  <a:pt x="282435" y="0"/>
                </a:lnTo>
                <a:lnTo>
                  <a:pt x="332230" y="4245"/>
                </a:lnTo>
                <a:lnTo>
                  <a:pt x="369767" y="14756"/>
                </a:lnTo>
                <a:lnTo>
                  <a:pt x="384241" y="30926"/>
                </a:lnTo>
                <a:lnTo>
                  <a:pt x="427323" y="19967"/>
                </a:lnTo>
                <a:lnTo>
                  <a:pt x="470497" y="18094"/>
                </a:lnTo>
                <a:lnTo>
                  <a:pt x="511249" y="23728"/>
                </a:lnTo>
                <a:lnTo>
                  <a:pt x="575430" y="51204"/>
                </a:lnTo>
                <a:lnTo>
                  <a:pt x="599752" y="89771"/>
                </a:lnTo>
                <a:lnTo>
                  <a:pt x="590680" y="109268"/>
                </a:lnTo>
                <a:lnTo>
                  <a:pt x="564101" y="126803"/>
                </a:lnTo>
                <a:lnTo>
                  <a:pt x="601206" y="139854"/>
                </a:lnTo>
                <a:lnTo>
                  <a:pt x="617107" y="159578"/>
                </a:lnTo>
                <a:lnTo>
                  <a:pt x="615167" y="183058"/>
                </a:lnTo>
                <a:lnTo>
                  <a:pt x="598750" y="207379"/>
                </a:lnTo>
                <a:lnTo>
                  <a:pt x="571221" y="229624"/>
                </a:lnTo>
                <a:lnTo>
                  <a:pt x="535942" y="246875"/>
                </a:lnTo>
                <a:lnTo>
                  <a:pt x="496279" y="256218"/>
                </a:lnTo>
                <a:lnTo>
                  <a:pt x="455595" y="254735"/>
                </a:lnTo>
                <a:lnTo>
                  <a:pt x="431419" y="272696"/>
                </a:lnTo>
                <a:lnTo>
                  <a:pt x="380571" y="283438"/>
                </a:lnTo>
                <a:lnTo>
                  <a:pt x="320175" y="285201"/>
                </a:lnTo>
                <a:lnTo>
                  <a:pt x="267355" y="276220"/>
                </a:lnTo>
                <a:lnTo>
                  <a:pt x="239236" y="254735"/>
                </a:lnTo>
                <a:lnTo>
                  <a:pt x="203759" y="266159"/>
                </a:lnTo>
                <a:lnTo>
                  <a:pt x="164219" y="270726"/>
                </a:lnTo>
                <a:lnTo>
                  <a:pt x="123598" y="269258"/>
                </a:lnTo>
                <a:lnTo>
                  <a:pt x="84876" y="262573"/>
                </a:lnTo>
                <a:lnTo>
                  <a:pt x="51035" y="251493"/>
                </a:lnTo>
                <a:lnTo>
                  <a:pt x="25056" y="236838"/>
                </a:lnTo>
                <a:lnTo>
                  <a:pt x="9920" y="219426"/>
                </a:lnTo>
                <a:lnTo>
                  <a:pt x="8607" y="200079"/>
                </a:lnTo>
                <a:lnTo>
                  <a:pt x="24099" y="179617"/>
                </a:lnTo>
                <a:lnTo>
                  <a:pt x="59376" y="158859"/>
                </a:lnTo>
                <a:close/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7"/>
          <p:cNvSpPr txBox="1"/>
          <p:nvPr/>
        </p:nvSpPr>
        <p:spPr>
          <a:xfrm>
            <a:off x="2036775" y="3230293"/>
            <a:ext cx="5200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latin typeface="Helvetica"/>
                <a:cs typeface="Helvetica"/>
              </a:rPr>
              <a:t>exceptions**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29" name="object 228"/>
          <p:cNvSpPr/>
          <p:nvPr/>
        </p:nvSpPr>
        <p:spPr>
          <a:xfrm>
            <a:off x="2290322" y="1968929"/>
            <a:ext cx="1437640" cy="242570"/>
          </a:xfrm>
          <a:custGeom>
            <a:avLst/>
            <a:gdLst/>
            <a:ahLst/>
            <a:cxnLst/>
            <a:rect l="l" t="t" r="r" b="b"/>
            <a:pathLst>
              <a:path w="1437639" h="242569">
                <a:moveTo>
                  <a:pt x="1437466" y="0"/>
                </a:moveTo>
                <a:lnTo>
                  <a:pt x="1437466" y="120783"/>
                </a:lnTo>
                <a:lnTo>
                  <a:pt x="1437466" y="146211"/>
                </a:lnTo>
                <a:lnTo>
                  <a:pt x="0" y="146211"/>
                </a:lnTo>
                <a:lnTo>
                  <a:pt x="0" y="216911"/>
                </a:lnTo>
                <a:lnTo>
                  <a:pt x="0" y="242339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9"/>
          <p:cNvSpPr/>
          <p:nvPr/>
        </p:nvSpPr>
        <p:spPr>
          <a:xfrm>
            <a:off x="2257286" y="2204915"/>
            <a:ext cx="66073" cy="83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0"/>
          <p:cNvSpPr txBox="1"/>
          <p:nvPr/>
        </p:nvSpPr>
        <p:spPr>
          <a:xfrm>
            <a:off x="2304879" y="1973830"/>
            <a:ext cx="416559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latin typeface="Helvetica"/>
                <a:cs typeface="Helvetica"/>
              </a:rPr>
              <a:t>page</a:t>
            </a:r>
            <a:r>
              <a:rPr sz="700" i="1" spc="-45" dirty="0">
                <a:latin typeface="Helvetica"/>
                <a:cs typeface="Helvetica"/>
              </a:rPr>
              <a:t> </a:t>
            </a:r>
            <a:r>
              <a:rPr sz="700" i="1" spc="-5" dirty="0">
                <a:latin typeface="Helvetica"/>
                <a:cs typeface="Helvetica"/>
              </a:rPr>
              <a:t>fault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32" name="object 231"/>
          <p:cNvSpPr/>
          <p:nvPr/>
        </p:nvSpPr>
        <p:spPr>
          <a:xfrm>
            <a:off x="2289819" y="2391674"/>
            <a:ext cx="635" cy="687705"/>
          </a:xfrm>
          <a:custGeom>
            <a:avLst/>
            <a:gdLst/>
            <a:ahLst/>
            <a:cxnLst/>
            <a:rect l="l" t="t" r="r" b="b"/>
            <a:pathLst>
              <a:path w="635" h="687705">
                <a:moveTo>
                  <a:pt x="251" y="-6352"/>
                </a:moveTo>
                <a:lnTo>
                  <a:pt x="251" y="693736"/>
                </a:lnTo>
              </a:path>
            </a:pathLst>
          </a:custGeom>
          <a:ln w="13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2"/>
          <p:cNvSpPr/>
          <p:nvPr/>
        </p:nvSpPr>
        <p:spPr>
          <a:xfrm>
            <a:off x="2256783" y="3072703"/>
            <a:ext cx="66073" cy="83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3"/>
          <p:cNvSpPr/>
          <p:nvPr/>
        </p:nvSpPr>
        <p:spPr>
          <a:xfrm>
            <a:off x="7308697" y="234146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16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4"/>
          <p:cNvSpPr/>
          <p:nvPr/>
        </p:nvSpPr>
        <p:spPr>
          <a:xfrm>
            <a:off x="6879144" y="2341460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243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5"/>
          <p:cNvSpPr/>
          <p:nvPr/>
        </p:nvSpPr>
        <p:spPr>
          <a:xfrm>
            <a:off x="3993028" y="2341460"/>
            <a:ext cx="2581910" cy="0"/>
          </a:xfrm>
          <a:custGeom>
            <a:avLst/>
            <a:gdLst/>
            <a:ahLst/>
            <a:cxnLst/>
            <a:rect l="l" t="t" r="r" b="b"/>
            <a:pathLst>
              <a:path w="2581909">
                <a:moveTo>
                  <a:pt x="0" y="0"/>
                </a:moveTo>
                <a:lnTo>
                  <a:pt x="2581805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6"/>
          <p:cNvSpPr/>
          <p:nvPr/>
        </p:nvSpPr>
        <p:spPr>
          <a:xfrm>
            <a:off x="2399708" y="2341460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>
                <a:moveTo>
                  <a:pt x="0" y="0"/>
                </a:moveTo>
                <a:lnTo>
                  <a:pt x="1289010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7"/>
          <p:cNvSpPr/>
          <p:nvPr/>
        </p:nvSpPr>
        <p:spPr>
          <a:xfrm>
            <a:off x="2126912" y="234146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027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8"/>
          <p:cNvSpPr/>
          <p:nvPr/>
        </p:nvSpPr>
        <p:spPr>
          <a:xfrm>
            <a:off x="1706968" y="2341460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175" y="0"/>
                </a:lnTo>
              </a:path>
            </a:pathLst>
          </a:custGeom>
          <a:ln w="1271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9"/>
          <p:cNvSpPr/>
          <p:nvPr/>
        </p:nvSpPr>
        <p:spPr>
          <a:xfrm>
            <a:off x="7004387" y="234922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09" y="0"/>
                </a:lnTo>
              </a:path>
            </a:pathLst>
          </a:custGeom>
          <a:ln w="8489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0"/>
          <p:cNvSpPr/>
          <p:nvPr/>
        </p:nvSpPr>
        <p:spPr>
          <a:xfrm>
            <a:off x="7004384" y="2306781"/>
            <a:ext cx="304800" cy="85090"/>
          </a:xfrm>
          <a:custGeom>
            <a:avLst/>
            <a:gdLst/>
            <a:ahLst/>
            <a:cxnLst/>
            <a:rect l="l" t="t" r="r" b="b"/>
            <a:pathLst>
              <a:path w="304800" h="85089">
                <a:moveTo>
                  <a:pt x="304309" y="0"/>
                </a:moveTo>
                <a:lnTo>
                  <a:pt x="304309" y="84892"/>
                </a:lnTo>
                <a:lnTo>
                  <a:pt x="0" y="84892"/>
                </a:lnTo>
                <a:lnTo>
                  <a:pt x="0" y="0"/>
                </a:lnTo>
                <a:lnTo>
                  <a:pt x="30430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1"/>
          <p:cNvSpPr txBox="1"/>
          <p:nvPr/>
        </p:nvSpPr>
        <p:spPr>
          <a:xfrm>
            <a:off x="7096221" y="2289015"/>
            <a:ext cx="16002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Addr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243" name="object 242"/>
          <p:cNvSpPr/>
          <p:nvPr/>
        </p:nvSpPr>
        <p:spPr>
          <a:xfrm>
            <a:off x="7004391" y="2306624"/>
            <a:ext cx="38100" cy="85090"/>
          </a:xfrm>
          <a:custGeom>
            <a:avLst/>
            <a:gdLst/>
            <a:ahLst/>
            <a:cxnLst/>
            <a:rect l="l" t="t" r="r" b="b"/>
            <a:pathLst>
              <a:path w="38100" h="85089">
                <a:moveTo>
                  <a:pt x="0" y="0"/>
                </a:moveTo>
                <a:lnTo>
                  <a:pt x="38030" y="42453"/>
                </a:lnTo>
                <a:lnTo>
                  <a:pt x="0" y="84892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3"/>
          <p:cNvSpPr/>
          <p:nvPr/>
        </p:nvSpPr>
        <p:spPr>
          <a:xfrm>
            <a:off x="6574834" y="234922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09" y="0"/>
                </a:lnTo>
              </a:path>
            </a:pathLst>
          </a:custGeom>
          <a:ln w="8489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4"/>
          <p:cNvSpPr/>
          <p:nvPr/>
        </p:nvSpPr>
        <p:spPr>
          <a:xfrm>
            <a:off x="6574832" y="2306781"/>
            <a:ext cx="304800" cy="85090"/>
          </a:xfrm>
          <a:custGeom>
            <a:avLst/>
            <a:gdLst/>
            <a:ahLst/>
            <a:cxnLst/>
            <a:rect l="l" t="t" r="r" b="b"/>
            <a:pathLst>
              <a:path w="304800" h="85089">
                <a:moveTo>
                  <a:pt x="304309" y="0"/>
                </a:moveTo>
                <a:lnTo>
                  <a:pt x="304309" y="84892"/>
                </a:lnTo>
                <a:lnTo>
                  <a:pt x="0" y="84892"/>
                </a:lnTo>
                <a:lnTo>
                  <a:pt x="0" y="0"/>
                </a:lnTo>
                <a:lnTo>
                  <a:pt x="30430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5"/>
          <p:cNvSpPr txBox="1"/>
          <p:nvPr/>
        </p:nvSpPr>
        <p:spPr>
          <a:xfrm>
            <a:off x="6666668" y="2289015"/>
            <a:ext cx="16002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Data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247" name="object 246"/>
          <p:cNvSpPr/>
          <p:nvPr/>
        </p:nvSpPr>
        <p:spPr>
          <a:xfrm>
            <a:off x="6574838" y="2306624"/>
            <a:ext cx="38100" cy="85090"/>
          </a:xfrm>
          <a:custGeom>
            <a:avLst/>
            <a:gdLst/>
            <a:ahLst/>
            <a:cxnLst/>
            <a:rect l="l" t="t" r="r" b="b"/>
            <a:pathLst>
              <a:path w="38100" h="85089">
                <a:moveTo>
                  <a:pt x="0" y="0"/>
                </a:moveTo>
                <a:lnTo>
                  <a:pt x="38030" y="42453"/>
                </a:lnTo>
                <a:lnTo>
                  <a:pt x="0" y="84892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7"/>
          <p:cNvSpPr/>
          <p:nvPr/>
        </p:nvSpPr>
        <p:spPr>
          <a:xfrm>
            <a:off x="3688718" y="235128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09" y="0"/>
                </a:lnTo>
              </a:path>
            </a:pathLst>
          </a:custGeom>
          <a:ln w="8489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8"/>
          <p:cNvSpPr/>
          <p:nvPr/>
        </p:nvSpPr>
        <p:spPr>
          <a:xfrm>
            <a:off x="3688716" y="2308840"/>
            <a:ext cx="304800" cy="85090"/>
          </a:xfrm>
          <a:custGeom>
            <a:avLst/>
            <a:gdLst/>
            <a:ahLst/>
            <a:cxnLst/>
            <a:rect l="l" t="t" r="r" b="b"/>
            <a:pathLst>
              <a:path w="304800" h="85089">
                <a:moveTo>
                  <a:pt x="304309" y="0"/>
                </a:moveTo>
                <a:lnTo>
                  <a:pt x="304309" y="84892"/>
                </a:lnTo>
                <a:lnTo>
                  <a:pt x="0" y="84892"/>
                </a:lnTo>
                <a:lnTo>
                  <a:pt x="0" y="0"/>
                </a:lnTo>
                <a:lnTo>
                  <a:pt x="304309" y="0"/>
                </a:lnTo>
                <a:close/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9"/>
          <p:cNvSpPr txBox="1"/>
          <p:nvPr/>
        </p:nvSpPr>
        <p:spPr>
          <a:xfrm>
            <a:off x="3780551" y="2291074"/>
            <a:ext cx="16002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Helvetica"/>
                <a:cs typeface="Helvetica"/>
              </a:rPr>
              <a:t>Addr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251" name="object 250"/>
          <p:cNvSpPr/>
          <p:nvPr/>
        </p:nvSpPr>
        <p:spPr>
          <a:xfrm>
            <a:off x="3688723" y="2308684"/>
            <a:ext cx="38100" cy="85090"/>
          </a:xfrm>
          <a:custGeom>
            <a:avLst/>
            <a:gdLst/>
            <a:ahLst/>
            <a:cxnLst/>
            <a:rect l="l" t="t" r="r" b="b"/>
            <a:pathLst>
              <a:path w="38100" h="85089">
                <a:moveTo>
                  <a:pt x="0" y="0"/>
                </a:moveTo>
                <a:lnTo>
                  <a:pt x="38032" y="42453"/>
                </a:lnTo>
                <a:lnTo>
                  <a:pt x="0" y="84892"/>
                </a:lnTo>
              </a:path>
            </a:pathLst>
          </a:custGeom>
          <a:ln w="12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1"/>
          <p:cNvSpPr/>
          <p:nvPr/>
        </p:nvSpPr>
        <p:spPr>
          <a:xfrm>
            <a:off x="2180939" y="2349228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768" y="0"/>
                </a:lnTo>
              </a:path>
            </a:pathLst>
          </a:custGeom>
          <a:ln w="84893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2"/>
          <p:cNvSpPr/>
          <p:nvPr/>
        </p:nvSpPr>
        <p:spPr>
          <a:xfrm>
            <a:off x="2180938" y="2306781"/>
            <a:ext cx="219075" cy="85090"/>
          </a:xfrm>
          <a:custGeom>
            <a:avLst/>
            <a:gdLst/>
            <a:ahLst/>
            <a:cxnLst/>
            <a:rect l="l" t="t" r="r" b="b"/>
            <a:pathLst>
              <a:path w="219075" h="85089">
                <a:moveTo>
                  <a:pt x="218768" y="0"/>
                </a:moveTo>
                <a:lnTo>
                  <a:pt x="218768" y="84892"/>
                </a:lnTo>
                <a:lnTo>
                  <a:pt x="0" y="84892"/>
                </a:lnTo>
                <a:lnTo>
                  <a:pt x="0" y="0"/>
                </a:lnTo>
                <a:lnTo>
                  <a:pt x="218768" y="0"/>
                </a:lnTo>
                <a:close/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3"/>
          <p:cNvSpPr/>
          <p:nvPr/>
        </p:nvSpPr>
        <p:spPr>
          <a:xfrm>
            <a:off x="2180943" y="2306624"/>
            <a:ext cx="27940" cy="85090"/>
          </a:xfrm>
          <a:custGeom>
            <a:avLst/>
            <a:gdLst/>
            <a:ahLst/>
            <a:cxnLst/>
            <a:rect l="l" t="t" r="r" b="b"/>
            <a:pathLst>
              <a:path w="27939" h="85089">
                <a:moveTo>
                  <a:pt x="0" y="0"/>
                </a:moveTo>
                <a:lnTo>
                  <a:pt x="27340" y="42453"/>
                </a:lnTo>
                <a:lnTo>
                  <a:pt x="0" y="84892"/>
                </a:lnTo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4"/>
          <p:cNvSpPr/>
          <p:nvPr/>
        </p:nvSpPr>
        <p:spPr>
          <a:xfrm>
            <a:off x="3954034" y="3059546"/>
            <a:ext cx="82709" cy="2316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5"/>
          <p:cNvSpPr/>
          <p:nvPr/>
        </p:nvSpPr>
        <p:spPr>
          <a:xfrm>
            <a:off x="2682156" y="3064440"/>
            <a:ext cx="2554605" cy="252095"/>
          </a:xfrm>
          <a:custGeom>
            <a:avLst/>
            <a:gdLst/>
            <a:ahLst/>
            <a:cxnLst/>
            <a:rect l="l" t="t" r="r" b="b"/>
            <a:pathLst>
              <a:path w="2554604" h="252095">
                <a:moveTo>
                  <a:pt x="2554214" y="0"/>
                </a:moveTo>
                <a:lnTo>
                  <a:pt x="2554214" y="120783"/>
                </a:lnTo>
                <a:lnTo>
                  <a:pt x="2554214" y="251494"/>
                </a:lnTo>
                <a:lnTo>
                  <a:pt x="25411" y="251494"/>
                </a:lnTo>
                <a:lnTo>
                  <a:pt x="0" y="251494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6"/>
          <p:cNvSpPr/>
          <p:nvPr/>
        </p:nvSpPr>
        <p:spPr>
          <a:xfrm>
            <a:off x="2604648" y="3282879"/>
            <a:ext cx="83863" cy="6611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7"/>
          <p:cNvSpPr txBox="1"/>
          <p:nvPr/>
        </p:nvSpPr>
        <p:spPr>
          <a:xfrm>
            <a:off x="4545003" y="3330415"/>
            <a:ext cx="61912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2860">
              <a:lnSpc>
                <a:spcPts val="700"/>
              </a:lnSpc>
              <a:spcBef>
                <a:spcPts val="140"/>
              </a:spcBef>
            </a:pPr>
            <a:r>
              <a:rPr sz="600" spc="-5" dirty="0">
                <a:latin typeface="Helvetica"/>
                <a:cs typeface="Helvetica"/>
              </a:rPr>
              <a:t>ordering failures  from store</a:t>
            </a:r>
            <a:r>
              <a:rPr sz="600" spc="-30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search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59" name="object 258"/>
          <p:cNvSpPr/>
          <p:nvPr/>
        </p:nvSpPr>
        <p:spPr>
          <a:xfrm>
            <a:off x="2626159" y="4030611"/>
            <a:ext cx="203297" cy="28604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9"/>
          <p:cNvSpPr/>
          <p:nvPr/>
        </p:nvSpPr>
        <p:spPr>
          <a:xfrm>
            <a:off x="3933398" y="1383243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4">
                <a:moveTo>
                  <a:pt x="59628" y="0"/>
                </a:moveTo>
                <a:lnTo>
                  <a:pt x="0" y="5732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0"/>
          <p:cNvSpPr/>
          <p:nvPr/>
        </p:nvSpPr>
        <p:spPr>
          <a:xfrm>
            <a:off x="3688454" y="1147275"/>
            <a:ext cx="244944" cy="2996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1"/>
          <p:cNvSpPr/>
          <p:nvPr/>
        </p:nvSpPr>
        <p:spPr>
          <a:xfrm>
            <a:off x="4364425" y="1481204"/>
            <a:ext cx="57785" cy="59690"/>
          </a:xfrm>
          <a:custGeom>
            <a:avLst/>
            <a:gdLst/>
            <a:ahLst/>
            <a:cxnLst/>
            <a:rect l="l" t="t" r="r" b="b"/>
            <a:pathLst>
              <a:path w="57785" h="59690">
                <a:moveTo>
                  <a:pt x="57290" y="59667"/>
                </a:moveTo>
                <a:lnTo>
                  <a:pt x="0" y="0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2"/>
          <p:cNvSpPr/>
          <p:nvPr/>
        </p:nvSpPr>
        <p:spPr>
          <a:xfrm>
            <a:off x="4421715" y="124246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298411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3"/>
          <p:cNvSpPr/>
          <p:nvPr/>
        </p:nvSpPr>
        <p:spPr>
          <a:xfrm>
            <a:off x="4364425" y="1242460"/>
            <a:ext cx="57785" cy="60325"/>
          </a:xfrm>
          <a:custGeom>
            <a:avLst/>
            <a:gdLst/>
            <a:ahLst/>
            <a:cxnLst/>
            <a:rect l="l" t="t" r="r" b="b"/>
            <a:pathLst>
              <a:path w="57785" h="60325">
                <a:moveTo>
                  <a:pt x="57290" y="0"/>
                </a:moveTo>
                <a:lnTo>
                  <a:pt x="0" y="59692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4"/>
          <p:cNvSpPr/>
          <p:nvPr/>
        </p:nvSpPr>
        <p:spPr>
          <a:xfrm>
            <a:off x="4364425" y="130214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179064"/>
                </a:moveTo>
                <a:lnTo>
                  <a:pt x="0" y="0"/>
                </a:lnTo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5"/>
          <p:cNvSpPr/>
          <p:nvPr/>
        </p:nvSpPr>
        <p:spPr>
          <a:xfrm>
            <a:off x="3918472" y="1262460"/>
            <a:ext cx="446405" cy="129539"/>
          </a:xfrm>
          <a:custGeom>
            <a:avLst/>
            <a:gdLst/>
            <a:ahLst/>
            <a:cxnLst/>
            <a:rect l="l" t="t" r="r" b="b"/>
            <a:pathLst>
              <a:path w="446404" h="129540">
                <a:moveTo>
                  <a:pt x="445952" y="129205"/>
                </a:moveTo>
                <a:lnTo>
                  <a:pt x="325247" y="129205"/>
                </a:lnTo>
                <a:lnTo>
                  <a:pt x="261718" y="129205"/>
                </a:lnTo>
                <a:lnTo>
                  <a:pt x="261718" y="0"/>
                </a:lnTo>
                <a:lnTo>
                  <a:pt x="0" y="0"/>
                </a:lnTo>
                <a:lnTo>
                  <a:pt x="0" y="25428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6"/>
          <p:cNvSpPr/>
          <p:nvPr/>
        </p:nvSpPr>
        <p:spPr>
          <a:xfrm>
            <a:off x="3885436" y="1281533"/>
            <a:ext cx="66073" cy="839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7"/>
          <p:cNvSpPr txBox="1"/>
          <p:nvPr/>
        </p:nvSpPr>
        <p:spPr>
          <a:xfrm>
            <a:off x="4846766" y="1250637"/>
            <a:ext cx="12884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retry load address (needs</a:t>
            </a:r>
            <a:r>
              <a:rPr sz="600" spc="50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translation)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69" name="object 268"/>
          <p:cNvSpPr txBox="1"/>
          <p:nvPr/>
        </p:nvSpPr>
        <p:spPr>
          <a:xfrm>
            <a:off x="4833715" y="1391929"/>
            <a:ext cx="13138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retry store address (needs</a:t>
            </a:r>
            <a:r>
              <a:rPr sz="600" spc="50" dirty="0">
                <a:latin typeface="Helvetica"/>
                <a:cs typeface="Helvetica"/>
              </a:rPr>
              <a:t> </a:t>
            </a:r>
            <a:r>
              <a:rPr sz="600" spc="-5" dirty="0">
                <a:latin typeface="Helvetica"/>
                <a:cs typeface="Helvetica"/>
              </a:rPr>
              <a:t>translation)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70" name="object 269"/>
          <p:cNvSpPr/>
          <p:nvPr/>
        </p:nvSpPr>
        <p:spPr>
          <a:xfrm>
            <a:off x="4452205" y="1432516"/>
            <a:ext cx="323184" cy="661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0"/>
          <p:cNvSpPr/>
          <p:nvPr/>
        </p:nvSpPr>
        <p:spPr>
          <a:xfrm>
            <a:off x="4529714" y="1317076"/>
            <a:ext cx="272415" cy="635"/>
          </a:xfrm>
          <a:custGeom>
            <a:avLst/>
            <a:gdLst/>
            <a:ahLst/>
            <a:cxnLst/>
            <a:rect l="l" t="t" r="r" b="b"/>
            <a:pathLst>
              <a:path w="272414" h="634">
                <a:moveTo>
                  <a:pt x="272387" y="36"/>
                </a:moveTo>
                <a:lnTo>
                  <a:pt x="0" y="0"/>
                </a:lnTo>
              </a:path>
            </a:pathLst>
          </a:custGeom>
          <a:ln w="1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1"/>
          <p:cNvSpPr/>
          <p:nvPr/>
        </p:nvSpPr>
        <p:spPr>
          <a:xfrm>
            <a:off x="4452206" y="1284020"/>
            <a:ext cx="83867" cy="6611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2"/>
          <p:cNvSpPr/>
          <p:nvPr/>
        </p:nvSpPr>
        <p:spPr>
          <a:xfrm>
            <a:off x="3298264" y="2641261"/>
            <a:ext cx="139766" cy="385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3"/>
          <p:cNvSpPr txBox="1"/>
          <p:nvPr/>
        </p:nvSpPr>
        <p:spPr>
          <a:xfrm>
            <a:off x="2553209" y="2323338"/>
            <a:ext cx="854075" cy="3175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Helvetica"/>
                <a:cs typeface="Helvetica"/>
              </a:rPr>
              <a:t>SAQ</a:t>
            </a:r>
            <a:endParaRPr sz="100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760095" algn="l"/>
              </a:tabLst>
            </a:pPr>
            <a:r>
              <a:rPr sz="800" spc="-5" dirty="0">
                <a:latin typeface="Helvetica"/>
                <a:cs typeface="Helvetica"/>
              </a:rPr>
              <a:t>A   </a:t>
            </a:r>
            <a:r>
              <a:rPr sz="800" spc="-45" dirty="0">
                <a:latin typeface="Helvetica"/>
                <a:cs typeface="Helvetica"/>
              </a:rPr>
              <a:t> </a:t>
            </a:r>
            <a:r>
              <a:rPr sz="800" spc="-5" dirty="0">
                <a:latin typeface="Helvetica"/>
                <a:cs typeface="Helvetica"/>
              </a:rPr>
              <a:t>val</a:t>
            </a:r>
            <a:r>
              <a:rPr sz="800" dirty="0">
                <a:latin typeface="Helvetica"/>
                <a:cs typeface="Helvetica"/>
              </a:rPr>
              <a:t>   </a:t>
            </a:r>
            <a:r>
              <a:rPr sz="800" spc="-25" dirty="0">
                <a:latin typeface="Helvetica"/>
                <a:cs typeface="Helvetica"/>
              </a:rPr>
              <a:t> </a:t>
            </a:r>
            <a:r>
              <a:rPr sz="800" spc="-5" dirty="0">
                <a:latin typeface="Helvetica"/>
                <a:cs typeface="Helvetica"/>
              </a:rPr>
              <a:t>addr</a:t>
            </a:r>
            <a:r>
              <a:rPr sz="800" dirty="0">
                <a:latin typeface="Helvetica"/>
                <a:cs typeface="Helvetica"/>
              </a:rPr>
              <a:t>	</a:t>
            </a:r>
            <a:r>
              <a:rPr sz="800" spc="-5" dirty="0">
                <a:latin typeface="Helvetica"/>
                <a:cs typeface="Helvetica"/>
              </a:rPr>
              <a:t>V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75" name="object 274"/>
          <p:cNvSpPr/>
          <p:nvPr/>
        </p:nvSpPr>
        <p:spPr>
          <a:xfrm>
            <a:off x="4845564" y="2635790"/>
            <a:ext cx="139768" cy="385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5"/>
          <p:cNvSpPr txBox="1"/>
          <p:nvPr/>
        </p:nvSpPr>
        <p:spPr>
          <a:xfrm>
            <a:off x="4202188" y="2310509"/>
            <a:ext cx="1150620" cy="326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215"/>
              </a:spcBef>
            </a:pPr>
            <a:r>
              <a:rPr sz="1000" i="1" dirty="0">
                <a:latin typeface="Helvetica"/>
                <a:cs typeface="Helvetica"/>
              </a:rPr>
              <a:t>LAQ</a:t>
            </a:r>
            <a:endParaRPr sz="10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64260" algn="l"/>
              </a:tabLst>
            </a:pPr>
            <a:r>
              <a:rPr sz="800" spc="-5" dirty="0">
                <a:latin typeface="Helvetica"/>
                <a:cs typeface="Helvetica"/>
              </a:rPr>
              <a:t>A   </a:t>
            </a:r>
            <a:r>
              <a:rPr sz="800" spc="-110" dirty="0">
                <a:latin typeface="Helvetica"/>
                <a:cs typeface="Helvetica"/>
              </a:rPr>
              <a:t> </a:t>
            </a:r>
            <a:r>
              <a:rPr sz="1200" spc="-7" baseline="3472" dirty="0">
                <a:latin typeface="Helvetica"/>
                <a:cs typeface="Helvetica"/>
              </a:rPr>
              <a:t>val</a:t>
            </a:r>
            <a:r>
              <a:rPr sz="1200" baseline="3472" dirty="0">
                <a:latin typeface="Helvetica"/>
                <a:cs typeface="Helvetica"/>
              </a:rPr>
              <a:t>  </a:t>
            </a:r>
            <a:r>
              <a:rPr sz="1200" spc="-165" baseline="3472" dirty="0">
                <a:latin typeface="Helvetica"/>
                <a:cs typeface="Helvetica"/>
              </a:rPr>
              <a:t> </a:t>
            </a:r>
            <a:r>
              <a:rPr sz="1200" spc="-7" baseline="3472" dirty="0">
                <a:latin typeface="Helvetica"/>
                <a:cs typeface="Helvetica"/>
              </a:rPr>
              <a:t>addr</a:t>
            </a:r>
            <a:r>
              <a:rPr sz="1200" baseline="3472" dirty="0">
                <a:latin typeface="Helvetica"/>
                <a:cs typeface="Helvetica"/>
              </a:rPr>
              <a:t>  </a:t>
            </a:r>
            <a:r>
              <a:rPr sz="1200" spc="37" baseline="3472" dirty="0">
                <a:latin typeface="Helvetica"/>
                <a:cs typeface="Helvetica"/>
              </a:rPr>
              <a:t> </a:t>
            </a:r>
            <a:r>
              <a:rPr sz="800" spc="-5" dirty="0">
                <a:latin typeface="Helvetica"/>
                <a:cs typeface="Helvetica"/>
              </a:rPr>
              <a:t>V</a:t>
            </a:r>
            <a:r>
              <a:rPr sz="800" dirty="0">
                <a:latin typeface="Helvetica"/>
                <a:cs typeface="Helvetica"/>
              </a:rPr>
              <a:t>    </a:t>
            </a:r>
            <a:r>
              <a:rPr sz="800" spc="-114" dirty="0">
                <a:latin typeface="Helvetica"/>
                <a:cs typeface="Helvetica"/>
              </a:rPr>
              <a:t> </a:t>
            </a:r>
            <a:r>
              <a:rPr sz="800" spc="-5" dirty="0">
                <a:latin typeface="Helvetica"/>
                <a:cs typeface="Helvetica"/>
              </a:rPr>
              <a:t>E</a:t>
            </a:r>
            <a:r>
              <a:rPr sz="800" dirty="0">
                <a:latin typeface="Helvetica"/>
                <a:cs typeface="Helvetica"/>
              </a:rPr>
              <a:t>	</a:t>
            </a:r>
            <a:r>
              <a:rPr sz="800" spc="-5" dirty="0">
                <a:latin typeface="Helvetica"/>
                <a:cs typeface="Helvetica"/>
              </a:rPr>
              <a:t>R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277" name="object 276"/>
          <p:cNvSpPr/>
          <p:nvPr/>
        </p:nvSpPr>
        <p:spPr>
          <a:xfrm>
            <a:off x="1908144" y="2350879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767" y="0"/>
                </a:lnTo>
              </a:path>
            </a:pathLst>
          </a:custGeom>
          <a:ln w="8489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7"/>
          <p:cNvSpPr/>
          <p:nvPr/>
        </p:nvSpPr>
        <p:spPr>
          <a:xfrm>
            <a:off x="1908143" y="2308431"/>
            <a:ext cx="219075" cy="85090"/>
          </a:xfrm>
          <a:custGeom>
            <a:avLst/>
            <a:gdLst/>
            <a:ahLst/>
            <a:cxnLst/>
            <a:rect l="l" t="t" r="r" b="b"/>
            <a:pathLst>
              <a:path w="219075" h="85089">
                <a:moveTo>
                  <a:pt x="218768" y="0"/>
                </a:moveTo>
                <a:lnTo>
                  <a:pt x="218768" y="84894"/>
                </a:lnTo>
                <a:lnTo>
                  <a:pt x="0" y="84894"/>
                </a:lnTo>
                <a:lnTo>
                  <a:pt x="0" y="0"/>
                </a:lnTo>
                <a:lnTo>
                  <a:pt x="218768" y="0"/>
                </a:lnTo>
                <a:close/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8"/>
          <p:cNvSpPr txBox="1"/>
          <p:nvPr/>
        </p:nvSpPr>
        <p:spPr>
          <a:xfrm>
            <a:off x="1957207" y="2290665"/>
            <a:ext cx="41529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500" spc="-5" dirty="0">
                <a:latin typeface="Helvetica"/>
                <a:cs typeface="Helvetica"/>
              </a:rPr>
              <a:t>miss	xcpt</a:t>
            </a:r>
            <a:endParaRPr sz="500">
              <a:latin typeface="Helvetica"/>
              <a:cs typeface="Helvetica"/>
            </a:endParaRPr>
          </a:p>
        </p:txBody>
      </p:sp>
      <p:sp>
        <p:nvSpPr>
          <p:cNvPr id="280" name="object 279"/>
          <p:cNvSpPr/>
          <p:nvPr/>
        </p:nvSpPr>
        <p:spPr>
          <a:xfrm>
            <a:off x="1908148" y="2308275"/>
            <a:ext cx="27940" cy="85090"/>
          </a:xfrm>
          <a:custGeom>
            <a:avLst/>
            <a:gdLst/>
            <a:ahLst/>
            <a:cxnLst/>
            <a:rect l="l" t="t" r="r" b="b"/>
            <a:pathLst>
              <a:path w="27939" h="85089">
                <a:moveTo>
                  <a:pt x="0" y="0"/>
                </a:moveTo>
                <a:lnTo>
                  <a:pt x="27340" y="42453"/>
                </a:lnTo>
                <a:lnTo>
                  <a:pt x="0" y="84892"/>
                </a:lnTo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0"/>
          <p:cNvSpPr txBox="1"/>
          <p:nvPr/>
        </p:nvSpPr>
        <p:spPr>
          <a:xfrm>
            <a:off x="2003683" y="1772427"/>
            <a:ext cx="772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latin typeface="Helvetica"/>
                <a:cs typeface="Helvetica"/>
              </a:rPr>
              <a:t>TLB miss </a:t>
            </a:r>
            <a:r>
              <a:rPr sz="700" spc="-5" dirty="0">
                <a:latin typeface="Helvetica"/>
                <a:cs typeface="Helvetica"/>
              </a:rPr>
              <a:t>or</a:t>
            </a:r>
            <a:r>
              <a:rPr sz="700" spc="-30" dirty="0">
                <a:latin typeface="Helvetica"/>
                <a:cs typeface="Helvetica"/>
              </a:rPr>
              <a:t> </a:t>
            </a:r>
            <a:r>
              <a:rPr sz="700" i="1" spc="-5" dirty="0">
                <a:latin typeface="Helvetica"/>
                <a:cs typeface="Helvetica"/>
              </a:rPr>
              <a:t>!ready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82" name="object 281"/>
          <p:cNvSpPr/>
          <p:nvPr/>
        </p:nvSpPr>
        <p:spPr>
          <a:xfrm>
            <a:off x="2017527" y="1904886"/>
            <a:ext cx="1452880" cy="308610"/>
          </a:xfrm>
          <a:custGeom>
            <a:avLst/>
            <a:gdLst/>
            <a:ahLst/>
            <a:cxnLst/>
            <a:rect l="l" t="t" r="r" b="b"/>
            <a:pathLst>
              <a:path w="1452879" h="308610">
                <a:moveTo>
                  <a:pt x="1452602" y="0"/>
                </a:moveTo>
                <a:lnTo>
                  <a:pt x="1331897" y="0"/>
                </a:lnTo>
                <a:lnTo>
                  <a:pt x="0" y="0"/>
                </a:lnTo>
                <a:lnTo>
                  <a:pt x="0" y="282605"/>
                </a:lnTo>
                <a:lnTo>
                  <a:pt x="0" y="308033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2"/>
          <p:cNvSpPr/>
          <p:nvPr/>
        </p:nvSpPr>
        <p:spPr>
          <a:xfrm>
            <a:off x="1984491" y="2206565"/>
            <a:ext cx="66073" cy="839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3"/>
          <p:cNvSpPr/>
          <p:nvPr/>
        </p:nvSpPr>
        <p:spPr>
          <a:xfrm>
            <a:off x="1984491" y="2393325"/>
            <a:ext cx="66073" cy="16845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4"/>
          <p:cNvSpPr txBox="1"/>
          <p:nvPr/>
        </p:nvSpPr>
        <p:spPr>
          <a:xfrm>
            <a:off x="1929070" y="2550523"/>
            <a:ext cx="16383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5" dirty="0">
                <a:latin typeface="Helvetica"/>
                <a:cs typeface="Helvetica"/>
              </a:rPr>
              <a:t>kill*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86" name="object 285"/>
          <p:cNvSpPr/>
          <p:nvPr/>
        </p:nvSpPr>
        <p:spPr>
          <a:xfrm>
            <a:off x="1925809" y="4061522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396239" h="298450">
                <a:moveTo>
                  <a:pt x="291966" y="266052"/>
                </a:moveTo>
                <a:lnTo>
                  <a:pt x="153170" y="266052"/>
                </a:lnTo>
                <a:lnTo>
                  <a:pt x="178624" y="291989"/>
                </a:lnTo>
                <a:lnTo>
                  <a:pt x="224545" y="298239"/>
                </a:lnTo>
                <a:lnTo>
                  <a:pt x="269477" y="288394"/>
                </a:lnTo>
                <a:lnTo>
                  <a:pt x="291966" y="266052"/>
                </a:lnTo>
                <a:close/>
              </a:path>
              <a:path w="396239" h="298450">
                <a:moveTo>
                  <a:pt x="180883" y="0"/>
                </a:moveTo>
                <a:lnTo>
                  <a:pt x="133386" y="7005"/>
                </a:lnTo>
                <a:lnTo>
                  <a:pt x="107189" y="32300"/>
                </a:lnTo>
                <a:lnTo>
                  <a:pt x="58527" y="32686"/>
                </a:lnTo>
                <a:lnTo>
                  <a:pt x="24179" y="52534"/>
                </a:lnTo>
                <a:lnTo>
                  <a:pt x="4540" y="83814"/>
                </a:lnTo>
                <a:lnTo>
                  <a:pt x="0" y="118492"/>
                </a:lnTo>
                <a:lnTo>
                  <a:pt x="10952" y="148537"/>
                </a:lnTo>
                <a:lnTo>
                  <a:pt x="37788" y="165916"/>
                </a:lnTo>
                <a:lnTo>
                  <a:pt x="9455" y="196844"/>
                </a:lnTo>
                <a:lnTo>
                  <a:pt x="5353" y="226392"/>
                </a:lnTo>
                <a:lnTo>
                  <a:pt x="19907" y="252064"/>
                </a:lnTo>
                <a:lnTo>
                  <a:pt x="47541" y="271364"/>
                </a:lnTo>
                <a:lnTo>
                  <a:pt x="82679" y="281793"/>
                </a:lnTo>
                <a:lnTo>
                  <a:pt x="119748" y="280855"/>
                </a:lnTo>
                <a:lnTo>
                  <a:pt x="153170" y="266052"/>
                </a:lnTo>
                <a:lnTo>
                  <a:pt x="291966" y="266052"/>
                </a:lnTo>
                <a:lnTo>
                  <a:pt x="326726" y="265454"/>
                </a:lnTo>
                <a:lnTo>
                  <a:pt x="359043" y="246561"/>
                </a:lnTo>
                <a:lnTo>
                  <a:pt x="383802" y="216592"/>
                </a:lnTo>
                <a:lnTo>
                  <a:pt x="395886" y="182768"/>
                </a:lnTo>
                <a:lnTo>
                  <a:pt x="390182" y="152309"/>
                </a:lnTo>
                <a:lnTo>
                  <a:pt x="361574" y="132435"/>
                </a:lnTo>
                <a:lnTo>
                  <a:pt x="382837" y="104094"/>
                </a:lnTo>
                <a:lnTo>
                  <a:pt x="380646" y="72995"/>
                </a:lnTo>
                <a:lnTo>
                  <a:pt x="360441" y="44704"/>
                </a:lnTo>
                <a:lnTo>
                  <a:pt x="340036" y="32300"/>
                </a:lnTo>
                <a:lnTo>
                  <a:pt x="246191" y="32300"/>
                </a:lnTo>
                <a:lnTo>
                  <a:pt x="226283" y="9144"/>
                </a:lnTo>
                <a:lnTo>
                  <a:pt x="180883" y="0"/>
                </a:lnTo>
                <a:close/>
              </a:path>
              <a:path w="396239" h="298450">
                <a:moveTo>
                  <a:pt x="287771" y="18793"/>
                </a:moveTo>
                <a:lnTo>
                  <a:pt x="246191" y="32300"/>
                </a:lnTo>
                <a:lnTo>
                  <a:pt x="340036" y="32300"/>
                </a:lnTo>
                <a:lnTo>
                  <a:pt x="327669" y="24782"/>
                </a:lnTo>
                <a:lnTo>
                  <a:pt x="287771" y="187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6"/>
          <p:cNvSpPr/>
          <p:nvPr/>
        </p:nvSpPr>
        <p:spPr>
          <a:xfrm>
            <a:off x="1925808" y="4061522"/>
            <a:ext cx="396240" cy="298450"/>
          </a:xfrm>
          <a:custGeom>
            <a:avLst/>
            <a:gdLst/>
            <a:ahLst/>
            <a:cxnLst/>
            <a:rect l="l" t="t" r="r" b="b"/>
            <a:pathLst>
              <a:path w="396239" h="298450">
                <a:moveTo>
                  <a:pt x="37788" y="165916"/>
                </a:moveTo>
                <a:lnTo>
                  <a:pt x="10952" y="148536"/>
                </a:lnTo>
                <a:lnTo>
                  <a:pt x="0" y="118492"/>
                </a:lnTo>
                <a:lnTo>
                  <a:pt x="4540" y="83814"/>
                </a:lnTo>
                <a:lnTo>
                  <a:pt x="24179" y="52535"/>
                </a:lnTo>
                <a:lnTo>
                  <a:pt x="58526" y="32686"/>
                </a:lnTo>
                <a:lnTo>
                  <a:pt x="107188" y="32300"/>
                </a:lnTo>
                <a:lnTo>
                  <a:pt x="133386" y="7005"/>
                </a:lnTo>
                <a:lnTo>
                  <a:pt x="180883" y="0"/>
                </a:lnTo>
                <a:lnTo>
                  <a:pt x="226283" y="9145"/>
                </a:lnTo>
                <a:lnTo>
                  <a:pt x="246192" y="32300"/>
                </a:lnTo>
                <a:lnTo>
                  <a:pt x="287771" y="18793"/>
                </a:lnTo>
                <a:lnTo>
                  <a:pt x="327669" y="24782"/>
                </a:lnTo>
                <a:lnTo>
                  <a:pt x="360441" y="44704"/>
                </a:lnTo>
                <a:lnTo>
                  <a:pt x="380646" y="72995"/>
                </a:lnTo>
                <a:lnTo>
                  <a:pt x="382837" y="104094"/>
                </a:lnTo>
                <a:lnTo>
                  <a:pt x="361574" y="132436"/>
                </a:lnTo>
                <a:lnTo>
                  <a:pt x="390182" y="152309"/>
                </a:lnTo>
                <a:lnTo>
                  <a:pt x="383802" y="216592"/>
                </a:lnTo>
                <a:lnTo>
                  <a:pt x="359043" y="246561"/>
                </a:lnTo>
                <a:lnTo>
                  <a:pt x="291966" y="266052"/>
                </a:lnTo>
                <a:lnTo>
                  <a:pt x="269477" y="288394"/>
                </a:lnTo>
                <a:lnTo>
                  <a:pt x="224545" y="298238"/>
                </a:lnTo>
                <a:lnTo>
                  <a:pt x="178623" y="291989"/>
                </a:lnTo>
                <a:lnTo>
                  <a:pt x="153170" y="266052"/>
                </a:lnTo>
                <a:lnTo>
                  <a:pt x="119748" y="280854"/>
                </a:lnTo>
                <a:lnTo>
                  <a:pt x="82679" y="281792"/>
                </a:lnTo>
                <a:lnTo>
                  <a:pt x="47541" y="271363"/>
                </a:lnTo>
                <a:lnTo>
                  <a:pt x="19907" y="252064"/>
                </a:lnTo>
                <a:lnTo>
                  <a:pt x="5353" y="226392"/>
                </a:lnTo>
                <a:lnTo>
                  <a:pt x="9455" y="196843"/>
                </a:lnTo>
                <a:lnTo>
                  <a:pt x="37788" y="165916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7"/>
          <p:cNvSpPr txBox="1"/>
          <p:nvPr/>
        </p:nvSpPr>
        <p:spPr>
          <a:xfrm>
            <a:off x="1955465" y="4074202"/>
            <a:ext cx="340995" cy="2343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50800">
              <a:lnSpc>
                <a:spcPts val="800"/>
              </a:lnSpc>
              <a:spcBef>
                <a:spcPts val="160"/>
              </a:spcBef>
            </a:pPr>
            <a:r>
              <a:rPr sz="700" spc="-5" dirty="0">
                <a:latin typeface="Helvetica"/>
                <a:cs typeface="Helvetica"/>
              </a:rPr>
              <a:t>Store  unbus</a:t>
            </a:r>
            <a:r>
              <a:rPr sz="700" spc="-10" dirty="0">
                <a:latin typeface="Helvetica"/>
                <a:cs typeface="Helvetica"/>
              </a:rPr>
              <a:t>y</a:t>
            </a:r>
            <a:r>
              <a:rPr sz="600" b="1" spc="-7" baseline="27777" dirty="0">
                <a:latin typeface="Helvetica"/>
                <a:cs typeface="Helvetica"/>
              </a:rPr>
              <a:t>†</a:t>
            </a:r>
            <a:endParaRPr sz="600" baseline="27777">
              <a:latin typeface="Helvetica"/>
              <a:cs typeface="Helvetica"/>
            </a:endParaRPr>
          </a:p>
        </p:txBody>
      </p:sp>
      <p:sp>
        <p:nvSpPr>
          <p:cNvPr id="289" name="object 288"/>
          <p:cNvSpPr/>
          <p:nvPr/>
        </p:nvSpPr>
        <p:spPr>
          <a:xfrm>
            <a:off x="1592799" y="4034514"/>
            <a:ext cx="344805" cy="176530"/>
          </a:xfrm>
          <a:custGeom>
            <a:avLst/>
            <a:gdLst/>
            <a:ahLst/>
            <a:cxnLst/>
            <a:rect l="l" t="t" r="r" b="b"/>
            <a:pathLst>
              <a:path w="344805" h="176529">
                <a:moveTo>
                  <a:pt x="344450" y="176184"/>
                </a:moveTo>
                <a:lnTo>
                  <a:pt x="223745" y="176184"/>
                </a:lnTo>
                <a:lnTo>
                  <a:pt x="0" y="176184"/>
                </a:lnTo>
                <a:lnTo>
                  <a:pt x="0" y="25428"/>
                </a:lnTo>
                <a:lnTo>
                  <a:pt x="0" y="0"/>
                </a:lnTo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9"/>
          <p:cNvSpPr/>
          <p:nvPr/>
        </p:nvSpPr>
        <p:spPr>
          <a:xfrm>
            <a:off x="1559763" y="3956961"/>
            <a:ext cx="66073" cy="8390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0"/>
          <p:cNvSpPr/>
          <p:nvPr/>
        </p:nvSpPr>
        <p:spPr>
          <a:xfrm>
            <a:off x="1419201" y="3567222"/>
            <a:ext cx="349250" cy="374015"/>
          </a:xfrm>
          <a:custGeom>
            <a:avLst/>
            <a:gdLst/>
            <a:ahLst/>
            <a:cxnLst/>
            <a:rect l="l" t="t" r="r" b="b"/>
            <a:pathLst>
              <a:path w="349250" h="374014">
                <a:moveTo>
                  <a:pt x="32705" y="207824"/>
                </a:moveTo>
                <a:lnTo>
                  <a:pt x="11542" y="190371"/>
                </a:lnTo>
                <a:lnTo>
                  <a:pt x="713" y="160206"/>
                </a:lnTo>
                <a:lnTo>
                  <a:pt x="0" y="123666"/>
                </a:lnTo>
                <a:lnTo>
                  <a:pt x="9184" y="87085"/>
                </a:lnTo>
                <a:lnTo>
                  <a:pt x="28047" y="56800"/>
                </a:lnTo>
                <a:lnTo>
                  <a:pt x="56372" y="39147"/>
                </a:lnTo>
                <a:lnTo>
                  <a:pt x="93940" y="40459"/>
                </a:lnTo>
                <a:lnTo>
                  <a:pt x="117056" y="8774"/>
                </a:lnTo>
                <a:lnTo>
                  <a:pt x="158965" y="0"/>
                </a:lnTo>
                <a:lnTo>
                  <a:pt x="199024" y="11454"/>
                </a:lnTo>
                <a:lnTo>
                  <a:pt x="216591" y="40459"/>
                </a:lnTo>
                <a:lnTo>
                  <a:pt x="248016" y="24300"/>
                </a:lnTo>
                <a:lnTo>
                  <a:pt x="278855" y="26813"/>
                </a:lnTo>
                <a:lnTo>
                  <a:pt x="306084" y="43611"/>
                </a:lnTo>
                <a:lnTo>
                  <a:pt x="326677" y="70306"/>
                </a:lnTo>
                <a:lnTo>
                  <a:pt x="337611" y="102509"/>
                </a:lnTo>
                <a:lnTo>
                  <a:pt x="335859" y="135833"/>
                </a:lnTo>
                <a:lnTo>
                  <a:pt x="318398" y="165888"/>
                </a:lnTo>
                <a:lnTo>
                  <a:pt x="343641" y="190781"/>
                </a:lnTo>
                <a:lnTo>
                  <a:pt x="348674" y="228933"/>
                </a:lnTo>
                <a:lnTo>
                  <a:pt x="338011" y="271300"/>
                </a:lnTo>
                <a:lnTo>
                  <a:pt x="316165" y="308838"/>
                </a:lnTo>
                <a:lnTo>
                  <a:pt x="256980" y="333252"/>
                </a:lnTo>
                <a:lnTo>
                  <a:pt x="237137" y="361238"/>
                </a:lnTo>
                <a:lnTo>
                  <a:pt x="197490" y="373569"/>
                </a:lnTo>
                <a:lnTo>
                  <a:pt x="156971" y="365741"/>
                </a:lnTo>
                <a:lnTo>
                  <a:pt x="134513" y="333252"/>
                </a:lnTo>
                <a:lnTo>
                  <a:pt x="105022" y="351794"/>
                </a:lnTo>
                <a:lnTo>
                  <a:pt x="72315" y="352969"/>
                </a:lnTo>
                <a:lnTo>
                  <a:pt x="41310" y="339906"/>
                </a:lnTo>
                <a:lnTo>
                  <a:pt x="16927" y="315732"/>
                </a:lnTo>
                <a:lnTo>
                  <a:pt x="4086" y="283575"/>
                </a:lnTo>
                <a:lnTo>
                  <a:pt x="7705" y="246563"/>
                </a:lnTo>
                <a:lnTo>
                  <a:pt x="32705" y="207824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1"/>
          <p:cNvSpPr txBox="1"/>
          <p:nvPr/>
        </p:nvSpPr>
        <p:spPr>
          <a:xfrm>
            <a:off x="1484884" y="3668438"/>
            <a:ext cx="21844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Helvetica"/>
                <a:cs typeface="Helvetica"/>
              </a:rPr>
              <a:t>ROB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93" name="object 292"/>
          <p:cNvSpPr/>
          <p:nvPr/>
        </p:nvSpPr>
        <p:spPr>
          <a:xfrm>
            <a:off x="1507038" y="1915627"/>
            <a:ext cx="304800" cy="335915"/>
          </a:xfrm>
          <a:custGeom>
            <a:avLst/>
            <a:gdLst/>
            <a:ahLst/>
            <a:cxnLst/>
            <a:rect l="l" t="t" r="r" b="b"/>
            <a:pathLst>
              <a:path w="304800" h="335914">
                <a:moveTo>
                  <a:pt x="187410" y="254039"/>
                </a:moveTo>
                <a:lnTo>
                  <a:pt x="257510" y="285008"/>
                </a:lnTo>
                <a:lnTo>
                  <a:pt x="228703" y="212718"/>
                </a:lnTo>
                <a:lnTo>
                  <a:pt x="304309" y="203019"/>
                </a:lnTo>
                <a:lnTo>
                  <a:pt x="221074" y="137948"/>
                </a:lnTo>
                <a:lnTo>
                  <a:pt x="304309" y="89796"/>
                </a:lnTo>
                <a:lnTo>
                  <a:pt x="215892" y="89796"/>
                </a:lnTo>
                <a:lnTo>
                  <a:pt x="221074" y="1301"/>
                </a:lnTo>
                <a:lnTo>
                  <a:pt x="153465" y="83289"/>
                </a:lnTo>
                <a:lnTo>
                  <a:pt x="84536" y="0"/>
                </a:lnTo>
                <a:lnTo>
                  <a:pt x="93640" y="97605"/>
                </a:lnTo>
                <a:lnTo>
                  <a:pt x="0" y="106715"/>
                </a:lnTo>
                <a:lnTo>
                  <a:pt x="58509" y="186094"/>
                </a:lnTo>
                <a:lnTo>
                  <a:pt x="20808" y="290213"/>
                </a:lnTo>
                <a:lnTo>
                  <a:pt x="110154" y="247222"/>
                </a:lnTo>
                <a:lnTo>
                  <a:pt x="136558" y="335762"/>
                </a:lnTo>
                <a:lnTo>
                  <a:pt x="182078" y="253773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3"/>
          <p:cNvSpPr txBox="1"/>
          <p:nvPr/>
        </p:nvSpPr>
        <p:spPr>
          <a:xfrm>
            <a:off x="1596828" y="1962356"/>
            <a:ext cx="11493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10160">
              <a:lnSpc>
                <a:spcPts val="700"/>
              </a:lnSpc>
              <a:spcBef>
                <a:spcPts val="140"/>
              </a:spcBef>
            </a:pPr>
            <a:r>
              <a:rPr sz="600" spc="-5" dirty="0">
                <a:latin typeface="Helvetica"/>
                <a:cs typeface="Helvetica"/>
              </a:rPr>
              <a:t>br  kill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95" name="object 294"/>
          <p:cNvSpPr/>
          <p:nvPr/>
        </p:nvSpPr>
        <p:spPr>
          <a:xfrm>
            <a:off x="1741274" y="2140658"/>
            <a:ext cx="228216" cy="1456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5"/>
          <p:cNvSpPr/>
          <p:nvPr/>
        </p:nvSpPr>
        <p:spPr>
          <a:xfrm>
            <a:off x="2602674" y="5773319"/>
            <a:ext cx="304800" cy="335915"/>
          </a:xfrm>
          <a:custGeom>
            <a:avLst/>
            <a:gdLst/>
            <a:ahLst/>
            <a:cxnLst/>
            <a:rect l="l" t="t" r="r" b="b"/>
            <a:pathLst>
              <a:path w="304800" h="335914">
                <a:moveTo>
                  <a:pt x="187410" y="254039"/>
                </a:moveTo>
                <a:lnTo>
                  <a:pt x="257510" y="285006"/>
                </a:lnTo>
                <a:lnTo>
                  <a:pt x="228704" y="212718"/>
                </a:lnTo>
                <a:lnTo>
                  <a:pt x="304310" y="203019"/>
                </a:lnTo>
                <a:lnTo>
                  <a:pt x="221074" y="137948"/>
                </a:lnTo>
                <a:lnTo>
                  <a:pt x="304310" y="89796"/>
                </a:lnTo>
                <a:lnTo>
                  <a:pt x="215893" y="89796"/>
                </a:lnTo>
                <a:lnTo>
                  <a:pt x="221074" y="1300"/>
                </a:lnTo>
                <a:lnTo>
                  <a:pt x="153465" y="83289"/>
                </a:lnTo>
                <a:lnTo>
                  <a:pt x="84535" y="0"/>
                </a:lnTo>
                <a:lnTo>
                  <a:pt x="93640" y="97604"/>
                </a:lnTo>
                <a:lnTo>
                  <a:pt x="0" y="106715"/>
                </a:lnTo>
                <a:lnTo>
                  <a:pt x="58509" y="186092"/>
                </a:lnTo>
                <a:lnTo>
                  <a:pt x="20808" y="290213"/>
                </a:lnTo>
                <a:lnTo>
                  <a:pt x="110154" y="247220"/>
                </a:lnTo>
                <a:lnTo>
                  <a:pt x="136558" y="335761"/>
                </a:lnTo>
                <a:lnTo>
                  <a:pt x="182077" y="253773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6"/>
          <p:cNvSpPr txBox="1"/>
          <p:nvPr/>
        </p:nvSpPr>
        <p:spPr>
          <a:xfrm>
            <a:off x="2656413" y="5864546"/>
            <a:ext cx="18669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Helvetica"/>
                <a:cs typeface="Helvetica"/>
              </a:rPr>
              <a:t>nack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298" name="object 297"/>
          <p:cNvSpPr/>
          <p:nvPr/>
        </p:nvSpPr>
        <p:spPr>
          <a:xfrm>
            <a:off x="2843267" y="5677632"/>
            <a:ext cx="391160" cy="213360"/>
          </a:xfrm>
          <a:custGeom>
            <a:avLst/>
            <a:gdLst/>
            <a:ahLst/>
            <a:cxnLst/>
            <a:rect l="l" t="t" r="r" b="b"/>
            <a:pathLst>
              <a:path w="391160" h="213360">
                <a:moveTo>
                  <a:pt x="0" y="213058"/>
                </a:moveTo>
                <a:lnTo>
                  <a:pt x="100375" y="213058"/>
                </a:lnTo>
                <a:lnTo>
                  <a:pt x="227433" y="213058"/>
                </a:lnTo>
                <a:lnTo>
                  <a:pt x="227433" y="0"/>
                </a:lnTo>
                <a:lnTo>
                  <a:pt x="365721" y="0"/>
                </a:lnTo>
                <a:lnTo>
                  <a:pt x="391133" y="0"/>
                </a:lnTo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8"/>
          <p:cNvSpPr txBox="1"/>
          <p:nvPr/>
        </p:nvSpPr>
        <p:spPr>
          <a:xfrm>
            <a:off x="4107036" y="5864546"/>
            <a:ext cx="2044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35" algn="l"/>
              </a:tabLst>
            </a:pPr>
            <a:r>
              <a:rPr sz="600" u="heavy" spc="-5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 	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00" name="object 299"/>
          <p:cNvSpPr/>
          <p:nvPr/>
        </p:nvSpPr>
        <p:spPr>
          <a:xfrm>
            <a:off x="3234402" y="5658561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0" y="0"/>
                </a:moveTo>
                <a:lnTo>
                  <a:pt x="0" y="38142"/>
                </a:lnTo>
                <a:lnTo>
                  <a:pt x="50822" y="19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0"/>
          <p:cNvSpPr/>
          <p:nvPr/>
        </p:nvSpPr>
        <p:spPr>
          <a:xfrm>
            <a:off x="3234401" y="5658561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50823" y="19071"/>
                </a:moveTo>
                <a:lnTo>
                  <a:pt x="0" y="0"/>
                </a:lnTo>
                <a:lnTo>
                  <a:pt x="0" y="38142"/>
                </a:lnTo>
                <a:lnTo>
                  <a:pt x="50823" y="19071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1"/>
          <p:cNvSpPr/>
          <p:nvPr/>
        </p:nvSpPr>
        <p:spPr>
          <a:xfrm>
            <a:off x="6147482" y="3882945"/>
            <a:ext cx="356255" cy="19393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2"/>
          <p:cNvSpPr/>
          <p:nvPr/>
        </p:nvSpPr>
        <p:spPr>
          <a:xfrm>
            <a:off x="5776919" y="397991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276542" y="0"/>
                </a:lnTo>
                <a:lnTo>
                  <a:pt x="301954" y="0"/>
                </a:lnTo>
              </a:path>
            </a:pathLst>
          </a:custGeom>
          <a:ln w="1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3"/>
          <p:cNvSpPr/>
          <p:nvPr/>
        </p:nvSpPr>
        <p:spPr>
          <a:xfrm>
            <a:off x="6078875" y="3960840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0" y="0"/>
                </a:moveTo>
                <a:lnTo>
                  <a:pt x="0" y="38141"/>
                </a:lnTo>
                <a:lnTo>
                  <a:pt x="50822" y="190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4"/>
          <p:cNvSpPr/>
          <p:nvPr/>
        </p:nvSpPr>
        <p:spPr>
          <a:xfrm>
            <a:off x="6078873" y="3960839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50823" y="19071"/>
                </a:moveTo>
                <a:lnTo>
                  <a:pt x="0" y="0"/>
                </a:lnTo>
                <a:lnTo>
                  <a:pt x="0" y="38142"/>
                </a:lnTo>
                <a:lnTo>
                  <a:pt x="50823" y="19071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5"/>
          <p:cNvSpPr txBox="1"/>
          <p:nvPr/>
        </p:nvSpPr>
        <p:spPr>
          <a:xfrm>
            <a:off x="5575741" y="3915638"/>
            <a:ext cx="16573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i="1" spc="-5" dirty="0">
                <a:latin typeface="Helvetica"/>
                <a:cs typeface="Helvetica"/>
              </a:rPr>
              <a:t>xcpt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07" name="object 306"/>
          <p:cNvSpPr txBox="1"/>
          <p:nvPr/>
        </p:nvSpPr>
        <p:spPr>
          <a:xfrm>
            <a:off x="5338082" y="3810211"/>
            <a:ext cx="61658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i="1" spc="-5" dirty="0">
                <a:latin typeface="Helvetica"/>
                <a:cs typeface="Helvetica"/>
              </a:rPr>
              <a:t>st-&gt;ld addr</a:t>
            </a:r>
            <a:r>
              <a:rPr sz="600" i="1" spc="-25" dirty="0">
                <a:latin typeface="Helvetica"/>
                <a:cs typeface="Helvetica"/>
              </a:rPr>
              <a:t> </a:t>
            </a:r>
            <a:r>
              <a:rPr sz="600" i="1" spc="-5" dirty="0">
                <a:latin typeface="Helvetica"/>
                <a:cs typeface="Helvetica"/>
              </a:rPr>
              <a:t>match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08" name="object 307"/>
          <p:cNvSpPr/>
          <p:nvPr/>
        </p:nvSpPr>
        <p:spPr>
          <a:xfrm>
            <a:off x="5881709" y="4025215"/>
            <a:ext cx="197485" cy="55880"/>
          </a:xfrm>
          <a:custGeom>
            <a:avLst/>
            <a:gdLst/>
            <a:ahLst/>
            <a:cxnLst/>
            <a:rect l="l" t="t" r="r" b="b"/>
            <a:pathLst>
              <a:path w="197485" h="55879">
                <a:moveTo>
                  <a:pt x="0" y="55833"/>
                </a:moveTo>
                <a:lnTo>
                  <a:pt x="0" y="0"/>
                </a:lnTo>
                <a:lnTo>
                  <a:pt x="171751" y="0"/>
                </a:lnTo>
                <a:lnTo>
                  <a:pt x="197163" y="0"/>
                </a:lnTo>
              </a:path>
            </a:pathLst>
          </a:custGeom>
          <a:ln w="12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8"/>
          <p:cNvSpPr/>
          <p:nvPr/>
        </p:nvSpPr>
        <p:spPr>
          <a:xfrm>
            <a:off x="6078875" y="4006144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0" y="0"/>
                </a:moveTo>
                <a:lnTo>
                  <a:pt x="0" y="38141"/>
                </a:lnTo>
                <a:lnTo>
                  <a:pt x="50822" y="19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9"/>
          <p:cNvSpPr/>
          <p:nvPr/>
        </p:nvSpPr>
        <p:spPr>
          <a:xfrm>
            <a:off x="6078873" y="4006144"/>
            <a:ext cx="51435" cy="38735"/>
          </a:xfrm>
          <a:custGeom>
            <a:avLst/>
            <a:gdLst/>
            <a:ahLst/>
            <a:cxnLst/>
            <a:rect l="l" t="t" r="r" b="b"/>
            <a:pathLst>
              <a:path w="51435" h="38735">
                <a:moveTo>
                  <a:pt x="50823" y="19071"/>
                </a:moveTo>
                <a:lnTo>
                  <a:pt x="0" y="0"/>
                </a:lnTo>
                <a:lnTo>
                  <a:pt x="0" y="38142"/>
                </a:lnTo>
                <a:lnTo>
                  <a:pt x="50823" y="19071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0"/>
          <p:cNvSpPr txBox="1"/>
          <p:nvPr/>
        </p:nvSpPr>
        <p:spPr>
          <a:xfrm>
            <a:off x="5578293" y="4040157"/>
            <a:ext cx="34353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i="1" spc="-5" dirty="0">
                <a:latin typeface="Helvetica"/>
                <a:cs typeface="Helvetica"/>
              </a:rPr>
              <a:t>TLB</a:t>
            </a:r>
            <a:r>
              <a:rPr sz="600" i="1" spc="-45" dirty="0">
                <a:latin typeface="Helvetica"/>
                <a:cs typeface="Helvetica"/>
              </a:rPr>
              <a:t> </a:t>
            </a:r>
            <a:r>
              <a:rPr sz="600" i="1" spc="-5" dirty="0">
                <a:latin typeface="Helvetica"/>
                <a:cs typeface="Helvetica"/>
              </a:rPr>
              <a:t>miss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312" name="object 311"/>
          <p:cNvSpPr/>
          <p:nvPr/>
        </p:nvSpPr>
        <p:spPr>
          <a:xfrm>
            <a:off x="7952861" y="4738299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172" y="0"/>
                </a:lnTo>
              </a:path>
            </a:pathLst>
          </a:custGeom>
          <a:ln w="1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2"/>
          <p:cNvSpPr txBox="1"/>
          <p:nvPr/>
        </p:nvSpPr>
        <p:spPr>
          <a:xfrm>
            <a:off x="7940161" y="4560317"/>
            <a:ext cx="678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5" dirty="0">
                <a:latin typeface="Helvetica"/>
                <a:cs typeface="Helvetica"/>
              </a:rPr>
              <a:t>WB</a:t>
            </a:r>
            <a:r>
              <a:rPr sz="1100" b="1" i="1" spc="-55" dirty="0">
                <a:latin typeface="Helvetica"/>
                <a:cs typeface="Helvetica"/>
              </a:rPr>
              <a:t> </a:t>
            </a:r>
            <a:r>
              <a:rPr sz="1100" b="1" i="1" spc="-5" dirty="0">
                <a:latin typeface="Helvetica"/>
                <a:cs typeface="Helvetica"/>
              </a:rPr>
              <a:t>Stag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Helvetica"/>
                <a:cs typeface="Helvetica"/>
              </a:rPr>
              <a:t>e</a:t>
            </a:r>
            <a:endParaRPr sz="11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769470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Question of the Day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many in-order cores do you think take up the same area as an out-of-order core?</a:t>
            </a:r>
          </a:p>
        </p:txBody>
      </p:sp>
    </p:spTree>
    <p:extLst>
      <p:ext uri="{BB962C8B-B14F-4D97-AF65-F5344CB8AC3E}">
        <p14:creationId xmlns:p14="http://schemas.microsoft.com/office/powerpoint/2010/main" val="41693881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How Many In-Order In The Same Area?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ED118B7-398D-47BF-8DF5-557A9D7D3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75" t="20952" r="19381" b="8572"/>
          <a:stretch/>
        </p:blipFill>
        <p:spPr>
          <a:xfrm>
            <a:off x="457200" y="1188481"/>
            <a:ext cx="8229600" cy="52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629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Performance?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C724C5C-6AC6-4870-A7C5-732789297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0" t="17708" r="23816" b="11459"/>
          <a:stretch/>
        </p:blipFill>
        <p:spPr>
          <a:xfrm>
            <a:off x="590355" y="1304351"/>
            <a:ext cx="7531100" cy="53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0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Recap: Complex In-Order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43172" y="2472273"/>
            <a:ext cx="38249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Delay </a:t>
            </a:r>
            <a:r>
              <a:rPr lang="en-US" altLang="en-US" sz="2000" dirty="0" err="1">
                <a:latin typeface="Arial" panose="020B0604020202020204" pitchFamily="34" charset="0"/>
              </a:rPr>
              <a:t>writeback</a:t>
            </a:r>
            <a:r>
              <a:rPr lang="en-US" altLang="en-US" sz="2000" dirty="0">
                <a:latin typeface="Arial" panose="020B0604020202020204" pitchFamily="34" charset="0"/>
              </a:rPr>
              <a:t> so all operations have same latency to W stage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Write ports never oversubscribed (one inst. in &amp; one inst. out every cycle)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Stall pipeline on long latency operations, e.g., divides, cache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Handle exceptions in-order at commit point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53368" y="1095375"/>
            <a:ext cx="7408863" cy="5175250"/>
            <a:chOff x="894" y="612"/>
            <a:chExt cx="4811" cy="342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896" y="3588"/>
              <a:ext cx="809" cy="4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i="1" dirty="0">
                  <a:solidFill>
                    <a:srgbClr val="FC0128"/>
                  </a:solidFill>
                  <a:latin typeface="Calibri"/>
                  <a:cs typeface="Calibri"/>
                </a:rPr>
                <a:t>Commit Point</a:t>
              </a: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345" y="3532"/>
              <a:ext cx="656" cy="477"/>
            </a:xfrm>
            <a:custGeom>
              <a:avLst/>
              <a:gdLst>
                <a:gd name="T0" fmla="*/ 384 w 720"/>
                <a:gd name="T1" fmla="*/ 0 h 528"/>
                <a:gd name="T2" fmla="*/ 720 w 720"/>
                <a:gd name="T3" fmla="*/ 0 h 528"/>
                <a:gd name="T4" fmla="*/ 720 w 720"/>
                <a:gd name="T5" fmla="*/ 528 h 528"/>
                <a:gd name="T6" fmla="*/ 0 w 720"/>
                <a:gd name="T7" fmla="*/ 528 h 528"/>
                <a:gd name="T8" fmla="*/ 0 w 720"/>
                <a:gd name="T9" fmla="*/ 240 h 528"/>
                <a:gd name="T10" fmla="*/ 96 w 720"/>
                <a:gd name="T11" fmla="*/ 24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528"/>
                <a:gd name="T20" fmla="*/ 720 w 72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528">
                  <a:moveTo>
                    <a:pt x="384" y="0"/>
                  </a:moveTo>
                  <a:lnTo>
                    <a:pt x="720" y="0"/>
                  </a:lnTo>
                  <a:lnTo>
                    <a:pt x="720" y="528"/>
                  </a:lnTo>
                  <a:lnTo>
                    <a:pt x="0" y="528"/>
                  </a:lnTo>
                  <a:lnTo>
                    <a:pt x="0" y="240"/>
                  </a:lnTo>
                  <a:lnTo>
                    <a:pt x="96" y="24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863" y="1579"/>
              <a:ext cx="2801" cy="434"/>
            </a:xfrm>
            <a:custGeom>
              <a:avLst/>
              <a:gdLst>
                <a:gd name="T0" fmla="*/ 2880 w 3072"/>
                <a:gd name="T1" fmla="*/ 480 h 480"/>
                <a:gd name="T2" fmla="*/ 3072 w 3072"/>
                <a:gd name="T3" fmla="*/ 480 h 480"/>
                <a:gd name="T4" fmla="*/ 3072 w 3072"/>
                <a:gd name="T5" fmla="*/ 0 h 480"/>
                <a:gd name="T6" fmla="*/ 0 w 3072"/>
                <a:gd name="T7" fmla="*/ 0 h 480"/>
                <a:gd name="T8" fmla="*/ 0 w 3072"/>
                <a:gd name="T9" fmla="*/ 144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2"/>
                <a:gd name="T16" fmla="*/ 0 h 480"/>
                <a:gd name="T17" fmla="*/ 3072 w 30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2" h="480">
                  <a:moveTo>
                    <a:pt x="2880" y="480"/>
                  </a:moveTo>
                  <a:lnTo>
                    <a:pt x="3072" y="480"/>
                  </a:lnTo>
                  <a:lnTo>
                    <a:pt x="307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863" y="711"/>
              <a:ext cx="2801" cy="434"/>
            </a:xfrm>
            <a:custGeom>
              <a:avLst/>
              <a:gdLst>
                <a:gd name="T0" fmla="*/ 2880 w 3072"/>
                <a:gd name="T1" fmla="*/ 480 h 480"/>
                <a:gd name="T2" fmla="*/ 3072 w 3072"/>
                <a:gd name="T3" fmla="*/ 480 h 480"/>
                <a:gd name="T4" fmla="*/ 3072 w 3072"/>
                <a:gd name="T5" fmla="*/ 0 h 480"/>
                <a:gd name="T6" fmla="*/ 0 w 3072"/>
                <a:gd name="T7" fmla="*/ 0 h 480"/>
                <a:gd name="T8" fmla="*/ 0 w 3072"/>
                <a:gd name="T9" fmla="*/ 144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2"/>
                <a:gd name="T16" fmla="*/ 0 h 480"/>
                <a:gd name="T17" fmla="*/ 3072 w 30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2" h="480">
                  <a:moveTo>
                    <a:pt x="2880" y="480"/>
                  </a:moveTo>
                  <a:lnTo>
                    <a:pt x="3072" y="480"/>
                  </a:lnTo>
                  <a:lnTo>
                    <a:pt x="307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01" y="1839"/>
              <a:ext cx="1269" cy="1693"/>
            </a:xfrm>
            <a:custGeom>
              <a:avLst/>
              <a:gdLst>
                <a:gd name="T0" fmla="*/ 0 w 1440"/>
                <a:gd name="T1" fmla="*/ 1680 h 1680"/>
                <a:gd name="T2" fmla="*/ 1440 w 1440"/>
                <a:gd name="T3" fmla="*/ 1680 h 1680"/>
                <a:gd name="T4" fmla="*/ 1440 w 1440"/>
                <a:gd name="T5" fmla="*/ 0 h 1680"/>
                <a:gd name="T6" fmla="*/ 0 60000 65536"/>
                <a:gd name="T7" fmla="*/ 0 60000 65536"/>
                <a:gd name="T8" fmla="*/ 0 60000 65536"/>
                <a:gd name="T9" fmla="*/ 0 w 1440"/>
                <a:gd name="T10" fmla="*/ 0 h 1680"/>
                <a:gd name="T11" fmla="*/ 1440 w 1440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680">
                  <a:moveTo>
                    <a:pt x="0" y="1680"/>
                  </a:moveTo>
                  <a:lnTo>
                    <a:pt x="1440" y="1680"/>
                  </a:lnTo>
                  <a:lnTo>
                    <a:pt x="144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51" y="1145"/>
              <a:ext cx="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82" y="1145"/>
              <a:ext cx="1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894" y="798"/>
              <a:ext cx="175" cy="694"/>
              <a:chOff x="336" y="1200"/>
              <a:chExt cx="144" cy="720"/>
            </a:xfrm>
          </p:grpSpPr>
          <p:sp>
            <p:nvSpPr>
              <p:cNvPr id="82" name="Rectangle 1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PC</a:t>
                </a:r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113" y="841"/>
              <a:ext cx="525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Inst. Mem</a:t>
              </a: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1682" y="798"/>
              <a:ext cx="175" cy="694"/>
              <a:chOff x="336" y="1200"/>
              <a:chExt cx="144" cy="720"/>
            </a:xfrm>
          </p:grpSpPr>
          <p:sp>
            <p:nvSpPr>
              <p:cNvPr id="80" name="Rectangle 17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D</a:t>
                </a:r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951" y="1318"/>
              <a:ext cx="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901" y="841"/>
              <a:ext cx="612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Decode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038" y="971"/>
              <a:ext cx="3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3170" y="798"/>
              <a:ext cx="175" cy="694"/>
              <a:chOff x="336" y="1200"/>
              <a:chExt cx="144" cy="720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X1</a:t>
                </a:r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3432" y="841"/>
              <a:ext cx="219" cy="608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88 h 672"/>
                <a:gd name="T4" fmla="*/ 48 w 240"/>
                <a:gd name="T5" fmla="*/ 336 h 672"/>
                <a:gd name="T6" fmla="*/ 0 w 240"/>
                <a:gd name="T7" fmla="*/ 384 h 672"/>
                <a:gd name="T8" fmla="*/ 0 w 240"/>
                <a:gd name="T9" fmla="*/ 672 h 672"/>
                <a:gd name="T10" fmla="*/ 240 w 240"/>
                <a:gd name="T11" fmla="*/ 480 h 672"/>
                <a:gd name="T12" fmla="*/ 240 w 240"/>
                <a:gd name="T13" fmla="*/ 144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3738" y="798"/>
              <a:ext cx="176" cy="694"/>
              <a:chOff x="336" y="1200"/>
              <a:chExt cx="144" cy="720"/>
            </a:xfrm>
          </p:grpSpPr>
          <p:sp>
            <p:nvSpPr>
              <p:cNvPr id="76" name="Rectangle 27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4001" y="798"/>
              <a:ext cx="481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Data Mem</a:t>
              </a:r>
            </a:p>
          </p:txBody>
        </p: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5401" y="798"/>
              <a:ext cx="175" cy="694"/>
              <a:chOff x="336" y="1200"/>
              <a:chExt cx="144" cy="720"/>
            </a:xfrm>
          </p:grpSpPr>
          <p:sp>
            <p:nvSpPr>
              <p:cNvPr id="74" name="Rectangle 31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W</a:t>
                </a:r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3469" y="1037"/>
              <a:ext cx="18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000000"/>
                  </a:solidFill>
                  <a:latin typeface="Calibri"/>
                  <a:cs typeface="Calibri"/>
                </a:rPr>
                <a:t>+</a:t>
              </a: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2601" y="841"/>
              <a:ext cx="481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GPRs</a:t>
              </a:r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3651" y="2013"/>
              <a:ext cx="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3432" y="1709"/>
              <a:ext cx="1751" cy="608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88 h 672"/>
                <a:gd name="T4" fmla="*/ 48 w 240"/>
                <a:gd name="T5" fmla="*/ 336 h 672"/>
                <a:gd name="T6" fmla="*/ 0 w 240"/>
                <a:gd name="T7" fmla="*/ 384 h 672"/>
                <a:gd name="T8" fmla="*/ 0 w 240"/>
                <a:gd name="T9" fmla="*/ 672 h 672"/>
                <a:gd name="T10" fmla="*/ 240 w 240"/>
                <a:gd name="T11" fmla="*/ 480 h 672"/>
                <a:gd name="T12" fmla="*/ 240 w 240"/>
                <a:gd name="T13" fmla="*/ 144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9" name="Group 37"/>
            <p:cNvGrpSpPr>
              <a:grpSpLocks/>
            </p:cNvGrpSpPr>
            <p:nvPr/>
          </p:nvGrpSpPr>
          <p:grpSpPr bwMode="auto">
            <a:xfrm>
              <a:off x="3738" y="1666"/>
              <a:ext cx="176" cy="694"/>
              <a:chOff x="336" y="1200"/>
              <a:chExt cx="144" cy="720"/>
            </a:xfrm>
          </p:grpSpPr>
          <p:sp>
            <p:nvSpPr>
              <p:cNvPr id="72" name="Rectangle 3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73" name="Freeform 3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5401" y="1666"/>
              <a:ext cx="175" cy="694"/>
              <a:chOff x="336" y="1200"/>
              <a:chExt cx="144" cy="720"/>
            </a:xfrm>
          </p:grpSpPr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W</a:t>
                </a:r>
              </a:p>
            </p:txBody>
          </p:sp>
          <p:sp>
            <p:nvSpPr>
              <p:cNvPr id="71" name="Freeform 42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4005" y="1906"/>
              <a:ext cx="42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FAdd</a:t>
              </a:r>
            </a:p>
          </p:txBody>
        </p:sp>
        <p:grpSp>
          <p:nvGrpSpPr>
            <p:cNvPr id="32" name="Group 44"/>
            <p:cNvGrpSpPr>
              <a:grpSpLocks/>
            </p:cNvGrpSpPr>
            <p:nvPr/>
          </p:nvGrpSpPr>
          <p:grpSpPr bwMode="auto">
            <a:xfrm>
              <a:off x="4570" y="1666"/>
              <a:ext cx="175" cy="694"/>
              <a:chOff x="336" y="1200"/>
              <a:chExt cx="144" cy="720"/>
            </a:xfrm>
          </p:grpSpPr>
          <p:sp>
            <p:nvSpPr>
              <p:cNvPr id="68" name="Rectangle 45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69" name="Freeform 46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33" name="Group 47"/>
            <p:cNvGrpSpPr>
              <a:grpSpLocks/>
            </p:cNvGrpSpPr>
            <p:nvPr/>
          </p:nvGrpSpPr>
          <p:grpSpPr bwMode="auto">
            <a:xfrm>
              <a:off x="4570" y="798"/>
              <a:ext cx="175" cy="694"/>
              <a:chOff x="336" y="1200"/>
              <a:chExt cx="144" cy="720"/>
            </a:xfrm>
          </p:grpSpPr>
          <p:sp>
            <p:nvSpPr>
              <p:cNvPr id="66" name="Rectangle 4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67" name="Freeform 4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2951" y="2186"/>
              <a:ext cx="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3038" y="1839"/>
              <a:ext cx="3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2601" y="1709"/>
              <a:ext cx="481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FPRs</a:t>
              </a:r>
            </a:p>
          </p:txBody>
        </p:sp>
        <p:grpSp>
          <p:nvGrpSpPr>
            <p:cNvPr id="37" name="Group 53"/>
            <p:cNvGrpSpPr>
              <a:grpSpLocks/>
            </p:cNvGrpSpPr>
            <p:nvPr/>
          </p:nvGrpSpPr>
          <p:grpSpPr bwMode="auto">
            <a:xfrm>
              <a:off x="3126" y="1666"/>
              <a:ext cx="175" cy="694"/>
              <a:chOff x="336" y="1200"/>
              <a:chExt cx="144" cy="720"/>
            </a:xfrm>
          </p:grpSpPr>
          <p:sp>
            <p:nvSpPr>
              <p:cNvPr id="64" name="Rectangle 5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X1</a:t>
                </a:r>
              </a:p>
            </p:txBody>
          </p:sp>
          <p:sp>
            <p:nvSpPr>
              <p:cNvPr id="65" name="Freeform 5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2557" y="1145"/>
              <a:ext cx="44" cy="824"/>
            </a:xfrm>
            <a:custGeom>
              <a:avLst/>
              <a:gdLst>
                <a:gd name="T0" fmla="*/ 0 w 48"/>
                <a:gd name="T1" fmla="*/ 0 h 912"/>
                <a:gd name="T2" fmla="*/ 0 w 48"/>
                <a:gd name="T3" fmla="*/ 912 h 912"/>
                <a:gd name="T4" fmla="*/ 48 w 48"/>
                <a:gd name="T5" fmla="*/ 912 h 912"/>
                <a:gd name="T6" fmla="*/ 0 60000 65536"/>
                <a:gd name="T7" fmla="*/ 0 60000 65536"/>
                <a:gd name="T8" fmla="*/ 0 60000 65536"/>
                <a:gd name="T9" fmla="*/ 0 w 48"/>
                <a:gd name="T10" fmla="*/ 0 h 912"/>
                <a:gd name="T11" fmla="*/ 48 w 4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12">
                  <a:moveTo>
                    <a:pt x="0" y="0"/>
                  </a:moveTo>
                  <a:lnTo>
                    <a:pt x="0" y="912"/>
                  </a:lnTo>
                  <a:lnTo>
                    <a:pt x="48" y="91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Freeform 57"/>
            <p:cNvSpPr>
              <a:spLocks/>
            </p:cNvSpPr>
            <p:nvPr/>
          </p:nvSpPr>
          <p:spPr bwMode="auto">
            <a:xfrm>
              <a:off x="3432" y="2490"/>
              <a:ext cx="1751" cy="608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88 h 672"/>
                <a:gd name="T4" fmla="*/ 48 w 240"/>
                <a:gd name="T5" fmla="*/ 336 h 672"/>
                <a:gd name="T6" fmla="*/ 0 w 240"/>
                <a:gd name="T7" fmla="*/ 384 h 672"/>
                <a:gd name="T8" fmla="*/ 0 w 240"/>
                <a:gd name="T9" fmla="*/ 672 h 672"/>
                <a:gd name="T10" fmla="*/ 240 w 240"/>
                <a:gd name="T11" fmla="*/ 480 h 672"/>
                <a:gd name="T12" fmla="*/ 240 w 240"/>
                <a:gd name="T13" fmla="*/ 144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40" name="Group 58"/>
            <p:cNvGrpSpPr>
              <a:grpSpLocks/>
            </p:cNvGrpSpPr>
            <p:nvPr/>
          </p:nvGrpSpPr>
          <p:grpSpPr bwMode="auto">
            <a:xfrm>
              <a:off x="3738" y="2447"/>
              <a:ext cx="176" cy="694"/>
              <a:chOff x="336" y="1200"/>
              <a:chExt cx="144" cy="720"/>
            </a:xfrm>
          </p:grpSpPr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4005" y="2687"/>
              <a:ext cx="41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FMul</a:t>
              </a:r>
            </a:p>
          </p:txBody>
        </p: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4570" y="2447"/>
              <a:ext cx="175" cy="694"/>
              <a:chOff x="336" y="1200"/>
              <a:chExt cx="144" cy="720"/>
            </a:xfrm>
          </p:grpSpPr>
          <p:sp>
            <p:nvSpPr>
              <p:cNvPr id="60" name="Rectangle 6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43" name="Freeform 65"/>
            <p:cNvSpPr>
              <a:spLocks/>
            </p:cNvSpPr>
            <p:nvPr/>
          </p:nvSpPr>
          <p:spPr bwMode="auto">
            <a:xfrm>
              <a:off x="3345" y="2186"/>
              <a:ext cx="87" cy="825"/>
            </a:xfrm>
            <a:custGeom>
              <a:avLst/>
              <a:gdLst>
                <a:gd name="T0" fmla="*/ 0 w 96"/>
                <a:gd name="T1" fmla="*/ 0 h 912"/>
                <a:gd name="T2" fmla="*/ 0 w 96"/>
                <a:gd name="T3" fmla="*/ 912 h 912"/>
                <a:gd name="T4" fmla="*/ 96 w 96"/>
                <a:gd name="T5" fmla="*/ 912 h 912"/>
                <a:gd name="T6" fmla="*/ 0 60000 65536"/>
                <a:gd name="T7" fmla="*/ 0 60000 65536"/>
                <a:gd name="T8" fmla="*/ 0 60000 65536"/>
                <a:gd name="T9" fmla="*/ 0 w 96"/>
                <a:gd name="T10" fmla="*/ 0 h 912"/>
                <a:gd name="T11" fmla="*/ 96 w 9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12">
                  <a:moveTo>
                    <a:pt x="0" y="0"/>
                  </a:moveTo>
                  <a:lnTo>
                    <a:pt x="0" y="912"/>
                  </a:lnTo>
                  <a:lnTo>
                    <a:pt x="96" y="91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" name="Freeform 66"/>
            <p:cNvSpPr>
              <a:spLocks/>
            </p:cNvSpPr>
            <p:nvPr/>
          </p:nvSpPr>
          <p:spPr bwMode="auto">
            <a:xfrm>
              <a:off x="3388" y="1839"/>
              <a:ext cx="44" cy="781"/>
            </a:xfrm>
            <a:custGeom>
              <a:avLst/>
              <a:gdLst>
                <a:gd name="T0" fmla="*/ 0 w 48"/>
                <a:gd name="T1" fmla="*/ 0 h 864"/>
                <a:gd name="T2" fmla="*/ 0 w 48"/>
                <a:gd name="T3" fmla="*/ 864 h 864"/>
                <a:gd name="T4" fmla="*/ 48 w 48"/>
                <a:gd name="T5" fmla="*/ 864 h 864"/>
                <a:gd name="T6" fmla="*/ 0 60000 65536"/>
                <a:gd name="T7" fmla="*/ 0 60000 65536"/>
                <a:gd name="T8" fmla="*/ 0 60000 65536"/>
                <a:gd name="T9" fmla="*/ 0 w 48"/>
                <a:gd name="T10" fmla="*/ 0 h 864"/>
                <a:gd name="T11" fmla="*/ 48 w 4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864">
                  <a:moveTo>
                    <a:pt x="0" y="0"/>
                  </a:move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45" name="Group 67"/>
            <p:cNvGrpSpPr>
              <a:grpSpLocks/>
            </p:cNvGrpSpPr>
            <p:nvPr/>
          </p:nvGrpSpPr>
          <p:grpSpPr bwMode="auto">
            <a:xfrm>
              <a:off x="3738" y="3184"/>
              <a:ext cx="176" cy="695"/>
              <a:chOff x="336" y="1200"/>
              <a:chExt cx="144" cy="720"/>
            </a:xfrm>
          </p:grpSpPr>
          <p:sp>
            <p:nvSpPr>
              <p:cNvPr id="58" name="Rectangle 6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46" name="Freeform 70"/>
            <p:cNvSpPr>
              <a:spLocks/>
            </p:cNvSpPr>
            <p:nvPr/>
          </p:nvSpPr>
          <p:spPr bwMode="auto">
            <a:xfrm>
              <a:off x="3345" y="3011"/>
              <a:ext cx="87" cy="694"/>
            </a:xfrm>
            <a:custGeom>
              <a:avLst/>
              <a:gdLst>
                <a:gd name="T0" fmla="*/ 0 w 96"/>
                <a:gd name="T1" fmla="*/ 0 h 768"/>
                <a:gd name="T2" fmla="*/ 0 w 96"/>
                <a:gd name="T3" fmla="*/ 768 h 768"/>
                <a:gd name="T4" fmla="*/ 96 w 96"/>
                <a:gd name="T5" fmla="*/ 768 h 768"/>
                <a:gd name="T6" fmla="*/ 0 60000 65536"/>
                <a:gd name="T7" fmla="*/ 0 60000 65536"/>
                <a:gd name="T8" fmla="*/ 0 60000 65536"/>
                <a:gd name="T9" fmla="*/ 0 w 96"/>
                <a:gd name="T10" fmla="*/ 0 h 768"/>
                <a:gd name="T11" fmla="*/ 96 w 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768">
                  <a:moveTo>
                    <a:pt x="0" y="0"/>
                  </a:moveTo>
                  <a:lnTo>
                    <a:pt x="0" y="768"/>
                  </a:lnTo>
                  <a:lnTo>
                    <a:pt x="96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>
              <a:off x="3388" y="2620"/>
              <a:ext cx="44" cy="738"/>
            </a:xfrm>
            <a:custGeom>
              <a:avLst/>
              <a:gdLst>
                <a:gd name="T0" fmla="*/ 0 w 48"/>
                <a:gd name="T1" fmla="*/ 0 h 816"/>
                <a:gd name="T2" fmla="*/ 0 w 48"/>
                <a:gd name="T3" fmla="*/ 816 h 816"/>
                <a:gd name="T4" fmla="*/ 48 w 48"/>
                <a:gd name="T5" fmla="*/ 816 h 816"/>
                <a:gd name="T6" fmla="*/ 0 60000 65536"/>
                <a:gd name="T7" fmla="*/ 0 60000 65536"/>
                <a:gd name="T8" fmla="*/ 0 60000 65536"/>
                <a:gd name="T9" fmla="*/ 0 w 48"/>
                <a:gd name="T10" fmla="*/ 0 h 816"/>
                <a:gd name="T11" fmla="*/ 48 w 4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816">
                  <a:moveTo>
                    <a:pt x="0" y="0"/>
                  </a:moveTo>
                  <a:lnTo>
                    <a:pt x="0" y="816"/>
                  </a:lnTo>
                  <a:lnTo>
                    <a:pt x="48" y="816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3432" y="3184"/>
              <a:ext cx="263" cy="6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FDiv</a:t>
              </a:r>
            </a:p>
          </p:txBody>
        </p:sp>
        <p:grpSp>
          <p:nvGrpSpPr>
            <p:cNvPr id="49" name="Group 73"/>
            <p:cNvGrpSpPr>
              <a:grpSpLocks/>
            </p:cNvGrpSpPr>
            <p:nvPr/>
          </p:nvGrpSpPr>
          <p:grpSpPr bwMode="auto">
            <a:xfrm>
              <a:off x="4570" y="3184"/>
              <a:ext cx="175" cy="695"/>
              <a:chOff x="336" y="1200"/>
              <a:chExt cx="144" cy="720"/>
            </a:xfrm>
          </p:grpSpPr>
          <p:sp>
            <p:nvSpPr>
              <p:cNvPr id="56" name="Rectangle 7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57" name="Freeform 7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50" name="Line 76"/>
            <p:cNvSpPr>
              <a:spLocks noChangeShapeType="1"/>
            </p:cNvSpPr>
            <p:nvPr/>
          </p:nvSpPr>
          <p:spPr bwMode="auto">
            <a:xfrm>
              <a:off x="5183" y="2794"/>
              <a:ext cx="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1" name="Text Box 77"/>
            <p:cNvSpPr txBox="1">
              <a:spLocks noChangeArrowheads="1"/>
            </p:cNvSpPr>
            <p:nvPr/>
          </p:nvSpPr>
          <p:spPr bwMode="auto">
            <a:xfrm>
              <a:off x="3820" y="3141"/>
              <a:ext cx="912" cy="4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Calibri"/>
                  <a:cs typeface="Calibri"/>
                </a:rPr>
                <a:t>Unpipelined divider</a:t>
              </a:r>
            </a:p>
          </p:txBody>
        </p:sp>
        <p:sp>
          <p:nvSpPr>
            <p:cNvPr id="52" name="Freeform 78"/>
            <p:cNvSpPr>
              <a:spLocks/>
            </p:cNvSpPr>
            <p:nvPr/>
          </p:nvSpPr>
          <p:spPr bwMode="auto">
            <a:xfrm>
              <a:off x="5226" y="1145"/>
              <a:ext cx="44" cy="738"/>
            </a:xfrm>
            <a:custGeom>
              <a:avLst/>
              <a:gdLst>
                <a:gd name="T0" fmla="*/ 48 w 48"/>
                <a:gd name="T1" fmla="*/ 816 h 816"/>
                <a:gd name="T2" fmla="*/ 0 w 48"/>
                <a:gd name="T3" fmla="*/ 816 h 816"/>
                <a:gd name="T4" fmla="*/ 0 w 48"/>
                <a:gd name="T5" fmla="*/ 0 h 816"/>
                <a:gd name="T6" fmla="*/ 0 60000 65536"/>
                <a:gd name="T7" fmla="*/ 0 60000 65536"/>
                <a:gd name="T8" fmla="*/ 0 60000 65536"/>
                <a:gd name="T9" fmla="*/ 0 w 48"/>
                <a:gd name="T10" fmla="*/ 0 h 816"/>
                <a:gd name="T11" fmla="*/ 48 w 4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816">
                  <a:moveTo>
                    <a:pt x="48" y="816"/>
                  </a:moveTo>
                  <a:lnTo>
                    <a:pt x="0" y="81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3" name="Line 79"/>
            <p:cNvSpPr>
              <a:spLocks noChangeShapeType="1"/>
            </p:cNvSpPr>
            <p:nvPr/>
          </p:nvSpPr>
          <p:spPr bwMode="auto">
            <a:xfrm>
              <a:off x="5270" y="3532"/>
              <a:ext cx="0" cy="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Line 80"/>
            <p:cNvSpPr>
              <a:spLocks noChangeShapeType="1"/>
            </p:cNvSpPr>
            <p:nvPr/>
          </p:nvSpPr>
          <p:spPr bwMode="auto">
            <a:xfrm>
              <a:off x="5328" y="612"/>
              <a:ext cx="0" cy="302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5" name="Freeform 81"/>
            <p:cNvSpPr>
              <a:spLocks/>
            </p:cNvSpPr>
            <p:nvPr/>
          </p:nvSpPr>
          <p:spPr bwMode="auto">
            <a:xfrm>
              <a:off x="3957" y="1145"/>
              <a:ext cx="569" cy="304"/>
            </a:xfrm>
            <a:custGeom>
              <a:avLst/>
              <a:gdLst>
                <a:gd name="T0" fmla="*/ 0 w 624"/>
                <a:gd name="T1" fmla="*/ 0 h 336"/>
                <a:gd name="T2" fmla="*/ 0 w 624"/>
                <a:gd name="T3" fmla="*/ 336 h 336"/>
                <a:gd name="T4" fmla="*/ 624 w 624"/>
                <a:gd name="T5" fmla="*/ 336 h 336"/>
                <a:gd name="T6" fmla="*/ 624 w 624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336"/>
                <a:gd name="T14" fmla="*/ 624 w 62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336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278649" y="5407891"/>
            <a:ext cx="5029200" cy="92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How to prevent increased </a:t>
            </a:r>
            <a:r>
              <a:rPr lang="en-US" sz="2000" i="1" dirty="0" err="1">
                <a:solidFill>
                  <a:srgbClr val="000000"/>
                </a:solidFill>
                <a:latin typeface="Calibri"/>
                <a:cs typeface="Calibri"/>
              </a:rPr>
              <a:t>writeback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 latency from slowing down single-cycle integer operations?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5" name="Text Box 83"/>
          <p:cNvSpPr txBox="1">
            <a:spLocks noChangeArrowheads="1"/>
          </p:cNvSpPr>
          <p:nvPr/>
        </p:nvSpPr>
        <p:spPr bwMode="auto">
          <a:xfrm>
            <a:off x="2172456" y="6167039"/>
            <a:ext cx="1824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 i="1" dirty="0">
                <a:solidFill>
                  <a:srgbClr val="FC0128"/>
                </a:solidFill>
                <a:latin typeface="Calibri"/>
                <a:cs typeface="Calibri"/>
              </a:rPr>
              <a:t>Bypassing</a:t>
            </a:r>
          </a:p>
        </p:txBody>
      </p:sp>
    </p:spTree>
    <p:extLst>
      <p:ext uri="{BB962C8B-B14F-4D97-AF65-F5344CB8AC3E}">
        <p14:creationId xmlns:p14="http://schemas.microsoft.com/office/powerpoint/2010/main" val="2949724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661457" y="-92937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Comparison against ARM</a:t>
            </a:r>
          </a:p>
        </p:txBody>
      </p:sp>
      <p:sp>
        <p:nvSpPr>
          <p:cNvPr id="7" name="object 3"/>
          <p:cNvSpPr/>
          <p:nvPr/>
        </p:nvSpPr>
        <p:spPr>
          <a:xfrm>
            <a:off x="2895600" y="5613135"/>
            <a:ext cx="1905000" cy="1181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952500" y="5753100"/>
            <a:ext cx="1160780" cy="607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17500">
              <a:lnSpc>
                <a:spcPct val="100899"/>
              </a:lnSpc>
              <a:spcBef>
                <a:spcPts val="80"/>
              </a:spcBef>
            </a:pPr>
            <a:r>
              <a:rPr sz="1900" spc="-10" dirty="0">
                <a:latin typeface="Calibri"/>
                <a:cs typeface="Calibri"/>
              </a:rPr>
              <a:t>note: 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spc="-10" dirty="0">
                <a:latin typeface="Calibri"/>
                <a:cs typeface="Calibri"/>
              </a:rPr>
              <a:t>to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scale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5905500" y="5613400"/>
            <a:ext cx="1168400" cy="118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8"/>
          <p:cNvGraphicFramePr>
            <a:graphicFrameLocks noGrp="1"/>
          </p:cNvGraphicFramePr>
          <p:nvPr/>
        </p:nvGraphicFramePr>
        <p:xfrm>
          <a:off x="692150" y="425450"/>
          <a:ext cx="7543798" cy="512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Category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ARM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Cortex-A9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RISC-V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BOOM-2w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ISA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32-bit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ARM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64-bit RISC-V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v2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(RV64G)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Architecture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452755">
                        <a:lnSpc>
                          <a:spcPts val="18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 wide, 3+1 issue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Out-of-  Order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8-stage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63830">
                        <a:lnSpc>
                          <a:spcPts val="18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 wide, 3 issue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Out-of-Order  6-stage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Performance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3.59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CoreMarks/MHz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3.91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CoreMarks/MHz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TSMC 40GPLUS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TSMC 40GPLUS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 marR="615315">
                        <a:lnSpc>
                          <a:spcPts val="18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Area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32K  caches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~2.5 mm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</a:t>
                      </a:r>
                      <a:endParaRPr sz="1800" baseline="25462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~1.00 mm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</a:t>
                      </a:r>
                      <a:endParaRPr sz="1800" baseline="25462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efficiency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1.4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CoreMarks/MHz/mm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</a:t>
                      </a:r>
                      <a:endParaRPr sz="1800" baseline="25462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3.9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CoreMarks/MHz/mm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</a:t>
                      </a:r>
                      <a:endParaRPr sz="1800" baseline="25462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Frequency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1.4 GHz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1.5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Power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0.5-1.9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(2 cores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L2)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@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TSMC 40nm, 0.8-2.0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GHz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  <a:spcBef>
                          <a:spcPts val="2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0.25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(1 core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L1)</a:t>
                      </a:r>
                    </a:p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@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TSMC 45nm,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GHz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object 9"/>
          <p:cNvSpPr/>
          <p:nvPr/>
        </p:nvSpPr>
        <p:spPr>
          <a:xfrm>
            <a:off x="7634685" y="1921780"/>
            <a:ext cx="1411605" cy="1170940"/>
          </a:xfrm>
          <a:custGeom>
            <a:avLst/>
            <a:gdLst/>
            <a:ahLst/>
            <a:cxnLst/>
            <a:rect l="l" t="t" r="r" b="b"/>
            <a:pathLst>
              <a:path w="1411604" h="1170939">
                <a:moveTo>
                  <a:pt x="0" y="483693"/>
                </a:moveTo>
                <a:lnTo>
                  <a:pt x="1112252" y="0"/>
                </a:lnTo>
                <a:lnTo>
                  <a:pt x="1411072" y="687136"/>
                </a:lnTo>
                <a:lnTo>
                  <a:pt x="298820" y="1170830"/>
                </a:lnTo>
                <a:lnTo>
                  <a:pt x="0" y="483693"/>
                </a:lnTo>
                <a:close/>
              </a:path>
            </a:pathLst>
          </a:custGeom>
          <a:ln w="25399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 rot="20220000">
            <a:off x="7726381" y="2238958"/>
            <a:ext cx="122634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00"/>
              </a:lnSpc>
            </a:pPr>
            <a:r>
              <a:rPr sz="4200" b="1" spc="-5" dirty="0">
                <a:solidFill>
                  <a:srgbClr val="E32400"/>
                </a:solidFill>
                <a:latin typeface="Calibri"/>
                <a:cs typeface="Calibri"/>
              </a:rPr>
              <a:t>+</a:t>
            </a:r>
            <a:r>
              <a:rPr sz="4200" b="1" spc="-50" dirty="0">
                <a:solidFill>
                  <a:srgbClr val="E32400"/>
                </a:solidFill>
                <a:latin typeface="Calibri"/>
                <a:cs typeface="Calibri"/>
              </a:rPr>
              <a:t>9</a:t>
            </a:r>
            <a:r>
              <a:rPr sz="4200" b="1" spc="-5" dirty="0">
                <a:solidFill>
                  <a:srgbClr val="E32400"/>
                </a:solidFill>
                <a:latin typeface="Calibri"/>
                <a:cs typeface="Calibri"/>
              </a:rPr>
              <a:t>%!</a:t>
            </a:r>
            <a:endParaRPr sz="4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0181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Repositories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BOOM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https://github.com/</a:t>
            </a:r>
            <a:r>
              <a:rPr lang="en-US" altLang="en-US" sz="2000" dirty="0" err="1">
                <a:latin typeface="Arial" panose="020B0604020202020204" pitchFamily="34" charset="0"/>
              </a:rPr>
              <a:t>ucb</a:t>
            </a:r>
            <a:r>
              <a:rPr lang="en-US" altLang="en-US" sz="2000" dirty="0">
                <a:latin typeface="Arial" panose="020B0604020202020204" pitchFamily="34" charset="0"/>
              </a:rPr>
              <a:t>-bar/riscv-­boom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just the BOOM core code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Rocket-­chip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https://github.com/ucb-bar/rocket-chip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 rest of the </a:t>
            </a:r>
            <a:r>
              <a:rPr lang="en-US" altLang="en-US" sz="2000" dirty="0" err="1">
                <a:latin typeface="Arial" panose="020B0604020202020204" pitchFamily="34" charset="0"/>
              </a:rPr>
              <a:t>SoC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chisel, rocket, </a:t>
            </a:r>
            <a:r>
              <a:rPr lang="en-US" altLang="en-US" sz="2000" dirty="0" err="1">
                <a:latin typeface="Arial" panose="020B0604020202020204" pitchFamily="34" charset="0"/>
              </a:rPr>
              <a:t>uncore</a:t>
            </a:r>
            <a:r>
              <a:rPr lang="en-US" altLang="en-US" sz="2000" dirty="0">
                <a:latin typeface="Arial" panose="020B0604020202020204" pitchFamily="34" charset="0"/>
              </a:rPr>
              <a:t>, junctions, riscv-­tools, </a:t>
            </a:r>
            <a:r>
              <a:rPr lang="en-US" altLang="en-US" sz="2000" dirty="0" err="1">
                <a:latin typeface="Arial" panose="020B0604020202020204" pitchFamily="34" charset="0"/>
              </a:rPr>
              <a:t>fpga-zynq</a:t>
            </a:r>
            <a:r>
              <a:rPr lang="en-US" altLang="en-US" sz="2000" dirty="0">
                <a:latin typeface="Arial" panose="020B0604020202020204" pitchFamily="34" charset="0"/>
              </a:rPr>
              <a:t>, etc.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generates C++ emulator, </a:t>
            </a:r>
            <a:r>
              <a:rPr lang="en-US" altLang="en-US" sz="2000" dirty="0" err="1">
                <a:latin typeface="Arial" panose="020B0604020202020204" pitchFamily="34" charset="0"/>
              </a:rPr>
              <a:t>verilog</a:t>
            </a:r>
            <a:r>
              <a:rPr lang="en-US" altLang="en-US" sz="2000" dirty="0">
                <a:latin typeface="Arial" panose="020B0604020202020204" pitchFamily="34" charset="0"/>
              </a:rPr>
              <a:t> for FPGA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http://riscv.org/tutorial-­hpca2015/riscv-­rocket-­chip-­tutorial-bootcamp-hpca2015.pdf </a:t>
            </a:r>
            <a:r>
              <a:rPr lang="en-US" altLang="en-US" sz="2400" dirty="0">
                <a:latin typeface="Arial" panose="020B0604020202020204" pitchFamily="34" charset="0"/>
              </a:rPr>
              <a:t>(for more information)</a:t>
            </a:r>
          </a:p>
        </p:txBody>
      </p:sp>
    </p:spTree>
    <p:extLst>
      <p:ext uri="{BB962C8B-B14F-4D97-AF65-F5344CB8AC3E}">
        <p14:creationId xmlns:p14="http://schemas.microsoft.com/office/powerpoint/2010/main" val="317011334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BOOM Quick-­start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89983" y="3612959"/>
            <a:ext cx="848783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"BOOM-­chip" is (currently) a branch of rocket-­chip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"make run" builds and runs </a:t>
            </a:r>
            <a:r>
              <a:rPr lang="en-US" altLang="en-US" sz="2400" dirty="0" err="1">
                <a:latin typeface="Arial" panose="020B0604020202020204" pitchFamily="34" charset="0"/>
              </a:rPr>
              <a:t>riscv</a:t>
            </a:r>
            <a:r>
              <a:rPr lang="en-US" altLang="en-US" sz="2400" dirty="0">
                <a:latin typeface="Arial" panose="020B0604020202020204" pitchFamily="34" charset="0"/>
              </a:rPr>
              <a:t>-tests suite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there are many diﬀerent CONFIGs available!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rocket-­chip/</a:t>
            </a:r>
            <a:r>
              <a:rPr lang="en-US" altLang="en-US" sz="2000" dirty="0" err="1">
                <a:latin typeface="Arial" panose="020B0604020202020204" pitchFamily="34" charset="0"/>
              </a:rPr>
              <a:t>src</a:t>
            </a:r>
            <a:r>
              <a:rPr lang="en-US" altLang="en-US" sz="2000" dirty="0">
                <a:latin typeface="Arial" panose="020B0604020202020204" pitchFamily="34" charset="0"/>
              </a:rPr>
              <a:t>/main/</a:t>
            </a:r>
            <a:r>
              <a:rPr lang="en-US" altLang="en-US" sz="2000" dirty="0" err="1">
                <a:latin typeface="Arial" panose="020B0604020202020204" pitchFamily="34" charset="0"/>
              </a:rPr>
              <a:t>scala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 err="1">
                <a:latin typeface="Arial" panose="020B0604020202020204" pitchFamily="34" charset="0"/>
              </a:rPr>
              <a:t>PrivateConﬁgs.scala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rocket-­chip/boom/</a:t>
            </a:r>
            <a:r>
              <a:rPr lang="en-US" altLang="en-US" sz="2000" dirty="0" err="1">
                <a:latin typeface="Arial" panose="020B0604020202020204" pitchFamily="34" charset="0"/>
              </a:rPr>
              <a:t>src</a:t>
            </a:r>
            <a:r>
              <a:rPr lang="en-US" altLang="en-US" sz="2000" dirty="0">
                <a:latin typeface="Arial" panose="020B0604020202020204" pitchFamily="34" charset="0"/>
              </a:rPr>
              <a:t>/main/</a:t>
            </a:r>
            <a:r>
              <a:rPr lang="en-US" altLang="en-US" sz="2000" dirty="0" err="1">
                <a:latin typeface="Arial" panose="020B0604020202020204" pitchFamily="34" charset="0"/>
              </a:rPr>
              <a:t>scala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 err="1">
                <a:latin typeface="Arial" panose="020B0604020202020204" pitchFamily="34" charset="0"/>
              </a:rPr>
              <a:t>conﬁgs.scala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slightly diﬀerent </a:t>
            </a:r>
            <a:r>
              <a:rPr lang="en-US" altLang="en-US" sz="2000" dirty="0" err="1">
                <a:latin typeface="Arial" panose="020B0604020202020204" pitchFamily="34" charset="0"/>
              </a:rPr>
              <a:t>conﬁgs</a:t>
            </a:r>
            <a:r>
              <a:rPr lang="en-US" altLang="en-US" sz="2000" dirty="0">
                <a:latin typeface="Arial" panose="020B0604020202020204" pitchFamily="34" charset="0"/>
              </a:rPr>
              <a:t> for diﬀerent targets (CPP, FPGA,  VLSI)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938" y="1152004"/>
            <a:ext cx="7852409" cy="2395220"/>
          </a:xfrm>
          <a:prstGeom prst="rect">
            <a:avLst/>
          </a:prstGeom>
          <a:solidFill>
            <a:srgbClr val="EDEEF0"/>
          </a:solidFill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2180"/>
              </a:lnSpc>
            </a:pPr>
            <a:r>
              <a:rPr sz="2000" dirty="0">
                <a:latin typeface="Consolas"/>
                <a:cs typeface="Consolas"/>
              </a:rPr>
              <a:t>$ export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ROCKETCHIP_ADDONS="boom"</a:t>
            </a:r>
          </a:p>
          <a:p>
            <a:pPr marL="191770">
              <a:lnSpc>
                <a:spcPts val="2300"/>
              </a:lnSpc>
              <a:tabLst>
                <a:tab pos="471170" algn="l"/>
              </a:tabLst>
            </a:pPr>
            <a:r>
              <a:rPr sz="2000" dirty="0">
                <a:latin typeface="Consolas"/>
                <a:cs typeface="Consolas"/>
              </a:rPr>
              <a:t>$	</a:t>
            </a:r>
            <a:r>
              <a:rPr sz="2000" b="1" dirty="0">
                <a:latin typeface="Consolas"/>
                <a:cs typeface="Consolas"/>
              </a:rPr>
              <a:t>git clone</a:t>
            </a:r>
            <a:r>
              <a:rPr sz="2000" b="1" spc="65" dirty="0">
                <a:latin typeface="Consolas"/>
                <a:cs typeface="Consolas"/>
              </a:rPr>
              <a:t> </a:t>
            </a:r>
            <a:r>
              <a:rPr sz="2000" b="1" spc="-100" dirty="0">
                <a:latin typeface="Consolas"/>
                <a:cs typeface="Consolas"/>
              </a:rPr>
              <a:t>https://github.com/ucb</a:t>
            </a:r>
            <a:r>
              <a:rPr lang="en-US" sz="2000" b="1" spc="-100" dirty="0">
                <a:latin typeface="Consolas"/>
                <a:cs typeface="Consolas"/>
              </a:rPr>
              <a:t>-</a:t>
            </a:r>
            <a:r>
              <a:rPr sz="2000" b="1" spc="-100" dirty="0">
                <a:latin typeface="Consolas"/>
                <a:cs typeface="Consolas"/>
              </a:rPr>
              <a:t>bar/rocket</a:t>
            </a:r>
            <a:r>
              <a:rPr lang="en-US" sz="2000" b="1" spc="-100" dirty="0">
                <a:latin typeface="Consolas"/>
                <a:cs typeface="Consolas"/>
              </a:rPr>
              <a:t>-</a:t>
            </a:r>
            <a:r>
              <a:rPr sz="2000" b="1" spc="-100" dirty="0">
                <a:latin typeface="Consolas"/>
                <a:cs typeface="Consolas"/>
              </a:rPr>
              <a:t>chip.git</a:t>
            </a:r>
            <a:endParaRPr sz="2000" dirty="0">
              <a:latin typeface="Consolas"/>
              <a:cs typeface="Consolas"/>
            </a:endParaRPr>
          </a:p>
          <a:p>
            <a:pPr marL="191770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cd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170" dirty="0">
                <a:latin typeface="Consolas"/>
                <a:cs typeface="Consolas"/>
              </a:rPr>
              <a:t>rocket</a:t>
            </a:r>
            <a:r>
              <a:rPr lang="en-US" sz="2000" spc="-170" dirty="0">
                <a:latin typeface="Consolas"/>
                <a:cs typeface="Consolas"/>
              </a:rPr>
              <a:t>-</a:t>
            </a:r>
            <a:r>
              <a:rPr sz="2000" spc="-170" dirty="0">
                <a:latin typeface="Consolas"/>
                <a:cs typeface="Consolas"/>
              </a:rPr>
              <a:t>chip</a:t>
            </a:r>
            <a:endParaRPr sz="2000" dirty="0">
              <a:latin typeface="Consolas"/>
              <a:cs typeface="Consolas"/>
            </a:endParaRPr>
          </a:p>
          <a:p>
            <a:pPr marL="191770">
              <a:lnSpc>
                <a:spcPts val="2300"/>
              </a:lnSpc>
              <a:tabLst>
                <a:tab pos="471170" algn="l"/>
              </a:tabLst>
            </a:pPr>
            <a:r>
              <a:rPr sz="2000" dirty="0">
                <a:latin typeface="Consolas"/>
                <a:cs typeface="Consolas"/>
              </a:rPr>
              <a:t>$	</a:t>
            </a:r>
            <a:r>
              <a:rPr sz="2000" b="1" dirty="0">
                <a:latin typeface="Consolas"/>
                <a:cs typeface="Consolas"/>
              </a:rPr>
              <a:t>git checkout</a:t>
            </a:r>
            <a:r>
              <a:rPr sz="2000" b="1" spc="-1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boom</a:t>
            </a:r>
            <a:endParaRPr sz="2000" dirty="0">
              <a:latin typeface="Consolas"/>
              <a:cs typeface="Consolas"/>
            </a:endParaRPr>
          </a:p>
          <a:p>
            <a:pPr marL="191770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git submodule update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lang="en-US" altLang="zh-CN" sz="2000" spc="-15" dirty="0">
                <a:latin typeface="Consolas"/>
                <a:cs typeface="Consolas"/>
              </a:rPr>
              <a:t>--</a:t>
            </a:r>
            <a:r>
              <a:rPr sz="2000" spc="-440" dirty="0" err="1">
                <a:latin typeface="Consolas"/>
                <a:cs typeface="Consolas"/>
              </a:rPr>
              <a:t>init</a:t>
            </a:r>
            <a:endParaRPr sz="2000" dirty="0">
              <a:latin typeface="Consolas"/>
              <a:cs typeface="Consolas"/>
            </a:endParaRPr>
          </a:p>
          <a:p>
            <a:pPr marL="191770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cd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170" dirty="0" err="1">
                <a:latin typeface="Consolas"/>
                <a:cs typeface="Consolas"/>
              </a:rPr>
              <a:t>riscv</a:t>
            </a:r>
            <a:r>
              <a:rPr lang="en-US" sz="2000" spc="-170" dirty="0">
                <a:latin typeface="Consolas"/>
                <a:cs typeface="Consolas"/>
              </a:rPr>
              <a:t>-</a:t>
            </a:r>
            <a:r>
              <a:rPr sz="2000" spc="-170" dirty="0">
                <a:latin typeface="Consolas"/>
                <a:cs typeface="Consolas"/>
              </a:rPr>
              <a:t>tools</a:t>
            </a:r>
            <a:endParaRPr sz="2000" dirty="0">
              <a:latin typeface="Consolas"/>
              <a:cs typeface="Consolas"/>
            </a:endParaRPr>
          </a:p>
          <a:p>
            <a:pPr marL="191770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git submodule update </a:t>
            </a:r>
            <a:r>
              <a:rPr lang="en-US" altLang="zh-CN" sz="2000" spc="-15" dirty="0">
                <a:latin typeface="Consolas"/>
                <a:cs typeface="Consolas"/>
              </a:rPr>
              <a:t>--</a:t>
            </a:r>
            <a:r>
              <a:rPr sz="2000" spc="-440" dirty="0" err="1">
                <a:latin typeface="Consolas"/>
                <a:cs typeface="Consolas"/>
              </a:rPr>
              <a:t>init</a:t>
            </a:r>
            <a:r>
              <a:rPr sz="2000" spc="-440" dirty="0">
                <a:latin typeface="Consolas"/>
                <a:cs typeface="Consolas"/>
              </a:rPr>
              <a:t> </a:t>
            </a:r>
            <a:r>
              <a:rPr lang="en-US" altLang="zh-CN" sz="2000" spc="-15" dirty="0">
                <a:latin typeface="Consolas"/>
                <a:cs typeface="Consolas"/>
              </a:rPr>
              <a:t>--</a:t>
            </a:r>
            <a:r>
              <a:rPr sz="2000" spc="-295" dirty="0">
                <a:latin typeface="Consolas"/>
                <a:cs typeface="Consolas"/>
              </a:rPr>
              <a:t>recursive</a:t>
            </a:r>
            <a:r>
              <a:rPr sz="2000" spc="-270" dirty="0">
                <a:latin typeface="Consolas"/>
                <a:cs typeface="Consolas"/>
              </a:rPr>
              <a:t> </a:t>
            </a:r>
            <a:r>
              <a:rPr sz="2000" spc="-170" dirty="0" err="1">
                <a:latin typeface="Consolas"/>
                <a:cs typeface="Consolas"/>
              </a:rPr>
              <a:t>riscv</a:t>
            </a:r>
            <a:r>
              <a:rPr lang="en-US" sz="2000" spc="-170" dirty="0">
                <a:latin typeface="Consolas"/>
                <a:cs typeface="Consolas"/>
              </a:rPr>
              <a:t>-</a:t>
            </a:r>
            <a:r>
              <a:rPr sz="2000" spc="-170" dirty="0">
                <a:latin typeface="Consolas"/>
                <a:cs typeface="Consolas"/>
              </a:rPr>
              <a:t>tests</a:t>
            </a:r>
            <a:endParaRPr sz="2000" dirty="0">
              <a:latin typeface="Consolas"/>
              <a:cs typeface="Consolas"/>
            </a:endParaRPr>
          </a:p>
          <a:p>
            <a:pPr marL="191770">
              <a:lnSpc>
                <a:spcPts val="2350"/>
              </a:lnSpc>
            </a:pPr>
            <a:r>
              <a:rPr sz="2000" dirty="0">
                <a:latin typeface="Consolas"/>
                <a:cs typeface="Consolas"/>
              </a:rPr>
              <a:t>$ cd ../emulator; </a:t>
            </a:r>
            <a:r>
              <a:rPr sz="2000" b="1" dirty="0">
                <a:latin typeface="Consolas"/>
                <a:cs typeface="Consolas"/>
              </a:rPr>
              <a:t>make run</a:t>
            </a:r>
            <a:r>
              <a:rPr sz="2000" b="1" spc="-50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CONFIG=BOOMCPPConfig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96534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How do you verify and debug BOOM?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parameterization makes this tough!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tested with: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riscv-­tests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(assembly functional tests + bare-­metal micro-benchmarks)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CoreMark</a:t>
            </a:r>
            <a:r>
              <a:rPr lang="en-US" altLang="en-US" sz="2000" dirty="0">
                <a:latin typeface="Arial" panose="020B0604020202020204" pitchFamily="34" charset="0"/>
              </a:rPr>
              <a:t> + </a:t>
            </a:r>
            <a:r>
              <a:rPr lang="en-US" altLang="en-US" sz="2000" dirty="0" err="1">
                <a:latin typeface="Arial" panose="020B0604020202020204" pitchFamily="34" charset="0"/>
              </a:rPr>
              <a:t>riscv-­pk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SPEC + Linux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riscv-torture</a:t>
            </a:r>
          </a:p>
        </p:txBody>
      </p:sp>
    </p:spTree>
    <p:extLst>
      <p:ext uri="{BB962C8B-B14F-4D97-AF65-F5344CB8AC3E}">
        <p14:creationId xmlns:p14="http://schemas.microsoft.com/office/powerpoint/2010/main" val="117837835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riscv-­torture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now open-­source!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https://github.com/ucb-bar/riscv-torture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torture generates random tests to stress the core pipeline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runs test on Spike and your processor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architectural register state dumped to memory on program  termination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diﬀ state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error found, ﬁnds smallest version of test that exhibits an  error</a:t>
            </a:r>
          </a:p>
        </p:txBody>
      </p:sp>
    </p:spTree>
    <p:extLst>
      <p:ext uri="{BB962C8B-B14F-4D97-AF65-F5344CB8AC3E}">
        <p14:creationId xmlns:p14="http://schemas.microsoft.com/office/powerpoint/2010/main" val="2735519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riscv-­torture quick-­start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5"/>
          <p:cNvSpPr txBox="1"/>
          <p:nvPr/>
        </p:nvSpPr>
        <p:spPr>
          <a:xfrm>
            <a:off x="322984" y="1725524"/>
            <a:ext cx="7934959" cy="1811020"/>
          </a:xfrm>
          <a:prstGeom prst="rect">
            <a:avLst/>
          </a:prstGeom>
          <a:solidFill>
            <a:srgbClr val="DCDEE0"/>
          </a:solidFill>
        </p:spPr>
        <p:txBody>
          <a:bodyPr vert="horz" wrap="square" lIns="0" tIns="0" rIns="0" bIns="0" rtlCol="0">
            <a:spAutoFit/>
          </a:bodyPr>
          <a:lstStyle/>
          <a:p>
            <a:pPr marL="194945">
              <a:lnSpc>
                <a:spcPts val="2180"/>
              </a:lnSpc>
            </a:pPr>
            <a:r>
              <a:rPr sz="2000" dirty="0">
                <a:latin typeface="Consolas"/>
                <a:cs typeface="Consolas"/>
              </a:rPr>
              <a:t>$ git clone</a:t>
            </a:r>
            <a:r>
              <a:rPr sz="2000" spc="60" dirty="0">
                <a:latin typeface="Consolas"/>
                <a:cs typeface="Consolas"/>
              </a:rPr>
              <a:t> </a:t>
            </a:r>
            <a:r>
              <a:rPr sz="2000" spc="-100" dirty="0">
                <a:latin typeface="Consolas"/>
                <a:cs typeface="Consolas"/>
              </a:rPr>
              <a:t>https://github.com/ucb</a:t>
            </a:r>
            <a:r>
              <a:rPr lang="en-US" sz="2000" spc="-100" dirty="0">
                <a:latin typeface="Consolas"/>
                <a:cs typeface="Consolas"/>
              </a:rPr>
              <a:t>-</a:t>
            </a:r>
            <a:r>
              <a:rPr sz="2000" spc="-100" dirty="0">
                <a:latin typeface="Consolas"/>
                <a:cs typeface="Consolas"/>
              </a:rPr>
              <a:t>bar/rocket</a:t>
            </a:r>
            <a:r>
              <a:rPr lang="en-US" sz="2000" spc="-100" dirty="0">
                <a:latin typeface="Consolas"/>
                <a:cs typeface="Consolas"/>
              </a:rPr>
              <a:t>-</a:t>
            </a:r>
            <a:r>
              <a:rPr sz="2000" spc="-100" dirty="0">
                <a:latin typeface="Consolas"/>
                <a:cs typeface="Consolas"/>
              </a:rPr>
              <a:t>chip.git</a:t>
            </a:r>
            <a:endParaRPr sz="2000" dirty="0">
              <a:latin typeface="Consolas"/>
              <a:cs typeface="Consolas"/>
            </a:endParaRPr>
          </a:p>
          <a:p>
            <a:pPr marL="194945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cd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170" dirty="0">
                <a:latin typeface="Consolas"/>
                <a:cs typeface="Consolas"/>
              </a:rPr>
              <a:t>rocket-­‐chip</a:t>
            </a:r>
            <a:endParaRPr sz="2000" dirty="0">
              <a:latin typeface="Consolas"/>
              <a:cs typeface="Consolas"/>
            </a:endParaRPr>
          </a:p>
          <a:p>
            <a:pPr marL="194945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git submodule update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lang="en-US" altLang="zh-CN" sz="2000" spc="-15" dirty="0">
                <a:latin typeface="Consolas"/>
                <a:cs typeface="Consolas"/>
              </a:rPr>
              <a:t>--</a:t>
            </a:r>
            <a:r>
              <a:rPr sz="2000" spc="-440" dirty="0" err="1">
                <a:latin typeface="Consolas"/>
                <a:cs typeface="Consolas"/>
              </a:rPr>
              <a:t>init</a:t>
            </a:r>
            <a:endParaRPr sz="2000" dirty="0">
              <a:latin typeface="Consolas"/>
              <a:cs typeface="Consolas"/>
            </a:endParaRPr>
          </a:p>
          <a:p>
            <a:pPr marL="194945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cd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170" dirty="0">
                <a:latin typeface="Consolas"/>
                <a:cs typeface="Consolas"/>
              </a:rPr>
              <a:t>riscv-­‐tools</a:t>
            </a:r>
            <a:endParaRPr sz="2000" dirty="0">
              <a:latin typeface="Consolas"/>
              <a:cs typeface="Consolas"/>
            </a:endParaRPr>
          </a:p>
          <a:p>
            <a:pPr marL="194945">
              <a:lnSpc>
                <a:spcPts val="2300"/>
              </a:lnSpc>
            </a:pPr>
            <a:r>
              <a:rPr sz="2000" dirty="0">
                <a:latin typeface="Consolas"/>
                <a:cs typeface="Consolas"/>
              </a:rPr>
              <a:t>$ git submodule update </a:t>
            </a:r>
            <a:r>
              <a:rPr lang="en-US" altLang="zh-CN" sz="2000" spc="-15" dirty="0">
                <a:latin typeface="Consolas"/>
                <a:cs typeface="Consolas"/>
              </a:rPr>
              <a:t>--</a:t>
            </a:r>
            <a:r>
              <a:rPr sz="2000" spc="-440" dirty="0" err="1">
                <a:latin typeface="Consolas"/>
                <a:cs typeface="Consolas"/>
              </a:rPr>
              <a:t>init</a:t>
            </a:r>
            <a:r>
              <a:rPr sz="2000" spc="-440" dirty="0">
                <a:latin typeface="Consolas"/>
                <a:cs typeface="Consolas"/>
              </a:rPr>
              <a:t> </a:t>
            </a:r>
            <a:r>
              <a:rPr lang="en-US" altLang="zh-CN" sz="2000" spc="-15" dirty="0">
                <a:latin typeface="Consolas"/>
                <a:cs typeface="Consolas"/>
              </a:rPr>
              <a:t>--</a:t>
            </a:r>
            <a:r>
              <a:rPr sz="2000" spc="-295" dirty="0">
                <a:latin typeface="Consolas"/>
                <a:cs typeface="Consolas"/>
              </a:rPr>
              <a:t>recursive</a:t>
            </a:r>
            <a:r>
              <a:rPr sz="2000" spc="-265" dirty="0">
                <a:latin typeface="Consolas"/>
                <a:cs typeface="Consolas"/>
              </a:rPr>
              <a:t> </a:t>
            </a:r>
            <a:r>
              <a:rPr sz="2000" spc="-170" dirty="0" err="1">
                <a:latin typeface="Consolas"/>
                <a:cs typeface="Consolas"/>
              </a:rPr>
              <a:t>riscv</a:t>
            </a:r>
            <a:r>
              <a:rPr sz="2000" spc="-170" dirty="0">
                <a:latin typeface="Consolas"/>
                <a:cs typeface="Consolas"/>
              </a:rPr>
              <a:t>-tests</a:t>
            </a:r>
            <a:endParaRPr sz="2000" dirty="0">
              <a:latin typeface="Consolas"/>
              <a:cs typeface="Consolas"/>
            </a:endParaRPr>
          </a:p>
          <a:p>
            <a:pPr marL="194945">
              <a:lnSpc>
                <a:spcPts val="2350"/>
              </a:lnSpc>
            </a:pPr>
            <a:r>
              <a:rPr sz="2000" dirty="0">
                <a:latin typeface="Consolas"/>
                <a:cs typeface="Consolas"/>
              </a:rPr>
              <a:t>$ cd ../emulator; make run</a:t>
            </a:r>
            <a:r>
              <a:rPr sz="2000" spc="-5" dirty="0">
                <a:latin typeface="Consolas"/>
                <a:cs typeface="Consolas"/>
              </a:rPr>
              <a:t> CONFIG=</a:t>
            </a:r>
            <a:r>
              <a:rPr sz="2000" b="1" spc="-5" dirty="0">
                <a:latin typeface="Consolas"/>
                <a:cs typeface="Consolas"/>
              </a:rPr>
              <a:t>BOOMCPPConfig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194851" y="1212559"/>
            <a:ext cx="459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Run Rocket-chip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(BOOM-chip?)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322984" y="4143495"/>
            <a:ext cx="8658860" cy="2291738"/>
          </a:xfrm>
          <a:custGeom>
            <a:avLst/>
            <a:gdLst/>
            <a:ahLst/>
            <a:cxnLst/>
            <a:rect l="l" t="t" r="r" b="b"/>
            <a:pathLst>
              <a:path w="8658860" h="2103120">
                <a:moveTo>
                  <a:pt x="0" y="0"/>
                </a:moveTo>
                <a:lnTo>
                  <a:pt x="8658720" y="0"/>
                </a:lnTo>
                <a:lnTo>
                  <a:pt x="8658720" y="2102891"/>
                </a:lnTo>
                <a:lnTo>
                  <a:pt x="0" y="210289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>
            <a:spLocks/>
          </p:cNvSpPr>
          <p:nvPr/>
        </p:nvSpPr>
        <p:spPr>
          <a:xfrm>
            <a:off x="525348" y="4094193"/>
            <a:ext cx="8419702" cy="2262158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$ cd</a:t>
            </a:r>
            <a:r>
              <a:rPr lang="en-US" sz="2000" spc="-5" dirty="0">
                <a:latin typeface="Consolas"/>
                <a:cs typeface="Consolas"/>
              </a:rPr>
              <a:t> </a:t>
            </a:r>
            <a:r>
              <a:rPr lang="en-US" sz="2000" spc="-170" dirty="0">
                <a:latin typeface="Consolas"/>
                <a:cs typeface="Consolas"/>
              </a:rPr>
              <a:t>rocket-chip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$ </a:t>
            </a:r>
            <a:r>
              <a:rPr lang="en-US" sz="2000" dirty="0" err="1">
                <a:latin typeface="Consolas"/>
                <a:cs typeface="Consolas"/>
              </a:rPr>
              <a:t>git</a:t>
            </a:r>
            <a:r>
              <a:rPr lang="en-US" sz="2000" dirty="0">
                <a:latin typeface="Consolas"/>
                <a:cs typeface="Consolas"/>
              </a:rPr>
              <a:t> clone</a:t>
            </a:r>
            <a:r>
              <a:rPr lang="en-US" sz="2000" spc="15" dirty="0">
                <a:latin typeface="Consolas"/>
                <a:cs typeface="Consolas"/>
              </a:rPr>
              <a:t> </a:t>
            </a:r>
            <a:r>
              <a:rPr lang="en-US" sz="2000" spc="-95" dirty="0">
                <a:latin typeface="Consolas"/>
                <a:cs typeface="Consolas"/>
              </a:rPr>
              <a:t>https://github.com/ucb-bar/riscv-torture.git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$ cd</a:t>
            </a:r>
            <a:r>
              <a:rPr lang="en-US" sz="2000" spc="-5" dirty="0">
                <a:latin typeface="Consolas"/>
                <a:cs typeface="Consolas"/>
              </a:rPr>
              <a:t> </a:t>
            </a:r>
            <a:r>
              <a:rPr lang="en-US" sz="2000" spc="-150" dirty="0" err="1">
                <a:latin typeface="Consolas"/>
                <a:cs typeface="Consolas"/>
              </a:rPr>
              <a:t>riscv</a:t>
            </a:r>
            <a:r>
              <a:rPr lang="en-US" sz="2000" spc="-150" dirty="0">
                <a:latin typeface="Consolas"/>
                <a:cs typeface="Consolas"/>
              </a:rPr>
              <a:t>-torture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$ </a:t>
            </a:r>
            <a:r>
              <a:rPr lang="en-US" sz="2000" dirty="0" err="1">
                <a:latin typeface="Consolas"/>
                <a:cs typeface="Consolas"/>
              </a:rPr>
              <a:t>git</a:t>
            </a:r>
            <a:r>
              <a:rPr lang="en-US" sz="2000" dirty="0">
                <a:latin typeface="Consolas"/>
                <a:cs typeface="Consolas"/>
              </a:rPr>
              <a:t> submodule update</a:t>
            </a:r>
            <a:r>
              <a:rPr lang="en-US" sz="2000" spc="-15" dirty="0">
                <a:latin typeface="Consolas"/>
                <a:cs typeface="Consolas"/>
              </a:rPr>
              <a:t> --</a:t>
            </a:r>
            <a:r>
              <a:rPr lang="en-US" sz="2000" spc="-440" dirty="0" err="1">
                <a:latin typeface="Consolas"/>
                <a:cs typeface="Consolas"/>
              </a:rPr>
              <a:t>init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47265" algn="l"/>
              </a:tabLst>
            </a:pPr>
            <a:r>
              <a:rPr lang="en-US" sz="2000" dirty="0">
                <a:latin typeface="Consolas"/>
                <a:cs typeface="Consolas"/>
              </a:rPr>
              <a:t>$ vim </a:t>
            </a:r>
            <a:r>
              <a:rPr lang="en-US" sz="2000" dirty="0" err="1">
                <a:latin typeface="Consolas"/>
                <a:cs typeface="Consolas"/>
              </a:rPr>
              <a:t>Makefile</a:t>
            </a:r>
            <a:r>
              <a:rPr lang="en-US" sz="2000" dirty="0">
                <a:latin typeface="Consolas"/>
                <a:cs typeface="Consolas"/>
              </a:rPr>
              <a:t>	# change </a:t>
            </a:r>
            <a:r>
              <a:rPr lang="en-US" sz="2000" spc="-5" dirty="0">
                <a:latin typeface="Consolas"/>
                <a:cs typeface="Consolas"/>
              </a:rPr>
              <a:t>RTL_CONFIG=</a:t>
            </a:r>
            <a:r>
              <a:rPr lang="en-US" sz="2000" spc="-5" dirty="0" err="1">
                <a:latin typeface="Consolas"/>
                <a:cs typeface="Consolas"/>
              </a:rPr>
              <a:t>BOOMCPPConfig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/>
                <a:cs typeface="Consolas"/>
              </a:rPr>
              <a:t>$ make </a:t>
            </a:r>
            <a:r>
              <a:rPr lang="en-US" sz="2000" dirty="0" err="1">
                <a:latin typeface="Consolas"/>
                <a:cs typeface="Consolas"/>
              </a:rPr>
              <a:t>igentest</a:t>
            </a:r>
            <a:r>
              <a:rPr lang="en-US" sz="2000" dirty="0">
                <a:latin typeface="Consolas"/>
                <a:cs typeface="Consolas"/>
              </a:rPr>
              <a:t> # test that torture works, gen a single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47265" algn="l"/>
              </a:tabLst>
            </a:pPr>
            <a:r>
              <a:rPr lang="en-US" sz="2000" dirty="0">
                <a:latin typeface="Consolas"/>
                <a:cs typeface="Consolas"/>
              </a:rPr>
              <a:t>$ make </a:t>
            </a:r>
            <a:r>
              <a:rPr lang="en-US" sz="2000" dirty="0" err="1">
                <a:latin typeface="Consolas"/>
                <a:cs typeface="Consolas"/>
              </a:rPr>
              <a:t>cnight</a:t>
            </a:r>
            <a:r>
              <a:rPr lang="en-US" sz="2000" dirty="0">
                <a:latin typeface="Consolas"/>
                <a:cs typeface="Consolas"/>
              </a:rPr>
              <a:t>	# run C++ emulator</a:t>
            </a:r>
            <a:r>
              <a:rPr lang="en-US" sz="2000" spc="-2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overnight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2194851" y="3658349"/>
            <a:ext cx="459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Arial"/>
                <a:cs typeface="Arial"/>
              </a:rPr>
              <a:t>Run Torture</a:t>
            </a:r>
          </a:p>
        </p:txBody>
      </p:sp>
    </p:spTree>
    <p:extLst>
      <p:ext uri="{BB962C8B-B14F-4D97-AF65-F5344CB8AC3E}">
        <p14:creationId xmlns:p14="http://schemas.microsoft.com/office/powerpoint/2010/main" val="361646732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Commit Logging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BOOM can generate commit logs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latin typeface="Arial" panose="020B0604020202020204" pitchFamily="34" charset="0"/>
              </a:rPr>
              <a:t>priv</a:t>
            </a:r>
            <a:r>
              <a:rPr lang="en-US" altLang="en-US" sz="2000" dirty="0">
                <a:latin typeface="Arial" panose="020B0604020202020204" pitchFamily="34" charset="0"/>
              </a:rPr>
              <a:t> level, PC, </a:t>
            </a:r>
            <a:r>
              <a:rPr lang="en-US" altLang="en-US" sz="2000" dirty="0" err="1">
                <a:latin typeface="Arial" panose="020B0604020202020204" pitchFamily="34" charset="0"/>
              </a:rPr>
              <a:t>inst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wb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raddr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wb</a:t>
            </a:r>
            <a:r>
              <a:rPr lang="en-US" altLang="en-US" sz="2000" dirty="0">
                <a:latin typeface="Arial" panose="020B0604020202020204" pitchFamily="34" charset="0"/>
              </a:rPr>
              <a:t> data)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Spike supports generating commit logs!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conﬁgure Spike with "-­-enable-</a:t>
            </a:r>
            <a:r>
              <a:rPr lang="en-US" altLang="en-US" sz="2000" dirty="0" err="1">
                <a:latin typeface="Arial" panose="020B0604020202020204" pitchFamily="34" charset="0"/>
              </a:rPr>
              <a:t>commitlog</a:t>
            </a:r>
            <a:r>
              <a:rPr lang="en-US" altLang="en-US" sz="2000" dirty="0">
                <a:latin typeface="Arial" panose="020B0604020202020204" pitchFamily="34" charset="0"/>
              </a:rPr>
              <a:t>" ﬂag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outputs to </a:t>
            </a:r>
            <a:r>
              <a:rPr lang="en-US" altLang="en-US" sz="2000" dirty="0" err="1">
                <a:latin typeface="Arial" panose="020B0604020202020204" pitchFamily="34" charset="0"/>
              </a:rPr>
              <a:t>stderr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only semi-automated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valid diﬀerences from Spike and </a:t>
            </a:r>
            <a:r>
              <a:rPr lang="en-US" altLang="en-US" sz="2000" dirty="0" err="1">
                <a:latin typeface="Arial" panose="020B0604020202020204" pitchFamily="34" charset="0"/>
              </a:rPr>
              <a:t>hw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e.g., spinning on LR+SC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959" y="5446680"/>
            <a:ext cx="8320405" cy="602615"/>
          </a:xfrm>
          <a:prstGeom prst="rect">
            <a:avLst/>
          </a:prstGeom>
          <a:solidFill>
            <a:srgbClr val="DCDEE0"/>
          </a:solidFill>
        </p:spPr>
        <p:txBody>
          <a:bodyPr vert="horz" wrap="square" lIns="0" tIns="39370" rIns="0" bIns="0" rtlCol="0">
            <a:spAutoFit/>
          </a:bodyPr>
          <a:lstStyle/>
          <a:p>
            <a:pPr marL="45085">
              <a:lnSpc>
                <a:spcPts val="2020"/>
              </a:lnSpc>
              <a:spcBef>
                <a:spcPts val="310"/>
              </a:spcBef>
            </a:pPr>
            <a:r>
              <a:rPr sz="1700" b="1" dirty="0">
                <a:latin typeface="Arial"/>
                <a:cs typeface="Arial"/>
              </a:rPr>
              <a:t># </a:t>
            </a:r>
            <a:r>
              <a:rPr sz="1700" b="1" spc="-5" dirty="0">
                <a:latin typeface="Arial"/>
                <a:cs typeface="Arial"/>
              </a:rPr>
              <a:t>modify the build.sh in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riscv-tools</a:t>
            </a:r>
            <a:endParaRPr sz="1700" dirty="0">
              <a:latin typeface="Arial"/>
              <a:cs typeface="Arial"/>
            </a:endParaRPr>
          </a:p>
          <a:p>
            <a:pPr marL="45085">
              <a:lnSpc>
                <a:spcPts val="2020"/>
              </a:lnSpc>
            </a:pPr>
            <a:r>
              <a:rPr sz="1700" spc="-5" dirty="0">
                <a:latin typeface="Arial"/>
                <a:cs typeface="Arial"/>
              </a:rPr>
              <a:t>build_project riscv-isa-sim --prefix=$RISCV --with-fesvr=$RISCV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--enable-commitlog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77757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documentation is available?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 design document is in progress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https://github.com/</a:t>
            </a:r>
            <a:r>
              <a:rPr lang="en-US" altLang="en-US" sz="2000" dirty="0" err="1">
                <a:latin typeface="Arial" panose="020B0604020202020204" pitchFamily="34" charset="0"/>
              </a:rPr>
              <a:t>ccelio</a:t>
            </a:r>
            <a:r>
              <a:rPr lang="en-US" altLang="en-US" sz="2000" dirty="0">
                <a:latin typeface="Arial" panose="020B0604020202020204" pitchFamily="34" charset="0"/>
              </a:rPr>
              <a:t>/riscv-­boom-­doc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Wiki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https://github.com/</a:t>
            </a:r>
            <a:r>
              <a:rPr lang="en-US" altLang="en-US" sz="2000" dirty="0" err="1">
                <a:latin typeface="Arial" panose="020B0604020202020204" pitchFamily="34" charset="0"/>
              </a:rPr>
              <a:t>ucb</a:t>
            </a:r>
            <a:r>
              <a:rPr lang="en-US" altLang="en-US" sz="2000" dirty="0">
                <a:latin typeface="Arial" panose="020B0604020202020204" pitchFamily="34" charset="0"/>
              </a:rPr>
              <a:t>-­bar/riscv-­boom/wiki</a:t>
            </a:r>
          </a:p>
        </p:txBody>
      </p:sp>
    </p:spTree>
    <p:extLst>
      <p:ext uri="{BB962C8B-B14F-4D97-AF65-F5344CB8AC3E}">
        <p14:creationId xmlns:p14="http://schemas.microsoft.com/office/powerpoint/2010/main" val="244731416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BOOM is RV64G, runs SPEC on Linux on an FPGA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BOOM is ~10k </a:t>
            </a:r>
            <a:r>
              <a:rPr lang="en-US" altLang="en-US" sz="2400" dirty="0" err="1">
                <a:latin typeface="Arial" panose="020B0604020202020204" pitchFamily="34" charset="0"/>
              </a:rPr>
              <a:t>loc</a:t>
            </a:r>
            <a:r>
              <a:rPr lang="en-US" altLang="en-US" sz="2400" dirty="0">
                <a:latin typeface="Arial" panose="020B0604020202020204" pitchFamily="34" charset="0"/>
              </a:rPr>
              <a:t> and 4 person-­years of work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excellent platform for prototyping new ideas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now open-­source!</a:t>
            </a:r>
          </a:p>
        </p:txBody>
      </p:sp>
      <p:sp>
        <p:nvSpPr>
          <p:cNvPr id="6" name="object 7"/>
          <p:cNvSpPr/>
          <p:nvPr/>
        </p:nvSpPr>
        <p:spPr>
          <a:xfrm>
            <a:off x="2831779" y="3646704"/>
            <a:ext cx="2630805" cy="2152650"/>
          </a:xfrm>
          <a:custGeom>
            <a:avLst/>
            <a:gdLst/>
            <a:ahLst/>
            <a:cxnLst/>
            <a:rect l="l" t="t" r="r" b="b"/>
            <a:pathLst>
              <a:path w="2630804" h="2152650">
                <a:moveTo>
                  <a:pt x="0" y="0"/>
                </a:moveTo>
                <a:lnTo>
                  <a:pt x="2630736" y="0"/>
                </a:lnTo>
                <a:lnTo>
                  <a:pt x="2630736" y="2152351"/>
                </a:lnTo>
                <a:lnTo>
                  <a:pt x="0" y="215235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2831779" y="3646705"/>
            <a:ext cx="2630805" cy="2152650"/>
          </a:xfrm>
          <a:custGeom>
            <a:avLst/>
            <a:gdLst/>
            <a:ahLst/>
            <a:cxnLst/>
            <a:rect l="l" t="t" r="r" b="b"/>
            <a:pathLst>
              <a:path w="2630804" h="2152650">
                <a:moveTo>
                  <a:pt x="0" y="0"/>
                </a:moveTo>
                <a:lnTo>
                  <a:pt x="2630735" y="0"/>
                </a:lnTo>
                <a:lnTo>
                  <a:pt x="2630735" y="2152351"/>
                </a:lnTo>
                <a:lnTo>
                  <a:pt x="0" y="2152351"/>
                </a:lnTo>
                <a:lnTo>
                  <a:pt x="0" y="0"/>
                </a:lnTo>
                <a:close/>
              </a:path>
            </a:pathLst>
          </a:custGeom>
          <a:ln w="113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3520458" y="4712440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8" y="0"/>
                </a:lnTo>
                <a:lnTo>
                  <a:pt x="317938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3520458" y="4712441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7" y="0"/>
                </a:lnTo>
                <a:lnTo>
                  <a:pt x="317937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3480716" y="4672759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8" y="0"/>
                </a:lnTo>
                <a:lnTo>
                  <a:pt x="317938" y="317453"/>
                </a:lnTo>
                <a:lnTo>
                  <a:pt x="0" y="3174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3480716" y="4672759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7" y="0"/>
                </a:lnTo>
                <a:lnTo>
                  <a:pt x="317937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3439679" y="4633077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8" y="0"/>
                </a:lnTo>
                <a:lnTo>
                  <a:pt x="317938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3439679" y="4633078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7" y="0"/>
                </a:lnTo>
                <a:lnTo>
                  <a:pt x="317937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2069120" y="3490334"/>
            <a:ext cx="0" cy="661035"/>
          </a:xfrm>
          <a:custGeom>
            <a:avLst/>
            <a:gdLst/>
            <a:ahLst/>
            <a:cxnLst/>
            <a:rect l="l" t="t" r="r" b="b"/>
            <a:pathLst>
              <a:path h="661035">
                <a:moveTo>
                  <a:pt x="0" y="0"/>
                </a:moveTo>
                <a:lnTo>
                  <a:pt x="0" y="660721"/>
                </a:lnTo>
              </a:path>
            </a:pathLst>
          </a:custGeom>
          <a:ln w="113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2069120" y="4435597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620"/>
                </a:lnTo>
              </a:path>
            </a:pathLst>
          </a:custGeom>
          <a:ln w="113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2069120" y="4773320"/>
            <a:ext cx="0" cy="311785"/>
          </a:xfrm>
          <a:custGeom>
            <a:avLst/>
            <a:gdLst/>
            <a:ahLst/>
            <a:cxnLst/>
            <a:rect l="l" t="t" r="r" b="b"/>
            <a:pathLst>
              <a:path h="311785">
                <a:moveTo>
                  <a:pt x="0" y="0"/>
                </a:moveTo>
                <a:lnTo>
                  <a:pt x="0" y="311329"/>
                </a:lnTo>
              </a:path>
            </a:pathLst>
          </a:custGeom>
          <a:ln w="1135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997619" y="4135354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4" h="317500">
                <a:moveTo>
                  <a:pt x="0" y="0"/>
                </a:moveTo>
                <a:lnTo>
                  <a:pt x="317937" y="0"/>
                </a:lnTo>
                <a:lnTo>
                  <a:pt x="317937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 txBox="1"/>
          <p:nvPr/>
        </p:nvSpPr>
        <p:spPr>
          <a:xfrm>
            <a:off x="997619" y="4135354"/>
            <a:ext cx="318135" cy="317500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Helvetica"/>
                <a:cs typeface="Helvetica"/>
              </a:rPr>
              <a:t>I$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1315557" y="4293326"/>
            <a:ext cx="574040" cy="1270"/>
          </a:xfrm>
          <a:custGeom>
            <a:avLst/>
            <a:gdLst/>
            <a:ahLst/>
            <a:cxnLst/>
            <a:rect l="l" t="t" r="r" b="b"/>
            <a:pathLst>
              <a:path w="574039" h="1270">
                <a:moveTo>
                  <a:pt x="-2834" y="377"/>
                </a:moveTo>
                <a:lnTo>
                  <a:pt x="576772" y="377"/>
                </a:lnTo>
              </a:path>
            </a:pathLst>
          </a:custGeom>
          <a:ln w="64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1889495" y="427632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1889495" y="427632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 txBox="1"/>
          <p:nvPr/>
        </p:nvSpPr>
        <p:spPr>
          <a:xfrm>
            <a:off x="1902453" y="4488517"/>
            <a:ext cx="326390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255">
              <a:lnSpc>
                <a:spcPct val="100000"/>
              </a:lnSpc>
              <a:spcBef>
                <a:spcPts val="90"/>
              </a:spcBef>
            </a:pPr>
            <a:r>
              <a:rPr sz="900" i="1" spc="-10" dirty="0">
                <a:latin typeface="Helvetica"/>
                <a:cs typeface="Helvetica"/>
              </a:rPr>
              <a:t>F</a:t>
            </a:r>
            <a:r>
              <a:rPr sz="900" i="1" spc="-5" dirty="0">
                <a:latin typeface="Helvetica"/>
                <a:cs typeface="Helvetica"/>
              </a:rPr>
              <a:t>e</a:t>
            </a:r>
            <a:r>
              <a:rPr sz="900" i="1" spc="-10" dirty="0">
                <a:latin typeface="Helvetica"/>
                <a:cs typeface="Helvetica"/>
              </a:rPr>
              <a:t>t</a:t>
            </a:r>
            <a:r>
              <a:rPr sz="900" i="1" spc="-5" dirty="0">
                <a:latin typeface="Helvetica"/>
                <a:cs typeface="Helvetica"/>
              </a:rPr>
              <a:t>ch  Bu</a:t>
            </a:r>
            <a:r>
              <a:rPr sz="900" i="1" spc="-25" dirty="0">
                <a:latin typeface="Helvetica"/>
                <a:cs typeface="Helvetica"/>
              </a:rPr>
              <a:t>f</a:t>
            </a:r>
            <a:r>
              <a:rPr sz="900" i="1" spc="-10" dirty="0">
                <a:latin typeface="Helvetica"/>
                <a:cs typeface="Helvetica"/>
              </a:rPr>
              <a:t>f</a:t>
            </a:r>
            <a:r>
              <a:rPr sz="900" i="1" spc="-5" dirty="0">
                <a:latin typeface="Helvetica"/>
                <a:cs typeface="Helvetica"/>
              </a:rPr>
              <a:t>er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2205761" y="4288208"/>
            <a:ext cx="92075" cy="7620"/>
          </a:xfrm>
          <a:custGeom>
            <a:avLst/>
            <a:gdLst/>
            <a:ahLst/>
            <a:cxnLst/>
            <a:rect l="l" t="t" r="r" b="b"/>
            <a:pathLst>
              <a:path w="92075" h="7620">
                <a:moveTo>
                  <a:pt x="0" y="7494"/>
                </a:moveTo>
                <a:lnTo>
                  <a:pt x="0" y="3355"/>
                </a:lnTo>
                <a:lnTo>
                  <a:pt x="3359" y="0"/>
                </a:lnTo>
                <a:lnTo>
                  <a:pt x="7505" y="0"/>
                </a:lnTo>
                <a:lnTo>
                  <a:pt x="75035" y="0"/>
                </a:lnTo>
                <a:lnTo>
                  <a:pt x="92067" y="0"/>
                </a:lnTo>
              </a:path>
            </a:pathLst>
          </a:custGeom>
          <a:ln w="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/>
          <p:nvPr/>
        </p:nvSpPr>
        <p:spPr>
          <a:xfrm>
            <a:off x="2297829" y="427120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/>
          <p:cNvSpPr/>
          <p:nvPr/>
        </p:nvSpPr>
        <p:spPr>
          <a:xfrm>
            <a:off x="2297829" y="4271202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/>
          <p:nvPr/>
        </p:nvSpPr>
        <p:spPr>
          <a:xfrm>
            <a:off x="1948540" y="4151056"/>
            <a:ext cx="71755" cy="285115"/>
          </a:xfrm>
          <a:custGeom>
            <a:avLst/>
            <a:gdLst/>
            <a:ahLst/>
            <a:cxnLst/>
            <a:rect l="l" t="t" r="r" b="b"/>
            <a:pathLst>
              <a:path w="71755" h="285114">
                <a:moveTo>
                  <a:pt x="0" y="284540"/>
                </a:moveTo>
                <a:lnTo>
                  <a:pt x="71243" y="284540"/>
                </a:lnTo>
                <a:lnTo>
                  <a:pt x="71243" y="0"/>
                </a:lnTo>
                <a:lnTo>
                  <a:pt x="0" y="0"/>
                </a:lnTo>
                <a:lnTo>
                  <a:pt x="0" y="28454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1948540" y="4151056"/>
            <a:ext cx="71755" cy="285115"/>
          </a:xfrm>
          <a:custGeom>
            <a:avLst/>
            <a:gdLst/>
            <a:ahLst/>
            <a:cxnLst/>
            <a:rect l="l" t="t" r="r" b="b"/>
            <a:pathLst>
              <a:path w="71755" h="285114">
                <a:moveTo>
                  <a:pt x="0" y="0"/>
                </a:moveTo>
                <a:lnTo>
                  <a:pt x="71242" y="0"/>
                </a:lnTo>
                <a:lnTo>
                  <a:pt x="71242" y="284540"/>
                </a:lnTo>
                <a:lnTo>
                  <a:pt x="0" y="284540"/>
                </a:lnTo>
                <a:lnTo>
                  <a:pt x="0" y="0"/>
                </a:lnTo>
                <a:close/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/>
          <p:nvPr/>
        </p:nvSpPr>
        <p:spPr>
          <a:xfrm>
            <a:off x="2019783" y="4151056"/>
            <a:ext cx="70485" cy="285115"/>
          </a:xfrm>
          <a:custGeom>
            <a:avLst/>
            <a:gdLst/>
            <a:ahLst/>
            <a:cxnLst/>
            <a:rect l="l" t="t" r="r" b="b"/>
            <a:pathLst>
              <a:path w="70485" h="285114">
                <a:moveTo>
                  <a:pt x="0" y="284540"/>
                </a:moveTo>
                <a:lnTo>
                  <a:pt x="70022" y="284540"/>
                </a:lnTo>
                <a:lnTo>
                  <a:pt x="70022" y="0"/>
                </a:lnTo>
                <a:lnTo>
                  <a:pt x="0" y="0"/>
                </a:lnTo>
                <a:lnTo>
                  <a:pt x="0" y="28454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/>
          <p:cNvSpPr/>
          <p:nvPr/>
        </p:nvSpPr>
        <p:spPr>
          <a:xfrm>
            <a:off x="2019783" y="4151056"/>
            <a:ext cx="71755" cy="285115"/>
          </a:xfrm>
          <a:custGeom>
            <a:avLst/>
            <a:gdLst/>
            <a:ahLst/>
            <a:cxnLst/>
            <a:rect l="l" t="t" r="r" b="b"/>
            <a:pathLst>
              <a:path w="71755" h="285114">
                <a:moveTo>
                  <a:pt x="0" y="0"/>
                </a:moveTo>
                <a:lnTo>
                  <a:pt x="71242" y="0"/>
                </a:lnTo>
                <a:lnTo>
                  <a:pt x="71242" y="284540"/>
                </a:lnTo>
                <a:lnTo>
                  <a:pt x="0" y="284540"/>
                </a:lnTo>
                <a:lnTo>
                  <a:pt x="0" y="0"/>
                </a:lnTo>
                <a:close/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/>
          <p:cNvSpPr/>
          <p:nvPr/>
        </p:nvSpPr>
        <p:spPr>
          <a:xfrm>
            <a:off x="2089806" y="4151056"/>
            <a:ext cx="70485" cy="285115"/>
          </a:xfrm>
          <a:custGeom>
            <a:avLst/>
            <a:gdLst/>
            <a:ahLst/>
            <a:cxnLst/>
            <a:rect l="l" t="t" r="r" b="b"/>
            <a:pathLst>
              <a:path w="70485" h="285114">
                <a:moveTo>
                  <a:pt x="0" y="284540"/>
                </a:moveTo>
                <a:lnTo>
                  <a:pt x="70168" y="284540"/>
                </a:lnTo>
                <a:lnTo>
                  <a:pt x="70168" y="0"/>
                </a:lnTo>
                <a:lnTo>
                  <a:pt x="0" y="0"/>
                </a:lnTo>
                <a:lnTo>
                  <a:pt x="0" y="28454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2089806" y="4151056"/>
            <a:ext cx="71755" cy="285115"/>
          </a:xfrm>
          <a:custGeom>
            <a:avLst/>
            <a:gdLst/>
            <a:ahLst/>
            <a:cxnLst/>
            <a:rect l="l" t="t" r="r" b="b"/>
            <a:pathLst>
              <a:path w="71755" h="285114">
                <a:moveTo>
                  <a:pt x="0" y="0"/>
                </a:moveTo>
                <a:lnTo>
                  <a:pt x="71242" y="0"/>
                </a:lnTo>
                <a:lnTo>
                  <a:pt x="71242" y="284540"/>
                </a:lnTo>
                <a:lnTo>
                  <a:pt x="0" y="284540"/>
                </a:lnTo>
                <a:lnTo>
                  <a:pt x="0" y="0"/>
                </a:lnTo>
                <a:close/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/>
          <p:nvPr/>
        </p:nvSpPr>
        <p:spPr>
          <a:xfrm>
            <a:off x="1892469" y="415105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394" y="0"/>
                </a:moveTo>
                <a:lnTo>
                  <a:pt x="0" y="0"/>
                </a:lnTo>
              </a:path>
            </a:pathLst>
          </a:custGeom>
          <a:ln w="11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/>
          <p:cNvSpPr/>
          <p:nvPr/>
        </p:nvSpPr>
        <p:spPr>
          <a:xfrm>
            <a:off x="1892469" y="4435598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56071" y="0"/>
                </a:moveTo>
                <a:lnTo>
                  <a:pt x="0" y="0"/>
                </a:lnTo>
              </a:path>
            </a:pathLst>
          </a:custGeom>
          <a:ln w="11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/>
          <p:cNvSpPr/>
          <p:nvPr/>
        </p:nvSpPr>
        <p:spPr>
          <a:xfrm>
            <a:off x="2159975" y="4151056"/>
            <a:ext cx="71755" cy="285115"/>
          </a:xfrm>
          <a:custGeom>
            <a:avLst/>
            <a:gdLst/>
            <a:ahLst/>
            <a:cxnLst/>
            <a:rect l="l" t="t" r="r" b="b"/>
            <a:pathLst>
              <a:path w="71755" h="285114">
                <a:moveTo>
                  <a:pt x="0" y="284540"/>
                </a:moveTo>
                <a:lnTo>
                  <a:pt x="71243" y="284540"/>
                </a:lnTo>
                <a:lnTo>
                  <a:pt x="71243" y="0"/>
                </a:lnTo>
                <a:lnTo>
                  <a:pt x="0" y="0"/>
                </a:lnTo>
                <a:lnTo>
                  <a:pt x="0" y="28454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/>
          <p:cNvSpPr/>
          <p:nvPr/>
        </p:nvSpPr>
        <p:spPr>
          <a:xfrm>
            <a:off x="2159975" y="4151056"/>
            <a:ext cx="71755" cy="285115"/>
          </a:xfrm>
          <a:custGeom>
            <a:avLst/>
            <a:gdLst/>
            <a:ahLst/>
            <a:cxnLst/>
            <a:rect l="l" t="t" r="r" b="b"/>
            <a:pathLst>
              <a:path w="71755" h="285114">
                <a:moveTo>
                  <a:pt x="0" y="0"/>
                </a:moveTo>
                <a:lnTo>
                  <a:pt x="71242" y="0"/>
                </a:lnTo>
                <a:lnTo>
                  <a:pt x="71242" y="284540"/>
                </a:lnTo>
                <a:lnTo>
                  <a:pt x="0" y="284540"/>
                </a:lnTo>
                <a:lnTo>
                  <a:pt x="0" y="0"/>
                </a:lnTo>
                <a:close/>
              </a:path>
            </a:pathLst>
          </a:custGeom>
          <a:ln w="11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/>
          <p:cNvSpPr/>
          <p:nvPr/>
        </p:nvSpPr>
        <p:spPr>
          <a:xfrm>
            <a:off x="818641" y="4293241"/>
            <a:ext cx="120014" cy="635"/>
          </a:xfrm>
          <a:custGeom>
            <a:avLst/>
            <a:gdLst/>
            <a:ahLst/>
            <a:cxnLst/>
            <a:rect l="l" t="t" r="r" b="b"/>
            <a:pathLst>
              <a:path w="120015" h="635">
                <a:moveTo>
                  <a:pt x="0" y="0"/>
                </a:moveTo>
                <a:lnTo>
                  <a:pt x="119932" y="563"/>
                </a:lnTo>
              </a:path>
            </a:pathLst>
          </a:custGeom>
          <a:ln w="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/>
          <p:nvPr/>
        </p:nvSpPr>
        <p:spPr>
          <a:xfrm>
            <a:off x="938494" y="4276797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160" y="0"/>
                </a:moveTo>
                <a:lnTo>
                  <a:pt x="0" y="34013"/>
                </a:lnTo>
                <a:lnTo>
                  <a:pt x="45499" y="17219"/>
                </a:lnTo>
                <a:lnTo>
                  <a:pt x="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/>
          <p:nvPr/>
        </p:nvSpPr>
        <p:spPr>
          <a:xfrm>
            <a:off x="938494" y="4276798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498" y="17219"/>
                </a:moveTo>
                <a:lnTo>
                  <a:pt x="160" y="0"/>
                </a:lnTo>
                <a:lnTo>
                  <a:pt x="0" y="34012"/>
                </a:lnTo>
                <a:lnTo>
                  <a:pt x="45498" y="17219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/>
          <p:cNvSpPr/>
          <p:nvPr/>
        </p:nvSpPr>
        <p:spPr>
          <a:xfrm>
            <a:off x="500704" y="4134513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4" h="317500">
                <a:moveTo>
                  <a:pt x="0" y="0"/>
                </a:moveTo>
                <a:lnTo>
                  <a:pt x="317937" y="0"/>
                </a:lnTo>
                <a:lnTo>
                  <a:pt x="317937" y="317453"/>
                </a:lnTo>
                <a:lnTo>
                  <a:pt x="0" y="317453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 txBox="1"/>
          <p:nvPr/>
        </p:nvSpPr>
        <p:spPr>
          <a:xfrm>
            <a:off x="500704" y="4134513"/>
            <a:ext cx="318135" cy="317500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Helvetica"/>
                <a:cs typeface="Helvetica"/>
              </a:rPr>
              <a:t>NPC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1" name="object 42"/>
          <p:cNvSpPr txBox="1"/>
          <p:nvPr/>
        </p:nvSpPr>
        <p:spPr>
          <a:xfrm>
            <a:off x="997619" y="4563162"/>
            <a:ext cx="318135" cy="317500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Helvetica"/>
                <a:cs typeface="Helvetica"/>
              </a:rPr>
              <a:t>BHT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906074" y="4293241"/>
            <a:ext cx="33020" cy="429259"/>
          </a:xfrm>
          <a:custGeom>
            <a:avLst/>
            <a:gdLst/>
            <a:ahLst/>
            <a:cxnLst/>
            <a:rect l="l" t="t" r="r" b="b"/>
            <a:pathLst>
              <a:path w="33019" h="429260">
                <a:moveTo>
                  <a:pt x="0" y="0"/>
                </a:moveTo>
                <a:lnTo>
                  <a:pt x="0" y="428649"/>
                </a:lnTo>
                <a:lnTo>
                  <a:pt x="15467" y="428649"/>
                </a:lnTo>
                <a:lnTo>
                  <a:pt x="32499" y="428649"/>
                </a:lnTo>
              </a:path>
            </a:pathLst>
          </a:custGeom>
          <a:ln w="5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/>
          <p:cNvSpPr/>
          <p:nvPr/>
        </p:nvSpPr>
        <p:spPr>
          <a:xfrm>
            <a:off x="938574" y="470488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/>
          <p:cNvSpPr/>
          <p:nvPr/>
        </p:nvSpPr>
        <p:spPr>
          <a:xfrm>
            <a:off x="938574" y="470488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/>
          <p:cNvSpPr/>
          <p:nvPr/>
        </p:nvSpPr>
        <p:spPr>
          <a:xfrm>
            <a:off x="348927" y="3618361"/>
            <a:ext cx="1238885" cy="675005"/>
          </a:xfrm>
          <a:custGeom>
            <a:avLst/>
            <a:gdLst/>
            <a:ahLst/>
            <a:cxnLst/>
            <a:rect l="l" t="t" r="r" b="b"/>
            <a:pathLst>
              <a:path w="1238885" h="675004">
                <a:moveTo>
                  <a:pt x="1238830" y="129107"/>
                </a:moveTo>
                <a:lnTo>
                  <a:pt x="1238830" y="53145"/>
                </a:lnTo>
                <a:lnTo>
                  <a:pt x="1238830" y="0"/>
                </a:lnTo>
                <a:lnTo>
                  <a:pt x="0" y="0"/>
                </a:lnTo>
                <a:lnTo>
                  <a:pt x="0" y="674879"/>
                </a:lnTo>
                <a:lnTo>
                  <a:pt x="75699" y="674879"/>
                </a:lnTo>
                <a:lnTo>
                  <a:pt x="92731" y="674879"/>
                </a:lnTo>
              </a:path>
            </a:pathLst>
          </a:custGeom>
          <a:ln w="5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7"/>
          <p:cNvSpPr/>
          <p:nvPr/>
        </p:nvSpPr>
        <p:spPr>
          <a:xfrm>
            <a:off x="441659" y="427623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/>
          <p:cNvSpPr/>
          <p:nvPr/>
        </p:nvSpPr>
        <p:spPr>
          <a:xfrm>
            <a:off x="441659" y="4276234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/>
          <p:cNvSpPr/>
          <p:nvPr/>
        </p:nvSpPr>
        <p:spPr>
          <a:xfrm>
            <a:off x="1428789" y="3747468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8" y="0"/>
                </a:lnTo>
                <a:lnTo>
                  <a:pt x="317938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0"/>
          <p:cNvSpPr/>
          <p:nvPr/>
        </p:nvSpPr>
        <p:spPr>
          <a:xfrm>
            <a:off x="1428789" y="3747468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7" y="0"/>
                </a:lnTo>
                <a:lnTo>
                  <a:pt x="317937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1"/>
          <p:cNvSpPr txBox="1"/>
          <p:nvPr/>
        </p:nvSpPr>
        <p:spPr>
          <a:xfrm>
            <a:off x="1417303" y="3830418"/>
            <a:ext cx="3238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Helvetica"/>
                <a:cs typeface="Helvetica"/>
              </a:rPr>
              <a:t>BP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1312721" y="4075690"/>
            <a:ext cx="215421" cy="22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3"/>
          <p:cNvSpPr/>
          <p:nvPr/>
        </p:nvSpPr>
        <p:spPr>
          <a:xfrm>
            <a:off x="1315557" y="4123878"/>
            <a:ext cx="351790" cy="598170"/>
          </a:xfrm>
          <a:custGeom>
            <a:avLst/>
            <a:gdLst/>
            <a:ahLst/>
            <a:cxnLst/>
            <a:rect l="l" t="t" r="r" b="b"/>
            <a:pathLst>
              <a:path w="351789" h="598170">
                <a:moveTo>
                  <a:pt x="0" y="598011"/>
                </a:moveTo>
                <a:lnTo>
                  <a:pt x="76077" y="598011"/>
                </a:lnTo>
                <a:lnTo>
                  <a:pt x="351685" y="598011"/>
                </a:lnTo>
                <a:lnTo>
                  <a:pt x="351685" y="17006"/>
                </a:lnTo>
                <a:lnTo>
                  <a:pt x="351685" y="0"/>
                </a:lnTo>
              </a:path>
            </a:pathLst>
          </a:custGeom>
          <a:ln w="5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4"/>
          <p:cNvSpPr/>
          <p:nvPr/>
        </p:nvSpPr>
        <p:spPr>
          <a:xfrm>
            <a:off x="1650211" y="407852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17031" y="0"/>
                </a:moveTo>
                <a:lnTo>
                  <a:pt x="0" y="45350"/>
                </a:lnTo>
                <a:lnTo>
                  <a:pt x="34063" y="45350"/>
                </a:lnTo>
                <a:lnTo>
                  <a:pt x="17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5"/>
          <p:cNvSpPr/>
          <p:nvPr/>
        </p:nvSpPr>
        <p:spPr>
          <a:xfrm>
            <a:off x="1650210" y="407852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17032" y="0"/>
                </a:moveTo>
                <a:lnTo>
                  <a:pt x="0" y="45350"/>
                </a:lnTo>
                <a:lnTo>
                  <a:pt x="34064" y="45350"/>
                </a:lnTo>
                <a:lnTo>
                  <a:pt x="17032" y="0"/>
                </a:lnTo>
                <a:close/>
              </a:path>
            </a:pathLst>
          </a:custGeom>
          <a:ln w="56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6"/>
          <p:cNvSpPr/>
          <p:nvPr/>
        </p:nvSpPr>
        <p:spPr>
          <a:xfrm>
            <a:off x="2356874" y="4129481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7" y="0"/>
                </a:lnTo>
                <a:lnTo>
                  <a:pt x="317937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7"/>
          <p:cNvSpPr txBox="1"/>
          <p:nvPr/>
        </p:nvSpPr>
        <p:spPr>
          <a:xfrm>
            <a:off x="2356874" y="4129163"/>
            <a:ext cx="318135" cy="317500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800" dirty="0">
                <a:latin typeface="Helvetica"/>
                <a:cs typeface="Helvetica"/>
              </a:rPr>
              <a:t>Dc</a:t>
            </a:r>
            <a:r>
              <a:rPr sz="800" spc="-5" dirty="0">
                <a:latin typeface="Helvetica"/>
                <a:cs typeface="Helvetica"/>
              </a:rPr>
              <a:t>/</a:t>
            </a:r>
            <a:r>
              <a:rPr sz="800" dirty="0">
                <a:latin typeface="Helvetica"/>
                <a:cs typeface="Helvetica"/>
              </a:rPr>
              <a:t>Rn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7" name="object 58"/>
          <p:cNvSpPr txBox="1"/>
          <p:nvPr/>
        </p:nvSpPr>
        <p:spPr>
          <a:xfrm>
            <a:off x="997619" y="3749051"/>
            <a:ext cx="318135" cy="317500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800" dirty="0">
                <a:latin typeface="Helvetica"/>
                <a:cs typeface="Helvetica"/>
              </a:rPr>
              <a:t>BTB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58" name="object 59"/>
          <p:cNvSpPr/>
          <p:nvPr/>
        </p:nvSpPr>
        <p:spPr>
          <a:xfrm>
            <a:off x="818641" y="3909360"/>
            <a:ext cx="120014" cy="384175"/>
          </a:xfrm>
          <a:custGeom>
            <a:avLst/>
            <a:gdLst/>
            <a:ahLst/>
            <a:cxnLst/>
            <a:rect l="l" t="t" r="r" b="b"/>
            <a:pathLst>
              <a:path w="120015" h="384175">
                <a:moveTo>
                  <a:pt x="0" y="383880"/>
                </a:moveTo>
                <a:lnTo>
                  <a:pt x="76077" y="383880"/>
                </a:lnTo>
                <a:lnTo>
                  <a:pt x="87432" y="383880"/>
                </a:lnTo>
                <a:lnTo>
                  <a:pt x="87432" y="0"/>
                </a:lnTo>
                <a:lnTo>
                  <a:pt x="102900" y="0"/>
                </a:lnTo>
                <a:lnTo>
                  <a:pt x="119932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0"/>
          <p:cNvSpPr/>
          <p:nvPr/>
        </p:nvSpPr>
        <p:spPr>
          <a:xfrm>
            <a:off x="938574" y="389235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1"/>
          <p:cNvSpPr/>
          <p:nvPr/>
        </p:nvSpPr>
        <p:spPr>
          <a:xfrm>
            <a:off x="938574" y="3892354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2"/>
          <p:cNvSpPr/>
          <p:nvPr/>
        </p:nvSpPr>
        <p:spPr>
          <a:xfrm>
            <a:off x="388669" y="3663712"/>
            <a:ext cx="1003300" cy="550545"/>
          </a:xfrm>
          <a:custGeom>
            <a:avLst/>
            <a:gdLst/>
            <a:ahLst/>
            <a:cxnLst/>
            <a:rect l="l" t="t" r="r" b="b"/>
            <a:pathLst>
              <a:path w="1003300" h="550545">
                <a:moveTo>
                  <a:pt x="926887" y="245648"/>
                </a:moveTo>
                <a:lnTo>
                  <a:pt x="1002965" y="245648"/>
                </a:lnTo>
                <a:lnTo>
                  <a:pt x="1002965" y="0"/>
                </a:lnTo>
                <a:lnTo>
                  <a:pt x="0" y="0"/>
                </a:lnTo>
                <a:lnTo>
                  <a:pt x="0" y="550165"/>
                </a:lnTo>
                <a:lnTo>
                  <a:pt x="35957" y="550165"/>
                </a:lnTo>
                <a:lnTo>
                  <a:pt x="52989" y="550165"/>
                </a:lnTo>
              </a:path>
            </a:pathLst>
          </a:custGeom>
          <a:ln w="5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3"/>
          <p:cNvSpPr/>
          <p:nvPr/>
        </p:nvSpPr>
        <p:spPr>
          <a:xfrm>
            <a:off x="441659" y="4196871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1"/>
                </a:lnTo>
                <a:lnTo>
                  <a:pt x="45419" y="170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4"/>
          <p:cNvSpPr/>
          <p:nvPr/>
        </p:nvSpPr>
        <p:spPr>
          <a:xfrm>
            <a:off x="441659" y="419687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5"/>
          <p:cNvSpPr/>
          <p:nvPr/>
        </p:nvSpPr>
        <p:spPr>
          <a:xfrm>
            <a:off x="2674812" y="4287572"/>
            <a:ext cx="163830" cy="1270"/>
          </a:xfrm>
          <a:custGeom>
            <a:avLst/>
            <a:gdLst/>
            <a:ahLst/>
            <a:cxnLst/>
            <a:rect l="l" t="t" r="r" b="b"/>
            <a:pathLst>
              <a:path w="163830" h="1270">
                <a:moveTo>
                  <a:pt x="-2834" y="318"/>
                </a:moveTo>
                <a:lnTo>
                  <a:pt x="166236" y="318"/>
                </a:lnTo>
              </a:path>
            </a:pathLst>
          </a:custGeom>
          <a:ln w="6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6"/>
          <p:cNvSpPr/>
          <p:nvPr/>
        </p:nvSpPr>
        <p:spPr>
          <a:xfrm>
            <a:off x="2838214" y="427056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0" y="0"/>
                </a:moveTo>
                <a:lnTo>
                  <a:pt x="0" y="34011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7"/>
          <p:cNvSpPr/>
          <p:nvPr/>
        </p:nvSpPr>
        <p:spPr>
          <a:xfrm>
            <a:off x="2838214" y="427056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19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8"/>
          <p:cNvSpPr/>
          <p:nvPr/>
        </p:nvSpPr>
        <p:spPr>
          <a:xfrm>
            <a:off x="2897259" y="4128844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8" y="0"/>
                </a:lnTo>
                <a:lnTo>
                  <a:pt x="317938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9"/>
          <p:cNvSpPr txBox="1"/>
          <p:nvPr/>
        </p:nvSpPr>
        <p:spPr>
          <a:xfrm>
            <a:off x="2897260" y="4128844"/>
            <a:ext cx="318135" cy="317500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Helvetica"/>
                <a:cs typeface="Helvetica"/>
              </a:rPr>
              <a:t>IS/RF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69" name="object 70"/>
          <p:cNvSpPr/>
          <p:nvPr/>
        </p:nvSpPr>
        <p:spPr>
          <a:xfrm>
            <a:off x="3215197" y="4287572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76077" y="0"/>
                </a:lnTo>
                <a:lnTo>
                  <a:pt x="106470" y="0"/>
                </a:lnTo>
                <a:lnTo>
                  <a:pt x="123502" y="0"/>
                </a:lnTo>
              </a:path>
            </a:pathLst>
          </a:custGeom>
          <a:ln w="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1"/>
          <p:cNvSpPr/>
          <p:nvPr/>
        </p:nvSpPr>
        <p:spPr>
          <a:xfrm>
            <a:off x="3338700" y="427056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1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2"/>
          <p:cNvSpPr/>
          <p:nvPr/>
        </p:nvSpPr>
        <p:spPr>
          <a:xfrm>
            <a:off x="3338700" y="427056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3"/>
          <p:cNvSpPr/>
          <p:nvPr/>
        </p:nvSpPr>
        <p:spPr>
          <a:xfrm>
            <a:off x="3397744" y="4128844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8" y="0"/>
                </a:lnTo>
                <a:lnTo>
                  <a:pt x="317938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4"/>
          <p:cNvSpPr txBox="1"/>
          <p:nvPr/>
        </p:nvSpPr>
        <p:spPr>
          <a:xfrm>
            <a:off x="3408229" y="4127448"/>
            <a:ext cx="318135" cy="319405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800" dirty="0">
                <a:latin typeface="Helvetica"/>
                <a:cs typeface="Helvetica"/>
              </a:rPr>
              <a:t>EX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4" name="object 75"/>
          <p:cNvSpPr/>
          <p:nvPr/>
        </p:nvSpPr>
        <p:spPr>
          <a:xfrm>
            <a:off x="3397744" y="4599065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8" y="0"/>
                </a:lnTo>
                <a:lnTo>
                  <a:pt x="317938" y="317453"/>
                </a:lnTo>
                <a:lnTo>
                  <a:pt x="0" y="3174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6"/>
          <p:cNvSpPr/>
          <p:nvPr/>
        </p:nvSpPr>
        <p:spPr>
          <a:xfrm>
            <a:off x="3397745" y="4599065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0" y="0"/>
                </a:moveTo>
                <a:lnTo>
                  <a:pt x="317937" y="0"/>
                </a:lnTo>
                <a:lnTo>
                  <a:pt x="317937" y="317454"/>
                </a:lnTo>
                <a:lnTo>
                  <a:pt x="0" y="317454"/>
                </a:lnTo>
                <a:lnTo>
                  <a:pt x="0" y="0"/>
                </a:lnTo>
                <a:close/>
              </a:path>
            </a:pathLst>
          </a:custGeom>
          <a:ln w="1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7"/>
          <p:cNvSpPr txBox="1"/>
          <p:nvPr/>
        </p:nvSpPr>
        <p:spPr>
          <a:xfrm>
            <a:off x="3424771" y="4619657"/>
            <a:ext cx="2698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Helvetica"/>
                <a:cs typeface="Helvetica"/>
              </a:rPr>
              <a:t>MUL/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7" name="object 78"/>
          <p:cNvSpPr txBox="1"/>
          <p:nvPr/>
        </p:nvSpPr>
        <p:spPr>
          <a:xfrm>
            <a:off x="3461668" y="4744371"/>
            <a:ext cx="1962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Helvetica"/>
                <a:cs typeface="Helvetica"/>
              </a:rPr>
              <a:t>DIV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8" name="object 79"/>
          <p:cNvSpPr/>
          <p:nvPr/>
        </p:nvSpPr>
        <p:spPr>
          <a:xfrm>
            <a:off x="3300139" y="4287572"/>
            <a:ext cx="38735" cy="470534"/>
          </a:xfrm>
          <a:custGeom>
            <a:avLst/>
            <a:gdLst/>
            <a:ahLst/>
            <a:cxnLst/>
            <a:rect l="l" t="t" r="r" b="b"/>
            <a:pathLst>
              <a:path w="38735" h="470535">
                <a:moveTo>
                  <a:pt x="0" y="0"/>
                </a:moveTo>
                <a:lnTo>
                  <a:pt x="0" y="75962"/>
                </a:lnTo>
                <a:lnTo>
                  <a:pt x="0" y="459471"/>
                </a:lnTo>
                <a:lnTo>
                  <a:pt x="0" y="465407"/>
                </a:lnTo>
                <a:lnTo>
                  <a:pt x="4819" y="470219"/>
                </a:lnTo>
                <a:lnTo>
                  <a:pt x="10764" y="470219"/>
                </a:lnTo>
                <a:lnTo>
                  <a:pt x="21528" y="470219"/>
                </a:lnTo>
                <a:lnTo>
                  <a:pt x="38561" y="470219"/>
                </a:lnTo>
              </a:path>
            </a:pathLst>
          </a:custGeom>
          <a:ln w="5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0"/>
          <p:cNvSpPr/>
          <p:nvPr/>
        </p:nvSpPr>
        <p:spPr>
          <a:xfrm>
            <a:off x="3338700" y="4740784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1"/>
          <p:cNvSpPr/>
          <p:nvPr/>
        </p:nvSpPr>
        <p:spPr>
          <a:xfrm>
            <a:off x="3338700" y="474078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2"/>
          <p:cNvSpPr/>
          <p:nvPr/>
        </p:nvSpPr>
        <p:spPr>
          <a:xfrm>
            <a:off x="3715683" y="4284461"/>
            <a:ext cx="1268730" cy="3175"/>
          </a:xfrm>
          <a:custGeom>
            <a:avLst/>
            <a:gdLst/>
            <a:ahLst/>
            <a:cxnLst/>
            <a:rect l="l" t="t" r="r" b="b"/>
            <a:pathLst>
              <a:path w="1268729" h="3175">
                <a:moveTo>
                  <a:pt x="-2834" y="1555"/>
                </a:moveTo>
                <a:lnTo>
                  <a:pt x="1271093" y="1555"/>
                </a:lnTo>
              </a:path>
            </a:pathLst>
          </a:custGeom>
          <a:ln w="8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3"/>
          <p:cNvSpPr/>
          <p:nvPr/>
        </p:nvSpPr>
        <p:spPr>
          <a:xfrm>
            <a:off x="4983941" y="426745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20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4"/>
          <p:cNvSpPr/>
          <p:nvPr/>
        </p:nvSpPr>
        <p:spPr>
          <a:xfrm>
            <a:off x="4983942" y="4267455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5"/>
          <p:cNvSpPr/>
          <p:nvPr/>
        </p:nvSpPr>
        <p:spPr>
          <a:xfrm>
            <a:off x="3838396" y="4869758"/>
            <a:ext cx="1146175" cy="1905"/>
          </a:xfrm>
          <a:custGeom>
            <a:avLst/>
            <a:gdLst/>
            <a:ahLst/>
            <a:cxnLst/>
            <a:rect l="l" t="t" r="r" b="b"/>
            <a:pathLst>
              <a:path w="1146175" h="1904">
                <a:moveTo>
                  <a:pt x="-2834" y="704"/>
                </a:moveTo>
                <a:lnTo>
                  <a:pt x="1148380" y="704"/>
                </a:lnTo>
              </a:path>
            </a:pathLst>
          </a:custGeom>
          <a:ln w="7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6"/>
          <p:cNvSpPr/>
          <p:nvPr/>
        </p:nvSpPr>
        <p:spPr>
          <a:xfrm>
            <a:off x="4983941" y="4852751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20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7"/>
          <p:cNvSpPr/>
          <p:nvPr/>
        </p:nvSpPr>
        <p:spPr>
          <a:xfrm>
            <a:off x="4983942" y="4852752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8"/>
          <p:cNvSpPr txBox="1"/>
          <p:nvPr/>
        </p:nvSpPr>
        <p:spPr>
          <a:xfrm>
            <a:off x="4071170" y="5319639"/>
            <a:ext cx="318135" cy="317500"/>
          </a:xfrm>
          <a:prstGeom prst="rect">
            <a:avLst/>
          </a:prstGeom>
          <a:solidFill>
            <a:srgbClr val="FFFFFF"/>
          </a:solidFill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Helvetica"/>
                <a:cs typeface="Helvetica"/>
              </a:rPr>
              <a:t>D$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88" name="object 89"/>
          <p:cNvSpPr/>
          <p:nvPr/>
        </p:nvSpPr>
        <p:spPr>
          <a:xfrm>
            <a:off x="4394785" y="5477730"/>
            <a:ext cx="101600" cy="635"/>
          </a:xfrm>
          <a:custGeom>
            <a:avLst/>
            <a:gdLst/>
            <a:ahLst/>
            <a:cxnLst/>
            <a:rect l="l" t="t" r="r" b="b"/>
            <a:pathLst>
              <a:path w="101600" h="635">
                <a:moveTo>
                  <a:pt x="-2834" y="318"/>
                </a:moveTo>
                <a:lnTo>
                  <a:pt x="104012" y="318"/>
                </a:lnTo>
              </a:path>
            </a:pathLst>
          </a:custGeom>
          <a:ln w="6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90"/>
          <p:cNvSpPr/>
          <p:nvPr/>
        </p:nvSpPr>
        <p:spPr>
          <a:xfrm>
            <a:off x="4495963" y="546072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2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1"/>
          <p:cNvSpPr/>
          <p:nvPr/>
        </p:nvSpPr>
        <p:spPr>
          <a:xfrm>
            <a:off x="4495963" y="546072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2"/>
          <p:cNvSpPr txBox="1"/>
          <p:nvPr/>
        </p:nvSpPr>
        <p:spPr>
          <a:xfrm>
            <a:off x="4555008" y="5319003"/>
            <a:ext cx="318135" cy="317500"/>
          </a:xfrm>
          <a:prstGeom prst="rect">
            <a:avLst/>
          </a:prstGeom>
          <a:solidFill>
            <a:srgbClr val="FFFFFF"/>
          </a:solidFill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Helvetica"/>
                <a:cs typeface="Helvetica"/>
              </a:rPr>
              <a:t>Fmt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2" name="object 93"/>
          <p:cNvSpPr/>
          <p:nvPr/>
        </p:nvSpPr>
        <p:spPr>
          <a:xfrm>
            <a:off x="4872946" y="5477730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4">
                <a:moveTo>
                  <a:pt x="0" y="0"/>
                </a:moveTo>
                <a:lnTo>
                  <a:pt x="76077" y="0"/>
                </a:lnTo>
                <a:lnTo>
                  <a:pt x="89823" y="0"/>
                </a:lnTo>
                <a:lnTo>
                  <a:pt x="106856" y="0"/>
                </a:lnTo>
              </a:path>
            </a:pathLst>
          </a:custGeom>
          <a:ln w="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4"/>
          <p:cNvSpPr/>
          <p:nvPr/>
        </p:nvSpPr>
        <p:spPr>
          <a:xfrm>
            <a:off x="4979802" y="546072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2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5"/>
          <p:cNvSpPr/>
          <p:nvPr/>
        </p:nvSpPr>
        <p:spPr>
          <a:xfrm>
            <a:off x="4979802" y="5460723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6"/>
          <p:cNvSpPr txBox="1"/>
          <p:nvPr/>
        </p:nvSpPr>
        <p:spPr>
          <a:xfrm>
            <a:off x="5041607" y="5319003"/>
            <a:ext cx="318135" cy="317500"/>
          </a:xfrm>
          <a:prstGeom prst="rect">
            <a:avLst/>
          </a:prstGeom>
          <a:solidFill>
            <a:srgbClr val="FFFFFF"/>
          </a:solidFill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Helvetica"/>
                <a:cs typeface="Helvetica"/>
              </a:rPr>
              <a:t>WB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96" name="object 97"/>
          <p:cNvSpPr/>
          <p:nvPr/>
        </p:nvSpPr>
        <p:spPr>
          <a:xfrm>
            <a:off x="3995092" y="4287020"/>
            <a:ext cx="17145" cy="1191895"/>
          </a:xfrm>
          <a:custGeom>
            <a:avLst/>
            <a:gdLst/>
            <a:ahLst/>
            <a:cxnLst/>
            <a:rect l="l" t="t" r="r" b="b"/>
            <a:pathLst>
              <a:path w="17145" h="1191895">
                <a:moveTo>
                  <a:pt x="5124" y="0"/>
                </a:moveTo>
                <a:lnTo>
                  <a:pt x="5124" y="75961"/>
                </a:lnTo>
                <a:lnTo>
                  <a:pt x="0" y="1191345"/>
                </a:lnTo>
                <a:lnTo>
                  <a:pt x="17032" y="1191345"/>
                </a:lnTo>
              </a:path>
            </a:pathLst>
          </a:custGeom>
          <a:ln w="5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8"/>
          <p:cNvSpPr/>
          <p:nvPr/>
        </p:nvSpPr>
        <p:spPr>
          <a:xfrm>
            <a:off x="4012125" y="546135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2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9"/>
          <p:cNvSpPr/>
          <p:nvPr/>
        </p:nvSpPr>
        <p:spPr>
          <a:xfrm>
            <a:off x="4012125" y="546135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00"/>
          <p:cNvSpPr txBox="1"/>
          <p:nvPr/>
        </p:nvSpPr>
        <p:spPr>
          <a:xfrm>
            <a:off x="4127160" y="3719679"/>
            <a:ext cx="1238250" cy="136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070"/>
              </a:lnSpc>
            </a:pPr>
            <a:r>
              <a:rPr sz="900" i="1" spc="-5" dirty="0">
                <a:latin typeface="Helvetica"/>
                <a:cs typeface="Helvetica"/>
              </a:rPr>
              <a:t>Out-of-order</a:t>
            </a:r>
            <a:r>
              <a:rPr sz="900" i="1" spc="-45" dirty="0">
                <a:latin typeface="Helvetica"/>
                <a:cs typeface="Helvetica"/>
              </a:rPr>
              <a:t> </a:t>
            </a:r>
            <a:r>
              <a:rPr sz="900" i="1" spc="-5" dirty="0">
                <a:latin typeface="Helvetica"/>
                <a:cs typeface="Helvetica"/>
              </a:rPr>
              <a:t>processing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00" name="object 101"/>
          <p:cNvSpPr txBox="1"/>
          <p:nvPr/>
        </p:nvSpPr>
        <p:spPr>
          <a:xfrm>
            <a:off x="5041607" y="4127448"/>
            <a:ext cx="318135" cy="317500"/>
          </a:xfrm>
          <a:prstGeom prst="rect">
            <a:avLst/>
          </a:prstGeom>
          <a:solidFill>
            <a:srgbClr val="FFFFFF"/>
          </a:solidFill>
          <a:ln w="11346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sz="800" spc="-5" dirty="0">
                <a:latin typeface="Helvetica"/>
                <a:cs typeface="Helvetica"/>
              </a:rPr>
              <a:t>WB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1" name="object 102"/>
          <p:cNvSpPr txBox="1"/>
          <p:nvPr/>
        </p:nvSpPr>
        <p:spPr>
          <a:xfrm>
            <a:off x="5041607" y="4701815"/>
            <a:ext cx="318135" cy="317500"/>
          </a:xfrm>
          <a:prstGeom prst="rect">
            <a:avLst/>
          </a:prstGeom>
          <a:solidFill>
            <a:srgbClr val="FFFFFF"/>
          </a:solidFill>
          <a:ln w="1134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Helvetica"/>
                <a:cs typeface="Helvetica"/>
              </a:rPr>
              <a:t>WB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2" name="object 103"/>
          <p:cNvSpPr/>
          <p:nvPr/>
        </p:nvSpPr>
        <p:spPr>
          <a:xfrm>
            <a:off x="279232" y="3354282"/>
            <a:ext cx="3583304" cy="1018540"/>
          </a:xfrm>
          <a:custGeom>
            <a:avLst/>
            <a:gdLst/>
            <a:ahLst/>
            <a:cxnLst/>
            <a:rect l="l" t="t" r="r" b="b"/>
            <a:pathLst>
              <a:path w="3583304" h="1018539">
                <a:moveTo>
                  <a:pt x="3582776" y="933103"/>
                </a:moveTo>
                <a:lnTo>
                  <a:pt x="3582776" y="857141"/>
                </a:lnTo>
                <a:lnTo>
                  <a:pt x="3582776" y="0"/>
                </a:lnTo>
                <a:lnTo>
                  <a:pt x="3559163" y="0"/>
                </a:lnTo>
                <a:lnTo>
                  <a:pt x="0" y="0"/>
                </a:lnTo>
                <a:lnTo>
                  <a:pt x="0" y="208368"/>
                </a:lnTo>
                <a:lnTo>
                  <a:pt x="0" y="1018321"/>
                </a:lnTo>
                <a:lnTo>
                  <a:pt x="145393" y="1018321"/>
                </a:lnTo>
                <a:lnTo>
                  <a:pt x="162426" y="1018321"/>
                </a:lnTo>
              </a:path>
            </a:pathLst>
          </a:custGeom>
          <a:ln w="566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4"/>
          <p:cNvSpPr/>
          <p:nvPr/>
        </p:nvSpPr>
        <p:spPr>
          <a:xfrm>
            <a:off x="441659" y="4355597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5"/>
          <p:cNvSpPr/>
          <p:nvPr/>
        </p:nvSpPr>
        <p:spPr>
          <a:xfrm>
            <a:off x="441659" y="4355597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6"/>
          <p:cNvSpPr txBox="1"/>
          <p:nvPr/>
        </p:nvSpPr>
        <p:spPr>
          <a:xfrm>
            <a:off x="3407457" y="3204811"/>
            <a:ext cx="461009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90"/>
              </a:spcBef>
            </a:pPr>
            <a:r>
              <a:rPr sz="900" i="1" spc="-5" dirty="0">
                <a:latin typeface="Helvetica"/>
                <a:cs typeface="Helvetica"/>
              </a:rPr>
              <a:t>branch  redirec</a:t>
            </a:r>
            <a:r>
              <a:rPr sz="900" i="1" spc="-10" dirty="0">
                <a:latin typeface="Helvetica"/>
                <a:cs typeface="Helvetica"/>
              </a:rPr>
              <a:t>t</a:t>
            </a:r>
            <a:r>
              <a:rPr sz="900" i="1" spc="-5" dirty="0">
                <a:latin typeface="Helvetica"/>
                <a:cs typeface="Helvetica"/>
              </a:rPr>
              <a:t>s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06" name="object 107"/>
          <p:cNvSpPr txBox="1"/>
          <p:nvPr/>
        </p:nvSpPr>
        <p:spPr>
          <a:xfrm>
            <a:off x="5674652" y="4711031"/>
            <a:ext cx="318135" cy="317500"/>
          </a:xfrm>
          <a:prstGeom prst="rect">
            <a:avLst/>
          </a:prstGeom>
          <a:ln w="1134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Helvetica"/>
                <a:cs typeface="Helvetica"/>
              </a:rPr>
              <a:t>Com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107" name="object 108"/>
          <p:cNvSpPr/>
          <p:nvPr/>
        </p:nvSpPr>
        <p:spPr>
          <a:xfrm>
            <a:off x="5360925" y="4284461"/>
            <a:ext cx="255270" cy="585470"/>
          </a:xfrm>
          <a:custGeom>
            <a:avLst/>
            <a:gdLst/>
            <a:ahLst/>
            <a:cxnLst/>
            <a:rect l="l" t="t" r="r" b="b"/>
            <a:pathLst>
              <a:path w="255270" h="585470">
                <a:moveTo>
                  <a:pt x="0" y="0"/>
                </a:moveTo>
                <a:lnTo>
                  <a:pt x="76077" y="0"/>
                </a:lnTo>
                <a:lnTo>
                  <a:pt x="212336" y="0"/>
                </a:lnTo>
                <a:lnTo>
                  <a:pt x="212336" y="585296"/>
                </a:lnTo>
                <a:lnTo>
                  <a:pt x="237649" y="585296"/>
                </a:lnTo>
                <a:lnTo>
                  <a:pt x="254681" y="585296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9"/>
          <p:cNvSpPr/>
          <p:nvPr/>
        </p:nvSpPr>
        <p:spPr>
          <a:xfrm>
            <a:off x="5615608" y="4852751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10"/>
          <p:cNvSpPr/>
          <p:nvPr/>
        </p:nvSpPr>
        <p:spPr>
          <a:xfrm>
            <a:off x="5615607" y="4852752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1"/>
          <p:cNvSpPr/>
          <p:nvPr/>
        </p:nvSpPr>
        <p:spPr>
          <a:xfrm>
            <a:off x="5360925" y="4869758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76077" y="0"/>
                </a:lnTo>
                <a:lnTo>
                  <a:pt x="237649" y="0"/>
                </a:lnTo>
                <a:lnTo>
                  <a:pt x="254681" y="0"/>
                </a:lnTo>
              </a:path>
            </a:pathLst>
          </a:custGeom>
          <a:ln w="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2"/>
          <p:cNvSpPr/>
          <p:nvPr/>
        </p:nvSpPr>
        <p:spPr>
          <a:xfrm>
            <a:off x="5615608" y="4852751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3"/>
          <p:cNvSpPr/>
          <p:nvPr/>
        </p:nvSpPr>
        <p:spPr>
          <a:xfrm>
            <a:off x="5615607" y="4852752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4"/>
          <p:cNvSpPr/>
          <p:nvPr/>
        </p:nvSpPr>
        <p:spPr>
          <a:xfrm>
            <a:off x="5356785" y="4869758"/>
            <a:ext cx="259079" cy="608330"/>
          </a:xfrm>
          <a:custGeom>
            <a:avLst/>
            <a:gdLst/>
            <a:ahLst/>
            <a:cxnLst/>
            <a:rect l="l" t="t" r="r" b="b"/>
            <a:pathLst>
              <a:path w="259079" h="608329">
                <a:moveTo>
                  <a:pt x="0" y="607971"/>
                </a:moveTo>
                <a:lnTo>
                  <a:pt x="76077" y="607971"/>
                </a:lnTo>
                <a:lnTo>
                  <a:pt x="223691" y="607971"/>
                </a:lnTo>
                <a:lnTo>
                  <a:pt x="223691" y="0"/>
                </a:lnTo>
                <a:lnTo>
                  <a:pt x="241789" y="0"/>
                </a:lnTo>
                <a:lnTo>
                  <a:pt x="258821" y="0"/>
                </a:lnTo>
              </a:path>
            </a:pathLst>
          </a:custGeom>
          <a:ln w="5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5"/>
          <p:cNvSpPr/>
          <p:nvPr/>
        </p:nvSpPr>
        <p:spPr>
          <a:xfrm>
            <a:off x="5615608" y="4852751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0"/>
                </a:moveTo>
                <a:lnTo>
                  <a:pt x="0" y="34013"/>
                </a:lnTo>
                <a:lnTo>
                  <a:pt x="45419" y="17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6"/>
          <p:cNvSpPr/>
          <p:nvPr/>
        </p:nvSpPr>
        <p:spPr>
          <a:xfrm>
            <a:off x="5615607" y="4852752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419" y="17006"/>
                </a:moveTo>
                <a:lnTo>
                  <a:pt x="0" y="0"/>
                </a:lnTo>
                <a:lnTo>
                  <a:pt x="0" y="34012"/>
                </a:lnTo>
                <a:lnTo>
                  <a:pt x="45419" y="17006"/>
                </a:lnTo>
                <a:close/>
              </a:path>
            </a:pathLst>
          </a:custGeom>
          <a:ln w="5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7"/>
          <p:cNvSpPr/>
          <p:nvPr/>
        </p:nvSpPr>
        <p:spPr>
          <a:xfrm>
            <a:off x="3296054" y="3995656"/>
            <a:ext cx="260985" cy="225425"/>
          </a:xfrm>
          <a:custGeom>
            <a:avLst/>
            <a:gdLst/>
            <a:ahLst/>
            <a:cxnLst/>
            <a:rect l="l" t="t" r="r" b="b"/>
            <a:pathLst>
              <a:path w="260985" h="225425">
                <a:moveTo>
                  <a:pt x="260660" y="133189"/>
                </a:moveTo>
                <a:lnTo>
                  <a:pt x="260660" y="43621"/>
                </a:lnTo>
                <a:lnTo>
                  <a:pt x="260660" y="0"/>
                </a:lnTo>
                <a:lnTo>
                  <a:pt x="40475" y="0"/>
                </a:lnTo>
                <a:lnTo>
                  <a:pt x="0" y="0"/>
                </a:lnTo>
                <a:lnTo>
                  <a:pt x="0" y="202349"/>
                </a:lnTo>
                <a:lnTo>
                  <a:pt x="0" y="225024"/>
                </a:lnTo>
              </a:path>
            </a:pathLst>
          </a:custGeom>
          <a:ln w="11344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8"/>
          <p:cNvSpPr/>
          <p:nvPr/>
        </p:nvSpPr>
        <p:spPr>
          <a:xfrm>
            <a:off x="3279023" y="4220680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34063" y="0"/>
                </a:moveTo>
                <a:lnTo>
                  <a:pt x="0" y="0"/>
                </a:lnTo>
                <a:lnTo>
                  <a:pt x="17031" y="45350"/>
                </a:lnTo>
                <a:lnTo>
                  <a:pt x="34063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9"/>
          <p:cNvSpPr/>
          <p:nvPr/>
        </p:nvSpPr>
        <p:spPr>
          <a:xfrm>
            <a:off x="3279022" y="4220680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17032" y="45350"/>
                </a:moveTo>
                <a:lnTo>
                  <a:pt x="34064" y="0"/>
                </a:lnTo>
                <a:lnTo>
                  <a:pt x="0" y="0"/>
                </a:lnTo>
                <a:lnTo>
                  <a:pt x="17032" y="45350"/>
                </a:lnTo>
                <a:close/>
              </a:path>
            </a:pathLst>
          </a:custGeom>
          <a:ln w="11348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20"/>
          <p:cNvSpPr txBox="1"/>
          <p:nvPr/>
        </p:nvSpPr>
        <p:spPr>
          <a:xfrm>
            <a:off x="3198269" y="3824749"/>
            <a:ext cx="38544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i="1" spc="-5" dirty="0">
                <a:solidFill>
                  <a:srgbClr val="8A8A8A"/>
                </a:solidFill>
                <a:latin typeface="Helvetica"/>
                <a:cs typeface="Helvetica"/>
              </a:rPr>
              <a:t>bypass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6311581" y="3375475"/>
            <a:ext cx="2489200" cy="2483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2"/>
          <p:cNvSpPr/>
          <p:nvPr/>
        </p:nvSpPr>
        <p:spPr>
          <a:xfrm>
            <a:off x="6399376" y="3953375"/>
            <a:ext cx="213360" cy="200660"/>
          </a:xfrm>
          <a:custGeom>
            <a:avLst/>
            <a:gdLst/>
            <a:ahLst/>
            <a:cxnLst/>
            <a:rect l="l" t="t" r="r" b="b"/>
            <a:pathLst>
              <a:path w="213359" h="200660">
                <a:moveTo>
                  <a:pt x="0" y="0"/>
                </a:moveTo>
                <a:lnTo>
                  <a:pt x="212869" y="0"/>
                </a:lnTo>
                <a:lnTo>
                  <a:pt x="212869" y="200583"/>
                </a:lnTo>
                <a:lnTo>
                  <a:pt x="0" y="2005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3"/>
          <p:cNvSpPr txBox="1"/>
          <p:nvPr/>
        </p:nvSpPr>
        <p:spPr>
          <a:xfrm>
            <a:off x="6402388" y="3952474"/>
            <a:ext cx="207010" cy="196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5080" indent="-26034">
              <a:lnSpc>
                <a:spcPct val="102099"/>
              </a:lnSpc>
              <a:spcBef>
                <a:spcPts val="90"/>
              </a:spcBef>
            </a:pPr>
            <a:r>
              <a:rPr sz="550" b="1" dirty="0">
                <a:solidFill>
                  <a:srgbClr val="FF94A8"/>
                </a:solidFill>
                <a:latin typeface="Helvetica"/>
                <a:cs typeface="Helvetica"/>
              </a:rPr>
              <a:t>issue  </a:t>
            </a:r>
            <a:r>
              <a:rPr sz="550" b="1" spc="-5" dirty="0">
                <a:solidFill>
                  <a:srgbClr val="FF94A8"/>
                </a:solidFill>
                <a:latin typeface="Helvetica"/>
                <a:cs typeface="Helvetica"/>
              </a:rPr>
              <a:t>unit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23" name="object 124"/>
          <p:cNvSpPr/>
          <p:nvPr/>
        </p:nvSpPr>
        <p:spPr>
          <a:xfrm>
            <a:off x="7124053" y="3434218"/>
            <a:ext cx="213360" cy="200660"/>
          </a:xfrm>
          <a:custGeom>
            <a:avLst/>
            <a:gdLst/>
            <a:ahLst/>
            <a:cxnLst/>
            <a:rect l="l" t="t" r="r" b="b"/>
            <a:pathLst>
              <a:path w="213359" h="200660">
                <a:moveTo>
                  <a:pt x="0" y="0"/>
                </a:moveTo>
                <a:lnTo>
                  <a:pt x="212869" y="0"/>
                </a:lnTo>
                <a:lnTo>
                  <a:pt x="212869" y="200583"/>
                </a:lnTo>
                <a:lnTo>
                  <a:pt x="0" y="2005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5"/>
          <p:cNvSpPr txBox="1"/>
          <p:nvPr/>
        </p:nvSpPr>
        <p:spPr>
          <a:xfrm>
            <a:off x="7162630" y="3476089"/>
            <a:ext cx="13589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FF7F00"/>
                </a:solidFill>
                <a:latin typeface="Helvetica"/>
                <a:cs typeface="Helvetica"/>
              </a:rPr>
              <a:t>fp</a:t>
            </a:r>
            <a:r>
              <a:rPr sz="550" b="1" spc="0" dirty="0">
                <a:solidFill>
                  <a:srgbClr val="FF7F00"/>
                </a:solidFill>
                <a:latin typeface="Helvetica"/>
                <a:cs typeface="Helvetica"/>
              </a:rPr>
              <a:t>u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25" name="object 126"/>
          <p:cNvSpPr/>
          <p:nvPr/>
        </p:nvSpPr>
        <p:spPr>
          <a:xfrm>
            <a:off x="8170662" y="3726245"/>
            <a:ext cx="290195" cy="118110"/>
          </a:xfrm>
          <a:custGeom>
            <a:avLst/>
            <a:gdLst/>
            <a:ahLst/>
            <a:cxnLst/>
            <a:rect l="l" t="t" r="r" b="b"/>
            <a:pathLst>
              <a:path w="290195" h="118110">
                <a:moveTo>
                  <a:pt x="0" y="0"/>
                </a:moveTo>
                <a:lnTo>
                  <a:pt x="289739" y="0"/>
                </a:lnTo>
                <a:lnTo>
                  <a:pt x="289739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7"/>
          <p:cNvSpPr txBox="1"/>
          <p:nvPr/>
        </p:nvSpPr>
        <p:spPr>
          <a:xfrm>
            <a:off x="8180564" y="3726819"/>
            <a:ext cx="27051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FFD801"/>
                </a:solidFill>
                <a:latin typeface="Helvetica"/>
                <a:cs typeface="Helvetica"/>
              </a:rPr>
              <a:t>dcache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27" name="object 128"/>
          <p:cNvSpPr/>
          <p:nvPr/>
        </p:nvSpPr>
        <p:spPr>
          <a:xfrm>
            <a:off x="8469271" y="4593473"/>
            <a:ext cx="307975" cy="118110"/>
          </a:xfrm>
          <a:custGeom>
            <a:avLst/>
            <a:gdLst/>
            <a:ahLst/>
            <a:cxnLst/>
            <a:rect l="l" t="t" r="r" b="b"/>
            <a:pathLst>
              <a:path w="307975" h="118110">
                <a:moveTo>
                  <a:pt x="0" y="0"/>
                </a:moveTo>
                <a:lnTo>
                  <a:pt x="307478" y="0"/>
                </a:lnTo>
                <a:lnTo>
                  <a:pt x="307478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9"/>
          <p:cNvSpPr txBox="1"/>
          <p:nvPr/>
        </p:nvSpPr>
        <p:spPr>
          <a:xfrm>
            <a:off x="8492027" y="4594047"/>
            <a:ext cx="26225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spc="-5" dirty="0">
                <a:solidFill>
                  <a:srgbClr val="33E0D1"/>
                </a:solidFill>
                <a:latin typeface="Helvetica"/>
                <a:cs typeface="Helvetica"/>
              </a:rPr>
              <a:t>uncore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29" name="object 130"/>
          <p:cNvSpPr/>
          <p:nvPr/>
        </p:nvSpPr>
        <p:spPr>
          <a:xfrm>
            <a:off x="8321445" y="5428256"/>
            <a:ext cx="307975" cy="118110"/>
          </a:xfrm>
          <a:custGeom>
            <a:avLst/>
            <a:gdLst/>
            <a:ahLst/>
            <a:cxnLst/>
            <a:rect l="l" t="t" r="r" b="b"/>
            <a:pathLst>
              <a:path w="307975" h="118110">
                <a:moveTo>
                  <a:pt x="0" y="0"/>
                </a:moveTo>
                <a:lnTo>
                  <a:pt x="307478" y="0"/>
                </a:lnTo>
                <a:lnTo>
                  <a:pt x="307478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1"/>
          <p:cNvSpPr txBox="1"/>
          <p:nvPr/>
        </p:nvSpPr>
        <p:spPr>
          <a:xfrm>
            <a:off x="8352030" y="5428830"/>
            <a:ext cx="246379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spc="-5" dirty="0">
                <a:solidFill>
                  <a:srgbClr val="808100"/>
                </a:solidFill>
                <a:latin typeface="Helvetica"/>
                <a:cs typeface="Helvetica"/>
              </a:rPr>
              <a:t>icache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31" name="object 132"/>
          <p:cNvSpPr/>
          <p:nvPr/>
        </p:nvSpPr>
        <p:spPr>
          <a:xfrm>
            <a:off x="8005837" y="4563976"/>
            <a:ext cx="213360" cy="118110"/>
          </a:xfrm>
          <a:custGeom>
            <a:avLst/>
            <a:gdLst/>
            <a:ahLst/>
            <a:cxnLst/>
            <a:rect l="l" t="t" r="r" b="b"/>
            <a:pathLst>
              <a:path w="213359" h="118110">
                <a:moveTo>
                  <a:pt x="0" y="0"/>
                </a:moveTo>
                <a:lnTo>
                  <a:pt x="212869" y="0"/>
                </a:lnTo>
                <a:lnTo>
                  <a:pt x="212869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3"/>
          <p:cNvSpPr txBox="1"/>
          <p:nvPr/>
        </p:nvSpPr>
        <p:spPr>
          <a:xfrm>
            <a:off x="8026640" y="4564550"/>
            <a:ext cx="17145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spc="-5" dirty="0">
                <a:solidFill>
                  <a:srgbClr val="F82400"/>
                </a:solidFill>
                <a:latin typeface="Helvetica"/>
                <a:cs typeface="Helvetica"/>
              </a:rPr>
              <a:t>imul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33" name="object 134"/>
          <p:cNvSpPr/>
          <p:nvPr/>
        </p:nvSpPr>
        <p:spPr>
          <a:xfrm>
            <a:off x="6920053" y="4661318"/>
            <a:ext cx="343535" cy="118110"/>
          </a:xfrm>
          <a:custGeom>
            <a:avLst/>
            <a:gdLst/>
            <a:ahLst/>
            <a:cxnLst/>
            <a:rect l="l" t="t" r="r" b="b"/>
            <a:pathLst>
              <a:path w="343534" h="118110">
                <a:moveTo>
                  <a:pt x="0" y="0"/>
                </a:moveTo>
                <a:lnTo>
                  <a:pt x="342957" y="0"/>
                </a:lnTo>
                <a:lnTo>
                  <a:pt x="342957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5"/>
          <p:cNvSpPr txBox="1"/>
          <p:nvPr/>
        </p:nvSpPr>
        <p:spPr>
          <a:xfrm>
            <a:off x="6952613" y="4661892"/>
            <a:ext cx="27813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spc="0" dirty="0">
                <a:solidFill>
                  <a:srgbClr val="D689FE"/>
                </a:solidFill>
                <a:latin typeface="Helvetica"/>
                <a:cs typeface="Helvetica"/>
              </a:rPr>
              <a:t>rename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35" name="object 136"/>
          <p:cNvSpPr/>
          <p:nvPr/>
        </p:nvSpPr>
        <p:spPr>
          <a:xfrm>
            <a:off x="7569010" y="4109712"/>
            <a:ext cx="213360" cy="200660"/>
          </a:xfrm>
          <a:custGeom>
            <a:avLst/>
            <a:gdLst/>
            <a:ahLst/>
            <a:cxnLst/>
            <a:rect l="l" t="t" r="r" b="b"/>
            <a:pathLst>
              <a:path w="213359" h="200660">
                <a:moveTo>
                  <a:pt x="0" y="0"/>
                </a:moveTo>
                <a:lnTo>
                  <a:pt x="212869" y="0"/>
                </a:lnTo>
                <a:lnTo>
                  <a:pt x="212869" y="200583"/>
                </a:lnTo>
                <a:lnTo>
                  <a:pt x="0" y="2005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7"/>
          <p:cNvSpPr txBox="1"/>
          <p:nvPr/>
        </p:nvSpPr>
        <p:spPr>
          <a:xfrm>
            <a:off x="7611485" y="4151583"/>
            <a:ext cx="12827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spc="-5" dirty="0">
                <a:solidFill>
                  <a:srgbClr val="9137FF"/>
                </a:solidFill>
                <a:latin typeface="Helvetica"/>
                <a:cs typeface="Helvetica"/>
              </a:rPr>
              <a:t>lsu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37" name="object 138"/>
          <p:cNvSpPr/>
          <p:nvPr/>
        </p:nvSpPr>
        <p:spPr>
          <a:xfrm>
            <a:off x="8297793" y="4999909"/>
            <a:ext cx="147955" cy="94615"/>
          </a:xfrm>
          <a:custGeom>
            <a:avLst/>
            <a:gdLst/>
            <a:ahLst/>
            <a:cxnLst/>
            <a:rect l="l" t="t" r="r" b="b"/>
            <a:pathLst>
              <a:path w="147954" h="94614">
                <a:moveTo>
                  <a:pt x="0" y="0"/>
                </a:moveTo>
                <a:lnTo>
                  <a:pt x="147825" y="0"/>
                </a:lnTo>
                <a:lnTo>
                  <a:pt x="147825" y="94391"/>
                </a:lnTo>
                <a:lnTo>
                  <a:pt x="0" y="943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9"/>
          <p:cNvSpPr txBox="1"/>
          <p:nvPr/>
        </p:nvSpPr>
        <p:spPr>
          <a:xfrm>
            <a:off x="8301856" y="4988683"/>
            <a:ext cx="14033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D3B48A"/>
                </a:solidFill>
                <a:latin typeface="Helvetica"/>
                <a:cs typeface="Helvetica"/>
              </a:rPr>
              <a:t>rob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39" name="object 140"/>
          <p:cNvSpPr/>
          <p:nvPr/>
        </p:nvSpPr>
        <p:spPr>
          <a:xfrm>
            <a:off x="7002835" y="5268968"/>
            <a:ext cx="307975" cy="118110"/>
          </a:xfrm>
          <a:custGeom>
            <a:avLst/>
            <a:gdLst/>
            <a:ahLst/>
            <a:cxnLst/>
            <a:rect l="l" t="t" r="r" b="b"/>
            <a:pathLst>
              <a:path w="307975" h="118110">
                <a:moveTo>
                  <a:pt x="0" y="0"/>
                </a:moveTo>
                <a:lnTo>
                  <a:pt x="307478" y="0"/>
                </a:lnTo>
                <a:lnTo>
                  <a:pt x="307478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1"/>
          <p:cNvSpPr txBox="1"/>
          <p:nvPr/>
        </p:nvSpPr>
        <p:spPr>
          <a:xfrm>
            <a:off x="7037405" y="5269542"/>
            <a:ext cx="23876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AFF66F"/>
                </a:solidFill>
                <a:latin typeface="Helvetica"/>
                <a:cs typeface="Helvetica"/>
              </a:rPr>
              <a:t>regfile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41" name="object 142"/>
          <p:cNvSpPr/>
          <p:nvPr/>
        </p:nvSpPr>
        <p:spPr>
          <a:xfrm>
            <a:off x="6352071" y="5460703"/>
            <a:ext cx="307975" cy="118110"/>
          </a:xfrm>
          <a:custGeom>
            <a:avLst/>
            <a:gdLst/>
            <a:ahLst/>
            <a:cxnLst/>
            <a:rect l="l" t="t" r="r" b="b"/>
            <a:pathLst>
              <a:path w="307975" h="118110">
                <a:moveTo>
                  <a:pt x="0" y="0"/>
                </a:moveTo>
                <a:lnTo>
                  <a:pt x="307478" y="0"/>
                </a:lnTo>
                <a:lnTo>
                  <a:pt x="307478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3"/>
          <p:cNvSpPr txBox="1"/>
          <p:nvPr/>
        </p:nvSpPr>
        <p:spPr>
          <a:xfrm>
            <a:off x="6362960" y="5461277"/>
            <a:ext cx="28575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D689FE"/>
                </a:solidFill>
                <a:latin typeface="Helvetica"/>
                <a:cs typeface="Helvetica"/>
              </a:rPr>
              <a:t>regread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43" name="object 144"/>
          <p:cNvSpPr/>
          <p:nvPr/>
        </p:nvSpPr>
        <p:spPr>
          <a:xfrm>
            <a:off x="7821792" y="4831181"/>
            <a:ext cx="266700" cy="118110"/>
          </a:xfrm>
          <a:custGeom>
            <a:avLst/>
            <a:gdLst/>
            <a:ahLst/>
            <a:cxnLst/>
            <a:rect l="l" t="t" r="r" b="b"/>
            <a:pathLst>
              <a:path w="266700" h="118110">
                <a:moveTo>
                  <a:pt x="0" y="0"/>
                </a:moveTo>
                <a:lnTo>
                  <a:pt x="266087" y="0"/>
                </a:lnTo>
                <a:lnTo>
                  <a:pt x="266087" y="117990"/>
                </a:lnTo>
                <a:lnTo>
                  <a:pt x="0" y="1179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5"/>
          <p:cNvSpPr txBox="1"/>
          <p:nvPr/>
        </p:nvSpPr>
        <p:spPr>
          <a:xfrm>
            <a:off x="7827802" y="4831755"/>
            <a:ext cx="25463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FFBC66"/>
                </a:solidFill>
                <a:latin typeface="Helvetica"/>
                <a:cs typeface="Helvetica"/>
              </a:rPr>
              <a:t>muldiv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45" name="object 146"/>
          <p:cNvSpPr/>
          <p:nvPr/>
        </p:nvSpPr>
        <p:spPr>
          <a:xfrm>
            <a:off x="7399010" y="4563976"/>
            <a:ext cx="147955" cy="94615"/>
          </a:xfrm>
          <a:custGeom>
            <a:avLst/>
            <a:gdLst/>
            <a:ahLst/>
            <a:cxnLst/>
            <a:rect l="l" t="t" r="r" b="b"/>
            <a:pathLst>
              <a:path w="147954" h="94614">
                <a:moveTo>
                  <a:pt x="0" y="0"/>
                </a:moveTo>
                <a:lnTo>
                  <a:pt x="147825" y="0"/>
                </a:lnTo>
                <a:lnTo>
                  <a:pt x="147825" y="94391"/>
                </a:lnTo>
                <a:lnTo>
                  <a:pt x="0" y="943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7"/>
          <p:cNvSpPr txBox="1"/>
          <p:nvPr/>
        </p:nvSpPr>
        <p:spPr>
          <a:xfrm>
            <a:off x="7408963" y="4552750"/>
            <a:ext cx="12827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FFFC71"/>
                </a:solidFill>
                <a:latin typeface="Helvetica"/>
                <a:cs typeface="Helvetica"/>
              </a:rPr>
              <a:t>alu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47" name="object 148"/>
          <p:cNvSpPr/>
          <p:nvPr/>
        </p:nvSpPr>
        <p:spPr>
          <a:xfrm>
            <a:off x="7620749" y="4752760"/>
            <a:ext cx="147955" cy="94615"/>
          </a:xfrm>
          <a:custGeom>
            <a:avLst/>
            <a:gdLst/>
            <a:ahLst/>
            <a:cxnLst/>
            <a:rect l="l" t="t" r="r" b="b"/>
            <a:pathLst>
              <a:path w="147954" h="94614">
                <a:moveTo>
                  <a:pt x="0" y="0"/>
                </a:moveTo>
                <a:lnTo>
                  <a:pt x="147826" y="0"/>
                </a:lnTo>
                <a:lnTo>
                  <a:pt x="147826" y="94392"/>
                </a:lnTo>
                <a:lnTo>
                  <a:pt x="0" y="943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9"/>
          <p:cNvSpPr txBox="1"/>
          <p:nvPr/>
        </p:nvSpPr>
        <p:spPr>
          <a:xfrm>
            <a:off x="7630702" y="4741535"/>
            <a:ext cx="128270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02C200"/>
                </a:solidFill>
                <a:latin typeface="Helvetica"/>
                <a:cs typeface="Helvetica"/>
              </a:rPr>
              <a:t>alu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49" name="object 150"/>
          <p:cNvSpPr/>
          <p:nvPr/>
        </p:nvSpPr>
        <p:spPr>
          <a:xfrm>
            <a:off x="6973271" y="4319145"/>
            <a:ext cx="147955" cy="94615"/>
          </a:xfrm>
          <a:custGeom>
            <a:avLst/>
            <a:gdLst/>
            <a:ahLst/>
            <a:cxnLst/>
            <a:rect l="l" t="t" r="r" b="b"/>
            <a:pathLst>
              <a:path w="147954" h="94614">
                <a:moveTo>
                  <a:pt x="0" y="0"/>
                </a:moveTo>
                <a:lnTo>
                  <a:pt x="147825" y="0"/>
                </a:lnTo>
                <a:lnTo>
                  <a:pt x="147825" y="94392"/>
                </a:lnTo>
                <a:lnTo>
                  <a:pt x="0" y="943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1"/>
          <p:cNvSpPr txBox="1"/>
          <p:nvPr/>
        </p:nvSpPr>
        <p:spPr>
          <a:xfrm>
            <a:off x="6977334" y="4307920"/>
            <a:ext cx="140335" cy="110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solidFill>
                  <a:srgbClr val="D3B48A"/>
                </a:solidFill>
                <a:latin typeface="Helvetica"/>
                <a:cs typeface="Helvetica"/>
              </a:rPr>
              <a:t>rob</a:t>
            </a:r>
            <a:endParaRPr sz="5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1740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Complex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17500" y="2415520"/>
            <a:ext cx="812800" cy="812800"/>
            <a:chOff x="200" y="1584"/>
            <a:chExt cx="512" cy="5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00" y="1584"/>
              <a:ext cx="512" cy="5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41" y="1711"/>
              <a:ext cx="2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IF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8763" y="2617133"/>
            <a:ext cx="6572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ID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143000" y="280922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35100" y="2440920"/>
            <a:ext cx="8128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54300" y="2415520"/>
            <a:ext cx="850900" cy="8509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073900" y="2415520"/>
            <a:ext cx="812800" cy="812800"/>
            <a:chOff x="4456" y="1584"/>
            <a:chExt cx="512" cy="512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456" y="1584"/>
              <a:ext cx="512" cy="5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530" y="1711"/>
              <a:ext cx="39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WB</a:t>
              </a: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40200" y="1653520"/>
            <a:ext cx="8128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224981" y="1855133"/>
            <a:ext cx="68768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ALU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422900" y="1653520"/>
            <a:ext cx="1168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605296" y="1855133"/>
            <a:ext cx="8448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Mem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140200" y="2834620"/>
            <a:ext cx="16510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551537" y="3036233"/>
            <a:ext cx="79499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Fadd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140200" y="3825220"/>
            <a:ext cx="16510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546267" y="4026833"/>
            <a:ext cx="80235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Fmul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140200" y="5501620"/>
            <a:ext cx="16510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600386" y="5703233"/>
            <a:ext cx="69570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Fdiv</a:t>
            </a: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4870450" y="477137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4876800" y="491742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4870450" y="507617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4876800" y="522222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3505200" y="2021820"/>
            <a:ext cx="636588" cy="3836988"/>
            <a:chOff x="2208" y="1336"/>
            <a:chExt cx="401" cy="2417"/>
          </a:xfrm>
        </p:grpSpPr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208" y="1336"/>
              <a:ext cx="401" cy="497"/>
            </a:xfrm>
            <a:custGeom>
              <a:avLst/>
              <a:gdLst>
                <a:gd name="T0" fmla="*/ 0 w 401"/>
                <a:gd name="T1" fmla="*/ 496 h 497"/>
                <a:gd name="T2" fmla="*/ 400 w 401"/>
                <a:gd name="T3" fmla="*/ 0 h 497"/>
                <a:gd name="T4" fmla="*/ 0 60000 65536"/>
                <a:gd name="T5" fmla="*/ 0 60000 65536"/>
                <a:gd name="T6" fmla="*/ 0 w 401"/>
                <a:gd name="T7" fmla="*/ 0 h 497"/>
                <a:gd name="T8" fmla="*/ 401 w 401"/>
                <a:gd name="T9" fmla="*/ 497 h 4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1" h="497">
                  <a:moveTo>
                    <a:pt x="0" y="496"/>
                  </a:moveTo>
                  <a:lnTo>
                    <a:pt x="40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2208" y="1824"/>
              <a:ext cx="401" cy="225"/>
            </a:xfrm>
            <a:custGeom>
              <a:avLst/>
              <a:gdLst>
                <a:gd name="T0" fmla="*/ 0 w 401"/>
                <a:gd name="T1" fmla="*/ 0 h 225"/>
                <a:gd name="T2" fmla="*/ 400 w 401"/>
                <a:gd name="T3" fmla="*/ 224 h 225"/>
                <a:gd name="T4" fmla="*/ 0 60000 65536"/>
                <a:gd name="T5" fmla="*/ 0 60000 65536"/>
                <a:gd name="T6" fmla="*/ 0 w 401"/>
                <a:gd name="T7" fmla="*/ 0 h 225"/>
                <a:gd name="T8" fmla="*/ 401 w 401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1" h="225">
                  <a:moveTo>
                    <a:pt x="0" y="0"/>
                  </a:moveTo>
                  <a:lnTo>
                    <a:pt x="400" y="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2208" y="1824"/>
              <a:ext cx="401" cy="841"/>
            </a:xfrm>
            <a:custGeom>
              <a:avLst/>
              <a:gdLst>
                <a:gd name="T0" fmla="*/ 0 w 401"/>
                <a:gd name="T1" fmla="*/ 0 h 841"/>
                <a:gd name="T2" fmla="*/ 400 w 401"/>
                <a:gd name="T3" fmla="*/ 840 h 841"/>
                <a:gd name="T4" fmla="*/ 0 60000 65536"/>
                <a:gd name="T5" fmla="*/ 0 60000 65536"/>
                <a:gd name="T6" fmla="*/ 0 w 401"/>
                <a:gd name="T7" fmla="*/ 0 h 841"/>
                <a:gd name="T8" fmla="*/ 401 w 401"/>
                <a:gd name="T9" fmla="*/ 841 h 8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1" h="841">
                  <a:moveTo>
                    <a:pt x="0" y="0"/>
                  </a:moveTo>
                  <a:lnTo>
                    <a:pt x="400" y="84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208" y="1832"/>
              <a:ext cx="393" cy="1921"/>
            </a:xfrm>
            <a:custGeom>
              <a:avLst/>
              <a:gdLst>
                <a:gd name="T0" fmla="*/ 0 w 393"/>
                <a:gd name="T1" fmla="*/ 0 h 1921"/>
                <a:gd name="T2" fmla="*/ 392 w 393"/>
                <a:gd name="T3" fmla="*/ 1920 h 1921"/>
                <a:gd name="T4" fmla="*/ 0 60000 65536"/>
                <a:gd name="T5" fmla="*/ 0 60000 65536"/>
                <a:gd name="T6" fmla="*/ 0 w 393"/>
                <a:gd name="T7" fmla="*/ 0 h 1921"/>
                <a:gd name="T8" fmla="*/ 393 w 393"/>
                <a:gd name="T9" fmla="*/ 1921 h 19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3" h="1921">
                  <a:moveTo>
                    <a:pt x="0" y="0"/>
                  </a:moveTo>
                  <a:lnTo>
                    <a:pt x="392" y="192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5" name="Freeform 32"/>
          <p:cNvSpPr>
            <a:spLocks/>
          </p:cNvSpPr>
          <p:nvPr/>
        </p:nvSpPr>
        <p:spPr bwMode="auto">
          <a:xfrm>
            <a:off x="6604000" y="2034520"/>
            <a:ext cx="446088" cy="484188"/>
          </a:xfrm>
          <a:custGeom>
            <a:avLst/>
            <a:gdLst>
              <a:gd name="T0" fmla="*/ 280 w 281"/>
              <a:gd name="T1" fmla="*/ 304 h 305"/>
              <a:gd name="T2" fmla="*/ 0 w 281"/>
              <a:gd name="T3" fmla="*/ 0 h 305"/>
              <a:gd name="T4" fmla="*/ 0 60000 65536"/>
              <a:gd name="T5" fmla="*/ 0 60000 65536"/>
              <a:gd name="T6" fmla="*/ 0 w 281"/>
              <a:gd name="T7" fmla="*/ 0 h 305"/>
              <a:gd name="T8" fmla="*/ 281 w 281"/>
              <a:gd name="T9" fmla="*/ 305 h 3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" h="305">
                <a:moveTo>
                  <a:pt x="280" y="304"/>
                </a:move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5803900" y="2847320"/>
            <a:ext cx="1233488" cy="331788"/>
          </a:xfrm>
          <a:custGeom>
            <a:avLst/>
            <a:gdLst>
              <a:gd name="T0" fmla="*/ 776 w 777"/>
              <a:gd name="T1" fmla="*/ 0 h 209"/>
              <a:gd name="T2" fmla="*/ 0 w 777"/>
              <a:gd name="T3" fmla="*/ 208 h 209"/>
              <a:gd name="T4" fmla="*/ 0 60000 65536"/>
              <a:gd name="T5" fmla="*/ 0 60000 65536"/>
              <a:gd name="T6" fmla="*/ 0 w 777"/>
              <a:gd name="T7" fmla="*/ 0 h 209"/>
              <a:gd name="T8" fmla="*/ 777 w 777"/>
              <a:gd name="T9" fmla="*/ 209 h 2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7" h="209">
                <a:moveTo>
                  <a:pt x="776" y="0"/>
                </a:moveTo>
                <a:lnTo>
                  <a:pt x="0" y="2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5803900" y="3012420"/>
            <a:ext cx="1246188" cy="1144588"/>
          </a:xfrm>
          <a:custGeom>
            <a:avLst/>
            <a:gdLst>
              <a:gd name="T0" fmla="*/ 784 w 785"/>
              <a:gd name="T1" fmla="*/ 0 h 721"/>
              <a:gd name="T2" fmla="*/ 0 w 785"/>
              <a:gd name="T3" fmla="*/ 720 h 721"/>
              <a:gd name="T4" fmla="*/ 0 60000 65536"/>
              <a:gd name="T5" fmla="*/ 0 60000 65536"/>
              <a:gd name="T6" fmla="*/ 0 w 785"/>
              <a:gd name="T7" fmla="*/ 0 h 721"/>
              <a:gd name="T8" fmla="*/ 785 w 785"/>
              <a:gd name="T9" fmla="*/ 721 h 7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5" h="721">
                <a:moveTo>
                  <a:pt x="784" y="0"/>
                </a:moveTo>
                <a:lnTo>
                  <a:pt x="0" y="72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5816600" y="3164820"/>
            <a:ext cx="1233488" cy="2719388"/>
          </a:xfrm>
          <a:custGeom>
            <a:avLst/>
            <a:gdLst>
              <a:gd name="T0" fmla="*/ 776 w 777"/>
              <a:gd name="T1" fmla="*/ 0 h 1713"/>
              <a:gd name="T2" fmla="*/ 0 w 777"/>
              <a:gd name="T3" fmla="*/ 1712 h 1713"/>
              <a:gd name="T4" fmla="*/ 0 60000 65536"/>
              <a:gd name="T5" fmla="*/ 0 60000 65536"/>
              <a:gd name="T6" fmla="*/ 0 w 777"/>
              <a:gd name="T7" fmla="*/ 0 h 1713"/>
              <a:gd name="T8" fmla="*/ 777 w 777"/>
              <a:gd name="T9" fmla="*/ 1713 h 17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7" h="1713">
                <a:moveTo>
                  <a:pt x="776" y="0"/>
                </a:moveTo>
                <a:lnTo>
                  <a:pt x="0" y="17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4965700" y="2034520"/>
            <a:ext cx="2084388" cy="623888"/>
          </a:xfrm>
          <a:custGeom>
            <a:avLst/>
            <a:gdLst>
              <a:gd name="T0" fmla="*/ 0 w 1313"/>
              <a:gd name="T1" fmla="*/ 0 h 393"/>
              <a:gd name="T2" fmla="*/ 120 w 1313"/>
              <a:gd name="T3" fmla="*/ 0 h 393"/>
              <a:gd name="T4" fmla="*/ 120 w 1313"/>
              <a:gd name="T5" fmla="*/ 392 h 393"/>
              <a:gd name="T6" fmla="*/ 1312 w 1313"/>
              <a:gd name="T7" fmla="*/ 392 h 393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393"/>
              <a:gd name="T14" fmla="*/ 1313 w 1313"/>
              <a:gd name="T15" fmla="*/ 393 h 3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393">
                <a:moveTo>
                  <a:pt x="0" y="0"/>
                </a:moveTo>
                <a:lnTo>
                  <a:pt x="120" y="0"/>
                </a:lnTo>
                <a:lnTo>
                  <a:pt x="120" y="392"/>
                </a:lnTo>
                <a:lnTo>
                  <a:pt x="1312" y="3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168900" y="2034520"/>
            <a:ext cx="24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3086100" y="1336020"/>
            <a:ext cx="5183188" cy="1487488"/>
          </a:xfrm>
          <a:custGeom>
            <a:avLst/>
            <a:gdLst>
              <a:gd name="T0" fmla="*/ 3032 w 3265"/>
              <a:gd name="T1" fmla="*/ 936 h 937"/>
              <a:gd name="T2" fmla="*/ 3264 w 3265"/>
              <a:gd name="T3" fmla="*/ 936 h 937"/>
              <a:gd name="T4" fmla="*/ 3264 w 3265"/>
              <a:gd name="T5" fmla="*/ 0 h 937"/>
              <a:gd name="T6" fmla="*/ 0 w 3265"/>
              <a:gd name="T7" fmla="*/ 0 h 937"/>
              <a:gd name="T8" fmla="*/ 0 w 3265"/>
              <a:gd name="T9" fmla="*/ 680 h 9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5"/>
              <a:gd name="T16" fmla="*/ 0 h 937"/>
              <a:gd name="T17" fmla="*/ 3265 w 3265"/>
              <a:gd name="T18" fmla="*/ 937 h 9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5" h="937">
                <a:moveTo>
                  <a:pt x="3032" y="936"/>
                </a:moveTo>
                <a:lnTo>
                  <a:pt x="3264" y="936"/>
                </a:lnTo>
                <a:lnTo>
                  <a:pt x="3264" y="0"/>
                </a:lnTo>
                <a:lnTo>
                  <a:pt x="0" y="0"/>
                </a:lnTo>
                <a:lnTo>
                  <a:pt x="0" y="68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582863" y="2617133"/>
            <a:ext cx="10001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Issue</a:t>
            </a: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2273300" y="2847320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2605088" y="3320395"/>
            <a:ext cx="900187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GPR’s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FPR’s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49238" y="4614208"/>
            <a:ext cx="32940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Can we solve write hazards without equalizing all pipeline depths and without bypassing?</a:t>
            </a:r>
          </a:p>
        </p:txBody>
      </p:sp>
      <p:sp>
        <p:nvSpPr>
          <p:cNvPr id="46" name="Text Box 83">
            <a:extLst>
              <a:ext uri="{FF2B5EF4-FFF2-40B4-BE49-F238E27FC236}">
                <a16:creationId xmlns:a16="http://schemas.microsoft.com/office/drawing/2014/main" id="{9F06D421-4BB1-4235-BF66-F84F5BFA0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032" y="6159695"/>
            <a:ext cx="1824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i="1" dirty="0">
                <a:solidFill>
                  <a:srgbClr val="FC0128"/>
                </a:solidFill>
                <a:latin typeface="Calibri"/>
                <a:cs typeface="Calibri"/>
              </a:rPr>
              <a:t>OoO</a:t>
            </a:r>
            <a:endParaRPr lang="en-US" sz="2800" i="1" dirty="0">
              <a:solidFill>
                <a:srgbClr val="FC012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27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is OOO?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OOO execution is a type of processing where the instructions  can begin execution as soon as operands are ready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Instructions are issued in order however execution proceeds  out of order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Evolution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268435" y="3098144"/>
            <a:ext cx="425513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CDC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6600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tabLst>
                <a:tab pos="650875" algn="l"/>
              </a:tabLst>
            </a:pPr>
            <a:r>
              <a:rPr sz="2400" spc="-5" dirty="0">
                <a:latin typeface="Calibri"/>
                <a:cs typeface="Calibri"/>
              </a:rPr>
              <a:t>IBM	360/91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Tomasulo's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algorithm  </a:t>
            </a:r>
            <a:r>
              <a:rPr sz="2400" spc="-10" dirty="0">
                <a:latin typeface="Calibri"/>
                <a:cs typeface="Calibri"/>
              </a:rPr>
              <a:t>IBM/Motorola </a:t>
            </a:r>
            <a:r>
              <a:rPr sz="2400" spc="-15" dirty="0">
                <a:latin typeface="Calibri"/>
                <a:cs typeface="Calibri"/>
              </a:rPr>
              <a:t>PowerPC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601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2121309" y="3354311"/>
            <a:ext cx="0" cy="2964180"/>
          </a:xfrm>
          <a:custGeom>
            <a:avLst/>
            <a:gdLst/>
            <a:ahLst/>
            <a:cxnLst/>
            <a:rect l="l" t="t" r="r" b="b"/>
            <a:pathLst>
              <a:path h="2964179">
                <a:moveTo>
                  <a:pt x="0" y="0"/>
                </a:moveTo>
                <a:lnTo>
                  <a:pt x="0" y="2963849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2054633" y="6203859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50" y="0"/>
                </a:moveTo>
                <a:lnTo>
                  <a:pt x="66675" y="114300"/>
                </a:lnTo>
                <a:lnTo>
                  <a:pt x="0" y="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1509442" y="4052294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1993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515385" y="3129664"/>
            <a:ext cx="508000" cy="7639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dirty="0">
                <a:latin typeface="Calibri"/>
                <a:cs typeface="Calibri"/>
              </a:rPr>
              <a:t>1964</a:t>
            </a:r>
            <a:endParaRPr sz="1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Calibri"/>
                <a:cs typeface="Calibri"/>
              </a:rPr>
              <a:t>1966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1" name="object 9"/>
          <p:cNvGraphicFramePr>
            <a:graphicFrameLocks noGrp="1"/>
          </p:cNvGraphicFramePr>
          <p:nvPr>
            <p:extLst/>
          </p:nvPr>
        </p:nvGraphicFramePr>
        <p:xfrm>
          <a:off x="1490392" y="4576932"/>
          <a:ext cx="5697855" cy="174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1995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Fujitsu/HAL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SPARC64,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Intel Pentium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Pro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1996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810"/>
                        </a:lnSpc>
                        <a:tabLst>
                          <a:tab pos="2009139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MIPS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R10000,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AMD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1998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81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Alpha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21264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Sandy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Bridge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6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Why Out-­of-­Order?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Great for ...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tolerating variable latencies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ﬁnding ILP in code (instruction-­level parallelism)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complex method for ﬁne-­grain data </a:t>
            </a:r>
            <a:r>
              <a:rPr lang="en-US" altLang="en-US" sz="1800" b="1" dirty="0">
                <a:latin typeface="Arial" panose="020B0604020202020204" pitchFamily="34" charset="0"/>
              </a:rPr>
              <a:t>prefetching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plays nicely with poor compilers and lazily wri</a:t>
            </a:r>
            <a:r>
              <a:rPr lang="en-US" altLang="zh-CN" sz="1800" dirty="0">
                <a:latin typeface="Arial" panose="020B0604020202020204" pitchFamily="34" charset="0"/>
              </a:rPr>
              <a:t>tt</a:t>
            </a:r>
            <a:r>
              <a:rPr lang="en-US" altLang="en-US" sz="1800" dirty="0">
                <a:latin typeface="Arial" panose="020B0604020202020204" pitchFamily="34" charset="0"/>
              </a:rPr>
              <a:t>en code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Downsides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complicated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expensive (area &amp; power)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Performance! (and easy to program!)</a:t>
            </a:r>
          </a:p>
        </p:txBody>
      </p:sp>
      <p:sp>
        <p:nvSpPr>
          <p:cNvPr id="12" name="object 5"/>
          <p:cNvSpPr/>
          <p:nvPr/>
        </p:nvSpPr>
        <p:spPr>
          <a:xfrm>
            <a:off x="2759912" y="4960972"/>
            <a:ext cx="2950845" cy="1473200"/>
          </a:xfrm>
          <a:custGeom>
            <a:avLst/>
            <a:gdLst/>
            <a:ahLst/>
            <a:cxnLst/>
            <a:rect l="l" t="t" r="r" b="b"/>
            <a:pathLst>
              <a:path w="2950845" h="1473200">
                <a:moveTo>
                  <a:pt x="0" y="0"/>
                </a:moveTo>
                <a:lnTo>
                  <a:pt x="2950467" y="0"/>
                </a:lnTo>
                <a:lnTo>
                  <a:pt x="2950467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CA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2759912" y="4960972"/>
            <a:ext cx="2950845" cy="1473200"/>
          </a:xfrm>
          <a:custGeom>
            <a:avLst/>
            <a:gdLst/>
            <a:ahLst/>
            <a:cxnLst/>
            <a:rect l="l" t="t" r="r" b="b"/>
            <a:pathLst>
              <a:path w="2950845" h="1473200">
                <a:moveTo>
                  <a:pt x="0" y="0"/>
                </a:moveTo>
                <a:lnTo>
                  <a:pt x="2950467" y="0"/>
                </a:lnTo>
                <a:lnTo>
                  <a:pt x="2950467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/>
        </p:nvSpPr>
        <p:spPr>
          <a:xfrm>
            <a:off x="3367497" y="5291172"/>
            <a:ext cx="633095" cy="482600"/>
          </a:xfrm>
          <a:custGeom>
            <a:avLst/>
            <a:gdLst/>
            <a:ahLst/>
            <a:cxnLst/>
            <a:rect l="l" t="t" r="r" b="b"/>
            <a:pathLst>
              <a:path w="633095" h="482600">
                <a:moveTo>
                  <a:pt x="540858" y="70675"/>
                </a:moveTo>
                <a:lnTo>
                  <a:pt x="577596" y="104094"/>
                </a:lnTo>
                <a:lnTo>
                  <a:pt x="605150" y="140886"/>
                </a:lnTo>
                <a:lnTo>
                  <a:pt x="623519" y="180088"/>
                </a:lnTo>
                <a:lnTo>
                  <a:pt x="632703" y="220735"/>
                </a:lnTo>
                <a:lnTo>
                  <a:pt x="632703" y="261864"/>
                </a:lnTo>
                <a:lnTo>
                  <a:pt x="623519" y="302511"/>
                </a:lnTo>
                <a:lnTo>
                  <a:pt x="605150" y="341713"/>
                </a:lnTo>
                <a:lnTo>
                  <a:pt x="577596" y="378505"/>
                </a:lnTo>
                <a:lnTo>
                  <a:pt x="540858" y="411924"/>
                </a:lnTo>
                <a:lnTo>
                  <a:pt x="501503" y="437367"/>
                </a:lnTo>
                <a:lnTo>
                  <a:pt x="458451" y="457156"/>
                </a:lnTo>
                <a:lnTo>
                  <a:pt x="412625" y="471292"/>
                </a:lnTo>
                <a:lnTo>
                  <a:pt x="364951" y="479773"/>
                </a:lnTo>
                <a:lnTo>
                  <a:pt x="316351" y="482600"/>
                </a:lnTo>
                <a:lnTo>
                  <a:pt x="267752" y="479773"/>
                </a:lnTo>
                <a:lnTo>
                  <a:pt x="220078" y="471292"/>
                </a:lnTo>
                <a:lnTo>
                  <a:pt x="174252" y="457156"/>
                </a:lnTo>
                <a:lnTo>
                  <a:pt x="131200" y="437367"/>
                </a:lnTo>
                <a:lnTo>
                  <a:pt x="91845" y="411924"/>
                </a:lnTo>
                <a:lnTo>
                  <a:pt x="55107" y="378505"/>
                </a:lnTo>
                <a:lnTo>
                  <a:pt x="27553" y="341713"/>
                </a:lnTo>
                <a:lnTo>
                  <a:pt x="9184" y="302511"/>
                </a:lnTo>
                <a:lnTo>
                  <a:pt x="0" y="261864"/>
                </a:lnTo>
                <a:lnTo>
                  <a:pt x="0" y="220735"/>
                </a:lnTo>
                <a:lnTo>
                  <a:pt x="9184" y="180088"/>
                </a:lnTo>
                <a:lnTo>
                  <a:pt x="27553" y="140886"/>
                </a:lnTo>
                <a:lnTo>
                  <a:pt x="55107" y="104094"/>
                </a:lnTo>
                <a:lnTo>
                  <a:pt x="91845" y="70675"/>
                </a:lnTo>
                <a:lnTo>
                  <a:pt x="131200" y="45232"/>
                </a:lnTo>
                <a:lnTo>
                  <a:pt x="174252" y="25443"/>
                </a:lnTo>
                <a:lnTo>
                  <a:pt x="220078" y="11308"/>
                </a:lnTo>
                <a:lnTo>
                  <a:pt x="267752" y="2827"/>
                </a:lnTo>
                <a:lnTo>
                  <a:pt x="316351" y="0"/>
                </a:lnTo>
                <a:lnTo>
                  <a:pt x="364951" y="2827"/>
                </a:lnTo>
                <a:lnTo>
                  <a:pt x="412625" y="11308"/>
                </a:lnTo>
                <a:lnTo>
                  <a:pt x="458451" y="25443"/>
                </a:lnTo>
                <a:lnTo>
                  <a:pt x="501503" y="45232"/>
                </a:lnTo>
                <a:lnTo>
                  <a:pt x="540858" y="70675"/>
                </a:lnTo>
              </a:path>
            </a:pathLst>
          </a:custGeom>
          <a:ln w="50800">
            <a:solidFill>
              <a:srgbClr val="BC1C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/>
          <p:cNvSpPr/>
          <p:nvPr/>
        </p:nvSpPr>
        <p:spPr>
          <a:xfrm>
            <a:off x="4015197" y="5646772"/>
            <a:ext cx="633095" cy="482600"/>
          </a:xfrm>
          <a:custGeom>
            <a:avLst/>
            <a:gdLst/>
            <a:ahLst/>
            <a:cxnLst/>
            <a:rect l="l" t="t" r="r" b="b"/>
            <a:pathLst>
              <a:path w="633095" h="482600">
                <a:moveTo>
                  <a:pt x="540858" y="70675"/>
                </a:moveTo>
                <a:lnTo>
                  <a:pt x="577596" y="104094"/>
                </a:lnTo>
                <a:lnTo>
                  <a:pt x="605150" y="140886"/>
                </a:lnTo>
                <a:lnTo>
                  <a:pt x="623519" y="180088"/>
                </a:lnTo>
                <a:lnTo>
                  <a:pt x="632703" y="220735"/>
                </a:lnTo>
                <a:lnTo>
                  <a:pt x="632703" y="261864"/>
                </a:lnTo>
                <a:lnTo>
                  <a:pt x="623519" y="302511"/>
                </a:lnTo>
                <a:lnTo>
                  <a:pt x="605150" y="341713"/>
                </a:lnTo>
                <a:lnTo>
                  <a:pt x="577596" y="378505"/>
                </a:lnTo>
                <a:lnTo>
                  <a:pt x="540858" y="411924"/>
                </a:lnTo>
                <a:lnTo>
                  <a:pt x="501503" y="437367"/>
                </a:lnTo>
                <a:lnTo>
                  <a:pt x="458451" y="457156"/>
                </a:lnTo>
                <a:lnTo>
                  <a:pt x="412625" y="471292"/>
                </a:lnTo>
                <a:lnTo>
                  <a:pt x="364951" y="479773"/>
                </a:lnTo>
                <a:lnTo>
                  <a:pt x="316351" y="482600"/>
                </a:lnTo>
                <a:lnTo>
                  <a:pt x="267752" y="479773"/>
                </a:lnTo>
                <a:lnTo>
                  <a:pt x="220078" y="471292"/>
                </a:lnTo>
                <a:lnTo>
                  <a:pt x="174252" y="457156"/>
                </a:lnTo>
                <a:lnTo>
                  <a:pt x="131200" y="437367"/>
                </a:lnTo>
                <a:lnTo>
                  <a:pt x="91845" y="411924"/>
                </a:lnTo>
                <a:lnTo>
                  <a:pt x="55107" y="378505"/>
                </a:lnTo>
                <a:lnTo>
                  <a:pt x="27553" y="341713"/>
                </a:lnTo>
                <a:lnTo>
                  <a:pt x="9184" y="302511"/>
                </a:lnTo>
                <a:lnTo>
                  <a:pt x="0" y="261864"/>
                </a:lnTo>
                <a:lnTo>
                  <a:pt x="0" y="220735"/>
                </a:lnTo>
                <a:lnTo>
                  <a:pt x="9184" y="180088"/>
                </a:lnTo>
                <a:lnTo>
                  <a:pt x="27553" y="140886"/>
                </a:lnTo>
                <a:lnTo>
                  <a:pt x="55107" y="104094"/>
                </a:lnTo>
                <a:lnTo>
                  <a:pt x="91845" y="70675"/>
                </a:lnTo>
                <a:lnTo>
                  <a:pt x="131200" y="45232"/>
                </a:lnTo>
                <a:lnTo>
                  <a:pt x="174252" y="25443"/>
                </a:lnTo>
                <a:lnTo>
                  <a:pt x="220078" y="11308"/>
                </a:lnTo>
                <a:lnTo>
                  <a:pt x="267752" y="2827"/>
                </a:lnTo>
                <a:lnTo>
                  <a:pt x="316351" y="0"/>
                </a:lnTo>
                <a:lnTo>
                  <a:pt x="364951" y="2827"/>
                </a:lnTo>
                <a:lnTo>
                  <a:pt x="412625" y="11308"/>
                </a:lnTo>
                <a:lnTo>
                  <a:pt x="458451" y="25443"/>
                </a:lnTo>
                <a:lnTo>
                  <a:pt x="501503" y="45232"/>
                </a:lnTo>
                <a:lnTo>
                  <a:pt x="540858" y="70675"/>
                </a:lnTo>
              </a:path>
            </a:pathLst>
          </a:custGeom>
          <a:ln w="50800">
            <a:solidFill>
              <a:srgbClr val="BC1C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/>
        </p:nvSpPr>
        <p:spPr>
          <a:xfrm>
            <a:off x="3867829" y="5589451"/>
            <a:ext cx="198120" cy="139700"/>
          </a:xfrm>
          <a:custGeom>
            <a:avLst/>
            <a:gdLst/>
            <a:ahLst/>
            <a:cxnLst/>
            <a:rect l="l" t="t" r="r" b="b"/>
            <a:pathLst>
              <a:path w="198120" h="139700">
                <a:moveTo>
                  <a:pt x="197743" y="139196"/>
                </a:moveTo>
                <a:lnTo>
                  <a:pt x="166587" y="117266"/>
                </a:lnTo>
                <a:lnTo>
                  <a:pt x="0" y="0"/>
                </a:lnTo>
              </a:path>
            </a:pathLst>
          </a:custGeom>
          <a:ln w="76200">
            <a:solidFill>
              <a:srgbClr val="BC1C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/>
          <p:cNvSpPr/>
          <p:nvPr/>
        </p:nvSpPr>
        <p:spPr>
          <a:xfrm>
            <a:off x="3884384" y="5538235"/>
            <a:ext cx="337185" cy="300355"/>
          </a:xfrm>
          <a:custGeom>
            <a:avLst/>
            <a:gdLst/>
            <a:ahLst/>
            <a:cxnLst/>
            <a:rect l="l" t="t" r="r" b="b"/>
            <a:pathLst>
              <a:path w="337185" h="300355">
                <a:moveTo>
                  <a:pt x="175445" y="0"/>
                </a:moveTo>
                <a:lnTo>
                  <a:pt x="150032" y="168482"/>
                </a:lnTo>
                <a:lnTo>
                  <a:pt x="0" y="249242"/>
                </a:lnTo>
                <a:lnTo>
                  <a:pt x="336965" y="300066"/>
                </a:lnTo>
                <a:lnTo>
                  <a:pt x="175445" y="0"/>
                </a:lnTo>
                <a:close/>
              </a:path>
            </a:pathLst>
          </a:custGeom>
          <a:solidFill>
            <a:srgbClr val="BC1C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2693682" y="4916641"/>
            <a:ext cx="3390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/>
                <a:cs typeface="Consolas"/>
              </a:rPr>
              <a:t>add r1, r0, r0  </a:t>
            </a:r>
          </a:p>
          <a:p>
            <a:r>
              <a:rPr lang="pt-BR" sz="2400" b="1" dirty="0">
                <a:latin typeface="Consolas"/>
                <a:cs typeface="Consolas"/>
              </a:rPr>
              <a:t>Ld   </a:t>
            </a:r>
            <a:r>
              <a:rPr lang="pt-BR" sz="2400" dirty="0">
                <a:latin typeface="Consolas"/>
                <a:cs typeface="Consolas"/>
              </a:rPr>
              <a:t>r2,	M[r10]  </a:t>
            </a:r>
          </a:p>
          <a:p>
            <a:r>
              <a:rPr lang="pt-BR" sz="2400" dirty="0">
                <a:latin typeface="Consolas"/>
                <a:cs typeface="Consolas"/>
              </a:rPr>
              <a:t>sub r3, r2, r13  </a:t>
            </a:r>
          </a:p>
          <a:p>
            <a:r>
              <a:rPr lang="pt-BR" sz="2400" dirty="0">
                <a:latin typeface="Consolas"/>
                <a:cs typeface="Consolas"/>
              </a:rPr>
              <a:t>mul r4, r14,</a:t>
            </a:r>
            <a:r>
              <a:rPr lang="pt-BR" sz="2400" spc="-100" dirty="0">
                <a:latin typeface="Consolas"/>
                <a:cs typeface="Consolas"/>
              </a:rPr>
              <a:t> </a:t>
            </a:r>
            <a:r>
              <a:rPr lang="pt-BR" sz="2400" spc="-5" dirty="0">
                <a:latin typeface="Consolas"/>
                <a:cs typeface="Consolas"/>
              </a:rPr>
              <a:t>r15</a:t>
            </a:r>
            <a:endParaRPr lang="pt-BR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146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OoO is widely used in industry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Intel Xeon/</a:t>
            </a:r>
            <a:r>
              <a:rPr lang="en-US" altLang="en-US" sz="2400" dirty="0" err="1"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-series (10-100W)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ARM Cortex mobile chips (1W)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Sun/Oracle </a:t>
            </a:r>
            <a:r>
              <a:rPr lang="en-US" altLang="en-US" sz="2400" dirty="0" err="1">
                <a:latin typeface="Arial" panose="020B0604020202020204" pitchFamily="34" charset="0"/>
              </a:rPr>
              <a:t>Niagra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UltraSPARC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Intel Atom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Play Station</a:t>
            </a:r>
          </a:p>
        </p:txBody>
      </p:sp>
      <p:sp>
        <p:nvSpPr>
          <p:cNvPr id="6" name="object 3"/>
          <p:cNvSpPr/>
          <p:nvPr/>
        </p:nvSpPr>
        <p:spPr>
          <a:xfrm>
            <a:off x="908050" y="3885296"/>
            <a:ext cx="33909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1670050" y="3402696"/>
            <a:ext cx="18669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5372924" y="3910696"/>
            <a:ext cx="3035300" cy="251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5601493" y="1133024"/>
            <a:ext cx="2661556" cy="266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7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 Scheduling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7213600" y="1420583"/>
            <a:ext cx="1689100" cy="4692650"/>
            <a:chOff x="4544" y="960"/>
            <a:chExt cx="1064" cy="295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4883" y="3607"/>
              <a:ext cx="342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5221" y="2390"/>
              <a:ext cx="387" cy="811"/>
            </a:xfrm>
            <a:custGeom>
              <a:avLst/>
              <a:gdLst>
                <a:gd name="T0" fmla="*/ 384 w 384"/>
                <a:gd name="T1" fmla="*/ 0 h 912"/>
                <a:gd name="T2" fmla="*/ 384 w 384"/>
                <a:gd name="T3" fmla="*/ 672 h 912"/>
                <a:gd name="T4" fmla="*/ 0 w 384"/>
                <a:gd name="T5" fmla="*/ 912 h 912"/>
                <a:gd name="T6" fmla="*/ 0 60000 65536"/>
                <a:gd name="T7" fmla="*/ 0 60000 65536"/>
                <a:gd name="T8" fmla="*/ 0 60000 65536"/>
                <a:gd name="T9" fmla="*/ 0 w 384"/>
                <a:gd name="T10" fmla="*/ 0 h 912"/>
                <a:gd name="T11" fmla="*/ 384 w 38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028" y="1664"/>
              <a:ext cx="387" cy="470"/>
            </a:xfrm>
            <a:custGeom>
              <a:avLst/>
              <a:gdLst>
                <a:gd name="T0" fmla="*/ 0 w 384"/>
                <a:gd name="T1" fmla="*/ 0 h 528"/>
                <a:gd name="T2" fmla="*/ 384 w 384"/>
                <a:gd name="T3" fmla="*/ 96 h 528"/>
                <a:gd name="T4" fmla="*/ 384 w 384"/>
                <a:gd name="T5" fmla="*/ 384 h 528"/>
                <a:gd name="T6" fmla="*/ 192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173" y="2006"/>
              <a:ext cx="242" cy="597"/>
            </a:xfrm>
            <a:custGeom>
              <a:avLst/>
              <a:gdLst>
                <a:gd name="T0" fmla="*/ 240 w 240"/>
                <a:gd name="T1" fmla="*/ 0 h 672"/>
                <a:gd name="T2" fmla="*/ 240 w 240"/>
                <a:gd name="T3" fmla="*/ 480 h 672"/>
                <a:gd name="T4" fmla="*/ 0 w 240"/>
                <a:gd name="T5" fmla="*/ 672 h 672"/>
                <a:gd name="T6" fmla="*/ 0 60000 65536"/>
                <a:gd name="T7" fmla="*/ 0 60000 65536"/>
                <a:gd name="T8" fmla="*/ 0 60000 65536"/>
                <a:gd name="T9" fmla="*/ 0 w 240"/>
                <a:gd name="T10" fmla="*/ 0 h 672"/>
                <a:gd name="T11" fmla="*/ 240 w 24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221" y="2433"/>
              <a:ext cx="194" cy="1238"/>
            </a:xfrm>
            <a:custGeom>
              <a:avLst/>
              <a:gdLst>
                <a:gd name="T0" fmla="*/ 192 w 192"/>
                <a:gd name="T1" fmla="*/ 0 h 1392"/>
                <a:gd name="T2" fmla="*/ 192 w 192"/>
                <a:gd name="T3" fmla="*/ 1248 h 1392"/>
                <a:gd name="T4" fmla="*/ 0 w 192"/>
                <a:gd name="T5" fmla="*/ 1392 h 1392"/>
                <a:gd name="T6" fmla="*/ 0 60000 65536"/>
                <a:gd name="T7" fmla="*/ 0 60000 65536"/>
                <a:gd name="T8" fmla="*/ 0 60000 65536"/>
                <a:gd name="T9" fmla="*/ 0 w 192"/>
                <a:gd name="T10" fmla="*/ 0 h 1392"/>
                <a:gd name="T11" fmla="*/ 192 w 192"/>
                <a:gd name="T12" fmla="*/ 1392 h 1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861" y="1488"/>
              <a:ext cx="343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24" y="2689"/>
              <a:ext cx="387" cy="939"/>
            </a:xfrm>
            <a:custGeom>
              <a:avLst/>
              <a:gdLst>
                <a:gd name="T0" fmla="*/ 0 w 384"/>
                <a:gd name="T1" fmla="*/ 0 h 1056"/>
                <a:gd name="T2" fmla="*/ 384 w 384"/>
                <a:gd name="T3" fmla="*/ 144 h 1056"/>
                <a:gd name="T4" fmla="*/ 384 w 384"/>
                <a:gd name="T5" fmla="*/ 768 h 1056"/>
                <a:gd name="T6" fmla="*/ 48 w 38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056"/>
                <a:gd name="T14" fmla="*/ 384 w 38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544" y="1109"/>
              <a:ext cx="484" cy="2604"/>
            </a:xfrm>
            <a:custGeom>
              <a:avLst/>
              <a:gdLst>
                <a:gd name="T0" fmla="*/ 480 w 480"/>
                <a:gd name="T1" fmla="*/ 0 h 2928"/>
                <a:gd name="T2" fmla="*/ 0 w 480"/>
                <a:gd name="T3" fmla="*/ 336 h 2928"/>
                <a:gd name="T4" fmla="*/ 0 w 480"/>
                <a:gd name="T5" fmla="*/ 2784 h 2928"/>
                <a:gd name="T6" fmla="*/ 336 w 480"/>
                <a:gd name="T7" fmla="*/ 2928 h 29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28"/>
                <a:gd name="T14" fmla="*/ 480 w 480"/>
                <a:gd name="T15" fmla="*/ 2928 h 29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641" y="2689"/>
              <a:ext cx="387" cy="939"/>
            </a:xfrm>
            <a:custGeom>
              <a:avLst/>
              <a:gdLst>
                <a:gd name="T0" fmla="*/ 384 w 384"/>
                <a:gd name="T1" fmla="*/ 0 h 1056"/>
                <a:gd name="T2" fmla="*/ 0 w 384"/>
                <a:gd name="T3" fmla="*/ 192 h 1056"/>
                <a:gd name="T4" fmla="*/ 0 w 384"/>
                <a:gd name="T5" fmla="*/ 912 h 1056"/>
                <a:gd name="T6" fmla="*/ 288 w 38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056"/>
                <a:gd name="T14" fmla="*/ 384 w 38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875" y="2545"/>
              <a:ext cx="343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028" y="1109"/>
              <a:ext cx="580" cy="1537"/>
            </a:xfrm>
            <a:custGeom>
              <a:avLst/>
              <a:gdLst>
                <a:gd name="T0" fmla="*/ 0 w 576"/>
                <a:gd name="T1" fmla="*/ 0 h 1728"/>
                <a:gd name="T2" fmla="*/ 576 w 576"/>
                <a:gd name="T3" fmla="*/ 96 h 1728"/>
                <a:gd name="T4" fmla="*/ 576 w 576"/>
                <a:gd name="T5" fmla="*/ 1440 h 1728"/>
                <a:gd name="T6" fmla="*/ 144 w 576"/>
                <a:gd name="T7" fmla="*/ 1728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728"/>
                <a:gd name="T14" fmla="*/ 576 w 576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854" y="960"/>
              <a:ext cx="343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834" y="3329"/>
              <a:ext cx="145" cy="299"/>
            </a:xfrm>
            <a:custGeom>
              <a:avLst/>
              <a:gdLst>
                <a:gd name="T0" fmla="*/ 96 w 144"/>
                <a:gd name="T1" fmla="*/ 0 h 336"/>
                <a:gd name="T2" fmla="*/ 0 w 144"/>
                <a:gd name="T3" fmla="*/ 96 h 336"/>
                <a:gd name="T4" fmla="*/ 144 w 144"/>
                <a:gd name="T5" fmla="*/ 336 h 336"/>
                <a:gd name="T6" fmla="*/ 0 60000 65536"/>
                <a:gd name="T7" fmla="*/ 0 60000 65536"/>
                <a:gd name="T8" fmla="*/ 0 60000 65536"/>
                <a:gd name="T9" fmla="*/ 0 w 144"/>
                <a:gd name="T10" fmla="*/ 0 h 336"/>
                <a:gd name="T11" fmla="*/ 144 w 14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883" y="3073"/>
              <a:ext cx="342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076" y="2177"/>
              <a:ext cx="242" cy="981"/>
            </a:xfrm>
            <a:custGeom>
              <a:avLst/>
              <a:gdLst>
                <a:gd name="T0" fmla="*/ 0 w 240"/>
                <a:gd name="T1" fmla="*/ 0 h 1104"/>
                <a:gd name="T2" fmla="*/ 240 w 240"/>
                <a:gd name="T3" fmla="*/ 144 h 1104"/>
                <a:gd name="T4" fmla="*/ 240 w 240"/>
                <a:gd name="T5" fmla="*/ 1008 h 1104"/>
                <a:gd name="T6" fmla="*/ 96 w 240"/>
                <a:gd name="T7" fmla="*/ 1104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104"/>
                <a:gd name="T14" fmla="*/ 240 w 2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4868" y="2016"/>
              <a:ext cx="343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3</a:t>
              </a:r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39700" y="4608283"/>
            <a:ext cx="6794500" cy="18687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Valid orderings: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in-order	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1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2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3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4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5	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out-of-order	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out-of-order</a:t>
            </a: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874713" y="1223733"/>
            <a:ext cx="4989512" cy="3119438"/>
            <a:chOff x="551" y="836"/>
            <a:chExt cx="3143" cy="1965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51" y="836"/>
              <a:ext cx="3143" cy="19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1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FDIV.D		f6, 	f6,	f4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2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FLD		f2,	45(x3)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3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FMULT.D		f0,	f2,	f4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4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FDIV.D		f8,	f6,	f2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5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FSUB.D		f10,	f0,	f6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6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FADD.D		f6,	f8,	f2</a:t>
              </a:r>
            </a:p>
          </p:txBody>
        </p: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2128" y="980"/>
              <a:ext cx="1344" cy="1720"/>
              <a:chOff x="2128" y="980"/>
              <a:chExt cx="1344" cy="1720"/>
            </a:xfrm>
          </p:grpSpPr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2464" y="1024"/>
                <a:ext cx="432" cy="9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848" y="1818"/>
                <a:ext cx="576" cy="485"/>
              </a:xfrm>
              <a:custGeom>
                <a:avLst/>
                <a:gdLst>
                  <a:gd name="T0" fmla="*/ 0 w 576"/>
                  <a:gd name="T1" fmla="*/ 0 h 528"/>
                  <a:gd name="T2" fmla="*/ 288 w 576"/>
                  <a:gd name="T3" fmla="*/ 0 h 528"/>
                  <a:gd name="T4" fmla="*/ 576 w 576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28"/>
                  <a:gd name="T11" fmla="*/ 576 w 57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28">
                    <a:moveTo>
                      <a:pt x="0" y="0"/>
                    </a:moveTo>
                    <a:lnTo>
                      <a:pt x="288" y="0"/>
                    </a:lnTo>
                    <a:lnTo>
                      <a:pt x="576" y="52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560" y="1377"/>
                <a:ext cx="336" cy="26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2752" y="1553"/>
                <a:ext cx="672" cy="397"/>
              </a:xfrm>
              <a:custGeom>
                <a:avLst/>
                <a:gdLst>
                  <a:gd name="T0" fmla="*/ 0 w 672"/>
                  <a:gd name="T1" fmla="*/ 0 h 480"/>
                  <a:gd name="T2" fmla="*/ 384 w 672"/>
                  <a:gd name="T3" fmla="*/ 0 h 480"/>
                  <a:gd name="T4" fmla="*/ 672 w 672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480"/>
                  <a:gd name="T11" fmla="*/ 672 w 672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480">
                    <a:moveTo>
                      <a:pt x="0" y="0"/>
                    </a:moveTo>
                    <a:lnTo>
                      <a:pt x="384" y="0"/>
                    </a:lnTo>
                    <a:lnTo>
                      <a:pt x="672" y="48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280" y="1730"/>
                <a:ext cx="192" cy="926"/>
              </a:xfrm>
              <a:custGeom>
                <a:avLst/>
                <a:gdLst>
                  <a:gd name="T0" fmla="*/ 0 w 192"/>
                  <a:gd name="T1" fmla="*/ 0 h 1008"/>
                  <a:gd name="T2" fmla="*/ 48 w 192"/>
                  <a:gd name="T3" fmla="*/ 864 h 1008"/>
                  <a:gd name="T4" fmla="*/ 192 w 192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008"/>
                  <a:gd name="T11" fmla="*/ 192 w 192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008">
                    <a:moveTo>
                      <a:pt x="0" y="0"/>
                    </a:moveTo>
                    <a:lnTo>
                      <a:pt x="48" y="864"/>
                    </a:lnTo>
                    <a:lnTo>
                      <a:pt x="192" y="100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2512" y="1774"/>
                <a:ext cx="384" cy="52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2464" y="2082"/>
                <a:ext cx="480" cy="57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 flipH="1">
                <a:off x="2512" y="2039"/>
                <a:ext cx="384" cy="617"/>
              </a:xfrm>
              <a:prstGeom prst="line">
                <a:avLst/>
              </a:prstGeom>
              <a:noFill/>
              <a:ln w="25400">
                <a:solidFill>
                  <a:srgbClr val="56127A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2560" y="2392"/>
                <a:ext cx="912" cy="264"/>
              </a:xfrm>
              <a:prstGeom prst="line">
                <a:avLst/>
              </a:prstGeom>
              <a:noFill/>
              <a:ln w="25400">
                <a:solidFill>
                  <a:srgbClr val="56127A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2128" y="980"/>
                <a:ext cx="192" cy="1720"/>
              </a:xfrm>
              <a:custGeom>
                <a:avLst/>
                <a:gdLst>
                  <a:gd name="T0" fmla="*/ 192 w 192"/>
                  <a:gd name="T1" fmla="*/ 0 h 1872"/>
                  <a:gd name="T2" fmla="*/ 0 w 192"/>
                  <a:gd name="T3" fmla="*/ 96 h 1872"/>
                  <a:gd name="T4" fmla="*/ 0 w 192"/>
                  <a:gd name="T5" fmla="*/ 1728 h 1872"/>
                  <a:gd name="T6" fmla="*/ 192 w 192"/>
                  <a:gd name="T7" fmla="*/ 1872 h 18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872"/>
                  <a:gd name="T14" fmla="*/ 192 w 192"/>
                  <a:gd name="T15" fmla="*/ 1872 h 18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872">
                    <a:moveTo>
                      <a:pt x="192" y="0"/>
                    </a:moveTo>
                    <a:lnTo>
                      <a:pt x="0" y="96"/>
                    </a:lnTo>
                    <a:lnTo>
                      <a:pt x="0" y="1728"/>
                    </a:lnTo>
                    <a:lnTo>
                      <a:pt x="192" y="1872"/>
                    </a:lnTo>
                  </a:path>
                </a:pathLst>
              </a:custGeom>
              <a:noFill/>
              <a:ln w="2540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939925" y="5444896"/>
            <a:ext cx="5008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2	 </a:t>
            </a: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3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4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5	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939925" y="5952896"/>
            <a:ext cx="5008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1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2	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3	 </a:t>
            </a: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5	 </a:t>
            </a: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4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37" grpId="0" autoUpdateAnimBg="0"/>
      <p:bldP spid="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64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When is it Safe to Issue an Instruction?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Suppose a data structure keeps track of all the instructions in all the functional units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 following checks need to be made before the Issue stage can dispatch an 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Is the required function unit available?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Is the input data available?   (RAW?)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Is it safe to write the destination? (WAR?WAW?)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Is there a structural conflict at the WB stage?</a:t>
            </a:r>
          </a:p>
        </p:txBody>
      </p:sp>
    </p:spTree>
    <p:extLst>
      <p:ext uri="{BB962C8B-B14F-4D97-AF65-F5344CB8AC3E}">
        <p14:creationId xmlns:p14="http://schemas.microsoft.com/office/powerpoint/2010/main" val="21955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11162" y="17306"/>
            <a:ext cx="82454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Great Idea #1: Abstraction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(Levels of Representation/Interpretation)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88090A89-6368-4F33-BDDA-C5E21DE89E8C}"/>
              </a:ext>
            </a:extLst>
          </p:cNvPr>
          <p:cNvSpPr txBox="1"/>
          <p:nvPr/>
        </p:nvSpPr>
        <p:spPr>
          <a:xfrm>
            <a:off x="238027" y="1713369"/>
            <a:ext cx="974725" cy="9525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88620" algn="l"/>
              </a:tabLst>
            </a:pPr>
            <a:r>
              <a:rPr sz="1300" spc="25" dirty="0">
                <a:solidFill>
                  <a:srgbClr val="FF0000"/>
                </a:solidFill>
                <a:latin typeface="Arial"/>
                <a:cs typeface="Arial"/>
              </a:rPr>
              <a:t>lw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t0, t2,</a:t>
            </a:r>
            <a:r>
              <a:rPr sz="13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88620" algn="l"/>
              </a:tabLst>
            </a:pPr>
            <a:r>
              <a:rPr sz="1300" spc="25" dirty="0">
                <a:solidFill>
                  <a:srgbClr val="FF0000"/>
                </a:solidFill>
                <a:latin typeface="Arial"/>
                <a:cs typeface="Arial"/>
              </a:rPr>
              <a:t>lw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t1, t2,</a:t>
            </a:r>
            <a:r>
              <a:rPr sz="13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388620" algn="l"/>
              </a:tabLst>
            </a:pPr>
            <a:r>
              <a:rPr sz="1300" spc="30" dirty="0">
                <a:solidFill>
                  <a:srgbClr val="FF0000"/>
                </a:solidFill>
                <a:latin typeface="Arial"/>
                <a:cs typeface="Arial"/>
              </a:rPr>
              <a:t>sw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t1, t2,</a:t>
            </a:r>
            <a:r>
              <a:rPr sz="13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0  </a:t>
            </a:r>
            <a:r>
              <a:rPr sz="1300" spc="30" dirty="0">
                <a:solidFill>
                  <a:srgbClr val="FF0000"/>
                </a:solidFill>
                <a:latin typeface="Arial"/>
                <a:cs typeface="Arial"/>
              </a:rPr>
              <a:t>sw	</a:t>
            </a:r>
            <a:r>
              <a:rPr sz="1300" spc="15" dirty="0">
                <a:solidFill>
                  <a:srgbClr val="FF0000"/>
                </a:solidFill>
                <a:latin typeface="Arial"/>
                <a:cs typeface="Arial"/>
              </a:rPr>
              <a:t>t0, t2,</a:t>
            </a:r>
            <a:r>
              <a:rPr sz="13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6AF9AE5E-A60C-40D6-9697-838529464360}"/>
              </a:ext>
            </a:extLst>
          </p:cNvPr>
          <p:cNvSpPr/>
          <p:nvPr/>
        </p:nvSpPr>
        <p:spPr>
          <a:xfrm>
            <a:off x="6275976" y="5193177"/>
            <a:ext cx="1488691" cy="893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47388987-D157-45B5-92A4-60EB06F6B456}"/>
              </a:ext>
            </a:extLst>
          </p:cNvPr>
          <p:cNvSpPr/>
          <p:nvPr/>
        </p:nvSpPr>
        <p:spPr>
          <a:xfrm>
            <a:off x="2942704" y="1767027"/>
            <a:ext cx="2140585" cy="440055"/>
          </a:xfrm>
          <a:custGeom>
            <a:avLst/>
            <a:gdLst/>
            <a:ahLst/>
            <a:cxnLst/>
            <a:rect l="l" t="t" r="r" b="b"/>
            <a:pathLst>
              <a:path w="2140585" h="440055">
                <a:moveTo>
                  <a:pt x="0" y="0"/>
                </a:moveTo>
                <a:lnTo>
                  <a:pt x="2140109" y="0"/>
                </a:lnTo>
                <a:lnTo>
                  <a:pt x="2140109" y="439907"/>
                </a:lnTo>
                <a:lnTo>
                  <a:pt x="0" y="439907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6D21DA9B-D530-49BA-8092-27271A62432F}"/>
              </a:ext>
            </a:extLst>
          </p:cNvPr>
          <p:cNvSpPr txBox="1"/>
          <p:nvPr/>
        </p:nvSpPr>
        <p:spPr>
          <a:xfrm>
            <a:off x="3159027" y="1778675"/>
            <a:ext cx="1704339" cy="4051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7800" marR="5080" indent="-165100">
              <a:lnSpc>
                <a:spcPts val="1400"/>
              </a:lnSpc>
              <a:spcBef>
                <a:spcPts val="300"/>
              </a:spcBef>
            </a:pPr>
            <a:r>
              <a:rPr sz="1300" b="1" spc="0" dirty="0">
                <a:latin typeface="Arial"/>
                <a:cs typeface="Arial"/>
              </a:rPr>
              <a:t>High </a:t>
            </a:r>
            <a:r>
              <a:rPr sz="1300" b="1" dirty="0">
                <a:latin typeface="Arial"/>
                <a:cs typeface="Arial"/>
              </a:rPr>
              <a:t>Level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Language  </a:t>
            </a:r>
            <a:r>
              <a:rPr sz="1300" b="1" spc="10" dirty="0">
                <a:latin typeface="Arial"/>
                <a:cs typeface="Arial"/>
              </a:rPr>
              <a:t>Program </a:t>
            </a:r>
            <a:r>
              <a:rPr sz="1300" b="1" dirty="0">
                <a:latin typeface="Arial"/>
                <a:cs typeface="Arial"/>
              </a:rPr>
              <a:t>(e.g.,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C)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3A295C4D-B84E-463F-8EA4-9EEC698015EE}"/>
              </a:ext>
            </a:extLst>
          </p:cNvPr>
          <p:cNvSpPr/>
          <p:nvPr/>
        </p:nvSpPr>
        <p:spPr>
          <a:xfrm>
            <a:off x="2942704" y="2548477"/>
            <a:ext cx="2313305" cy="440055"/>
          </a:xfrm>
          <a:custGeom>
            <a:avLst/>
            <a:gdLst/>
            <a:ahLst/>
            <a:cxnLst/>
            <a:rect l="l" t="t" r="r" b="b"/>
            <a:pathLst>
              <a:path w="2313304" h="440054">
                <a:moveTo>
                  <a:pt x="0" y="0"/>
                </a:moveTo>
                <a:lnTo>
                  <a:pt x="2313206" y="0"/>
                </a:lnTo>
                <a:lnTo>
                  <a:pt x="2313206" y="439907"/>
                </a:lnTo>
                <a:lnTo>
                  <a:pt x="0" y="439907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EC39B353-27E6-418B-B99A-35C56D1D4794}"/>
              </a:ext>
            </a:extLst>
          </p:cNvPr>
          <p:cNvSpPr txBox="1"/>
          <p:nvPr/>
        </p:nvSpPr>
        <p:spPr>
          <a:xfrm>
            <a:off x="3184427" y="2566075"/>
            <a:ext cx="1828164" cy="4051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76200">
              <a:lnSpc>
                <a:spcPts val="1400"/>
              </a:lnSpc>
              <a:spcBef>
                <a:spcPts val="300"/>
              </a:spcBef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Assembly </a:t>
            </a: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Language  </a:t>
            </a: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Program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(e.g.,</a:t>
            </a:r>
            <a:r>
              <a:rPr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RISC-V)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43EC2026-83F8-4498-A970-53CD04D1F850}"/>
              </a:ext>
            </a:extLst>
          </p:cNvPr>
          <p:cNvSpPr/>
          <p:nvPr/>
        </p:nvSpPr>
        <p:spPr>
          <a:xfrm>
            <a:off x="2984666" y="3303703"/>
            <a:ext cx="2140585" cy="440055"/>
          </a:xfrm>
          <a:custGeom>
            <a:avLst/>
            <a:gdLst/>
            <a:ahLst/>
            <a:cxnLst/>
            <a:rect l="l" t="t" r="r" b="b"/>
            <a:pathLst>
              <a:path w="2140585" h="440054">
                <a:moveTo>
                  <a:pt x="0" y="0"/>
                </a:moveTo>
                <a:lnTo>
                  <a:pt x="2140109" y="0"/>
                </a:lnTo>
                <a:lnTo>
                  <a:pt x="2140109" y="439907"/>
                </a:lnTo>
                <a:lnTo>
                  <a:pt x="0" y="439907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3F6D2F87-DE08-4EE9-AC85-CA7F54A7F3C7}"/>
              </a:ext>
            </a:extLst>
          </p:cNvPr>
          <p:cNvSpPr/>
          <p:nvPr/>
        </p:nvSpPr>
        <p:spPr>
          <a:xfrm>
            <a:off x="2486356" y="4436523"/>
            <a:ext cx="3336290" cy="446405"/>
          </a:xfrm>
          <a:custGeom>
            <a:avLst/>
            <a:gdLst/>
            <a:ahLst/>
            <a:cxnLst/>
            <a:rect l="l" t="t" r="r" b="b"/>
            <a:pathLst>
              <a:path w="3336290" h="446404">
                <a:moveTo>
                  <a:pt x="0" y="0"/>
                </a:moveTo>
                <a:lnTo>
                  <a:pt x="3336052" y="0"/>
                </a:lnTo>
                <a:lnTo>
                  <a:pt x="3336052" y="446055"/>
                </a:lnTo>
                <a:lnTo>
                  <a:pt x="0" y="446055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78C0E471-1D56-4E2A-ADFC-869BFA07D59D}"/>
              </a:ext>
            </a:extLst>
          </p:cNvPr>
          <p:cNvSpPr txBox="1"/>
          <p:nvPr/>
        </p:nvSpPr>
        <p:spPr>
          <a:xfrm>
            <a:off x="2752627" y="4458375"/>
            <a:ext cx="2804795" cy="4051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46100" marR="5080" indent="-533400">
              <a:lnSpc>
                <a:spcPts val="1400"/>
              </a:lnSpc>
              <a:spcBef>
                <a:spcPts val="300"/>
              </a:spcBef>
            </a:pPr>
            <a:r>
              <a:rPr sz="1300" b="1" spc="15" dirty="0">
                <a:solidFill>
                  <a:srgbClr val="3366FF"/>
                </a:solidFill>
                <a:latin typeface="Arial"/>
                <a:cs typeface="Arial"/>
              </a:rPr>
              <a:t>Hardware </a:t>
            </a:r>
            <a:r>
              <a:rPr sz="1300" b="1" spc="0" dirty="0">
                <a:solidFill>
                  <a:srgbClr val="3366FF"/>
                </a:solidFill>
                <a:latin typeface="Arial"/>
                <a:cs typeface="Arial"/>
              </a:rPr>
              <a:t>Architecture</a:t>
            </a:r>
            <a:r>
              <a:rPr sz="13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3366FF"/>
                </a:solidFill>
                <a:latin typeface="Arial"/>
                <a:cs typeface="Arial"/>
              </a:rPr>
              <a:t>Description  </a:t>
            </a:r>
            <a:r>
              <a:rPr sz="1300" b="1" dirty="0">
                <a:solidFill>
                  <a:srgbClr val="3366FF"/>
                </a:solidFill>
                <a:latin typeface="Arial"/>
                <a:cs typeface="Arial"/>
              </a:rPr>
              <a:t>(e.g., </a:t>
            </a:r>
            <a:r>
              <a:rPr sz="1300" b="1" spc="10" dirty="0">
                <a:solidFill>
                  <a:srgbClr val="3366FF"/>
                </a:solidFill>
                <a:latin typeface="Arial"/>
                <a:cs typeface="Arial"/>
              </a:rPr>
              <a:t>block</a:t>
            </a:r>
            <a:r>
              <a:rPr sz="13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300" b="1" spc="0" dirty="0">
                <a:solidFill>
                  <a:srgbClr val="3366FF"/>
                </a:solidFill>
                <a:latin typeface="Arial"/>
                <a:cs typeface="Arial"/>
              </a:rPr>
              <a:t>diagrams)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51DEBEC6-4A10-4B23-94E2-985136B3C992}"/>
              </a:ext>
            </a:extLst>
          </p:cNvPr>
          <p:cNvSpPr/>
          <p:nvPr/>
        </p:nvSpPr>
        <p:spPr>
          <a:xfrm>
            <a:off x="3934077" y="2218044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412"/>
                </a:lnTo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3EB5D92E-9865-4872-818A-E0C546FF14B2}"/>
              </a:ext>
            </a:extLst>
          </p:cNvPr>
          <p:cNvSpPr txBox="1"/>
          <p:nvPr/>
        </p:nvSpPr>
        <p:spPr>
          <a:xfrm>
            <a:off x="4060727" y="2299375"/>
            <a:ext cx="7531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spc="5" dirty="0">
                <a:latin typeface="Arial"/>
                <a:cs typeface="Arial"/>
              </a:rPr>
              <a:t>Compiler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630D7A86-2A35-4E16-A655-9B2349DCBEC4}"/>
              </a:ext>
            </a:extLst>
          </p:cNvPr>
          <p:cNvSpPr txBox="1"/>
          <p:nvPr/>
        </p:nvSpPr>
        <p:spPr>
          <a:xfrm>
            <a:off x="4073427" y="3061375"/>
            <a:ext cx="87121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dirty="0">
                <a:latin typeface="Arial"/>
                <a:cs typeface="Arial"/>
              </a:rPr>
              <a:t>Assembler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3B12DB70-C3D8-4F6B-A5D5-B5A7FEBFADA5}"/>
              </a:ext>
            </a:extLst>
          </p:cNvPr>
          <p:cNvSpPr/>
          <p:nvPr/>
        </p:nvSpPr>
        <p:spPr>
          <a:xfrm>
            <a:off x="3976040" y="3849127"/>
            <a:ext cx="0" cy="588010"/>
          </a:xfrm>
          <a:custGeom>
            <a:avLst/>
            <a:gdLst/>
            <a:ahLst/>
            <a:cxnLst/>
            <a:rect l="l" t="t" r="r" b="b"/>
            <a:pathLst>
              <a:path h="588010">
                <a:moveTo>
                  <a:pt x="0" y="0"/>
                </a:moveTo>
                <a:lnTo>
                  <a:pt x="0" y="587398"/>
                </a:lnTo>
              </a:path>
            </a:pathLst>
          </a:custGeom>
          <a:ln w="1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73B2ADD3-34AD-4547-8650-87EC0A5B5CF0}"/>
              </a:ext>
            </a:extLst>
          </p:cNvPr>
          <p:cNvSpPr txBox="1"/>
          <p:nvPr/>
        </p:nvSpPr>
        <p:spPr>
          <a:xfrm>
            <a:off x="2562127" y="3315375"/>
            <a:ext cx="2294255" cy="10274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87400" marR="5080" indent="-76200">
              <a:lnSpc>
                <a:spcPts val="1400"/>
              </a:lnSpc>
              <a:spcBef>
                <a:spcPts val="300"/>
              </a:spcBef>
            </a:pPr>
            <a:r>
              <a:rPr sz="1300" b="1" spc="25" dirty="0">
                <a:latin typeface="Arial"/>
                <a:cs typeface="Arial"/>
              </a:rPr>
              <a:t>Machine </a:t>
            </a:r>
            <a:r>
              <a:rPr sz="1300" b="1" spc="5" dirty="0">
                <a:latin typeface="Arial"/>
                <a:cs typeface="Arial"/>
              </a:rPr>
              <a:t>Language  </a:t>
            </a:r>
            <a:r>
              <a:rPr sz="1300" b="1" spc="10" dirty="0">
                <a:latin typeface="Arial"/>
                <a:cs typeface="Arial"/>
              </a:rPr>
              <a:t>Program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0" dirty="0">
                <a:latin typeface="Arial"/>
                <a:cs typeface="Arial"/>
              </a:rPr>
              <a:t>(RISC-V)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169670">
              <a:lnSpc>
                <a:spcPts val="1400"/>
              </a:lnSpc>
            </a:pPr>
            <a:r>
              <a:rPr sz="1300" b="1" i="1" spc="25" dirty="0">
                <a:latin typeface="Arial"/>
                <a:cs typeface="Arial"/>
              </a:rPr>
              <a:t>Machine  </a:t>
            </a:r>
            <a:r>
              <a:rPr sz="1300" b="1" i="1" spc="15" dirty="0">
                <a:latin typeface="Arial"/>
                <a:cs typeface="Arial"/>
              </a:rPr>
              <a:t>Interp</a:t>
            </a:r>
            <a:r>
              <a:rPr sz="1300" b="1" i="1" spc="-5" dirty="0">
                <a:latin typeface="Arial"/>
                <a:cs typeface="Arial"/>
              </a:rPr>
              <a:t>r</a:t>
            </a:r>
            <a:r>
              <a:rPr sz="1300" b="1" i="1" spc="15" dirty="0">
                <a:latin typeface="Arial"/>
                <a:cs typeface="Arial"/>
              </a:rPr>
              <a:t>etation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47" name="object 17">
            <a:extLst>
              <a:ext uri="{FF2B5EF4-FFF2-40B4-BE49-F238E27FC236}">
                <a16:creationId xmlns:a16="http://schemas.microsoft.com/office/drawing/2014/main" id="{6B34F3E1-1E4E-4F8B-A6E5-CDF2615A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8915" y="3185118"/>
          <a:ext cx="3337557" cy="65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R="2540"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2540"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R="2540"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2540"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0000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1100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0110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1010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1111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object 18">
            <a:extLst>
              <a:ext uri="{FF2B5EF4-FFF2-40B4-BE49-F238E27FC236}">
                <a16:creationId xmlns:a16="http://schemas.microsoft.com/office/drawing/2014/main" id="{0D25866F-4D37-4C85-ACBA-383EFBCF69E3}"/>
              </a:ext>
            </a:extLst>
          </p:cNvPr>
          <p:cNvSpPr/>
          <p:nvPr/>
        </p:nvSpPr>
        <p:spPr>
          <a:xfrm>
            <a:off x="2932212" y="3733745"/>
            <a:ext cx="2255520" cy="115570"/>
          </a:xfrm>
          <a:custGeom>
            <a:avLst/>
            <a:gdLst/>
            <a:ahLst/>
            <a:cxnLst/>
            <a:rect l="l" t="t" r="r" b="b"/>
            <a:pathLst>
              <a:path w="2255520" h="115570">
                <a:moveTo>
                  <a:pt x="0" y="0"/>
                </a:moveTo>
                <a:lnTo>
                  <a:pt x="2255507" y="0"/>
                </a:lnTo>
                <a:lnTo>
                  <a:pt x="2255507" y="115382"/>
                </a:lnTo>
                <a:lnTo>
                  <a:pt x="0" y="115382"/>
                </a:lnTo>
                <a:lnTo>
                  <a:pt x="0" y="0"/>
                </a:lnTo>
                <a:close/>
              </a:path>
            </a:pathLst>
          </a:custGeom>
          <a:solidFill>
            <a:srgbClr val="FF8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11A9369C-57DF-4415-859C-3BDAC79DA917}"/>
              </a:ext>
            </a:extLst>
          </p:cNvPr>
          <p:cNvSpPr/>
          <p:nvPr/>
        </p:nvSpPr>
        <p:spPr>
          <a:xfrm>
            <a:off x="2932212" y="3733745"/>
            <a:ext cx="2255520" cy="115570"/>
          </a:xfrm>
          <a:custGeom>
            <a:avLst/>
            <a:gdLst/>
            <a:ahLst/>
            <a:cxnLst/>
            <a:rect l="l" t="t" r="r" b="b"/>
            <a:pathLst>
              <a:path w="2255520" h="115570">
                <a:moveTo>
                  <a:pt x="0" y="0"/>
                </a:moveTo>
                <a:lnTo>
                  <a:pt x="2255507" y="0"/>
                </a:lnTo>
                <a:lnTo>
                  <a:pt x="2255507" y="115381"/>
                </a:lnTo>
                <a:lnTo>
                  <a:pt x="0" y="115381"/>
                </a:lnTo>
                <a:lnTo>
                  <a:pt x="0" y="0"/>
                </a:lnTo>
                <a:close/>
              </a:path>
            </a:pathLst>
          </a:custGeom>
          <a:ln w="3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0">
            <a:extLst>
              <a:ext uri="{FF2B5EF4-FFF2-40B4-BE49-F238E27FC236}">
                <a16:creationId xmlns:a16="http://schemas.microsoft.com/office/drawing/2014/main" id="{EB801DFD-7C63-46EC-B09C-E5DCAE3101BB}"/>
              </a:ext>
            </a:extLst>
          </p:cNvPr>
          <p:cNvSpPr/>
          <p:nvPr/>
        </p:nvSpPr>
        <p:spPr>
          <a:xfrm>
            <a:off x="3955064" y="2995560"/>
            <a:ext cx="3175" cy="302895"/>
          </a:xfrm>
          <a:custGeom>
            <a:avLst/>
            <a:gdLst/>
            <a:ahLst/>
            <a:cxnLst/>
            <a:rect l="l" t="t" r="r" b="b"/>
            <a:pathLst>
              <a:path w="3175" h="302895">
                <a:moveTo>
                  <a:pt x="2622" y="0"/>
                </a:moveTo>
                <a:lnTo>
                  <a:pt x="0" y="302720"/>
                </a:lnTo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625BBFE2-81AA-4FDF-879C-F8DA567E90CD}"/>
              </a:ext>
            </a:extLst>
          </p:cNvPr>
          <p:cNvSpPr/>
          <p:nvPr/>
        </p:nvSpPr>
        <p:spPr>
          <a:xfrm>
            <a:off x="2738133" y="5595587"/>
            <a:ext cx="3063875" cy="446405"/>
          </a:xfrm>
          <a:custGeom>
            <a:avLst/>
            <a:gdLst/>
            <a:ahLst/>
            <a:cxnLst/>
            <a:rect l="l" t="t" r="r" b="b"/>
            <a:pathLst>
              <a:path w="3063875" h="446404">
                <a:moveTo>
                  <a:pt x="0" y="0"/>
                </a:moveTo>
                <a:lnTo>
                  <a:pt x="3063293" y="0"/>
                </a:lnTo>
                <a:lnTo>
                  <a:pt x="3063293" y="446055"/>
                </a:lnTo>
                <a:lnTo>
                  <a:pt x="0" y="446055"/>
                </a:lnTo>
                <a:lnTo>
                  <a:pt x="0" y="0"/>
                </a:lnTo>
                <a:close/>
              </a:path>
            </a:pathLst>
          </a:custGeom>
          <a:ln w="1398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2">
            <a:extLst>
              <a:ext uri="{FF2B5EF4-FFF2-40B4-BE49-F238E27FC236}">
                <a16:creationId xmlns:a16="http://schemas.microsoft.com/office/drawing/2014/main" id="{EB18C28E-F730-445B-885C-C9ADF976DE70}"/>
              </a:ext>
            </a:extLst>
          </p:cNvPr>
          <p:cNvSpPr/>
          <p:nvPr/>
        </p:nvSpPr>
        <p:spPr>
          <a:xfrm>
            <a:off x="4122910" y="4896741"/>
            <a:ext cx="0" cy="702945"/>
          </a:xfrm>
          <a:custGeom>
            <a:avLst/>
            <a:gdLst/>
            <a:ahLst/>
            <a:cxnLst/>
            <a:rect l="l" t="t" r="r" b="b"/>
            <a:pathLst>
              <a:path h="702945">
                <a:moveTo>
                  <a:pt x="0" y="0"/>
                </a:moveTo>
                <a:lnTo>
                  <a:pt x="0" y="702780"/>
                </a:lnTo>
              </a:path>
            </a:pathLst>
          </a:custGeom>
          <a:ln w="13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14ED1925-7397-4F8D-B034-B04A5DF2A303}"/>
              </a:ext>
            </a:extLst>
          </p:cNvPr>
          <p:cNvSpPr txBox="1"/>
          <p:nvPr/>
        </p:nvSpPr>
        <p:spPr>
          <a:xfrm>
            <a:off x="2562127" y="5029875"/>
            <a:ext cx="2886075" cy="9893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603375">
              <a:lnSpc>
                <a:spcPts val="1400"/>
              </a:lnSpc>
              <a:spcBef>
                <a:spcPts val="300"/>
              </a:spcBef>
            </a:pPr>
            <a:r>
              <a:rPr sz="1300" b="1" i="1" spc="5" dirty="0">
                <a:latin typeface="Arial"/>
                <a:cs typeface="Arial"/>
              </a:rPr>
              <a:t>Architecture  </a:t>
            </a:r>
            <a:r>
              <a:rPr sz="1300" b="1" i="1" spc="15" dirty="0">
                <a:latin typeface="Arial"/>
                <a:cs typeface="Arial"/>
              </a:rPr>
              <a:t>Implementation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533400" marR="5080" indent="177800">
              <a:lnSpc>
                <a:spcPts val="1400"/>
              </a:lnSpc>
              <a:spcBef>
                <a:spcPts val="5"/>
              </a:spcBef>
            </a:pPr>
            <a:r>
              <a:rPr sz="1300" b="1" spc="0" dirty="0">
                <a:solidFill>
                  <a:srgbClr val="005400"/>
                </a:solidFill>
                <a:latin typeface="Arial"/>
                <a:cs typeface="Arial"/>
              </a:rPr>
              <a:t>Logic Circuit </a:t>
            </a:r>
            <a:r>
              <a:rPr sz="1300" b="1" spc="5" dirty="0">
                <a:solidFill>
                  <a:srgbClr val="005400"/>
                </a:solidFill>
                <a:latin typeface="Arial"/>
                <a:cs typeface="Arial"/>
              </a:rPr>
              <a:t>Description  </a:t>
            </a:r>
            <a:r>
              <a:rPr sz="1300" b="1" spc="-5" dirty="0">
                <a:solidFill>
                  <a:srgbClr val="005400"/>
                </a:solidFill>
                <a:latin typeface="Arial"/>
                <a:cs typeface="Arial"/>
              </a:rPr>
              <a:t>(Circuit </a:t>
            </a:r>
            <a:r>
              <a:rPr sz="1300" b="1" spc="10" dirty="0">
                <a:solidFill>
                  <a:srgbClr val="005400"/>
                </a:solidFill>
                <a:latin typeface="Arial"/>
                <a:cs typeface="Arial"/>
              </a:rPr>
              <a:t>Schematic</a:t>
            </a:r>
            <a:r>
              <a:rPr sz="1300" b="1" spc="0" dirty="0">
                <a:solidFill>
                  <a:srgbClr val="00540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5400"/>
                </a:solidFill>
                <a:latin typeface="Arial"/>
                <a:cs typeface="Arial"/>
              </a:rPr>
              <a:t>Diagrams)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4" name="object 24">
            <a:extLst>
              <a:ext uri="{FF2B5EF4-FFF2-40B4-BE49-F238E27FC236}">
                <a16:creationId xmlns:a16="http://schemas.microsoft.com/office/drawing/2014/main" id="{839EA026-0D3C-46C8-8543-C42A9509BA69}"/>
              </a:ext>
            </a:extLst>
          </p:cNvPr>
          <p:cNvSpPr/>
          <p:nvPr/>
        </p:nvSpPr>
        <p:spPr>
          <a:xfrm>
            <a:off x="6267468" y="3888545"/>
            <a:ext cx="1339838" cy="1124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5">
            <a:extLst>
              <a:ext uri="{FF2B5EF4-FFF2-40B4-BE49-F238E27FC236}">
                <a16:creationId xmlns:a16="http://schemas.microsoft.com/office/drawing/2014/main" id="{7AEA0F6B-1EBA-46D0-89FE-FC96E581AB0C}"/>
              </a:ext>
            </a:extLst>
          </p:cNvPr>
          <p:cNvSpPr/>
          <p:nvPr/>
        </p:nvSpPr>
        <p:spPr>
          <a:xfrm>
            <a:off x="7380117" y="4807229"/>
            <a:ext cx="252095" cy="278130"/>
          </a:xfrm>
          <a:custGeom>
            <a:avLst/>
            <a:gdLst/>
            <a:ahLst/>
            <a:cxnLst/>
            <a:rect l="l" t="t" r="r" b="b"/>
            <a:pathLst>
              <a:path w="252095" h="278129">
                <a:moveTo>
                  <a:pt x="0" y="0"/>
                </a:moveTo>
                <a:lnTo>
                  <a:pt x="251777" y="0"/>
                </a:lnTo>
                <a:lnTo>
                  <a:pt x="251777" y="277966"/>
                </a:lnTo>
                <a:lnTo>
                  <a:pt x="0" y="2779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3CDCEFF9-2655-456B-A344-B0312739E664}"/>
              </a:ext>
            </a:extLst>
          </p:cNvPr>
          <p:cNvSpPr txBox="1"/>
          <p:nvPr/>
        </p:nvSpPr>
        <p:spPr>
          <a:xfrm>
            <a:off x="5404055" y="1689775"/>
            <a:ext cx="3563915" cy="133113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2374900">
              <a:lnSpc>
                <a:spcPts val="1300"/>
              </a:lnSpc>
              <a:spcBef>
                <a:spcPts val="380"/>
              </a:spcBef>
            </a:pPr>
            <a:r>
              <a:rPr sz="1300" b="1" spc="25" dirty="0">
                <a:latin typeface="Arial"/>
                <a:cs typeface="Arial"/>
              </a:rPr>
              <a:t>temp = </a:t>
            </a:r>
            <a:r>
              <a:rPr sz="1300" b="1" spc="-15" dirty="0">
                <a:latin typeface="Arial"/>
                <a:cs typeface="Arial"/>
              </a:rPr>
              <a:t>v[k];  </a:t>
            </a:r>
            <a:r>
              <a:rPr sz="1300" b="1" dirty="0">
                <a:latin typeface="Arial"/>
                <a:cs typeface="Arial"/>
              </a:rPr>
              <a:t>v[k] </a:t>
            </a:r>
            <a:r>
              <a:rPr sz="1300" b="1" spc="25" dirty="0">
                <a:latin typeface="Arial"/>
                <a:cs typeface="Arial"/>
              </a:rPr>
              <a:t>= </a:t>
            </a:r>
            <a:r>
              <a:rPr sz="1300" b="1" spc="-5" dirty="0">
                <a:latin typeface="Arial"/>
                <a:cs typeface="Arial"/>
              </a:rPr>
              <a:t>v[k+1];  </a:t>
            </a:r>
            <a:r>
              <a:rPr sz="1300" b="1" spc="5" dirty="0">
                <a:latin typeface="Arial"/>
                <a:cs typeface="Arial"/>
              </a:rPr>
              <a:t>v[k+1] </a:t>
            </a:r>
            <a:r>
              <a:rPr sz="1300" b="1" spc="25" dirty="0">
                <a:latin typeface="Arial"/>
                <a:cs typeface="Arial"/>
              </a:rPr>
              <a:t>=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temp;</a:t>
            </a:r>
            <a:endParaRPr sz="1300" dirty="0">
              <a:latin typeface="Arial"/>
              <a:cs typeface="Arial"/>
            </a:endParaRPr>
          </a:p>
          <a:p>
            <a:pPr marL="1365250">
              <a:lnSpc>
                <a:spcPts val="1550"/>
              </a:lnSpc>
              <a:spcBef>
                <a:spcPts val="1420"/>
              </a:spcBef>
            </a:pPr>
            <a:r>
              <a:rPr sz="1300" spc="10" dirty="0">
                <a:latin typeface="Arial"/>
                <a:cs typeface="Arial"/>
              </a:rPr>
              <a:t>Anything can </a:t>
            </a:r>
            <a:r>
              <a:rPr sz="1300" spc="15" dirty="0">
                <a:latin typeface="Arial"/>
                <a:cs typeface="Arial"/>
              </a:rPr>
              <a:t>be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represented</a:t>
            </a:r>
            <a:endParaRPr sz="1300" dirty="0">
              <a:latin typeface="Arial"/>
              <a:cs typeface="Arial"/>
            </a:endParaRPr>
          </a:p>
          <a:p>
            <a:pPr marL="1760220" marR="5080" indent="782955">
              <a:lnSpc>
                <a:spcPts val="1540"/>
              </a:lnSpc>
              <a:spcBef>
                <a:spcPts val="60"/>
              </a:spcBef>
            </a:pPr>
            <a:r>
              <a:rPr sz="1300" spc="-5" dirty="0">
                <a:latin typeface="Arial"/>
                <a:cs typeface="Arial"/>
              </a:rPr>
              <a:t>as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number</a:t>
            </a:r>
            <a:r>
              <a:rPr sz="1300" spc="10" dirty="0">
                <a:latin typeface="Arial"/>
                <a:cs typeface="Arial"/>
              </a:rPr>
              <a:t>,  </a:t>
            </a:r>
            <a:r>
              <a:rPr sz="1300" dirty="0">
                <a:latin typeface="Arial"/>
                <a:cs typeface="Arial"/>
              </a:rPr>
              <a:t>i.e., </a:t>
            </a:r>
            <a:r>
              <a:rPr sz="1300" spc="15" dirty="0">
                <a:latin typeface="Arial"/>
                <a:cs typeface="Arial"/>
              </a:rPr>
              <a:t>data or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instructions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D25DE9A1-3538-4278-9C95-8115F35A51E6}"/>
              </a:ext>
            </a:extLst>
          </p:cNvPr>
          <p:cNvSpPr/>
          <p:nvPr/>
        </p:nvSpPr>
        <p:spPr>
          <a:xfrm>
            <a:off x="2049594" y="3883385"/>
            <a:ext cx="5988050" cy="1146490"/>
          </a:xfrm>
          <a:custGeom>
            <a:avLst/>
            <a:gdLst/>
            <a:ahLst/>
            <a:cxnLst/>
            <a:rect l="l" t="t" r="r" b="b"/>
            <a:pathLst>
              <a:path w="5988050" h="1120775">
                <a:moveTo>
                  <a:pt x="0" y="0"/>
                </a:moveTo>
                <a:lnTo>
                  <a:pt x="5987495" y="0"/>
                </a:lnTo>
                <a:lnTo>
                  <a:pt x="5987495" y="1120166"/>
                </a:lnTo>
                <a:lnTo>
                  <a:pt x="0" y="1120166"/>
                </a:lnTo>
                <a:lnTo>
                  <a:pt x="0" y="0"/>
                </a:lnTo>
                <a:close/>
              </a:path>
            </a:pathLst>
          </a:custGeom>
          <a:ln w="41957">
            <a:solidFill>
              <a:srgbClr val="BE64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9">
            <a:extLst>
              <a:ext uri="{FF2B5EF4-FFF2-40B4-BE49-F238E27FC236}">
                <a16:creationId xmlns:a16="http://schemas.microsoft.com/office/drawing/2014/main" id="{C775F3BB-93C2-4F67-937B-608A838F4983}"/>
              </a:ext>
            </a:extLst>
          </p:cNvPr>
          <p:cNvSpPr txBox="1"/>
          <p:nvPr/>
        </p:nvSpPr>
        <p:spPr>
          <a:xfrm>
            <a:off x="365027" y="4285561"/>
            <a:ext cx="15265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i="1" spc="-20" dirty="0">
                <a:latin typeface="Arial"/>
                <a:cs typeface="Arial"/>
              </a:rPr>
              <a:t>We </a:t>
            </a:r>
            <a:r>
              <a:rPr sz="1950" b="1" i="1" spc="25" dirty="0">
                <a:latin typeface="Arial"/>
                <a:cs typeface="Arial"/>
              </a:rPr>
              <a:t>are</a:t>
            </a:r>
            <a:r>
              <a:rPr sz="1950" b="1" i="1" spc="-40" dirty="0">
                <a:latin typeface="Arial"/>
                <a:cs typeface="Arial"/>
              </a:rPr>
              <a:t> </a:t>
            </a:r>
            <a:r>
              <a:rPr sz="1950" b="1" i="1" spc="0" dirty="0">
                <a:latin typeface="Arial"/>
                <a:cs typeface="Arial"/>
              </a:rPr>
              <a:t>here!</a:t>
            </a:r>
            <a:endParaRPr sz="19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35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101312"/>
            <a:ext cx="7649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 Data Structure for Correct Issues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Keeps track of the status of Functional Units</a:t>
            </a:r>
            <a:endParaRPr lang="en-US" altLang="en-US" i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2250" y="4055484"/>
            <a:ext cx="8612188" cy="2527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Verdana" charset="0"/>
              </a:rPr>
              <a:t>The instruction </a:t>
            </a:r>
            <a:r>
              <a:rPr lang="en-US" sz="2400" i="1" dirty="0" err="1">
                <a:solidFill>
                  <a:srgbClr val="000000"/>
                </a:solidFill>
                <a:latin typeface="Verdana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Verdana" charset="0"/>
              </a:rPr>
              <a:t> at the Issue stage consults this table</a:t>
            </a:r>
          </a:p>
          <a:p>
            <a:pPr>
              <a:spcBef>
                <a:spcPct val="0"/>
              </a:spcBef>
            </a:pPr>
            <a:endParaRPr lang="en-US" sz="800" i="1" dirty="0">
              <a:solidFill>
                <a:srgbClr val="000000"/>
              </a:solidFill>
              <a:latin typeface="Verdana" charset="0"/>
            </a:endParaRPr>
          </a:p>
          <a:p>
            <a:pPr lvl="1"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FU available? 	check the busy column</a:t>
            </a:r>
          </a:p>
          <a:p>
            <a:pPr lvl="1"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RAW?		search the </a:t>
            </a:r>
            <a:r>
              <a:rPr lang="en-US" sz="1800" dirty="0" err="1">
                <a:solidFill>
                  <a:srgbClr val="56127A"/>
                </a:solidFill>
                <a:latin typeface="Verdana" charset="0"/>
              </a:rPr>
              <a:t>dest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 column for i’s sources</a:t>
            </a:r>
          </a:p>
          <a:p>
            <a:pPr lvl="1"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WAR?		search the source columns for i’s destination</a:t>
            </a:r>
          </a:p>
          <a:p>
            <a:pPr lvl="1"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WAW?		search the </a:t>
            </a:r>
            <a:r>
              <a:rPr lang="en-US" sz="1800" dirty="0" err="1">
                <a:solidFill>
                  <a:srgbClr val="56127A"/>
                </a:solidFill>
                <a:latin typeface="Verdana" charset="0"/>
              </a:rPr>
              <a:t>dest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 column for i’s destination</a:t>
            </a:r>
          </a:p>
          <a:p>
            <a:pPr lvl="1">
              <a:spcBef>
                <a:spcPct val="0"/>
              </a:spcBef>
            </a:pPr>
            <a:endParaRPr lang="en-US" sz="800" i="1" dirty="0">
              <a:solidFill>
                <a:srgbClr val="000000"/>
              </a:solidFill>
              <a:latin typeface="Verdana" charset="0"/>
            </a:endParaRP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Verdana" charset="0"/>
              </a:rPr>
              <a:t>An entry is added to the table if no hazard is detected;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Verdana" charset="0"/>
              </a:rPr>
              <a:t>An entry is removed from the table after Write-Back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76725" y="904297"/>
            <a:ext cx="4138613" cy="3444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57188" y="1194809"/>
            <a:ext cx="8410575" cy="2851150"/>
            <a:chOff x="225" y="802"/>
            <a:chExt cx="5298" cy="1796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35" y="812"/>
              <a:ext cx="5028" cy="1786"/>
              <a:chOff x="235" y="812"/>
              <a:chExt cx="5028" cy="1786"/>
            </a:xfrm>
          </p:grpSpPr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248" y="1035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246" y="1406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235" y="1999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242" y="2376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253" y="812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2078" y="828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25" y="802"/>
              <a:ext cx="5298" cy="17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 dirty="0">
                  <a:solidFill>
                    <a:srgbClr val="56127A"/>
                  </a:solidFill>
                  <a:latin typeface="Verdana" charset="0"/>
                </a:rPr>
                <a:t>  Name	Busy		Op	</a:t>
              </a:r>
              <a:r>
                <a:rPr lang="en-US" sz="2000" i="1" dirty="0" err="1">
                  <a:solidFill>
                    <a:srgbClr val="56127A"/>
                  </a:solidFill>
                  <a:latin typeface="Verdana" charset="0"/>
                </a:rPr>
                <a:t>Dest</a:t>
              </a:r>
              <a:r>
                <a:rPr lang="en-US" sz="2000" i="1" dirty="0">
                  <a:solidFill>
                    <a:srgbClr val="56127A"/>
                  </a:solidFill>
                  <a:latin typeface="Verdana" charset="0"/>
                </a:rPr>
                <a:t>	Src1	Src2	</a:t>
              </a: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	</a:t>
              </a:r>
            </a:p>
            <a:p>
              <a:pPr lvl="1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Verdana" charset="0"/>
                </a:rPr>
                <a:t>Int</a:t>
              </a:r>
              <a:endParaRPr lang="en-US" sz="2000" dirty="0">
                <a:solidFill>
                  <a:srgbClr val="56127A"/>
                </a:solidFill>
                <a:latin typeface="Verdana" charset="0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Mem	</a:t>
              </a:r>
            </a:p>
            <a:p>
              <a:pPr lvl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Add1</a:t>
              </a:r>
            </a:p>
            <a:p>
              <a:pPr lvl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Add2</a:t>
              </a:r>
            </a:p>
            <a:p>
              <a:pPr lvl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Add3</a:t>
              </a:r>
            </a:p>
            <a:p>
              <a:pPr lvl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Mult1</a:t>
              </a:r>
            </a:p>
            <a:p>
              <a:pPr lvl="1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Mult2</a:t>
              </a:r>
            </a:p>
            <a:p>
              <a:pPr lvl="1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Verdana" charset="0"/>
                </a:rPr>
                <a:t>Div</a:t>
              </a:r>
              <a:endParaRPr lang="en-US" sz="2000" i="1" dirty="0">
                <a:solidFill>
                  <a:srgbClr val="56127A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7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65782"/>
            <a:ext cx="76497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Simplifying the Data Structure 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Assuming In-order Issue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Suppose the instruction is not dispatched by the Issue stage if a RAW hazard exists or the required FU is busy, and that operands are latched by functional unit on issue: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Can the dispatched instruction cause 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WAR hazard 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WAW hazard 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39689" y="3549590"/>
            <a:ext cx="30902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NO: Operands read at issue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39689" y="4475348"/>
            <a:ext cx="32722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YES: Out-of-order completion</a:t>
            </a:r>
          </a:p>
        </p:txBody>
      </p:sp>
    </p:spTree>
    <p:extLst>
      <p:ext uri="{BB962C8B-B14F-4D97-AF65-F5344CB8AC3E}">
        <p14:creationId xmlns:p14="http://schemas.microsoft.com/office/powerpoint/2010/main" val="9435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64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Simplifying the Data Structure ...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No WAR hazard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→no need to keep src1 and src2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 Issue stage does not dispatch an instruction in case of a WAW hazard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→ a register name can occur at most once in the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column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WP[</a:t>
            </a:r>
            <a:r>
              <a:rPr lang="en-US" altLang="en-US" sz="2400" dirty="0" err="1">
                <a:latin typeface="Arial" panose="020B0604020202020204" pitchFamily="34" charset="0"/>
              </a:rPr>
              <a:t>reg</a:t>
            </a:r>
            <a:r>
              <a:rPr lang="en-US" altLang="en-US" sz="2400" dirty="0">
                <a:latin typeface="Arial" panose="020B0604020202020204" pitchFamily="34" charset="0"/>
              </a:rPr>
              <a:t>#] : a bit-vector to record the registers for which writes are pending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These bits are set by the Issue stage and cleared by the WB stage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→ Each pipeline stage in the FU's must carry the register destination field and a flag to indicate if it is valid</a:t>
            </a:r>
          </a:p>
        </p:txBody>
      </p:sp>
    </p:spTree>
    <p:extLst>
      <p:ext uri="{BB962C8B-B14F-4D97-AF65-F5344CB8AC3E}">
        <p14:creationId xmlns:p14="http://schemas.microsoft.com/office/powerpoint/2010/main" val="301656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64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Scoreboard for In-order Issues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Busy[FU#] : a bit-vector to indicate FU’s availability.</a:t>
            </a: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(FU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Add,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These bits are hardwired to FU's.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WP[</a:t>
            </a:r>
            <a:r>
              <a:rPr lang="en-US" altLang="en-US" sz="2400" dirty="0" err="1">
                <a:latin typeface="Arial" panose="020B0604020202020204" pitchFamily="34" charset="0"/>
              </a:rPr>
              <a:t>reg</a:t>
            </a:r>
            <a:r>
              <a:rPr lang="en-US" altLang="en-US" sz="2400" dirty="0">
                <a:latin typeface="Arial" panose="020B0604020202020204" pitchFamily="34" charset="0"/>
              </a:rPr>
              <a:t>#] : a bit-vector to record the registers for which writes are pending.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These bits are set by Issue stage and cleared by WB stage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Issue checks the instruction (opcode </a:t>
            </a:r>
            <a:r>
              <a:rPr lang="en-US" altLang="en-US" sz="2400" dirty="0" err="1">
                <a:latin typeface="Arial" panose="020B0604020202020204" pitchFamily="34" charset="0"/>
              </a:rPr>
              <a:t>dest</a:t>
            </a:r>
            <a:r>
              <a:rPr lang="en-US" altLang="en-US" sz="2400" dirty="0">
                <a:latin typeface="Arial" panose="020B0604020202020204" pitchFamily="34" charset="0"/>
              </a:rPr>
              <a:t> src1 src2)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against the scoreboard (Busy &amp; WP) to dispatch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FU available? 	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RAW?		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WAR?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WAW?		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42471" y="4982860"/>
            <a:ext cx="2630848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Busy[FU#]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WP[src1] or WP[src2]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arise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WP[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515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109470"/>
            <a:ext cx="764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Scoreboard Dynamics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5161975"/>
            <a:ext cx="5028622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latin typeface="Verdana" charset="0"/>
              </a:rPr>
              <a:t>1 	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FDIV.D		f6, 	f6,	f4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	 FLD		f2,	45(x3) 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0066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006600"/>
                </a:solidFill>
                <a:latin typeface="Verdana" charset="0"/>
              </a:rPr>
              <a:t>3</a:t>
            </a:r>
            <a:r>
              <a:rPr lang="en-US" dirty="0">
                <a:solidFill>
                  <a:srgbClr val="006600"/>
                </a:solidFill>
                <a:latin typeface="Verdana" charset="0"/>
              </a:rPr>
              <a:t>	 FMULT.D	f0,	f2,	f4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16E8E3"/>
                </a:solidFill>
                <a:latin typeface="Verdana" charset="0"/>
              </a:rPr>
              <a:t>4</a:t>
            </a:r>
            <a:r>
              <a:rPr lang="en-US" dirty="0">
                <a:solidFill>
                  <a:srgbClr val="16E8E3"/>
                </a:solidFill>
                <a:latin typeface="Verdana" charset="0"/>
              </a:rPr>
              <a:t>	 FDIV.D		f8,	f6,	f2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66003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660033"/>
                </a:solidFill>
                <a:latin typeface="Verdana" charset="0"/>
              </a:rPr>
              <a:t>5</a:t>
            </a:r>
            <a:r>
              <a:rPr lang="en-US" dirty="0">
                <a:solidFill>
                  <a:srgbClr val="660033"/>
                </a:solidFill>
                <a:latin typeface="Verdana" charset="0"/>
              </a:rPr>
              <a:t>	 FSUB.D	f10,	f0,	f6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3118E6"/>
                </a:solidFill>
                <a:latin typeface="Verdana" charset="0"/>
              </a:rPr>
              <a:t>6</a:t>
            </a:r>
            <a:r>
              <a:rPr lang="en-US" dirty="0">
                <a:solidFill>
                  <a:srgbClr val="3118E6"/>
                </a:solidFill>
                <a:latin typeface="Verdana" charset="0"/>
              </a:rPr>
              <a:t>	 FADD.D	f6,	f8,	f2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6600" y="739201"/>
            <a:ext cx="7848600" cy="6985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</a:rPr>
              <a:t>Functional Unit Status	  	   Registers Reserved 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Int(1) Add(1)  Mult(3)   Div(4)    WB	</a:t>
            </a:r>
            <a:r>
              <a:rPr lang="en-US" sz="2000">
                <a:solidFill>
                  <a:srgbClr val="000000"/>
                </a:solidFill>
                <a:latin typeface="Verdana" charset="0"/>
              </a:rPr>
              <a:t>for Writes</a:t>
            </a:r>
            <a:endParaRPr lang="en-US" sz="1800">
              <a:solidFill>
                <a:srgbClr val="000000"/>
              </a:solidFill>
              <a:latin typeface="Verdana" charset="0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15950" y="815401"/>
            <a:ext cx="7778750" cy="4343400"/>
            <a:chOff x="388" y="480"/>
            <a:chExt cx="4900" cy="2736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33" y="917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23" y="1114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13" y="1308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03" y="1511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93" y="1695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00" y="1890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08" y="2083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90" y="2277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88" y="246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2016" y="912"/>
              <a:ext cx="960" cy="2304"/>
              <a:chOff x="2016" y="912"/>
              <a:chExt cx="960" cy="2304"/>
            </a:xfrm>
          </p:grpSpPr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 flipH="1">
                <a:off x="2016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2592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 flipH="1">
                <a:off x="2784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 flipH="1">
                <a:off x="2976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96" y="266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20" y="2838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768" y="480"/>
              <a:ext cx="0" cy="2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534" y="480"/>
              <a:ext cx="0" cy="2736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248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1824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400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186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404" y="302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432" y="3216"/>
              <a:ext cx="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25488" y="1466276"/>
            <a:ext cx="7848600" cy="3708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t0  </a:t>
            </a:r>
            <a:r>
              <a:rPr lang="en-US" i="1" dirty="0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 			    f6		  	f6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t1  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   f2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    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f2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t2		    	        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f2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56127A"/>
                </a:solidFill>
                <a:latin typeface="Verdana" charset="0"/>
              </a:rPr>
              <a:t>f2		</a:t>
            </a:r>
            <a:r>
              <a:rPr lang="en-US" i="1" u="sng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endParaRPr lang="en-US" sz="1800" dirty="0">
              <a:solidFill>
                <a:srgbClr val="56127A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t3  </a:t>
            </a:r>
            <a:r>
              <a:rPr lang="en-US" i="1" dirty="0">
                <a:solidFill>
                  <a:srgbClr val="0066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006600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		    f0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 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   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00AE00"/>
                </a:solidFill>
                <a:latin typeface="Verdana" charset="0"/>
              </a:rPr>
              <a:t>f0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t4		        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 	         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 dirty="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00AE00"/>
                </a:solidFill>
                <a:latin typeface="Verdana" charset="0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 dirty="0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latin typeface="Verdana" charset="0"/>
              </a:rPr>
              <a:t>1</a:t>
            </a:r>
            <a:endParaRPr lang="en-US" sz="1800" dirty="0">
              <a:solidFill>
                <a:srgbClr val="FF0000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t5  </a:t>
            </a:r>
            <a:r>
              <a:rPr lang="en-US" i="1" dirty="0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16E8E3"/>
                </a:solidFill>
                <a:latin typeface="Verdana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           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   	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t6			      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         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 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	</a:t>
            </a:r>
            <a:r>
              <a:rPr lang="en-US" sz="1800" dirty="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 dirty="0">
                <a:solidFill>
                  <a:srgbClr val="00AE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00AE00"/>
                </a:solidFill>
                <a:latin typeface="Verdana" charset="0"/>
              </a:rPr>
              <a:t>3</a:t>
            </a:r>
            <a:endParaRPr lang="en-US" sz="1800" dirty="0">
              <a:solidFill>
                <a:srgbClr val="00AE00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t7  </a:t>
            </a:r>
            <a:r>
              <a:rPr lang="en-US" i="1" dirty="0">
                <a:solidFill>
                  <a:srgbClr val="66003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660033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660033"/>
                </a:solidFill>
                <a:latin typeface="Verdana" charset="0"/>
              </a:rPr>
              <a:t>	       f10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   	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660033"/>
                </a:solidFill>
                <a:latin typeface="Verdana" charset="0"/>
              </a:rPr>
              <a:t>f10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t8				   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1800" dirty="0">
                <a:solidFill>
                  <a:srgbClr val="660033"/>
                </a:solidFill>
                <a:latin typeface="Verdana" charset="0"/>
              </a:rPr>
              <a:t>f10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 dirty="0">
                <a:solidFill>
                  <a:srgbClr val="9EAD51"/>
                </a:solidFill>
                <a:latin typeface="Verdana" charset="0"/>
              </a:rPr>
              <a:t>f10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 dirty="0">
                <a:solidFill>
                  <a:srgbClr val="9EAD51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9EAD51"/>
                </a:solidFill>
                <a:latin typeface="Verdana" charset="0"/>
              </a:rPr>
              <a:t>5</a:t>
            </a:r>
            <a:endParaRPr lang="en-US" sz="1800" dirty="0">
              <a:solidFill>
                <a:srgbClr val="9EAD51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t9				         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 dirty="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 dirty="0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16E8E3"/>
                </a:solidFill>
                <a:latin typeface="Verdana" charset="0"/>
              </a:rPr>
              <a:t>4</a:t>
            </a:r>
            <a:endParaRPr lang="en-US" sz="1800" dirty="0">
              <a:solidFill>
                <a:srgbClr val="16E8E3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t10 </a:t>
            </a:r>
            <a:r>
              <a:rPr lang="en-US" i="1" dirty="0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3118E6"/>
                </a:solidFill>
                <a:latin typeface="Verdana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       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		    	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t11	       			         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  	</a:t>
            </a:r>
            <a:r>
              <a:rPr lang="en-US" sz="1800" dirty="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 dirty="0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3118E6"/>
                </a:solidFill>
                <a:latin typeface="Verdana" charset="0"/>
              </a:rPr>
              <a:t>6</a:t>
            </a:r>
            <a:endParaRPr lang="en-US" sz="1800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9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116130"/>
            <a:ext cx="7649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Out-of-order Completion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In-order Issue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24176" y="1151063"/>
            <a:ext cx="7001868" cy="3783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						       Latency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1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FDIV.D		f6, 	f6,	f4 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f2,	45(x3)	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FMULT.D		f0,	f2,	f4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FDIV.D		f8,	f6,	f2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FSUB.D		f10,	f0,	f6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FADD.D		f6,	f8,	f2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8910" y="5189663"/>
            <a:ext cx="274320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in-order comp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   1   2</a:t>
            </a:r>
          </a:p>
          <a:p>
            <a:pPr>
              <a:spcBef>
                <a:spcPct val="0"/>
              </a:spcBef>
            </a:pPr>
            <a:endParaRPr lang="en-US" sz="2000" u="sng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out-of-order comp 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1   2</a:t>
            </a:r>
            <a:endParaRPr lang="en-US" sz="2000" u="sng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39310" y="5189663"/>
            <a:ext cx="334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3   4     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5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6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29710" y="5799263"/>
            <a:ext cx="3050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u="sng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3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4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5   </a:t>
            </a:r>
            <a:r>
              <a:rPr lang="en-US" sz="2000" u="sng" dirty="0">
                <a:solidFill>
                  <a:srgbClr val="56127A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6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11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Issue Limitations: an 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5618988" y="1608768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latency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extLst/>
          </p:nvPr>
        </p:nvGraphicFramePr>
        <p:xfrm>
          <a:off x="381000" y="1895313"/>
          <a:ext cx="6039483" cy="3022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34(R2)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LD</a:t>
                      </a: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45(R3)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spc="-5" dirty="0">
                          <a:latin typeface="Verdana"/>
                          <a:cs typeface="Verdana"/>
                        </a:rPr>
                        <a:t>long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MULTD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F6,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SUBD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F8,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DIVD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ADDD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F10,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F6,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5"/>
          <p:cNvSpPr/>
          <p:nvPr/>
        </p:nvSpPr>
        <p:spPr>
          <a:xfrm>
            <a:off x="6989573" y="1553651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3" y="272795"/>
                </a:move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5"/>
                </a:lnTo>
                <a:lnTo>
                  <a:pt x="4085" y="321914"/>
                </a:lnTo>
                <a:lnTo>
                  <a:pt x="15867" y="368166"/>
                </a:lnTo>
                <a:lnTo>
                  <a:pt x="34628" y="410774"/>
                </a:lnTo>
                <a:lnTo>
                  <a:pt x="59655" y="448961"/>
                </a:lnTo>
                <a:lnTo>
                  <a:pt x="90232" y="481948"/>
                </a:lnTo>
                <a:lnTo>
                  <a:pt x="125645" y="508959"/>
                </a:lnTo>
                <a:lnTo>
                  <a:pt x="165178" y="529215"/>
                </a:lnTo>
                <a:lnTo>
                  <a:pt x="208116" y="541939"/>
                </a:lnTo>
                <a:lnTo>
                  <a:pt x="253745" y="546353"/>
                </a:lnTo>
                <a:lnTo>
                  <a:pt x="299400" y="541939"/>
                </a:lnTo>
                <a:lnTo>
                  <a:pt x="342409" y="529215"/>
                </a:lnTo>
                <a:lnTo>
                  <a:pt x="382043" y="508959"/>
                </a:lnTo>
                <a:lnTo>
                  <a:pt x="417576" y="481948"/>
                </a:lnTo>
                <a:lnTo>
                  <a:pt x="448280" y="448961"/>
                </a:lnTo>
                <a:lnTo>
                  <a:pt x="473427" y="410774"/>
                </a:lnTo>
                <a:lnTo>
                  <a:pt x="492290" y="368166"/>
                </a:lnTo>
                <a:lnTo>
                  <a:pt x="504141" y="321914"/>
                </a:lnTo>
                <a:lnTo>
                  <a:pt x="508253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6989573" y="1553651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3745" y="0"/>
                </a:move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5"/>
                </a:lnTo>
                <a:lnTo>
                  <a:pt x="4085" y="321914"/>
                </a:lnTo>
                <a:lnTo>
                  <a:pt x="15867" y="368166"/>
                </a:lnTo>
                <a:lnTo>
                  <a:pt x="34628" y="410774"/>
                </a:lnTo>
                <a:lnTo>
                  <a:pt x="59655" y="448961"/>
                </a:lnTo>
                <a:lnTo>
                  <a:pt x="90232" y="481948"/>
                </a:lnTo>
                <a:lnTo>
                  <a:pt x="125645" y="508959"/>
                </a:lnTo>
                <a:lnTo>
                  <a:pt x="165178" y="529215"/>
                </a:lnTo>
                <a:lnTo>
                  <a:pt x="208116" y="541939"/>
                </a:lnTo>
                <a:lnTo>
                  <a:pt x="253745" y="546353"/>
                </a:lnTo>
                <a:lnTo>
                  <a:pt x="299400" y="541939"/>
                </a:lnTo>
                <a:lnTo>
                  <a:pt x="342409" y="529215"/>
                </a:lnTo>
                <a:lnTo>
                  <a:pt x="382043" y="508959"/>
                </a:lnTo>
                <a:lnTo>
                  <a:pt x="417576" y="481948"/>
                </a:lnTo>
                <a:lnTo>
                  <a:pt x="448280" y="448961"/>
                </a:lnTo>
                <a:lnTo>
                  <a:pt x="473427" y="410774"/>
                </a:lnTo>
                <a:lnTo>
                  <a:pt x="492290" y="368166"/>
                </a:lnTo>
                <a:lnTo>
                  <a:pt x="504141" y="321914"/>
                </a:lnTo>
                <a:lnTo>
                  <a:pt x="508253" y="272795"/>
                </a:ln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7116318" y="1666681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8272018" y="1553651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2795"/>
                </a:moveTo>
                <a:lnTo>
                  <a:pt x="504168" y="223704"/>
                </a:lnTo>
                <a:lnTo>
                  <a:pt x="492387" y="177522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2"/>
                </a:lnTo>
                <a:lnTo>
                  <a:pt x="4112" y="223704"/>
                </a:lnTo>
                <a:lnTo>
                  <a:pt x="0" y="272796"/>
                </a:lnTo>
                <a:lnTo>
                  <a:pt x="4112" y="321914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4"/>
                </a:lnTo>
                <a:lnTo>
                  <a:pt x="508254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8272018" y="1553651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2"/>
                </a:lnTo>
                <a:lnTo>
                  <a:pt x="4112" y="223704"/>
                </a:lnTo>
                <a:lnTo>
                  <a:pt x="0" y="272796"/>
                </a:lnTo>
                <a:lnTo>
                  <a:pt x="4112" y="321914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4"/>
                </a:lnTo>
                <a:lnTo>
                  <a:pt x="508254" y="272795"/>
                </a:lnTo>
                <a:lnTo>
                  <a:pt x="504168" y="223704"/>
                </a:lnTo>
                <a:lnTo>
                  <a:pt x="492387" y="177522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8424673" y="1653726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8272018" y="2645596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3557"/>
                </a:moveTo>
                <a:lnTo>
                  <a:pt x="504168" y="224439"/>
                </a:lnTo>
                <a:lnTo>
                  <a:pt x="492387" y="178187"/>
                </a:lnTo>
                <a:lnTo>
                  <a:pt x="473625" y="135579"/>
                </a:lnTo>
                <a:lnTo>
                  <a:pt x="448598" y="97392"/>
                </a:lnTo>
                <a:lnTo>
                  <a:pt x="418021" y="64405"/>
                </a:lnTo>
                <a:lnTo>
                  <a:pt x="382608" y="37394"/>
                </a:lnTo>
                <a:lnTo>
                  <a:pt x="343075" y="17138"/>
                </a:lnTo>
                <a:lnTo>
                  <a:pt x="300136" y="4414"/>
                </a:lnTo>
                <a:lnTo>
                  <a:pt x="254507" y="0"/>
                </a:lnTo>
                <a:lnTo>
                  <a:pt x="208852" y="4414"/>
                </a:lnTo>
                <a:lnTo>
                  <a:pt x="165844" y="17138"/>
                </a:lnTo>
                <a:lnTo>
                  <a:pt x="126209" y="37394"/>
                </a:lnTo>
                <a:lnTo>
                  <a:pt x="90676" y="64405"/>
                </a:lnTo>
                <a:lnTo>
                  <a:pt x="59973" y="97392"/>
                </a:lnTo>
                <a:lnTo>
                  <a:pt x="34826" y="135579"/>
                </a:lnTo>
                <a:lnTo>
                  <a:pt x="15963" y="178187"/>
                </a:lnTo>
                <a:lnTo>
                  <a:pt x="4112" y="224439"/>
                </a:lnTo>
                <a:lnTo>
                  <a:pt x="0" y="273557"/>
                </a:lnTo>
                <a:lnTo>
                  <a:pt x="4112" y="322649"/>
                </a:lnTo>
                <a:lnTo>
                  <a:pt x="15963" y="368831"/>
                </a:lnTo>
                <a:lnTo>
                  <a:pt x="34826" y="411338"/>
                </a:lnTo>
                <a:lnTo>
                  <a:pt x="59973" y="449405"/>
                </a:lnTo>
                <a:lnTo>
                  <a:pt x="90676" y="482266"/>
                </a:lnTo>
                <a:lnTo>
                  <a:pt x="126209" y="509157"/>
                </a:lnTo>
                <a:lnTo>
                  <a:pt x="165844" y="529311"/>
                </a:lnTo>
                <a:lnTo>
                  <a:pt x="208852" y="541965"/>
                </a:lnTo>
                <a:lnTo>
                  <a:pt x="254507" y="546354"/>
                </a:lnTo>
                <a:lnTo>
                  <a:pt x="300136" y="541965"/>
                </a:lnTo>
                <a:lnTo>
                  <a:pt x="343075" y="529311"/>
                </a:lnTo>
                <a:lnTo>
                  <a:pt x="382608" y="509157"/>
                </a:lnTo>
                <a:lnTo>
                  <a:pt x="418021" y="482266"/>
                </a:lnTo>
                <a:lnTo>
                  <a:pt x="448598" y="449405"/>
                </a:lnTo>
                <a:lnTo>
                  <a:pt x="473625" y="411338"/>
                </a:lnTo>
                <a:lnTo>
                  <a:pt x="492387" y="368831"/>
                </a:lnTo>
                <a:lnTo>
                  <a:pt x="504168" y="322649"/>
                </a:lnTo>
                <a:lnTo>
                  <a:pt x="508254" y="273557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8272018" y="2645596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414"/>
                </a:lnTo>
                <a:lnTo>
                  <a:pt x="165844" y="17138"/>
                </a:lnTo>
                <a:lnTo>
                  <a:pt x="126209" y="37394"/>
                </a:lnTo>
                <a:lnTo>
                  <a:pt x="90676" y="64405"/>
                </a:lnTo>
                <a:lnTo>
                  <a:pt x="59973" y="97392"/>
                </a:lnTo>
                <a:lnTo>
                  <a:pt x="34826" y="135579"/>
                </a:lnTo>
                <a:lnTo>
                  <a:pt x="15963" y="178187"/>
                </a:lnTo>
                <a:lnTo>
                  <a:pt x="4112" y="224439"/>
                </a:lnTo>
                <a:lnTo>
                  <a:pt x="0" y="273557"/>
                </a:lnTo>
                <a:lnTo>
                  <a:pt x="4112" y="322649"/>
                </a:lnTo>
                <a:lnTo>
                  <a:pt x="15963" y="368831"/>
                </a:lnTo>
                <a:lnTo>
                  <a:pt x="34826" y="411338"/>
                </a:lnTo>
                <a:lnTo>
                  <a:pt x="59973" y="449405"/>
                </a:lnTo>
                <a:lnTo>
                  <a:pt x="90676" y="482266"/>
                </a:lnTo>
                <a:lnTo>
                  <a:pt x="126209" y="509157"/>
                </a:lnTo>
                <a:lnTo>
                  <a:pt x="165844" y="529311"/>
                </a:lnTo>
                <a:lnTo>
                  <a:pt x="208852" y="541965"/>
                </a:lnTo>
                <a:lnTo>
                  <a:pt x="254507" y="546354"/>
                </a:lnTo>
                <a:lnTo>
                  <a:pt x="300136" y="541965"/>
                </a:lnTo>
                <a:lnTo>
                  <a:pt x="343075" y="529311"/>
                </a:lnTo>
                <a:lnTo>
                  <a:pt x="382608" y="509157"/>
                </a:lnTo>
                <a:lnTo>
                  <a:pt x="418021" y="482266"/>
                </a:lnTo>
                <a:lnTo>
                  <a:pt x="448598" y="449405"/>
                </a:lnTo>
                <a:lnTo>
                  <a:pt x="473625" y="411338"/>
                </a:lnTo>
                <a:lnTo>
                  <a:pt x="492387" y="368831"/>
                </a:lnTo>
                <a:lnTo>
                  <a:pt x="504168" y="322649"/>
                </a:lnTo>
                <a:lnTo>
                  <a:pt x="508254" y="273557"/>
                </a:lnTo>
                <a:lnTo>
                  <a:pt x="504168" y="224439"/>
                </a:lnTo>
                <a:lnTo>
                  <a:pt x="492387" y="178187"/>
                </a:lnTo>
                <a:lnTo>
                  <a:pt x="473625" y="135579"/>
                </a:lnTo>
                <a:lnTo>
                  <a:pt x="448598" y="97392"/>
                </a:lnTo>
                <a:lnTo>
                  <a:pt x="418021" y="64405"/>
                </a:lnTo>
                <a:lnTo>
                  <a:pt x="382608" y="37394"/>
                </a:lnTo>
                <a:lnTo>
                  <a:pt x="343075" y="17138"/>
                </a:lnTo>
                <a:lnTo>
                  <a:pt x="300136" y="4414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8411718" y="2758626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7002526" y="2671504"/>
            <a:ext cx="508000" cy="546100"/>
          </a:xfrm>
          <a:custGeom>
            <a:avLst/>
            <a:gdLst/>
            <a:ahLst/>
            <a:cxnLst/>
            <a:rect l="l" t="t" r="r" b="b"/>
            <a:pathLst>
              <a:path w="508000" h="546100">
                <a:moveTo>
                  <a:pt x="507492" y="272796"/>
                </a:moveTo>
                <a:lnTo>
                  <a:pt x="503406" y="223704"/>
                </a:lnTo>
                <a:lnTo>
                  <a:pt x="491625" y="177522"/>
                </a:lnTo>
                <a:lnTo>
                  <a:pt x="472863" y="135015"/>
                </a:lnTo>
                <a:lnTo>
                  <a:pt x="447836" y="96948"/>
                </a:lnTo>
                <a:lnTo>
                  <a:pt x="417259" y="64087"/>
                </a:lnTo>
                <a:lnTo>
                  <a:pt x="381846" y="37196"/>
                </a:lnTo>
                <a:lnTo>
                  <a:pt x="342313" y="17042"/>
                </a:lnTo>
                <a:lnTo>
                  <a:pt x="299375" y="4388"/>
                </a:lnTo>
                <a:lnTo>
                  <a:pt x="253746" y="0"/>
                </a:lnTo>
                <a:lnTo>
                  <a:pt x="208117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7" y="541203"/>
                </a:lnTo>
                <a:lnTo>
                  <a:pt x="253746" y="545591"/>
                </a:lnTo>
                <a:lnTo>
                  <a:pt x="299375" y="541203"/>
                </a:lnTo>
                <a:lnTo>
                  <a:pt x="342313" y="528549"/>
                </a:lnTo>
                <a:lnTo>
                  <a:pt x="381846" y="508395"/>
                </a:lnTo>
                <a:lnTo>
                  <a:pt x="417259" y="481504"/>
                </a:lnTo>
                <a:lnTo>
                  <a:pt x="447836" y="448643"/>
                </a:lnTo>
                <a:lnTo>
                  <a:pt x="472863" y="410576"/>
                </a:lnTo>
                <a:lnTo>
                  <a:pt x="491625" y="368070"/>
                </a:lnTo>
                <a:lnTo>
                  <a:pt x="503406" y="321888"/>
                </a:lnTo>
                <a:lnTo>
                  <a:pt x="507492" y="272796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7002526" y="2671504"/>
            <a:ext cx="508000" cy="546100"/>
          </a:xfrm>
          <a:custGeom>
            <a:avLst/>
            <a:gdLst/>
            <a:ahLst/>
            <a:cxnLst/>
            <a:rect l="l" t="t" r="r" b="b"/>
            <a:pathLst>
              <a:path w="508000" h="546100">
                <a:moveTo>
                  <a:pt x="253746" y="0"/>
                </a:moveTo>
                <a:lnTo>
                  <a:pt x="208117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7" y="541203"/>
                </a:lnTo>
                <a:lnTo>
                  <a:pt x="253746" y="545591"/>
                </a:lnTo>
                <a:lnTo>
                  <a:pt x="299375" y="541203"/>
                </a:lnTo>
                <a:lnTo>
                  <a:pt x="342313" y="528549"/>
                </a:lnTo>
                <a:lnTo>
                  <a:pt x="381846" y="508395"/>
                </a:lnTo>
                <a:lnTo>
                  <a:pt x="417259" y="481504"/>
                </a:lnTo>
                <a:lnTo>
                  <a:pt x="447836" y="448643"/>
                </a:lnTo>
                <a:lnTo>
                  <a:pt x="472863" y="410576"/>
                </a:lnTo>
                <a:lnTo>
                  <a:pt x="491625" y="368070"/>
                </a:lnTo>
                <a:lnTo>
                  <a:pt x="503406" y="321888"/>
                </a:lnTo>
                <a:lnTo>
                  <a:pt x="507492" y="272796"/>
                </a:lnTo>
                <a:lnTo>
                  <a:pt x="503406" y="223704"/>
                </a:lnTo>
                <a:lnTo>
                  <a:pt x="491625" y="177522"/>
                </a:lnTo>
                <a:lnTo>
                  <a:pt x="472863" y="135015"/>
                </a:lnTo>
                <a:lnTo>
                  <a:pt x="447836" y="96948"/>
                </a:lnTo>
                <a:lnTo>
                  <a:pt x="417259" y="64087"/>
                </a:lnTo>
                <a:lnTo>
                  <a:pt x="381846" y="37196"/>
                </a:lnTo>
                <a:lnTo>
                  <a:pt x="342313" y="17042"/>
                </a:lnTo>
                <a:lnTo>
                  <a:pt x="299375" y="4388"/>
                </a:lnTo>
                <a:lnTo>
                  <a:pt x="253746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 txBox="1"/>
          <p:nvPr/>
        </p:nvSpPr>
        <p:spPr>
          <a:xfrm>
            <a:off x="7142226" y="2783773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6989573" y="3776404"/>
            <a:ext cx="508634" cy="546100"/>
          </a:xfrm>
          <a:custGeom>
            <a:avLst/>
            <a:gdLst/>
            <a:ahLst/>
            <a:cxnLst/>
            <a:rect l="l" t="t" r="r" b="b"/>
            <a:pathLst>
              <a:path w="508634" h="546100">
                <a:moveTo>
                  <a:pt x="508253" y="272796"/>
                </a:move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6" y="541203"/>
                </a:lnTo>
                <a:lnTo>
                  <a:pt x="253745" y="545591"/>
                </a:lnTo>
                <a:lnTo>
                  <a:pt x="299400" y="541203"/>
                </a:lnTo>
                <a:lnTo>
                  <a:pt x="342409" y="528549"/>
                </a:lnTo>
                <a:lnTo>
                  <a:pt x="382043" y="508395"/>
                </a:lnTo>
                <a:lnTo>
                  <a:pt x="417576" y="481504"/>
                </a:lnTo>
                <a:lnTo>
                  <a:pt x="448280" y="448643"/>
                </a:lnTo>
                <a:lnTo>
                  <a:pt x="473427" y="410576"/>
                </a:lnTo>
                <a:lnTo>
                  <a:pt x="492290" y="368070"/>
                </a:lnTo>
                <a:lnTo>
                  <a:pt x="504141" y="321888"/>
                </a:lnTo>
                <a:lnTo>
                  <a:pt x="508253" y="272796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6989573" y="3776404"/>
            <a:ext cx="508634" cy="546100"/>
          </a:xfrm>
          <a:custGeom>
            <a:avLst/>
            <a:gdLst/>
            <a:ahLst/>
            <a:cxnLst/>
            <a:rect l="l" t="t" r="r" b="b"/>
            <a:pathLst>
              <a:path w="508634" h="546100">
                <a:moveTo>
                  <a:pt x="253745" y="0"/>
                </a:move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6" y="541203"/>
                </a:lnTo>
                <a:lnTo>
                  <a:pt x="253745" y="545591"/>
                </a:lnTo>
                <a:lnTo>
                  <a:pt x="299400" y="541203"/>
                </a:lnTo>
                <a:lnTo>
                  <a:pt x="342409" y="528549"/>
                </a:lnTo>
                <a:lnTo>
                  <a:pt x="382043" y="508395"/>
                </a:lnTo>
                <a:lnTo>
                  <a:pt x="417576" y="481504"/>
                </a:lnTo>
                <a:lnTo>
                  <a:pt x="448280" y="448643"/>
                </a:lnTo>
                <a:lnTo>
                  <a:pt x="473427" y="410576"/>
                </a:lnTo>
                <a:lnTo>
                  <a:pt x="492290" y="368070"/>
                </a:lnTo>
                <a:lnTo>
                  <a:pt x="504141" y="321888"/>
                </a:lnTo>
                <a:lnTo>
                  <a:pt x="508253" y="272796"/>
                </a:ln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7738618" y="4563551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2795"/>
                </a:moveTo>
                <a:lnTo>
                  <a:pt x="504168" y="223703"/>
                </a:lnTo>
                <a:lnTo>
                  <a:pt x="492387" y="177521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1"/>
                </a:lnTo>
                <a:lnTo>
                  <a:pt x="4112" y="223703"/>
                </a:lnTo>
                <a:lnTo>
                  <a:pt x="0" y="272795"/>
                </a:lnTo>
                <a:lnTo>
                  <a:pt x="4112" y="321913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3"/>
                </a:lnTo>
                <a:lnTo>
                  <a:pt x="508254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7738618" y="4563551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1"/>
                </a:lnTo>
                <a:lnTo>
                  <a:pt x="4112" y="223703"/>
                </a:lnTo>
                <a:lnTo>
                  <a:pt x="0" y="272795"/>
                </a:lnTo>
                <a:lnTo>
                  <a:pt x="4112" y="321913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3"/>
                </a:lnTo>
                <a:lnTo>
                  <a:pt x="508254" y="272795"/>
                </a:lnTo>
                <a:lnTo>
                  <a:pt x="504168" y="223703"/>
                </a:lnTo>
                <a:lnTo>
                  <a:pt x="492387" y="177521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7129273" y="3914580"/>
            <a:ext cx="935990" cy="110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7187693" y="2062667"/>
            <a:ext cx="1381760" cy="2564130"/>
          </a:xfrm>
          <a:custGeom>
            <a:avLst/>
            <a:gdLst/>
            <a:ahLst/>
            <a:cxnLst/>
            <a:rect l="l" t="t" r="r" b="b"/>
            <a:pathLst>
              <a:path w="1381759" h="2564129">
                <a:moveTo>
                  <a:pt x="86105" y="509777"/>
                </a:moveTo>
                <a:lnTo>
                  <a:pt x="0" y="509777"/>
                </a:lnTo>
                <a:lnTo>
                  <a:pt x="28955" y="567183"/>
                </a:lnTo>
                <a:lnTo>
                  <a:pt x="28955" y="524256"/>
                </a:lnTo>
                <a:lnTo>
                  <a:pt x="57150" y="524256"/>
                </a:lnTo>
                <a:lnTo>
                  <a:pt x="57150" y="568205"/>
                </a:lnTo>
                <a:lnTo>
                  <a:pt x="86105" y="509777"/>
                </a:lnTo>
                <a:close/>
              </a:path>
              <a:path w="1381759" h="2564129">
                <a:moveTo>
                  <a:pt x="57150" y="509777"/>
                </a:moveTo>
                <a:lnTo>
                  <a:pt x="57150" y="62483"/>
                </a:lnTo>
                <a:lnTo>
                  <a:pt x="28955" y="62483"/>
                </a:lnTo>
                <a:lnTo>
                  <a:pt x="28955" y="509777"/>
                </a:lnTo>
                <a:lnTo>
                  <a:pt x="57150" y="509777"/>
                </a:lnTo>
                <a:close/>
              </a:path>
              <a:path w="1381759" h="2564129">
                <a:moveTo>
                  <a:pt x="57150" y="568205"/>
                </a:moveTo>
                <a:lnTo>
                  <a:pt x="57150" y="524256"/>
                </a:lnTo>
                <a:lnTo>
                  <a:pt x="28955" y="524256"/>
                </a:lnTo>
                <a:lnTo>
                  <a:pt x="28955" y="567183"/>
                </a:lnTo>
                <a:lnTo>
                  <a:pt x="43432" y="595883"/>
                </a:lnTo>
                <a:lnTo>
                  <a:pt x="57150" y="568205"/>
                </a:lnTo>
                <a:close/>
              </a:path>
              <a:path w="1381759" h="2564129">
                <a:moveTo>
                  <a:pt x="86105" y="1627631"/>
                </a:moveTo>
                <a:lnTo>
                  <a:pt x="0" y="1627631"/>
                </a:lnTo>
                <a:lnTo>
                  <a:pt x="28955" y="1685037"/>
                </a:lnTo>
                <a:lnTo>
                  <a:pt x="28955" y="1642109"/>
                </a:lnTo>
                <a:lnTo>
                  <a:pt x="57150" y="1642109"/>
                </a:lnTo>
                <a:lnTo>
                  <a:pt x="57150" y="1686059"/>
                </a:lnTo>
                <a:lnTo>
                  <a:pt x="86105" y="1627631"/>
                </a:lnTo>
                <a:close/>
              </a:path>
              <a:path w="1381759" h="2564129">
                <a:moveTo>
                  <a:pt x="57150" y="1627631"/>
                </a:moveTo>
                <a:lnTo>
                  <a:pt x="57150" y="1180337"/>
                </a:lnTo>
                <a:lnTo>
                  <a:pt x="28955" y="1180337"/>
                </a:lnTo>
                <a:lnTo>
                  <a:pt x="28955" y="1627631"/>
                </a:lnTo>
                <a:lnTo>
                  <a:pt x="57150" y="1627631"/>
                </a:lnTo>
                <a:close/>
              </a:path>
              <a:path w="1381759" h="2564129">
                <a:moveTo>
                  <a:pt x="57150" y="1686059"/>
                </a:moveTo>
                <a:lnTo>
                  <a:pt x="57150" y="1642109"/>
                </a:lnTo>
                <a:lnTo>
                  <a:pt x="28955" y="1642109"/>
                </a:lnTo>
                <a:lnTo>
                  <a:pt x="28955" y="1685037"/>
                </a:lnTo>
                <a:lnTo>
                  <a:pt x="43432" y="1713737"/>
                </a:lnTo>
                <a:lnTo>
                  <a:pt x="57150" y="1686059"/>
                </a:lnTo>
                <a:close/>
              </a:path>
              <a:path w="1381759" h="2564129">
                <a:moveTo>
                  <a:pt x="1381505" y="497585"/>
                </a:moveTo>
                <a:lnTo>
                  <a:pt x="1295400" y="497585"/>
                </a:lnTo>
                <a:lnTo>
                  <a:pt x="1324355" y="554483"/>
                </a:lnTo>
                <a:lnTo>
                  <a:pt x="1324355" y="512063"/>
                </a:lnTo>
                <a:lnTo>
                  <a:pt x="1352550" y="512063"/>
                </a:lnTo>
                <a:lnTo>
                  <a:pt x="1352550" y="555496"/>
                </a:lnTo>
                <a:lnTo>
                  <a:pt x="1381505" y="497585"/>
                </a:lnTo>
                <a:close/>
              </a:path>
              <a:path w="1381759" h="2564129">
                <a:moveTo>
                  <a:pt x="1352550" y="497585"/>
                </a:moveTo>
                <a:lnTo>
                  <a:pt x="1352550" y="49529"/>
                </a:lnTo>
                <a:lnTo>
                  <a:pt x="1324355" y="49529"/>
                </a:lnTo>
                <a:lnTo>
                  <a:pt x="1324355" y="497585"/>
                </a:lnTo>
                <a:lnTo>
                  <a:pt x="1352550" y="497585"/>
                </a:lnTo>
                <a:close/>
              </a:path>
              <a:path w="1381759" h="2564129">
                <a:moveTo>
                  <a:pt x="1352550" y="555496"/>
                </a:moveTo>
                <a:lnTo>
                  <a:pt x="1352550" y="512063"/>
                </a:lnTo>
                <a:lnTo>
                  <a:pt x="1324355" y="512063"/>
                </a:lnTo>
                <a:lnTo>
                  <a:pt x="1324355" y="554483"/>
                </a:lnTo>
                <a:lnTo>
                  <a:pt x="1338832" y="582929"/>
                </a:lnTo>
                <a:lnTo>
                  <a:pt x="1352550" y="555496"/>
                </a:lnTo>
                <a:close/>
              </a:path>
              <a:path w="1381759" h="2564129">
                <a:moveTo>
                  <a:pt x="1050623" y="621255"/>
                </a:moveTo>
                <a:lnTo>
                  <a:pt x="242315" y="0"/>
                </a:lnTo>
                <a:lnTo>
                  <a:pt x="224789" y="22859"/>
                </a:lnTo>
                <a:lnTo>
                  <a:pt x="1033460" y="643642"/>
                </a:lnTo>
                <a:lnTo>
                  <a:pt x="1050623" y="621255"/>
                </a:lnTo>
                <a:close/>
              </a:path>
              <a:path w="1381759" h="2564129">
                <a:moveTo>
                  <a:pt x="1062227" y="675746"/>
                </a:moveTo>
                <a:lnTo>
                  <a:pt x="1062227" y="630173"/>
                </a:lnTo>
                <a:lnTo>
                  <a:pt x="1044701" y="652271"/>
                </a:lnTo>
                <a:lnTo>
                  <a:pt x="1033460" y="643642"/>
                </a:lnTo>
                <a:lnTo>
                  <a:pt x="1015744" y="666750"/>
                </a:lnTo>
                <a:lnTo>
                  <a:pt x="1062227" y="675746"/>
                </a:lnTo>
                <a:close/>
              </a:path>
              <a:path w="1381759" h="2564129">
                <a:moveTo>
                  <a:pt x="1062227" y="630173"/>
                </a:moveTo>
                <a:lnTo>
                  <a:pt x="1050623" y="621255"/>
                </a:lnTo>
                <a:lnTo>
                  <a:pt x="1033460" y="643642"/>
                </a:lnTo>
                <a:lnTo>
                  <a:pt x="1044701" y="652271"/>
                </a:lnTo>
                <a:lnTo>
                  <a:pt x="1062227" y="630173"/>
                </a:lnTo>
                <a:close/>
              </a:path>
              <a:path w="1381759" h="2564129">
                <a:moveTo>
                  <a:pt x="1110232" y="685037"/>
                </a:moveTo>
                <a:lnTo>
                  <a:pt x="1068323" y="598169"/>
                </a:lnTo>
                <a:lnTo>
                  <a:pt x="1050623" y="621255"/>
                </a:lnTo>
                <a:lnTo>
                  <a:pt x="1062227" y="630173"/>
                </a:lnTo>
                <a:lnTo>
                  <a:pt x="1062227" y="675746"/>
                </a:lnTo>
                <a:lnTo>
                  <a:pt x="1110232" y="685037"/>
                </a:lnTo>
                <a:close/>
              </a:path>
              <a:path w="1381759" h="2564129">
                <a:moveTo>
                  <a:pt x="570590" y="2498917"/>
                </a:moveTo>
                <a:lnTo>
                  <a:pt x="217169" y="2210561"/>
                </a:lnTo>
                <a:lnTo>
                  <a:pt x="198881" y="2232659"/>
                </a:lnTo>
                <a:lnTo>
                  <a:pt x="552454" y="2521140"/>
                </a:lnTo>
                <a:lnTo>
                  <a:pt x="570590" y="2498917"/>
                </a:lnTo>
                <a:close/>
              </a:path>
              <a:path w="1381759" h="2564129">
                <a:moveTo>
                  <a:pt x="581405" y="2554011"/>
                </a:moveTo>
                <a:lnTo>
                  <a:pt x="581405" y="2507741"/>
                </a:lnTo>
                <a:lnTo>
                  <a:pt x="563117" y="2529839"/>
                </a:lnTo>
                <a:lnTo>
                  <a:pt x="552454" y="2521140"/>
                </a:lnTo>
                <a:lnTo>
                  <a:pt x="534161" y="2543555"/>
                </a:lnTo>
                <a:lnTo>
                  <a:pt x="581405" y="2554011"/>
                </a:lnTo>
                <a:close/>
              </a:path>
              <a:path w="1381759" h="2564129">
                <a:moveTo>
                  <a:pt x="581405" y="2507741"/>
                </a:moveTo>
                <a:lnTo>
                  <a:pt x="570590" y="2498917"/>
                </a:lnTo>
                <a:lnTo>
                  <a:pt x="552454" y="2521140"/>
                </a:lnTo>
                <a:lnTo>
                  <a:pt x="563117" y="2529839"/>
                </a:lnTo>
                <a:lnTo>
                  <a:pt x="581405" y="2507741"/>
                </a:lnTo>
                <a:close/>
              </a:path>
              <a:path w="1381759" h="2564129">
                <a:moveTo>
                  <a:pt x="627125" y="2564129"/>
                </a:moveTo>
                <a:lnTo>
                  <a:pt x="588263" y="2477261"/>
                </a:lnTo>
                <a:lnTo>
                  <a:pt x="570590" y="2498917"/>
                </a:lnTo>
                <a:lnTo>
                  <a:pt x="581405" y="2507741"/>
                </a:lnTo>
                <a:lnTo>
                  <a:pt x="581405" y="2554011"/>
                </a:lnTo>
                <a:lnTo>
                  <a:pt x="627125" y="2564129"/>
                </a:lnTo>
                <a:close/>
              </a:path>
              <a:path w="1381759" h="2564129">
                <a:moveTo>
                  <a:pt x="905679" y="2427706"/>
                </a:moveTo>
                <a:lnTo>
                  <a:pt x="878585" y="2419349"/>
                </a:lnTo>
                <a:lnTo>
                  <a:pt x="893825" y="2513837"/>
                </a:lnTo>
                <a:lnTo>
                  <a:pt x="901444" y="2505867"/>
                </a:lnTo>
                <a:lnTo>
                  <a:pt x="901444" y="2441447"/>
                </a:lnTo>
                <a:lnTo>
                  <a:pt x="905679" y="2427706"/>
                </a:lnTo>
                <a:close/>
              </a:path>
              <a:path w="1381759" h="2564129">
                <a:moveTo>
                  <a:pt x="933089" y="2436159"/>
                </a:moveTo>
                <a:lnTo>
                  <a:pt x="905679" y="2427706"/>
                </a:lnTo>
                <a:lnTo>
                  <a:pt x="901444" y="2441447"/>
                </a:lnTo>
                <a:lnTo>
                  <a:pt x="928877" y="2449829"/>
                </a:lnTo>
                <a:lnTo>
                  <a:pt x="933089" y="2436159"/>
                </a:lnTo>
                <a:close/>
              </a:path>
              <a:path w="1381759" h="2564129">
                <a:moveTo>
                  <a:pt x="960119" y="2444495"/>
                </a:moveTo>
                <a:lnTo>
                  <a:pt x="933089" y="2436159"/>
                </a:lnTo>
                <a:lnTo>
                  <a:pt x="928877" y="2449829"/>
                </a:lnTo>
                <a:lnTo>
                  <a:pt x="901444" y="2441447"/>
                </a:lnTo>
                <a:lnTo>
                  <a:pt x="901444" y="2505867"/>
                </a:lnTo>
                <a:lnTo>
                  <a:pt x="960119" y="2444495"/>
                </a:lnTo>
                <a:close/>
              </a:path>
              <a:path w="1381759" h="2564129">
                <a:moveTo>
                  <a:pt x="1326641" y="1159001"/>
                </a:moveTo>
                <a:lnTo>
                  <a:pt x="1299209" y="1150619"/>
                </a:lnTo>
                <a:lnTo>
                  <a:pt x="905679" y="2427706"/>
                </a:lnTo>
                <a:lnTo>
                  <a:pt x="933089" y="2436159"/>
                </a:lnTo>
                <a:lnTo>
                  <a:pt x="1326641" y="1159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7433818" y="3093652"/>
            <a:ext cx="909955" cy="784225"/>
          </a:xfrm>
          <a:custGeom>
            <a:avLst/>
            <a:gdLst/>
            <a:ahLst/>
            <a:cxnLst/>
            <a:rect l="l" t="t" r="r" b="b"/>
            <a:pathLst>
              <a:path w="909954" h="784225">
                <a:moveTo>
                  <a:pt x="49957" y="724822"/>
                </a:moveTo>
                <a:lnTo>
                  <a:pt x="33528" y="705612"/>
                </a:lnTo>
                <a:lnTo>
                  <a:pt x="0" y="784098"/>
                </a:lnTo>
                <a:lnTo>
                  <a:pt x="40385" y="774094"/>
                </a:lnTo>
                <a:lnTo>
                  <a:pt x="40385" y="733044"/>
                </a:lnTo>
                <a:lnTo>
                  <a:pt x="49957" y="724822"/>
                </a:lnTo>
                <a:close/>
              </a:path>
              <a:path w="909954" h="784225">
                <a:moveTo>
                  <a:pt x="66127" y="743728"/>
                </a:moveTo>
                <a:lnTo>
                  <a:pt x="49957" y="724822"/>
                </a:lnTo>
                <a:lnTo>
                  <a:pt x="40385" y="733044"/>
                </a:lnTo>
                <a:lnTo>
                  <a:pt x="56388" y="752094"/>
                </a:lnTo>
                <a:lnTo>
                  <a:pt x="66127" y="743728"/>
                </a:lnTo>
                <a:close/>
              </a:path>
              <a:path w="909954" h="784225">
                <a:moveTo>
                  <a:pt x="83057" y="763524"/>
                </a:moveTo>
                <a:lnTo>
                  <a:pt x="66127" y="743728"/>
                </a:lnTo>
                <a:lnTo>
                  <a:pt x="56388" y="752094"/>
                </a:lnTo>
                <a:lnTo>
                  <a:pt x="40385" y="733044"/>
                </a:lnTo>
                <a:lnTo>
                  <a:pt x="40385" y="774094"/>
                </a:lnTo>
                <a:lnTo>
                  <a:pt x="83057" y="763524"/>
                </a:lnTo>
                <a:close/>
              </a:path>
              <a:path w="909954" h="784225">
                <a:moveTo>
                  <a:pt x="909828" y="19050"/>
                </a:moveTo>
                <a:lnTo>
                  <a:pt x="893826" y="0"/>
                </a:lnTo>
                <a:lnTo>
                  <a:pt x="49957" y="724822"/>
                </a:lnTo>
                <a:lnTo>
                  <a:pt x="66127" y="743728"/>
                </a:lnTo>
                <a:lnTo>
                  <a:pt x="909828" y="19050"/>
                </a:lnTo>
                <a:close/>
              </a:path>
            </a:pathLst>
          </a:custGeom>
          <a:solidFill>
            <a:srgbClr val="561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 txBox="1"/>
          <p:nvPr/>
        </p:nvSpPr>
        <p:spPr>
          <a:xfrm>
            <a:off x="461773" y="5442346"/>
            <a:ext cx="1086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In-order: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6"/>
          <p:cNvSpPr txBox="1"/>
          <p:nvPr/>
        </p:nvSpPr>
        <p:spPr>
          <a:xfrm>
            <a:off x="2452791" y="5306667"/>
            <a:ext cx="5965190" cy="42639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145540" algn="l"/>
                <a:tab pos="1390015" algn="l"/>
                <a:tab pos="1634489" algn="l"/>
                <a:tab pos="1879600" algn="l"/>
                <a:tab pos="2124075" algn="l"/>
                <a:tab pos="2368550" algn="l"/>
                <a:tab pos="3357879" algn="l"/>
                <a:tab pos="4055110" algn="l"/>
                <a:tab pos="4300855" algn="l"/>
              </a:tabLst>
            </a:pPr>
            <a:r>
              <a:rPr sz="1800" dirty="0">
                <a:latin typeface="Verdana"/>
                <a:cs typeface="Verdana"/>
              </a:rPr>
              <a:t>1 </a:t>
            </a:r>
            <a:r>
              <a:rPr sz="1800" spc="-5" dirty="0">
                <a:latin typeface="Verdana"/>
                <a:cs typeface="Verdana"/>
              </a:rPr>
              <a:t>(2,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)</a:t>
            </a:r>
            <a:r>
              <a:rPr sz="1800" dirty="0">
                <a:latin typeface="Verdana"/>
                <a:cs typeface="Verdana"/>
              </a:rPr>
              <a:t> .	.	.	.	.	.	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</a:t>
            </a:r>
            <a:r>
              <a:rPr sz="1800" dirty="0">
                <a:latin typeface="Verdana"/>
                <a:cs typeface="Verdana"/>
              </a:rPr>
              <a:t> 3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4</a:t>
            </a:r>
            <a:r>
              <a:rPr sz="1800" spc="0" dirty="0"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</a:t>
            </a:r>
            <a:r>
              <a:rPr sz="1800" spc="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 .	.	.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sz="1800" dirty="0">
                <a:latin typeface="Verdana"/>
                <a:cs typeface="Verdana"/>
              </a:rPr>
              <a:t> 6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001687" y="5765675"/>
            <a:ext cx="5410031" cy="1058863"/>
            <a:chOff x="2066" y="3424"/>
            <a:chExt cx="3168" cy="667"/>
          </a:xfrm>
        </p:grpSpPr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55" y="3568"/>
              <a:ext cx="3079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In-order issue restriction prevents instruction 4 from being dispatched</a:t>
              </a:r>
              <a:endParaRPr lang="en-US" sz="2400" i="1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2066" y="3424"/>
              <a:ext cx="144" cy="192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2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Issue Limitations: an 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bject 3"/>
          <p:cNvSpPr txBox="1"/>
          <p:nvPr/>
        </p:nvSpPr>
        <p:spPr>
          <a:xfrm>
            <a:off x="5710595" y="1417471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latency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31" name="object 4"/>
          <p:cNvGraphicFramePr>
            <a:graphicFrameLocks noGrp="1"/>
          </p:cNvGraphicFramePr>
          <p:nvPr>
            <p:extLst/>
          </p:nvPr>
        </p:nvGraphicFramePr>
        <p:xfrm>
          <a:off x="472607" y="1704016"/>
          <a:ext cx="6039483" cy="3022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34(R2)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45(R3)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spc="-5" dirty="0">
                          <a:latin typeface="Verdana"/>
                          <a:cs typeface="Verdana"/>
                        </a:rPr>
                        <a:t>long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MULTD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F6,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SUBD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F8,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DIVD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ADDD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F10,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F6,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5"/>
          <p:cNvSpPr/>
          <p:nvPr/>
        </p:nvSpPr>
        <p:spPr>
          <a:xfrm>
            <a:off x="7081180" y="1362354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3" y="272795"/>
                </a:move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5"/>
                </a:lnTo>
                <a:lnTo>
                  <a:pt x="4085" y="321914"/>
                </a:lnTo>
                <a:lnTo>
                  <a:pt x="15867" y="368166"/>
                </a:lnTo>
                <a:lnTo>
                  <a:pt x="34628" y="410774"/>
                </a:lnTo>
                <a:lnTo>
                  <a:pt x="59655" y="448961"/>
                </a:lnTo>
                <a:lnTo>
                  <a:pt x="90232" y="481948"/>
                </a:lnTo>
                <a:lnTo>
                  <a:pt x="125645" y="508959"/>
                </a:lnTo>
                <a:lnTo>
                  <a:pt x="165178" y="529215"/>
                </a:lnTo>
                <a:lnTo>
                  <a:pt x="208116" y="541939"/>
                </a:lnTo>
                <a:lnTo>
                  <a:pt x="253745" y="546353"/>
                </a:lnTo>
                <a:lnTo>
                  <a:pt x="299400" y="541939"/>
                </a:lnTo>
                <a:lnTo>
                  <a:pt x="342409" y="529215"/>
                </a:lnTo>
                <a:lnTo>
                  <a:pt x="382043" y="508959"/>
                </a:lnTo>
                <a:lnTo>
                  <a:pt x="417576" y="481948"/>
                </a:lnTo>
                <a:lnTo>
                  <a:pt x="448280" y="448961"/>
                </a:lnTo>
                <a:lnTo>
                  <a:pt x="473427" y="410774"/>
                </a:lnTo>
                <a:lnTo>
                  <a:pt x="492290" y="368166"/>
                </a:lnTo>
                <a:lnTo>
                  <a:pt x="504141" y="321914"/>
                </a:lnTo>
                <a:lnTo>
                  <a:pt x="508253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6"/>
          <p:cNvSpPr/>
          <p:nvPr/>
        </p:nvSpPr>
        <p:spPr>
          <a:xfrm>
            <a:off x="7081180" y="1362354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3745" y="0"/>
                </a:move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5"/>
                </a:lnTo>
                <a:lnTo>
                  <a:pt x="4085" y="321914"/>
                </a:lnTo>
                <a:lnTo>
                  <a:pt x="15867" y="368166"/>
                </a:lnTo>
                <a:lnTo>
                  <a:pt x="34628" y="410774"/>
                </a:lnTo>
                <a:lnTo>
                  <a:pt x="59655" y="448961"/>
                </a:lnTo>
                <a:lnTo>
                  <a:pt x="90232" y="481948"/>
                </a:lnTo>
                <a:lnTo>
                  <a:pt x="125645" y="508959"/>
                </a:lnTo>
                <a:lnTo>
                  <a:pt x="165178" y="529215"/>
                </a:lnTo>
                <a:lnTo>
                  <a:pt x="208116" y="541939"/>
                </a:lnTo>
                <a:lnTo>
                  <a:pt x="253745" y="546353"/>
                </a:lnTo>
                <a:lnTo>
                  <a:pt x="299400" y="541939"/>
                </a:lnTo>
                <a:lnTo>
                  <a:pt x="342409" y="529215"/>
                </a:lnTo>
                <a:lnTo>
                  <a:pt x="382043" y="508959"/>
                </a:lnTo>
                <a:lnTo>
                  <a:pt x="417576" y="481948"/>
                </a:lnTo>
                <a:lnTo>
                  <a:pt x="448280" y="448961"/>
                </a:lnTo>
                <a:lnTo>
                  <a:pt x="473427" y="410774"/>
                </a:lnTo>
                <a:lnTo>
                  <a:pt x="492290" y="368166"/>
                </a:lnTo>
                <a:lnTo>
                  <a:pt x="504141" y="321914"/>
                </a:lnTo>
                <a:lnTo>
                  <a:pt x="508253" y="272795"/>
                </a:ln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7"/>
          <p:cNvSpPr txBox="1"/>
          <p:nvPr/>
        </p:nvSpPr>
        <p:spPr>
          <a:xfrm>
            <a:off x="7207925" y="1475384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8"/>
          <p:cNvSpPr/>
          <p:nvPr/>
        </p:nvSpPr>
        <p:spPr>
          <a:xfrm>
            <a:off x="8363625" y="1362354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2795"/>
                </a:moveTo>
                <a:lnTo>
                  <a:pt x="504168" y="223704"/>
                </a:lnTo>
                <a:lnTo>
                  <a:pt x="492387" y="177522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2"/>
                </a:lnTo>
                <a:lnTo>
                  <a:pt x="4112" y="223704"/>
                </a:lnTo>
                <a:lnTo>
                  <a:pt x="0" y="272796"/>
                </a:lnTo>
                <a:lnTo>
                  <a:pt x="4112" y="321914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4"/>
                </a:lnTo>
                <a:lnTo>
                  <a:pt x="508254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9"/>
          <p:cNvSpPr/>
          <p:nvPr/>
        </p:nvSpPr>
        <p:spPr>
          <a:xfrm>
            <a:off x="8363625" y="1362354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2"/>
                </a:lnTo>
                <a:lnTo>
                  <a:pt x="4112" y="223704"/>
                </a:lnTo>
                <a:lnTo>
                  <a:pt x="0" y="272796"/>
                </a:lnTo>
                <a:lnTo>
                  <a:pt x="4112" y="321914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4"/>
                </a:lnTo>
                <a:lnTo>
                  <a:pt x="508254" y="272795"/>
                </a:lnTo>
                <a:lnTo>
                  <a:pt x="504168" y="223704"/>
                </a:lnTo>
                <a:lnTo>
                  <a:pt x="492387" y="177522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0"/>
          <p:cNvSpPr txBox="1"/>
          <p:nvPr/>
        </p:nvSpPr>
        <p:spPr>
          <a:xfrm>
            <a:off x="8516280" y="1462429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8" name="object 11"/>
          <p:cNvSpPr/>
          <p:nvPr/>
        </p:nvSpPr>
        <p:spPr>
          <a:xfrm>
            <a:off x="8363625" y="2454299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3557"/>
                </a:moveTo>
                <a:lnTo>
                  <a:pt x="504168" y="224439"/>
                </a:lnTo>
                <a:lnTo>
                  <a:pt x="492387" y="178187"/>
                </a:lnTo>
                <a:lnTo>
                  <a:pt x="473625" y="135579"/>
                </a:lnTo>
                <a:lnTo>
                  <a:pt x="448598" y="97392"/>
                </a:lnTo>
                <a:lnTo>
                  <a:pt x="418021" y="64405"/>
                </a:lnTo>
                <a:lnTo>
                  <a:pt x="382608" y="37394"/>
                </a:lnTo>
                <a:lnTo>
                  <a:pt x="343075" y="17138"/>
                </a:lnTo>
                <a:lnTo>
                  <a:pt x="300136" y="4414"/>
                </a:lnTo>
                <a:lnTo>
                  <a:pt x="254507" y="0"/>
                </a:lnTo>
                <a:lnTo>
                  <a:pt x="208852" y="4414"/>
                </a:lnTo>
                <a:lnTo>
                  <a:pt x="165844" y="17138"/>
                </a:lnTo>
                <a:lnTo>
                  <a:pt x="126209" y="37394"/>
                </a:lnTo>
                <a:lnTo>
                  <a:pt x="90676" y="64405"/>
                </a:lnTo>
                <a:lnTo>
                  <a:pt x="59973" y="97392"/>
                </a:lnTo>
                <a:lnTo>
                  <a:pt x="34826" y="135579"/>
                </a:lnTo>
                <a:lnTo>
                  <a:pt x="15963" y="178187"/>
                </a:lnTo>
                <a:lnTo>
                  <a:pt x="4112" y="224439"/>
                </a:lnTo>
                <a:lnTo>
                  <a:pt x="0" y="273557"/>
                </a:lnTo>
                <a:lnTo>
                  <a:pt x="4112" y="322649"/>
                </a:lnTo>
                <a:lnTo>
                  <a:pt x="15963" y="368831"/>
                </a:lnTo>
                <a:lnTo>
                  <a:pt x="34826" y="411338"/>
                </a:lnTo>
                <a:lnTo>
                  <a:pt x="59973" y="449405"/>
                </a:lnTo>
                <a:lnTo>
                  <a:pt x="90676" y="482266"/>
                </a:lnTo>
                <a:lnTo>
                  <a:pt x="126209" y="509157"/>
                </a:lnTo>
                <a:lnTo>
                  <a:pt x="165844" y="529311"/>
                </a:lnTo>
                <a:lnTo>
                  <a:pt x="208852" y="541965"/>
                </a:lnTo>
                <a:lnTo>
                  <a:pt x="254507" y="546354"/>
                </a:lnTo>
                <a:lnTo>
                  <a:pt x="300136" y="541965"/>
                </a:lnTo>
                <a:lnTo>
                  <a:pt x="343075" y="529311"/>
                </a:lnTo>
                <a:lnTo>
                  <a:pt x="382608" y="509157"/>
                </a:lnTo>
                <a:lnTo>
                  <a:pt x="418021" y="482266"/>
                </a:lnTo>
                <a:lnTo>
                  <a:pt x="448598" y="449405"/>
                </a:lnTo>
                <a:lnTo>
                  <a:pt x="473625" y="411338"/>
                </a:lnTo>
                <a:lnTo>
                  <a:pt x="492387" y="368831"/>
                </a:lnTo>
                <a:lnTo>
                  <a:pt x="504168" y="322649"/>
                </a:lnTo>
                <a:lnTo>
                  <a:pt x="508254" y="273557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"/>
          <p:cNvSpPr/>
          <p:nvPr/>
        </p:nvSpPr>
        <p:spPr>
          <a:xfrm>
            <a:off x="8363625" y="2454299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414"/>
                </a:lnTo>
                <a:lnTo>
                  <a:pt x="165844" y="17138"/>
                </a:lnTo>
                <a:lnTo>
                  <a:pt x="126209" y="37394"/>
                </a:lnTo>
                <a:lnTo>
                  <a:pt x="90676" y="64405"/>
                </a:lnTo>
                <a:lnTo>
                  <a:pt x="59973" y="97392"/>
                </a:lnTo>
                <a:lnTo>
                  <a:pt x="34826" y="135579"/>
                </a:lnTo>
                <a:lnTo>
                  <a:pt x="15963" y="178187"/>
                </a:lnTo>
                <a:lnTo>
                  <a:pt x="4112" y="224439"/>
                </a:lnTo>
                <a:lnTo>
                  <a:pt x="0" y="273557"/>
                </a:lnTo>
                <a:lnTo>
                  <a:pt x="4112" y="322649"/>
                </a:lnTo>
                <a:lnTo>
                  <a:pt x="15963" y="368831"/>
                </a:lnTo>
                <a:lnTo>
                  <a:pt x="34826" y="411338"/>
                </a:lnTo>
                <a:lnTo>
                  <a:pt x="59973" y="449405"/>
                </a:lnTo>
                <a:lnTo>
                  <a:pt x="90676" y="482266"/>
                </a:lnTo>
                <a:lnTo>
                  <a:pt x="126209" y="509157"/>
                </a:lnTo>
                <a:lnTo>
                  <a:pt x="165844" y="529311"/>
                </a:lnTo>
                <a:lnTo>
                  <a:pt x="208852" y="541965"/>
                </a:lnTo>
                <a:lnTo>
                  <a:pt x="254507" y="546354"/>
                </a:lnTo>
                <a:lnTo>
                  <a:pt x="300136" y="541965"/>
                </a:lnTo>
                <a:lnTo>
                  <a:pt x="343075" y="529311"/>
                </a:lnTo>
                <a:lnTo>
                  <a:pt x="382608" y="509157"/>
                </a:lnTo>
                <a:lnTo>
                  <a:pt x="418021" y="482266"/>
                </a:lnTo>
                <a:lnTo>
                  <a:pt x="448598" y="449405"/>
                </a:lnTo>
                <a:lnTo>
                  <a:pt x="473625" y="411338"/>
                </a:lnTo>
                <a:lnTo>
                  <a:pt x="492387" y="368831"/>
                </a:lnTo>
                <a:lnTo>
                  <a:pt x="504168" y="322649"/>
                </a:lnTo>
                <a:lnTo>
                  <a:pt x="508254" y="273557"/>
                </a:lnTo>
                <a:lnTo>
                  <a:pt x="504168" y="224439"/>
                </a:lnTo>
                <a:lnTo>
                  <a:pt x="492387" y="178187"/>
                </a:lnTo>
                <a:lnTo>
                  <a:pt x="473625" y="135579"/>
                </a:lnTo>
                <a:lnTo>
                  <a:pt x="448598" y="97392"/>
                </a:lnTo>
                <a:lnTo>
                  <a:pt x="418021" y="64405"/>
                </a:lnTo>
                <a:lnTo>
                  <a:pt x="382608" y="37394"/>
                </a:lnTo>
                <a:lnTo>
                  <a:pt x="343075" y="17138"/>
                </a:lnTo>
                <a:lnTo>
                  <a:pt x="300136" y="4414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3"/>
          <p:cNvSpPr txBox="1"/>
          <p:nvPr/>
        </p:nvSpPr>
        <p:spPr>
          <a:xfrm>
            <a:off x="8503325" y="2567329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1" name="object 14"/>
          <p:cNvSpPr/>
          <p:nvPr/>
        </p:nvSpPr>
        <p:spPr>
          <a:xfrm>
            <a:off x="7094133" y="2480207"/>
            <a:ext cx="508000" cy="546100"/>
          </a:xfrm>
          <a:custGeom>
            <a:avLst/>
            <a:gdLst/>
            <a:ahLst/>
            <a:cxnLst/>
            <a:rect l="l" t="t" r="r" b="b"/>
            <a:pathLst>
              <a:path w="508000" h="546100">
                <a:moveTo>
                  <a:pt x="507492" y="272796"/>
                </a:moveTo>
                <a:lnTo>
                  <a:pt x="503406" y="223704"/>
                </a:lnTo>
                <a:lnTo>
                  <a:pt x="491625" y="177522"/>
                </a:lnTo>
                <a:lnTo>
                  <a:pt x="472863" y="135015"/>
                </a:lnTo>
                <a:lnTo>
                  <a:pt x="447836" y="96948"/>
                </a:lnTo>
                <a:lnTo>
                  <a:pt x="417259" y="64087"/>
                </a:lnTo>
                <a:lnTo>
                  <a:pt x="381846" y="37196"/>
                </a:lnTo>
                <a:lnTo>
                  <a:pt x="342313" y="17042"/>
                </a:lnTo>
                <a:lnTo>
                  <a:pt x="299375" y="4388"/>
                </a:lnTo>
                <a:lnTo>
                  <a:pt x="253746" y="0"/>
                </a:lnTo>
                <a:lnTo>
                  <a:pt x="208117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7" y="541203"/>
                </a:lnTo>
                <a:lnTo>
                  <a:pt x="253746" y="545591"/>
                </a:lnTo>
                <a:lnTo>
                  <a:pt x="299375" y="541203"/>
                </a:lnTo>
                <a:lnTo>
                  <a:pt x="342313" y="528549"/>
                </a:lnTo>
                <a:lnTo>
                  <a:pt x="381846" y="508395"/>
                </a:lnTo>
                <a:lnTo>
                  <a:pt x="417259" y="481504"/>
                </a:lnTo>
                <a:lnTo>
                  <a:pt x="447836" y="448643"/>
                </a:lnTo>
                <a:lnTo>
                  <a:pt x="472863" y="410576"/>
                </a:lnTo>
                <a:lnTo>
                  <a:pt x="491625" y="368070"/>
                </a:lnTo>
                <a:lnTo>
                  <a:pt x="503406" y="321888"/>
                </a:lnTo>
                <a:lnTo>
                  <a:pt x="507492" y="272796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5"/>
          <p:cNvSpPr/>
          <p:nvPr/>
        </p:nvSpPr>
        <p:spPr>
          <a:xfrm>
            <a:off x="7094133" y="2480207"/>
            <a:ext cx="508000" cy="546100"/>
          </a:xfrm>
          <a:custGeom>
            <a:avLst/>
            <a:gdLst/>
            <a:ahLst/>
            <a:cxnLst/>
            <a:rect l="l" t="t" r="r" b="b"/>
            <a:pathLst>
              <a:path w="508000" h="546100">
                <a:moveTo>
                  <a:pt x="253746" y="0"/>
                </a:moveTo>
                <a:lnTo>
                  <a:pt x="208117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7" y="541203"/>
                </a:lnTo>
                <a:lnTo>
                  <a:pt x="253746" y="545591"/>
                </a:lnTo>
                <a:lnTo>
                  <a:pt x="299375" y="541203"/>
                </a:lnTo>
                <a:lnTo>
                  <a:pt x="342313" y="528549"/>
                </a:lnTo>
                <a:lnTo>
                  <a:pt x="381846" y="508395"/>
                </a:lnTo>
                <a:lnTo>
                  <a:pt x="417259" y="481504"/>
                </a:lnTo>
                <a:lnTo>
                  <a:pt x="447836" y="448643"/>
                </a:lnTo>
                <a:lnTo>
                  <a:pt x="472863" y="410576"/>
                </a:lnTo>
                <a:lnTo>
                  <a:pt x="491625" y="368070"/>
                </a:lnTo>
                <a:lnTo>
                  <a:pt x="503406" y="321888"/>
                </a:lnTo>
                <a:lnTo>
                  <a:pt x="507492" y="272796"/>
                </a:lnTo>
                <a:lnTo>
                  <a:pt x="503406" y="223704"/>
                </a:lnTo>
                <a:lnTo>
                  <a:pt x="491625" y="177522"/>
                </a:lnTo>
                <a:lnTo>
                  <a:pt x="472863" y="135015"/>
                </a:lnTo>
                <a:lnTo>
                  <a:pt x="447836" y="96948"/>
                </a:lnTo>
                <a:lnTo>
                  <a:pt x="417259" y="64087"/>
                </a:lnTo>
                <a:lnTo>
                  <a:pt x="381846" y="37196"/>
                </a:lnTo>
                <a:lnTo>
                  <a:pt x="342313" y="17042"/>
                </a:lnTo>
                <a:lnTo>
                  <a:pt x="299375" y="4388"/>
                </a:lnTo>
                <a:lnTo>
                  <a:pt x="253746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6"/>
          <p:cNvSpPr txBox="1"/>
          <p:nvPr/>
        </p:nvSpPr>
        <p:spPr>
          <a:xfrm>
            <a:off x="7233833" y="2592476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4" name="object 17"/>
          <p:cNvSpPr/>
          <p:nvPr/>
        </p:nvSpPr>
        <p:spPr>
          <a:xfrm>
            <a:off x="7081180" y="3585107"/>
            <a:ext cx="508634" cy="546100"/>
          </a:xfrm>
          <a:custGeom>
            <a:avLst/>
            <a:gdLst/>
            <a:ahLst/>
            <a:cxnLst/>
            <a:rect l="l" t="t" r="r" b="b"/>
            <a:pathLst>
              <a:path w="508634" h="546100">
                <a:moveTo>
                  <a:pt x="508253" y="272796"/>
                </a:move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6" y="541203"/>
                </a:lnTo>
                <a:lnTo>
                  <a:pt x="253745" y="545591"/>
                </a:lnTo>
                <a:lnTo>
                  <a:pt x="299400" y="541203"/>
                </a:lnTo>
                <a:lnTo>
                  <a:pt x="342409" y="528549"/>
                </a:lnTo>
                <a:lnTo>
                  <a:pt x="382043" y="508395"/>
                </a:lnTo>
                <a:lnTo>
                  <a:pt x="417576" y="481504"/>
                </a:lnTo>
                <a:lnTo>
                  <a:pt x="448280" y="448643"/>
                </a:lnTo>
                <a:lnTo>
                  <a:pt x="473427" y="410576"/>
                </a:lnTo>
                <a:lnTo>
                  <a:pt x="492290" y="368070"/>
                </a:lnTo>
                <a:lnTo>
                  <a:pt x="504141" y="321888"/>
                </a:lnTo>
                <a:lnTo>
                  <a:pt x="508253" y="272796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8"/>
          <p:cNvSpPr/>
          <p:nvPr/>
        </p:nvSpPr>
        <p:spPr>
          <a:xfrm>
            <a:off x="7081180" y="3585107"/>
            <a:ext cx="508634" cy="546100"/>
          </a:xfrm>
          <a:custGeom>
            <a:avLst/>
            <a:gdLst/>
            <a:ahLst/>
            <a:cxnLst/>
            <a:rect l="l" t="t" r="r" b="b"/>
            <a:pathLst>
              <a:path w="508634" h="546100">
                <a:moveTo>
                  <a:pt x="253745" y="0"/>
                </a:move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6" y="541203"/>
                </a:lnTo>
                <a:lnTo>
                  <a:pt x="253745" y="545591"/>
                </a:lnTo>
                <a:lnTo>
                  <a:pt x="299400" y="541203"/>
                </a:lnTo>
                <a:lnTo>
                  <a:pt x="342409" y="528549"/>
                </a:lnTo>
                <a:lnTo>
                  <a:pt x="382043" y="508395"/>
                </a:lnTo>
                <a:lnTo>
                  <a:pt x="417576" y="481504"/>
                </a:lnTo>
                <a:lnTo>
                  <a:pt x="448280" y="448643"/>
                </a:lnTo>
                <a:lnTo>
                  <a:pt x="473427" y="410576"/>
                </a:lnTo>
                <a:lnTo>
                  <a:pt x="492290" y="368070"/>
                </a:lnTo>
                <a:lnTo>
                  <a:pt x="504141" y="321888"/>
                </a:lnTo>
                <a:lnTo>
                  <a:pt x="508253" y="272796"/>
                </a:ln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9"/>
          <p:cNvSpPr/>
          <p:nvPr/>
        </p:nvSpPr>
        <p:spPr>
          <a:xfrm>
            <a:off x="7830225" y="4372254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2795"/>
                </a:moveTo>
                <a:lnTo>
                  <a:pt x="504168" y="223703"/>
                </a:lnTo>
                <a:lnTo>
                  <a:pt x="492387" y="177521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1"/>
                </a:lnTo>
                <a:lnTo>
                  <a:pt x="4112" y="223703"/>
                </a:lnTo>
                <a:lnTo>
                  <a:pt x="0" y="272795"/>
                </a:lnTo>
                <a:lnTo>
                  <a:pt x="4112" y="321913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3"/>
                </a:lnTo>
                <a:lnTo>
                  <a:pt x="508254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0"/>
          <p:cNvSpPr/>
          <p:nvPr/>
        </p:nvSpPr>
        <p:spPr>
          <a:xfrm>
            <a:off x="7830225" y="4372254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1"/>
                </a:lnTo>
                <a:lnTo>
                  <a:pt x="4112" y="223703"/>
                </a:lnTo>
                <a:lnTo>
                  <a:pt x="0" y="272795"/>
                </a:lnTo>
                <a:lnTo>
                  <a:pt x="4112" y="321913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3"/>
                </a:lnTo>
                <a:lnTo>
                  <a:pt x="508254" y="272795"/>
                </a:lnTo>
                <a:lnTo>
                  <a:pt x="504168" y="223703"/>
                </a:lnTo>
                <a:lnTo>
                  <a:pt x="492387" y="177521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1"/>
          <p:cNvSpPr txBox="1"/>
          <p:nvPr/>
        </p:nvSpPr>
        <p:spPr>
          <a:xfrm>
            <a:off x="7220880" y="3723283"/>
            <a:ext cx="935990" cy="110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22"/>
          <p:cNvSpPr/>
          <p:nvPr/>
        </p:nvSpPr>
        <p:spPr>
          <a:xfrm>
            <a:off x="7279300" y="1871370"/>
            <a:ext cx="1381760" cy="2564130"/>
          </a:xfrm>
          <a:custGeom>
            <a:avLst/>
            <a:gdLst/>
            <a:ahLst/>
            <a:cxnLst/>
            <a:rect l="l" t="t" r="r" b="b"/>
            <a:pathLst>
              <a:path w="1381759" h="2564129">
                <a:moveTo>
                  <a:pt x="86105" y="509777"/>
                </a:moveTo>
                <a:lnTo>
                  <a:pt x="0" y="509777"/>
                </a:lnTo>
                <a:lnTo>
                  <a:pt x="28955" y="567183"/>
                </a:lnTo>
                <a:lnTo>
                  <a:pt x="28955" y="524256"/>
                </a:lnTo>
                <a:lnTo>
                  <a:pt x="57150" y="524256"/>
                </a:lnTo>
                <a:lnTo>
                  <a:pt x="57150" y="568205"/>
                </a:lnTo>
                <a:lnTo>
                  <a:pt x="86105" y="509777"/>
                </a:lnTo>
                <a:close/>
              </a:path>
              <a:path w="1381759" h="2564129">
                <a:moveTo>
                  <a:pt x="57150" y="509777"/>
                </a:moveTo>
                <a:lnTo>
                  <a:pt x="57150" y="62483"/>
                </a:lnTo>
                <a:lnTo>
                  <a:pt x="28955" y="62483"/>
                </a:lnTo>
                <a:lnTo>
                  <a:pt x="28955" y="509777"/>
                </a:lnTo>
                <a:lnTo>
                  <a:pt x="57150" y="509777"/>
                </a:lnTo>
                <a:close/>
              </a:path>
              <a:path w="1381759" h="2564129">
                <a:moveTo>
                  <a:pt x="57150" y="568205"/>
                </a:moveTo>
                <a:lnTo>
                  <a:pt x="57150" y="524256"/>
                </a:lnTo>
                <a:lnTo>
                  <a:pt x="28955" y="524256"/>
                </a:lnTo>
                <a:lnTo>
                  <a:pt x="28955" y="567183"/>
                </a:lnTo>
                <a:lnTo>
                  <a:pt x="43432" y="595883"/>
                </a:lnTo>
                <a:lnTo>
                  <a:pt x="57150" y="568205"/>
                </a:lnTo>
                <a:close/>
              </a:path>
              <a:path w="1381759" h="2564129">
                <a:moveTo>
                  <a:pt x="86105" y="1627631"/>
                </a:moveTo>
                <a:lnTo>
                  <a:pt x="0" y="1627631"/>
                </a:lnTo>
                <a:lnTo>
                  <a:pt x="28955" y="1685037"/>
                </a:lnTo>
                <a:lnTo>
                  <a:pt x="28955" y="1642109"/>
                </a:lnTo>
                <a:lnTo>
                  <a:pt x="57150" y="1642109"/>
                </a:lnTo>
                <a:lnTo>
                  <a:pt x="57150" y="1686059"/>
                </a:lnTo>
                <a:lnTo>
                  <a:pt x="86105" y="1627631"/>
                </a:lnTo>
                <a:close/>
              </a:path>
              <a:path w="1381759" h="2564129">
                <a:moveTo>
                  <a:pt x="57150" y="1627631"/>
                </a:moveTo>
                <a:lnTo>
                  <a:pt x="57150" y="1180337"/>
                </a:lnTo>
                <a:lnTo>
                  <a:pt x="28955" y="1180337"/>
                </a:lnTo>
                <a:lnTo>
                  <a:pt x="28955" y="1627631"/>
                </a:lnTo>
                <a:lnTo>
                  <a:pt x="57150" y="1627631"/>
                </a:lnTo>
                <a:close/>
              </a:path>
              <a:path w="1381759" h="2564129">
                <a:moveTo>
                  <a:pt x="57150" y="1686059"/>
                </a:moveTo>
                <a:lnTo>
                  <a:pt x="57150" y="1642109"/>
                </a:lnTo>
                <a:lnTo>
                  <a:pt x="28955" y="1642109"/>
                </a:lnTo>
                <a:lnTo>
                  <a:pt x="28955" y="1685037"/>
                </a:lnTo>
                <a:lnTo>
                  <a:pt x="43432" y="1713737"/>
                </a:lnTo>
                <a:lnTo>
                  <a:pt x="57150" y="1686059"/>
                </a:lnTo>
                <a:close/>
              </a:path>
              <a:path w="1381759" h="2564129">
                <a:moveTo>
                  <a:pt x="1381505" y="497585"/>
                </a:moveTo>
                <a:lnTo>
                  <a:pt x="1295400" y="497585"/>
                </a:lnTo>
                <a:lnTo>
                  <a:pt x="1324355" y="554483"/>
                </a:lnTo>
                <a:lnTo>
                  <a:pt x="1324355" y="512063"/>
                </a:lnTo>
                <a:lnTo>
                  <a:pt x="1352550" y="512063"/>
                </a:lnTo>
                <a:lnTo>
                  <a:pt x="1352550" y="555496"/>
                </a:lnTo>
                <a:lnTo>
                  <a:pt x="1381505" y="497585"/>
                </a:lnTo>
                <a:close/>
              </a:path>
              <a:path w="1381759" h="2564129">
                <a:moveTo>
                  <a:pt x="1352550" y="497585"/>
                </a:moveTo>
                <a:lnTo>
                  <a:pt x="1352550" y="49529"/>
                </a:lnTo>
                <a:lnTo>
                  <a:pt x="1324355" y="49529"/>
                </a:lnTo>
                <a:lnTo>
                  <a:pt x="1324355" y="497585"/>
                </a:lnTo>
                <a:lnTo>
                  <a:pt x="1352550" y="497585"/>
                </a:lnTo>
                <a:close/>
              </a:path>
              <a:path w="1381759" h="2564129">
                <a:moveTo>
                  <a:pt x="1352550" y="555496"/>
                </a:moveTo>
                <a:lnTo>
                  <a:pt x="1352550" y="512063"/>
                </a:lnTo>
                <a:lnTo>
                  <a:pt x="1324355" y="512063"/>
                </a:lnTo>
                <a:lnTo>
                  <a:pt x="1324355" y="554483"/>
                </a:lnTo>
                <a:lnTo>
                  <a:pt x="1338832" y="582929"/>
                </a:lnTo>
                <a:lnTo>
                  <a:pt x="1352550" y="555496"/>
                </a:lnTo>
                <a:close/>
              </a:path>
              <a:path w="1381759" h="2564129">
                <a:moveTo>
                  <a:pt x="1050623" y="621255"/>
                </a:moveTo>
                <a:lnTo>
                  <a:pt x="242315" y="0"/>
                </a:lnTo>
                <a:lnTo>
                  <a:pt x="224789" y="22859"/>
                </a:lnTo>
                <a:lnTo>
                  <a:pt x="1033460" y="643642"/>
                </a:lnTo>
                <a:lnTo>
                  <a:pt x="1050623" y="621255"/>
                </a:lnTo>
                <a:close/>
              </a:path>
              <a:path w="1381759" h="2564129">
                <a:moveTo>
                  <a:pt x="1062227" y="675746"/>
                </a:moveTo>
                <a:lnTo>
                  <a:pt x="1062227" y="630173"/>
                </a:lnTo>
                <a:lnTo>
                  <a:pt x="1044701" y="652271"/>
                </a:lnTo>
                <a:lnTo>
                  <a:pt x="1033460" y="643642"/>
                </a:lnTo>
                <a:lnTo>
                  <a:pt x="1015744" y="666750"/>
                </a:lnTo>
                <a:lnTo>
                  <a:pt x="1062227" y="675746"/>
                </a:lnTo>
                <a:close/>
              </a:path>
              <a:path w="1381759" h="2564129">
                <a:moveTo>
                  <a:pt x="1062227" y="630173"/>
                </a:moveTo>
                <a:lnTo>
                  <a:pt x="1050623" y="621255"/>
                </a:lnTo>
                <a:lnTo>
                  <a:pt x="1033460" y="643642"/>
                </a:lnTo>
                <a:lnTo>
                  <a:pt x="1044701" y="652271"/>
                </a:lnTo>
                <a:lnTo>
                  <a:pt x="1062227" y="630173"/>
                </a:lnTo>
                <a:close/>
              </a:path>
              <a:path w="1381759" h="2564129">
                <a:moveTo>
                  <a:pt x="1110232" y="685037"/>
                </a:moveTo>
                <a:lnTo>
                  <a:pt x="1068323" y="598169"/>
                </a:lnTo>
                <a:lnTo>
                  <a:pt x="1050623" y="621255"/>
                </a:lnTo>
                <a:lnTo>
                  <a:pt x="1062227" y="630173"/>
                </a:lnTo>
                <a:lnTo>
                  <a:pt x="1062227" y="675746"/>
                </a:lnTo>
                <a:lnTo>
                  <a:pt x="1110232" y="685037"/>
                </a:lnTo>
                <a:close/>
              </a:path>
              <a:path w="1381759" h="2564129">
                <a:moveTo>
                  <a:pt x="570590" y="2498917"/>
                </a:moveTo>
                <a:lnTo>
                  <a:pt x="217169" y="2210561"/>
                </a:lnTo>
                <a:lnTo>
                  <a:pt x="198881" y="2232659"/>
                </a:lnTo>
                <a:lnTo>
                  <a:pt x="552454" y="2521140"/>
                </a:lnTo>
                <a:lnTo>
                  <a:pt x="570590" y="2498917"/>
                </a:lnTo>
                <a:close/>
              </a:path>
              <a:path w="1381759" h="2564129">
                <a:moveTo>
                  <a:pt x="581405" y="2554011"/>
                </a:moveTo>
                <a:lnTo>
                  <a:pt x="581405" y="2507741"/>
                </a:lnTo>
                <a:lnTo>
                  <a:pt x="563117" y="2529839"/>
                </a:lnTo>
                <a:lnTo>
                  <a:pt x="552454" y="2521140"/>
                </a:lnTo>
                <a:lnTo>
                  <a:pt x="534161" y="2543555"/>
                </a:lnTo>
                <a:lnTo>
                  <a:pt x="581405" y="2554011"/>
                </a:lnTo>
                <a:close/>
              </a:path>
              <a:path w="1381759" h="2564129">
                <a:moveTo>
                  <a:pt x="581405" y="2507741"/>
                </a:moveTo>
                <a:lnTo>
                  <a:pt x="570590" y="2498917"/>
                </a:lnTo>
                <a:lnTo>
                  <a:pt x="552454" y="2521140"/>
                </a:lnTo>
                <a:lnTo>
                  <a:pt x="563117" y="2529839"/>
                </a:lnTo>
                <a:lnTo>
                  <a:pt x="581405" y="2507741"/>
                </a:lnTo>
                <a:close/>
              </a:path>
              <a:path w="1381759" h="2564129">
                <a:moveTo>
                  <a:pt x="627125" y="2564129"/>
                </a:moveTo>
                <a:lnTo>
                  <a:pt x="588263" y="2477261"/>
                </a:lnTo>
                <a:lnTo>
                  <a:pt x="570590" y="2498917"/>
                </a:lnTo>
                <a:lnTo>
                  <a:pt x="581405" y="2507741"/>
                </a:lnTo>
                <a:lnTo>
                  <a:pt x="581405" y="2554011"/>
                </a:lnTo>
                <a:lnTo>
                  <a:pt x="627125" y="2564129"/>
                </a:lnTo>
                <a:close/>
              </a:path>
              <a:path w="1381759" h="2564129">
                <a:moveTo>
                  <a:pt x="905679" y="2427706"/>
                </a:moveTo>
                <a:lnTo>
                  <a:pt x="878585" y="2419349"/>
                </a:lnTo>
                <a:lnTo>
                  <a:pt x="893825" y="2513837"/>
                </a:lnTo>
                <a:lnTo>
                  <a:pt x="901444" y="2505867"/>
                </a:lnTo>
                <a:lnTo>
                  <a:pt x="901444" y="2441447"/>
                </a:lnTo>
                <a:lnTo>
                  <a:pt x="905679" y="2427706"/>
                </a:lnTo>
                <a:close/>
              </a:path>
              <a:path w="1381759" h="2564129">
                <a:moveTo>
                  <a:pt x="933089" y="2436159"/>
                </a:moveTo>
                <a:lnTo>
                  <a:pt x="905679" y="2427706"/>
                </a:lnTo>
                <a:lnTo>
                  <a:pt x="901444" y="2441447"/>
                </a:lnTo>
                <a:lnTo>
                  <a:pt x="928877" y="2449829"/>
                </a:lnTo>
                <a:lnTo>
                  <a:pt x="933089" y="2436159"/>
                </a:lnTo>
                <a:close/>
              </a:path>
              <a:path w="1381759" h="2564129">
                <a:moveTo>
                  <a:pt x="960119" y="2444495"/>
                </a:moveTo>
                <a:lnTo>
                  <a:pt x="933089" y="2436159"/>
                </a:lnTo>
                <a:lnTo>
                  <a:pt x="928877" y="2449829"/>
                </a:lnTo>
                <a:lnTo>
                  <a:pt x="901444" y="2441447"/>
                </a:lnTo>
                <a:lnTo>
                  <a:pt x="901444" y="2505867"/>
                </a:lnTo>
                <a:lnTo>
                  <a:pt x="960119" y="2444495"/>
                </a:lnTo>
                <a:close/>
              </a:path>
              <a:path w="1381759" h="2564129">
                <a:moveTo>
                  <a:pt x="1326641" y="1159001"/>
                </a:moveTo>
                <a:lnTo>
                  <a:pt x="1299209" y="1150619"/>
                </a:lnTo>
                <a:lnTo>
                  <a:pt x="905679" y="2427706"/>
                </a:lnTo>
                <a:lnTo>
                  <a:pt x="933089" y="2436159"/>
                </a:lnTo>
                <a:lnTo>
                  <a:pt x="1326641" y="1159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3"/>
          <p:cNvSpPr/>
          <p:nvPr/>
        </p:nvSpPr>
        <p:spPr>
          <a:xfrm>
            <a:off x="7525425" y="2902355"/>
            <a:ext cx="909955" cy="784225"/>
          </a:xfrm>
          <a:custGeom>
            <a:avLst/>
            <a:gdLst/>
            <a:ahLst/>
            <a:cxnLst/>
            <a:rect l="l" t="t" r="r" b="b"/>
            <a:pathLst>
              <a:path w="909954" h="784225">
                <a:moveTo>
                  <a:pt x="49957" y="724822"/>
                </a:moveTo>
                <a:lnTo>
                  <a:pt x="33528" y="705612"/>
                </a:lnTo>
                <a:lnTo>
                  <a:pt x="0" y="784098"/>
                </a:lnTo>
                <a:lnTo>
                  <a:pt x="40385" y="774094"/>
                </a:lnTo>
                <a:lnTo>
                  <a:pt x="40385" y="733044"/>
                </a:lnTo>
                <a:lnTo>
                  <a:pt x="49957" y="724822"/>
                </a:lnTo>
                <a:close/>
              </a:path>
              <a:path w="909954" h="784225">
                <a:moveTo>
                  <a:pt x="66127" y="743728"/>
                </a:moveTo>
                <a:lnTo>
                  <a:pt x="49957" y="724822"/>
                </a:lnTo>
                <a:lnTo>
                  <a:pt x="40385" y="733044"/>
                </a:lnTo>
                <a:lnTo>
                  <a:pt x="56388" y="752094"/>
                </a:lnTo>
                <a:lnTo>
                  <a:pt x="66127" y="743728"/>
                </a:lnTo>
                <a:close/>
              </a:path>
              <a:path w="909954" h="784225">
                <a:moveTo>
                  <a:pt x="83057" y="763524"/>
                </a:moveTo>
                <a:lnTo>
                  <a:pt x="66127" y="743728"/>
                </a:lnTo>
                <a:lnTo>
                  <a:pt x="56388" y="752094"/>
                </a:lnTo>
                <a:lnTo>
                  <a:pt x="40385" y="733044"/>
                </a:lnTo>
                <a:lnTo>
                  <a:pt x="40385" y="774094"/>
                </a:lnTo>
                <a:lnTo>
                  <a:pt x="83057" y="763524"/>
                </a:lnTo>
                <a:close/>
              </a:path>
              <a:path w="909954" h="784225">
                <a:moveTo>
                  <a:pt x="909828" y="19050"/>
                </a:moveTo>
                <a:lnTo>
                  <a:pt x="893826" y="0"/>
                </a:lnTo>
                <a:lnTo>
                  <a:pt x="49957" y="724822"/>
                </a:lnTo>
                <a:lnTo>
                  <a:pt x="66127" y="743728"/>
                </a:lnTo>
                <a:lnTo>
                  <a:pt x="909828" y="19050"/>
                </a:lnTo>
                <a:close/>
              </a:path>
            </a:pathLst>
          </a:custGeom>
          <a:solidFill>
            <a:srgbClr val="561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04813" y="5163869"/>
            <a:ext cx="72040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In-order:	  1 (2,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) .  .  .  .  .  . 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3 4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5 .  .  .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6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6</a:t>
            </a:r>
            <a:endParaRPr lang="en-US" sz="18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404813" y="5494069"/>
            <a:ext cx="7207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Out-of-order: 	  1 (2,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) 4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.  .  .  . 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3  .  . 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5 .  .  .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6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6</a:t>
            </a: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381000" y="6029056"/>
            <a:ext cx="852264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Out-of-order execution did not allow any significant improvement!</a:t>
            </a:r>
          </a:p>
        </p:txBody>
      </p:sp>
    </p:spTree>
    <p:extLst>
      <p:ext uri="{BB962C8B-B14F-4D97-AF65-F5344CB8AC3E}">
        <p14:creationId xmlns:p14="http://schemas.microsoft.com/office/powerpoint/2010/main" val="192785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  <p:bldP spid="5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Out-of-Order Issue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Issue stage buffer holds multiple instructions waiting to issue.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Decode adds next instruction to buffer if there is space and the instruction does not cause a WAR or WAW hazard.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Note: WAR possible again because issue is out-of-order (WAR not possible with in-order issue and latching of input operands at functional unit)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Any instruction in buffer whose RAW hazards are satisfied can be issued (for now, at most one dispatch per cycle). On a write back (WB), new instructions may get enabled.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280898" y="4770033"/>
            <a:ext cx="394335" cy="393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Verdana"/>
                <a:cs typeface="Verdana"/>
              </a:rPr>
              <a:t>IF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953743" y="4782225"/>
            <a:ext cx="394335" cy="3943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Verdana"/>
                <a:cs typeface="Verdana"/>
              </a:rPr>
              <a:t>ID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2698473" y="4930053"/>
            <a:ext cx="243078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551151" y="4770033"/>
            <a:ext cx="463550" cy="412750"/>
          </a:xfrm>
          <a:custGeom>
            <a:avLst/>
            <a:gdLst/>
            <a:ahLst/>
            <a:cxnLst/>
            <a:rect l="l" t="t" r="r" b="b"/>
            <a:pathLst>
              <a:path w="463550" h="412750">
                <a:moveTo>
                  <a:pt x="0" y="0"/>
                </a:moveTo>
                <a:lnTo>
                  <a:pt x="0" y="412242"/>
                </a:lnTo>
                <a:lnTo>
                  <a:pt x="463296" y="412242"/>
                </a:lnTo>
                <a:lnTo>
                  <a:pt x="463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551151" y="4770033"/>
            <a:ext cx="463550" cy="412750"/>
          </a:xfrm>
          <a:custGeom>
            <a:avLst/>
            <a:gdLst/>
            <a:ahLst/>
            <a:cxnLst/>
            <a:rect l="l" t="t" r="r" b="b"/>
            <a:pathLst>
              <a:path w="463550" h="412750">
                <a:moveTo>
                  <a:pt x="0" y="0"/>
                </a:moveTo>
                <a:lnTo>
                  <a:pt x="0" y="412242"/>
                </a:lnTo>
                <a:lnTo>
                  <a:pt x="463296" y="412242"/>
                </a:lnTo>
                <a:lnTo>
                  <a:pt x="46329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5811243" y="4770033"/>
            <a:ext cx="394335" cy="393700"/>
          </a:xfrm>
          <a:custGeom>
            <a:avLst/>
            <a:gdLst/>
            <a:ahLst/>
            <a:cxnLst/>
            <a:rect l="l" t="t" r="r" b="b"/>
            <a:pathLst>
              <a:path w="394334" h="393700">
                <a:moveTo>
                  <a:pt x="0" y="0"/>
                </a:moveTo>
                <a:lnTo>
                  <a:pt x="0" y="393192"/>
                </a:lnTo>
                <a:lnTo>
                  <a:pt x="393954" y="393192"/>
                </a:lnTo>
                <a:lnTo>
                  <a:pt x="393954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880077" y="4860203"/>
            <a:ext cx="281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WB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4344393" y="4389033"/>
            <a:ext cx="394335" cy="393700"/>
          </a:xfrm>
          <a:custGeom>
            <a:avLst/>
            <a:gdLst/>
            <a:ahLst/>
            <a:cxnLst/>
            <a:rect l="l" t="t" r="r" b="b"/>
            <a:pathLst>
              <a:path w="394335" h="393700">
                <a:moveTo>
                  <a:pt x="0" y="0"/>
                </a:moveTo>
                <a:lnTo>
                  <a:pt x="0" y="393192"/>
                </a:lnTo>
                <a:lnTo>
                  <a:pt x="393953" y="393192"/>
                </a:lnTo>
                <a:lnTo>
                  <a:pt x="393953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4388843" y="4479203"/>
            <a:ext cx="326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ALU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4985998" y="4389033"/>
            <a:ext cx="571500" cy="393700"/>
          </a:xfrm>
          <a:custGeom>
            <a:avLst/>
            <a:gdLst/>
            <a:ahLst/>
            <a:cxnLst/>
            <a:rect l="l" t="t" r="r" b="b"/>
            <a:pathLst>
              <a:path w="571500" h="393700">
                <a:moveTo>
                  <a:pt x="0" y="0"/>
                </a:moveTo>
                <a:lnTo>
                  <a:pt x="0" y="393192"/>
                </a:lnTo>
                <a:lnTo>
                  <a:pt x="571500" y="393192"/>
                </a:lnTo>
                <a:lnTo>
                  <a:pt x="5715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4344393" y="4979583"/>
            <a:ext cx="813435" cy="393700"/>
          </a:xfrm>
          <a:custGeom>
            <a:avLst/>
            <a:gdLst/>
            <a:ahLst/>
            <a:cxnLst/>
            <a:rect l="l" t="t" r="r" b="b"/>
            <a:pathLst>
              <a:path w="813435" h="393700">
                <a:moveTo>
                  <a:pt x="0" y="0"/>
                </a:moveTo>
                <a:lnTo>
                  <a:pt x="0" y="393192"/>
                </a:lnTo>
                <a:lnTo>
                  <a:pt x="813053" y="393192"/>
                </a:lnTo>
                <a:lnTo>
                  <a:pt x="813053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4542768" y="5069753"/>
            <a:ext cx="395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Fadd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4344393" y="5474883"/>
            <a:ext cx="813435" cy="393700"/>
          </a:xfrm>
          <a:custGeom>
            <a:avLst/>
            <a:gdLst/>
            <a:ahLst/>
            <a:cxnLst/>
            <a:rect l="l" t="t" r="r" b="b"/>
            <a:pathLst>
              <a:path w="813435" h="393700">
                <a:moveTo>
                  <a:pt x="0" y="0"/>
                </a:moveTo>
                <a:lnTo>
                  <a:pt x="0" y="393192"/>
                </a:lnTo>
                <a:lnTo>
                  <a:pt x="813053" y="393192"/>
                </a:lnTo>
                <a:lnTo>
                  <a:pt x="813053" y="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4706343" y="594427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4" y="25146"/>
                </a:moveTo>
                <a:lnTo>
                  <a:pt x="32004" y="7620"/>
                </a:lnTo>
                <a:lnTo>
                  <a:pt x="25146" y="0"/>
                </a:lnTo>
                <a:lnTo>
                  <a:pt x="7620" y="0"/>
                </a:lnTo>
                <a:lnTo>
                  <a:pt x="0" y="7620"/>
                </a:lnTo>
                <a:lnTo>
                  <a:pt x="0" y="25146"/>
                </a:lnTo>
                <a:lnTo>
                  <a:pt x="7620" y="32004"/>
                </a:lnTo>
                <a:lnTo>
                  <a:pt x="25146" y="32004"/>
                </a:lnTo>
                <a:lnTo>
                  <a:pt x="32004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4706343" y="594427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16002"/>
                </a:lnTo>
                <a:lnTo>
                  <a:pt x="0" y="25146"/>
                </a:lnTo>
                <a:lnTo>
                  <a:pt x="7620" y="32004"/>
                </a:lnTo>
                <a:lnTo>
                  <a:pt x="16002" y="32004"/>
                </a:lnTo>
                <a:lnTo>
                  <a:pt x="25146" y="32004"/>
                </a:lnTo>
                <a:lnTo>
                  <a:pt x="32004" y="25146"/>
                </a:lnTo>
                <a:lnTo>
                  <a:pt x="32004" y="16002"/>
                </a:lnTo>
                <a:lnTo>
                  <a:pt x="32004" y="7620"/>
                </a:lnTo>
                <a:lnTo>
                  <a:pt x="25146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4703295" y="601742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3" y="24384"/>
                </a:moveTo>
                <a:lnTo>
                  <a:pt x="32003" y="6858"/>
                </a:lnTo>
                <a:lnTo>
                  <a:pt x="24384" y="0"/>
                </a:lnTo>
                <a:lnTo>
                  <a:pt x="6858" y="0"/>
                </a:lnTo>
                <a:lnTo>
                  <a:pt x="0" y="6858"/>
                </a:lnTo>
                <a:lnTo>
                  <a:pt x="0" y="24384"/>
                </a:lnTo>
                <a:lnTo>
                  <a:pt x="6858" y="32003"/>
                </a:lnTo>
                <a:lnTo>
                  <a:pt x="24384" y="32003"/>
                </a:lnTo>
                <a:lnTo>
                  <a:pt x="32003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4703295" y="601742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6858" y="0"/>
                </a:lnTo>
                <a:lnTo>
                  <a:pt x="0" y="6858"/>
                </a:lnTo>
                <a:lnTo>
                  <a:pt x="0" y="16002"/>
                </a:lnTo>
                <a:lnTo>
                  <a:pt x="0" y="24384"/>
                </a:lnTo>
                <a:lnTo>
                  <a:pt x="6858" y="32003"/>
                </a:lnTo>
                <a:lnTo>
                  <a:pt x="16002" y="32003"/>
                </a:lnTo>
                <a:lnTo>
                  <a:pt x="24384" y="32003"/>
                </a:lnTo>
                <a:lnTo>
                  <a:pt x="32003" y="24384"/>
                </a:lnTo>
                <a:lnTo>
                  <a:pt x="32003" y="16002"/>
                </a:lnTo>
                <a:lnTo>
                  <a:pt x="32003" y="6858"/>
                </a:lnTo>
                <a:lnTo>
                  <a:pt x="24384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706343" y="609667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4" y="25146"/>
                </a:moveTo>
                <a:lnTo>
                  <a:pt x="32004" y="7620"/>
                </a:lnTo>
                <a:lnTo>
                  <a:pt x="25146" y="0"/>
                </a:lnTo>
                <a:lnTo>
                  <a:pt x="7620" y="0"/>
                </a:lnTo>
                <a:lnTo>
                  <a:pt x="0" y="7620"/>
                </a:lnTo>
                <a:lnTo>
                  <a:pt x="0" y="25146"/>
                </a:lnTo>
                <a:lnTo>
                  <a:pt x="7620" y="32004"/>
                </a:lnTo>
                <a:lnTo>
                  <a:pt x="25146" y="32004"/>
                </a:lnTo>
                <a:lnTo>
                  <a:pt x="32004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706343" y="609667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16002"/>
                </a:lnTo>
                <a:lnTo>
                  <a:pt x="0" y="25146"/>
                </a:lnTo>
                <a:lnTo>
                  <a:pt x="7620" y="32004"/>
                </a:lnTo>
                <a:lnTo>
                  <a:pt x="16002" y="32004"/>
                </a:lnTo>
                <a:lnTo>
                  <a:pt x="25146" y="32004"/>
                </a:lnTo>
                <a:lnTo>
                  <a:pt x="32004" y="25146"/>
                </a:lnTo>
                <a:lnTo>
                  <a:pt x="32004" y="16002"/>
                </a:lnTo>
                <a:lnTo>
                  <a:pt x="32004" y="7620"/>
                </a:lnTo>
                <a:lnTo>
                  <a:pt x="25146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703295" y="616982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3" y="24384"/>
                </a:moveTo>
                <a:lnTo>
                  <a:pt x="32003" y="6858"/>
                </a:lnTo>
                <a:lnTo>
                  <a:pt x="24384" y="0"/>
                </a:lnTo>
                <a:lnTo>
                  <a:pt x="6858" y="0"/>
                </a:lnTo>
                <a:lnTo>
                  <a:pt x="0" y="6858"/>
                </a:lnTo>
                <a:lnTo>
                  <a:pt x="0" y="24384"/>
                </a:lnTo>
                <a:lnTo>
                  <a:pt x="6858" y="32003"/>
                </a:lnTo>
                <a:lnTo>
                  <a:pt x="24384" y="32003"/>
                </a:lnTo>
                <a:lnTo>
                  <a:pt x="32003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703295" y="616982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6858" y="0"/>
                </a:lnTo>
                <a:lnTo>
                  <a:pt x="0" y="6858"/>
                </a:lnTo>
                <a:lnTo>
                  <a:pt x="0" y="16002"/>
                </a:lnTo>
                <a:lnTo>
                  <a:pt x="0" y="24384"/>
                </a:lnTo>
                <a:lnTo>
                  <a:pt x="6858" y="32003"/>
                </a:lnTo>
                <a:lnTo>
                  <a:pt x="16002" y="32003"/>
                </a:lnTo>
                <a:lnTo>
                  <a:pt x="24384" y="32003"/>
                </a:lnTo>
                <a:lnTo>
                  <a:pt x="32003" y="24384"/>
                </a:lnTo>
                <a:lnTo>
                  <a:pt x="32003" y="16002"/>
                </a:lnTo>
                <a:lnTo>
                  <a:pt x="32003" y="6858"/>
                </a:lnTo>
                <a:lnTo>
                  <a:pt x="24384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3772893" y="4210725"/>
            <a:ext cx="2642235" cy="1468755"/>
          </a:xfrm>
          <a:custGeom>
            <a:avLst/>
            <a:gdLst/>
            <a:ahLst/>
            <a:cxnLst/>
            <a:rect l="l" t="t" r="r" b="b"/>
            <a:pathLst>
              <a:path w="2642234" h="1468754">
                <a:moveTo>
                  <a:pt x="76200" y="476250"/>
                </a:moveTo>
                <a:lnTo>
                  <a:pt x="0" y="476250"/>
                </a:lnTo>
                <a:lnTo>
                  <a:pt x="25908" y="528066"/>
                </a:lnTo>
                <a:lnTo>
                  <a:pt x="25908" y="496061"/>
                </a:lnTo>
                <a:lnTo>
                  <a:pt x="31242" y="502157"/>
                </a:lnTo>
                <a:lnTo>
                  <a:pt x="45720" y="502157"/>
                </a:lnTo>
                <a:lnTo>
                  <a:pt x="51054" y="496061"/>
                </a:lnTo>
                <a:lnTo>
                  <a:pt x="51054" y="526541"/>
                </a:lnTo>
                <a:lnTo>
                  <a:pt x="76200" y="476250"/>
                </a:lnTo>
                <a:close/>
              </a:path>
              <a:path w="2642234" h="1468754">
                <a:moveTo>
                  <a:pt x="2641854" y="762761"/>
                </a:moveTo>
                <a:lnTo>
                  <a:pt x="2641854" y="6095"/>
                </a:lnTo>
                <a:lnTo>
                  <a:pt x="2636520" y="0"/>
                </a:lnTo>
                <a:lnTo>
                  <a:pt x="31242" y="0"/>
                </a:lnTo>
                <a:lnTo>
                  <a:pt x="25908" y="6095"/>
                </a:lnTo>
                <a:lnTo>
                  <a:pt x="25908" y="476250"/>
                </a:lnTo>
                <a:lnTo>
                  <a:pt x="38100" y="476250"/>
                </a:lnTo>
                <a:lnTo>
                  <a:pt x="38100" y="25908"/>
                </a:lnTo>
                <a:lnTo>
                  <a:pt x="51054" y="12954"/>
                </a:lnTo>
                <a:lnTo>
                  <a:pt x="51054" y="25908"/>
                </a:lnTo>
                <a:lnTo>
                  <a:pt x="2616707" y="25908"/>
                </a:lnTo>
                <a:lnTo>
                  <a:pt x="2616707" y="12954"/>
                </a:lnTo>
                <a:lnTo>
                  <a:pt x="2628899" y="25908"/>
                </a:lnTo>
                <a:lnTo>
                  <a:pt x="2628899" y="768857"/>
                </a:lnTo>
                <a:lnTo>
                  <a:pt x="2636520" y="768857"/>
                </a:lnTo>
                <a:lnTo>
                  <a:pt x="2641854" y="762761"/>
                </a:lnTo>
                <a:close/>
              </a:path>
              <a:path w="2642234" h="1468754">
                <a:moveTo>
                  <a:pt x="51054" y="526541"/>
                </a:moveTo>
                <a:lnTo>
                  <a:pt x="51054" y="496061"/>
                </a:lnTo>
                <a:lnTo>
                  <a:pt x="45720" y="502157"/>
                </a:lnTo>
                <a:lnTo>
                  <a:pt x="31242" y="502157"/>
                </a:lnTo>
                <a:lnTo>
                  <a:pt x="25908" y="496061"/>
                </a:lnTo>
                <a:lnTo>
                  <a:pt x="25908" y="528066"/>
                </a:lnTo>
                <a:lnTo>
                  <a:pt x="38100" y="552450"/>
                </a:lnTo>
                <a:lnTo>
                  <a:pt x="51054" y="526541"/>
                </a:lnTo>
                <a:close/>
              </a:path>
              <a:path w="2642234" h="1468754">
                <a:moveTo>
                  <a:pt x="51054" y="25908"/>
                </a:moveTo>
                <a:lnTo>
                  <a:pt x="51054" y="12954"/>
                </a:lnTo>
                <a:lnTo>
                  <a:pt x="38100" y="25908"/>
                </a:lnTo>
                <a:lnTo>
                  <a:pt x="51054" y="25908"/>
                </a:lnTo>
                <a:close/>
              </a:path>
              <a:path w="2642234" h="1468754">
                <a:moveTo>
                  <a:pt x="51054" y="476250"/>
                </a:moveTo>
                <a:lnTo>
                  <a:pt x="51054" y="25908"/>
                </a:lnTo>
                <a:lnTo>
                  <a:pt x="38100" y="25908"/>
                </a:lnTo>
                <a:lnTo>
                  <a:pt x="38100" y="476250"/>
                </a:lnTo>
                <a:lnTo>
                  <a:pt x="51054" y="476250"/>
                </a:lnTo>
                <a:close/>
              </a:path>
              <a:path w="2642234" h="1468754">
                <a:moveTo>
                  <a:pt x="248018" y="728702"/>
                </a:moveTo>
                <a:lnTo>
                  <a:pt x="247650" y="728472"/>
                </a:lnTo>
                <a:lnTo>
                  <a:pt x="240030" y="730757"/>
                </a:lnTo>
                <a:lnTo>
                  <a:pt x="236981" y="736854"/>
                </a:lnTo>
                <a:lnTo>
                  <a:pt x="233172" y="742950"/>
                </a:lnTo>
                <a:lnTo>
                  <a:pt x="234202" y="746384"/>
                </a:lnTo>
                <a:lnTo>
                  <a:pt x="237744" y="741426"/>
                </a:lnTo>
                <a:lnTo>
                  <a:pt x="248018" y="728702"/>
                </a:lnTo>
                <a:close/>
              </a:path>
              <a:path w="2642234" h="1468754">
                <a:moveTo>
                  <a:pt x="242550" y="754936"/>
                </a:moveTo>
                <a:lnTo>
                  <a:pt x="241554" y="754379"/>
                </a:lnTo>
                <a:lnTo>
                  <a:pt x="235458" y="750570"/>
                </a:lnTo>
                <a:lnTo>
                  <a:pt x="234202" y="746384"/>
                </a:lnTo>
                <a:lnTo>
                  <a:pt x="233934" y="746760"/>
                </a:lnTo>
                <a:lnTo>
                  <a:pt x="234696" y="755142"/>
                </a:lnTo>
                <a:lnTo>
                  <a:pt x="240030" y="759714"/>
                </a:lnTo>
                <a:lnTo>
                  <a:pt x="240504" y="760052"/>
                </a:lnTo>
                <a:lnTo>
                  <a:pt x="242550" y="754936"/>
                </a:lnTo>
                <a:close/>
              </a:path>
              <a:path w="2642234" h="1468754">
                <a:moveTo>
                  <a:pt x="270369" y="741560"/>
                </a:moveTo>
                <a:lnTo>
                  <a:pt x="253746" y="732282"/>
                </a:lnTo>
                <a:lnTo>
                  <a:pt x="248018" y="728702"/>
                </a:lnTo>
                <a:lnTo>
                  <a:pt x="237744" y="741426"/>
                </a:lnTo>
                <a:lnTo>
                  <a:pt x="234202" y="746384"/>
                </a:lnTo>
                <a:lnTo>
                  <a:pt x="235458" y="750570"/>
                </a:lnTo>
                <a:lnTo>
                  <a:pt x="241554" y="754379"/>
                </a:lnTo>
                <a:lnTo>
                  <a:pt x="242550" y="754936"/>
                </a:lnTo>
                <a:lnTo>
                  <a:pt x="243078" y="753617"/>
                </a:lnTo>
                <a:lnTo>
                  <a:pt x="255270" y="747522"/>
                </a:lnTo>
                <a:lnTo>
                  <a:pt x="262890" y="750570"/>
                </a:lnTo>
                <a:lnTo>
                  <a:pt x="262962" y="750732"/>
                </a:lnTo>
                <a:lnTo>
                  <a:pt x="270369" y="741560"/>
                </a:lnTo>
                <a:close/>
              </a:path>
              <a:path w="2642234" h="1468754">
                <a:moveTo>
                  <a:pt x="540316" y="1385432"/>
                </a:moveTo>
                <a:lnTo>
                  <a:pt x="272040" y="771395"/>
                </a:lnTo>
                <a:lnTo>
                  <a:pt x="254145" y="761407"/>
                </a:lnTo>
                <a:lnTo>
                  <a:pt x="252984" y="762761"/>
                </a:lnTo>
                <a:lnTo>
                  <a:pt x="245364" y="763524"/>
                </a:lnTo>
                <a:lnTo>
                  <a:pt x="240504" y="760052"/>
                </a:lnTo>
                <a:lnTo>
                  <a:pt x="240030" y="761238"/>
                </a:lnTo>
                <a:lnTo>
                  <a:pt x="242316" y="767334"/>
                </a:lnTo>
                <a:lnTo>
                  <a:pt x="516869" y="1395739"/>
                </a:lnTo>
                <a:lnTo>
                  <a:pt x="540316" y="1385432"/>
                </a:lnTo>
                <a:close/>
              </a:path>
              <a:path w="2642234" h="1468754">
                <a:moveTo>
                  <a:pt x="254145" y="761407"/>
                </a:moveTo>
                <a:lnTo>
                  <a:pt x="242550" y="754936"/>
                </a:lnTo>
                <a:lnTo>
                  <a:pt x="240504" y="760052"/>
                </a:lnTo>
                <a:lnTo>
                  <a:pt x="245364" y="763524"/>
                </a:lnTo>
                <a:lnTo>
                  <a:pt x="252984" y="762761"/>
                </a:lnTo>
                <a:lnTo>
                  <a:pt x="254145" y="761407"/>
                </a:lnTo>
                <a:close/>
              </a:path>
              <a:path w="2642234" h="1468754">
                <a:moveTo>
                  <a:pt x="262962" y="750732"/>
                </a:moveTo>
                <a:lnTo>
                  <a:pt x="262890" y="750570"/>
                </a:lnTo>
                <a:lnTo>
                  <a:pt x="255270" y="747522"/>
                </a:lnTo>
                <a:lnTo>
                  <a:pt x="243078" y="753617"/>
                </a:lnTo>
                <a:lnTo>
                  <a:pt x="242550" y="754936"/>
                </a:lnTo>
                <a:lnTo>
                  <a:pt x="254145" y="761407"/>
                </a:lnTo>
                <a:lnTo>
                  <a:pt x="257555" y="757428"/>
                </a:lnTo>
                <a:lnTo>
                  <a:pt x="262962" y="750732"/>
                </a:lnTo>
                <a:close/>
              </a:path>
              <a:path w="2642234" h="1468754">
                <a:moveTo>
                  <a:pt x="527535" y="423096"/>
                </a:moveTo>
                <a:lnTo>
                  <a:pt x="507723" y="407095"/>
                </a:lnTo>
                <a:lnTo>
                  <a:pt x="248018" y="728702"/>
                </a:lnTo>
                <a:lnTo>
                  <a:pt x="253746" y="732282"/>
                </a:lnTo>
                <a:lnTo>
                  <a:pt x="270369" y="741560"/>
                </a:lnTo>
                <a:lnTo>
                  <a:pt x="527535" y="423096"/>
                </a:lnTo>
                <a:close/>
              </a:path>
              <a:path w="2642234" h="1468754">
                <a:moveTo>
                  <a:pt x="272040" y="771395"/>
                </a:moveTo>
                <a:lnTo>
                  <a:pt x="262962" y="750732"/>
                </a:lnTo>
                <a:lnTo>
                  <a:pt x="257555" y="757428"/>
                </a:lnTo>
                <a:lnTo>
                  <a:pt x="254145" y="761407"/>
                </a:lnTo>
                <a:lnTo>
                  <a:pt x="272040" y="771395"/>
                </a:lnTo>
                <a:close/>
              </a:path>
              <a:path w="2642234" h="1468754">
                <a:moveTo>
                  <a:pt x="504952" y="872489"/>
                </a:moveTo>
                <a:lnTo>
                  <a:pt x="270369" y="741560"/>
                </a:lnTo>
                <a:lnTo>
                  <a:pt x="262962" y="750732"/>
                </a:lnTo>
                <a:lnTo>
                  <a:pt x="272040" y="771395"/>
                </a:lnTo>
                <a:lnTo>
                  <a:pt x="492566" y="894480"/>
                </a:lnTo>
                <a:lnTo>
                  <a:pt x="504952" y="872489"/>
                </a:lnTo>
                <a:close/>
              </a:path>
              <a:path w="2642234" h="1468754">
                <a:moveTo>
                  <a:pt x="524255" y="919053"/>
                </a:moveTo>
                <a:lnTo>
                  <a:pt x="524255" y="890016"/>
                </a:lnTo>
                <a:lnTo>
                  <a:pt x="521208" y="896111"/>
                </a:lnTo>
                <a:lnTo>
                  <a:pt x="517398" y="902207"/>
                </a:lnTo>
                <a:lnTo>
                  <a:pt x="509778" y="904494"/>
                </a:lnTo>
                <a:lnTo>
                  <a:pt x="503681" y="900684"/>
                </a:lnTo>
                <a:lnTo>
                  <a:pt x="492566" y="894480"/>
                </a:lnTo>
                <a:lnTo>
                  <a:pt x="480060" y="916685"/>
                </a:lnTo>
                <a:lnTo>
                  <a:pt x="524255" y="919053"/>
                </a:lnTo>
                <a:close/>
              </a:path>
              <a:path w="2642234" h="1468754">
                <a:moveTo>
                  <a:pt x="565404" y="355854"/>
                </a:moveTo>
                <a:lnTo>
                  <a:pt x="487680" y="390905"/>
                </a:lnTo>
                <a:lnTo>
                  <a:pt x="507723" y="407095"/>
                </a:lnTo>
                <a:lnTo>
                  <a:pt x="515874" y="397001"/>
                </a:lnTo>
                <a:lnTo>
                  <a:pt x="519684" y="391667"/>
                </a:lnTo>
                <a:lnTo>
                  <a:pt x="528066" y="390905"/>
                </a:lnTo>
                <a:lnTo>
                  <a:pt x="538734" y="400050"/>
                </a:lnTo>
                <a:lnTo>
                  <a:pt x="539496" y="407670"/>
                </a:lnTo>
                <a:lnTo>
                  <a:pt x="539496" y="432757"/>
                </a:lnTo>
                <a:lnTo>
                  <a:pt x="547116" y="438911"/>
                </a:lnTo>
                <a:lnTo>
                  <a:pt x="565404" y="355854"/>
                </a:lnTo>
                <a:close/>
              </a:path>
              <a:path w="2642234" h="1468754">
                <a:moveTo>
                  <a:pt x="524255" y="890016"/>
                </a:moveTo>
                <a:lnTo>
                  <a:pt x="521970" y="882395"/>
                </a:lnTo>
                <a:lnTo>
                  <a:pt x="515874" y="878585"/>
                </a:lnTo>
                <a:lnTo>
                  <a:pt x="504952" y="872489"/>
                </a:lnTo>
                <a:lnTo>
                  <a:pt x="492566" y="894480"/>
                </a:lnTo>
                <a:lnTo>
                  <a:pt x="503681" y="900684"/>
                </a:lnTo>
                <a:lnTo>
                  <a:pt x="509778" y="904494"/>
                </a:lnTo>
                <a:lnTo>
                  <a:pt x="517398" y="902207"/>
                </a:lnTo>
                <a:lnTo>
                  <a:pt x="521208" y="896111"/>
                </a:lnTo>
                <a:lnTo>
                  <a:pt x="524255" y="890016"/>
                </a:lnTo>
                <a:close/>
              </a:path>
              <a:path w="2642234" h="1468754">
                <a:moveTo>
                  <a:pt x="547878" y="1451184"/>
                </a:moveTo>
                <a:lnTo>
                  <a:pt x="547878" y="1403604"/>
                </a:lnTo>
                <a:lnTo>
                  <a:pt x="544830" y="1411224"/>
                </a:lnTo>
                <a:lnTo>
                  <a:pt x="532638" y="1417319"/>
                </a:lnTo>
                <a:lnTo>
                  <a:pt x="525017" y="1414272"/>
                </a:lnTo>
                <a:lnTo>
                  <a:pt x="516869" y="1395739"/>
                </a:lnTo>
                <a:lnTo>
                  <a:pt x="493776" y="1405889"/>
                </a:lnTo>
                <a:lnTo>
                  <a:pt x="547878" y="1451184"/>
                </a:lnTo>
                <a:close/>
              </a:path>
              <a:path w="2642234" h="1468754">
                <a:moveTo>
                  <a:pt x="565404" y="921257"/>
                </a:moveTo>
                <a:lnTo>
                  <a:pt x="517398" y="850392"/>
                </a:lnTo>
                <a:lnTo>
                  <a:pt x="504952" y="872489"/>
                </a:lnTo>
                <a:lnTo>
                  <a:pt x="515874" y="878585"/>
                </a:lnTo>
                <a:lnTo>
                  <a:pt x="521970" y="882395"/>
                </a:lnTo>
                <a:lnTo>
                  <a:pt x="524255" y="890016"/>
                </a:lnTo>
                <a:lnTo>
                  <a:pt x="524255" y="919053"/>
                </a:lnTo>
                <a:lnTo>
                  <a:pt x="565404" y="921257"/>
                </a:lnTo>
                <a:close/>
              </a:path>
              <a:path w="2642234" h="1468754">
                <a:moveTo>
                  <a:pt x="539496" y="407670"/>
                </a:moveTo>
                <a:lnTo>
                  <a:pt x="538734" y="400050"/>
                </a:lnTo>
                <a:lnTo>
                  <a:pt x="528066" y="390905"/>
                </a:lnTo>
                <a:lnTo>
                  <a:pt x="519684" y="391667"/>
                </a:lnTo>
                <a:lnTo>
                  <a:pt x="515874" y="397001"/>
                </a:lnTo>
                <a:lnTo>
                  <a:pt x="507723" y="407095"/>
                </a:lnTo>
                <a:lnTo>
                  <a:pt x="527535" y="423096"/>
                </a:lnTo>
                <a:lnTo>
                  <a:pt x="535686" y="413004"/>
                </a:lnTo>
                <a:lnTo>
                  <a:pt x="539496" y="407670"/>
                </a:lnTo>
                <a:close/>
              </a:path>
              <a:path w="2642234" h="1468754">
                <a:moveTo>
                  <a:pt x="547878" y="1403604"/>
                </a:moveTo>
                <a:lnTo>
                  <a:pt x="545592" y="1397507"/>
                </a:lnTo>
                <a:lnTo>
                  <a:pt x="540316" y="1385432"/>
                </a:lnTo>
                <a:lnTo>
                  <a:pt x="516869" y="1395739"/>
                </a:lnTo>
                <a:lnTo>
                  <a:pt x="525017" y="1414272"/>
                </a:lnTo>
                <a:lnTo>
                  <a:pt x="532638" y="1417319"/>
                </a:lnTo>
                <a:lnTo>
                  <a:pt x="544830" y="1411224"/>
                </a:lnTo>
                <a:lnTo>
                  <a:pt x="547878" y="1403604"/>
                </a:lnTo>
                <a:close/>
              </a:path>
              <a:path w="2642234" h="1468754">
                <a:moveTo>
                  <a:pt x="539496" y="432757"/>
                </a:moveTo>
                <a:lnTo>
                  <a:pt x="539496" y="407670"/>
                </a:lnTo>
                <a:lnTo>
                  <a:pt x="535686" y="413004"/>
                </a:lnTo>
                <a:lnTo>
                  <a:pt x="527535" y="423096"/>
                </a:lnTo>
                <a:lnTo>
                  <a:pt x="539496" y="432757"/>
                </a:lnTo>
                <a:close/>
              </a:path>
              <a:path w="2642234" h="1468754">
                <a:moveTo>
                  <a:pt x="563117" y="1375410"/>
                </a:moveTo>
                <a:lnTo>
                  <a:pt x="540316" y="1385432"/>
                </a:lnTo>
                <a:lnTo>
                  <a:pt x="545592" y="1397507"/>
                </a:lnTo>
                <a:lnTo>
                  <a:pt x="547878" y="1403604"/>
                </a:lnTo>
                <a:lnTo>
                  <a:pt x="547878" y="1451184"/>
                </a:lnTo>
                <a:lnTo>
                  <a:pt x="559308" y="1460754"/>
                </a:lnTo>
                <a:lnTo>
                  <a:pt x="563117" y="1375410"/>
                </a:lnTo>
                <a:close/>
              </a:path>
              <a:path w="2642234" h="1468754">
                <a:moveTo>
                  <a:pt x="1073658" y="381000"/>
                </a:moveTo>
                <a:lnTo>
                  <a:pt x="1073658" y="361188"/>
                </a:lnTo>
                <a:lnTo>
                  <a:pt x="1067562" y="355854"/>
                </a:lnTo>
                <a:lnTo>
                  <a:pt x="977646" y="355854"/>
                </a:lnTo>
                <a:lnTo>
                  <a:pt x="971550" y="361188"/>
                </a:lnTo>
                <a:lnTo>
                  <a:pt x="971550" y="375666"/>
                </a:lnTo>
                <a:lnTo>
                  <a:pt x="977646" y="381000"/>
                </a:lnTo>
                <a:lnTo>
                  <a:pt x="1047750" y="381000"/>
                </a:lnTo>
                <a:lnTo>
                  <a:pt x="1047750" y="368807"/>
                </a:lnTo>
                <a:lnTo>
                  <a:pt x="1060704" y="381000"/>
                </a:lnTo>
                <a:lnTo>
                  <a:pt x="1073658" y="381000"/>
                </a:lnTo>
                <a:close/>
              </a:path>
              <a:path w="2642234" h="1468754">
                <a:moveTo>
                  <a:pt x="1060704" y="381000"/>
                </a:moveTo>
                <a:lnTo>
                  <a:pt x="1047750" y="368807"/>
                </a:lnTo>
                <a:lnTo>
                  <a:pt x="1047750" y="381000"/>
                </a:lnTo>
                <a:lnTo>
                  <a:pt x="1060704" y="381000"/>
                </a:lnTo>
                <a:close/>
              </a:path>
              <a:path w="2642234" h="1468754">
                <a:moveTo>
                  <a:pt x="1073658" y="666750"/>
                </a:moveTo>
                <a:lnTo>
                  <a:pt x="1073658" y="381000"/>
                </a:lnTo>
                <a:lnTo>
                  <a:pt x="1047750" y="381000"/>
                </a:lnTo>
                <a:lnTo>
                  <a:pt x="1047750" y="686561"/>
                </a:lnTo>
                <a:lnTo>
                  <a:pt x="1053846" y="692657"/>
                </a:lnTo>
                <a:lnTo>
                  <a:pt x="1060704" y="692657"/>
                </a:lnTo>
                <a:lnTo>
                  <a:pt x="1060704" y="666750"/>
                </a:lnTo>
                <a:lnTo>
                  <a:pt x="1073658" y="666750"/>
                </a:lnTo>
                <a:close/>
              </a:path>
              <a:path w="2642234" h="1468754">
                <a:moveTo>
                  <a:pt x="1969008" y="686561"/>
                </a:moveTo>
                <a:lnTo>
                  <a:pt x="1969008" y="672845"/>
                </a:lnTo>
                <a:lnTo>
                  <a:pt x="1962912" y="666750"/>
                </a:lnTo>
                <a:lnTo>
                  <a:pt x="1060704" y="666750"/>
                </a:lnTo>
                <a:lnTo>
                  <a:pt x="1073658" y="679704"/>
                </a:lnTo>
                <a:lnTo>
                  <a:pt x="1073658" y="692657"/>
                </a:lnTo>
                <a:lnTo>
                  <a:pt x="1962912" y="692657"/>
                </a:lnTo>
                <a:lnTo>
                  <a:pt x="1969008" y="686561"/>
                </a:lnTo>
                <a:close/>
              </a:path>
              <a:path w="2642234" h="1468754">
                <a:moveTo>
                  <a:pt x="1073658" y="692657"/>
                </a:moveTo>
                <a:lnTo>
                  <a:pt x="1073658" y="679704"/>
                </a:lnTo>
                <a:lnTo>
                  <a:pt x="1060704" y="666750"/>
                </a:lnTo>
                <a:lnTo>
                  <a:pt x="1060704" y="692657"/>
                </a:lnTo>
                <a:lnTo>
                  <a:pt x="1073658" y="692657"/>
                </a:lnTo>
                <a:close/>
              </a:path>
              <a:path w="2642234" h="1468754">
                <a:moveTo>
                  <a:pt x="1130808" y="381000"/>
                </a:moveTo>
                <a:lnTo>
                  <a:pt x="1130808" y="355854"/>
                </a:lnTo>
                <a:lnTo>
                  <a:pt x="1067562" y="355854"/>
                </a:lnTo>
                <a:lnTo>
                  <a:pt x="1073658" y="361188"/>
                </a:lnTo>
                <a:lnTo>
                  <a:pt x="1073658" y="381000"/>
                </a:lnTo>
                <a:lnTo>
                  <a:pt x="1130808" y="381000"/>
                </a:lnTo>
                <a:close/>
              </a:path>
              <a:path w="2642234" h="1468754">
                <a:moveTo>
                  <a:pt x="1194054" y="368807"/>
                </a:moveTo>
                <a:lnTo>
                  <a:pt x="1117854" y="330707"/>
                </a:lnTo>
                <a:lnTo>
                  <a:pt x="1117854" y="355854"/>
                </a:lnTo>
                <a:lnTo>
                  <a:pt x="1130808" y="355854"/>
                </a:lnTo>
                <a:lnTo>
                  <a:pt x="1130808" y="400430"/>
                </a:lnTo>
                <a:lnTo>
                  <a:pt x="1194054" y="368807"/>
                </a:lnTo>
                <a:close/>
              </a:path>
              <a:path w="2642234" h="1468754">
                <a:moveTo>
                  <a:pt x="1130808" y="400430"/>
                </a:moveTo>
                <a:lnTo>
                  <a:pt x="1130808" y="381000"/>
                </a:lnTo>
                <a:lnTo>
                  <a:pt x="1117854" y="381000"/>
                </a:lnTo>
                <a:lnTo>
                  <a:pt x="1117854" y="406907"/>
                </a:lnTo>
                <a:lnTo>
                  <a:pt x="1130808" y="400430"/>
                </a:lnTo>
                <a:close/>
              </a:path>
              <a:path w="2642234" h="1468754">
                <a:moveTo>
                  <a:pt x="1974767" y="901871"/>
                </a:moveTo>
                <a:lnTo>
                  <a:pt x="1956859" y="883963"/>
                </a:lnTo>
                <a:lnTo>
                  <a:pt x="1395984" y="1450086"/>
                </a:lnTo>
                <a:lnTo>
                  <a:pt x="1395984" y="1458468"/>
                </a:lnTo>
                <a:lnTo>
                  <a:pt x="1401317" y="1463039"/>
                </a:lnTo>
                <a:lnTo>
                  <a:pt x="1405890" y="1468374"/>
                </a:lnTo>
                <a:lnTo>
                  <a:pt x="1414272" y="1468374"/>
                </a:lnTo>
                <a:lnTo>
                  <a:pt x="1418844" y="1463039"/>
                </a:lnTo>
                <a:lnTo>
                  <a:pt x="1974767" y="901871"/>
                </a:lnTo>
                <a:close/>
              </a:path>
              <a:path w="2642234" h="1468754">
                <a:moveTo>
                  <a:pt x="1981830" y="533782"/>
                </a:moveTo>
                <a:lnTo>
                  <a:pt x="1806702" y="353567"/>
                </a:lnTo>
                <a:lnTo>
                  <a:pt x="1801367" y="348234"/>
                </a:lnTo>
                <a:lnTo>
                  <a:pt x="1793748" y="348234"/>
                </a:lnTo>
                <a:lnTo>
                  <a:pt x="1788414" y="352805"/>
                </a:lnTo>
                <a:lnTo>
                  <a:pt x="1783080" y="358139"/>
                </a:lnTo>
                <a:lnTo>
                  <a:pt x="1783080" y="365760"/>
                </a:lnTo>
                <a:lnTo>
                  <a:pt x="1788414" y="371094"/>
                </a:lnTo>
                <a:lnTo>
                  <a:pt x="1963679" y="551428"/>
                </a:lnTo>
                <a:lnTo>
                  <a:pt x="1981830" y="533782"/>
                </a:lnTo>
                <a:close/>
              </a:path>
              <a:path w="2642234" h="1468754">
                <a:moveTo>
                  <a:pt x="2019300" y="838200"/>
                </a:moveTo>
                <a:lnTo>
                  <a:pt x="1938528" y="865632"/>
                </a:lnTo>
                <a:lnTo>
                  <a:pt x="1956859" y="883963"/>
                </a:lnTo>
                <a:lnTo>
                  <a:pt x="1965960" y="874776"/>
                </a:lnTo>
                <a:lnTo>
                  <a:pt x="1970531" y="869442"/>
                </a:lnTo>
                <a:lnTo>
                  <a:pt x="1978914" y="869442"/>
                </a:lnTo>
                <a:lnTo>
                  <a:pt x="1983486" y="874776"/>
                </a:lnTo>
                <a:lnTo>
                  <a:pt x="1988820" y="879348"/>
                </a:lnTo>
                <a:lnTo>
                  <a:pt x="1988820" y="915924"/>
                </a:lnTo>
                <a:lnTo>
                  <a:pt x="1992629" y="919734"/>
                </a:lnTo>
                <a:lnTo>
                  <a:pt x="2019300" y="838200"/>
                </a:lnTo>
                <a:close/>
              </a:path>
              <a:path w="2642234" h="1468754">
                <a:moveTo>
                  <a:pt x="2019300" y="679704"/>
                </a:moveTo>
                <a:lnTo>
                  <a:pt x="1943100" y="641604"/>
                </a:lnTo>
                <a:lnTo>
                  <a:pt x="1943100" y="666750"/>
                </a:lnTo>
                <a:lnTo>
                  <a:pt x="1962912" y="666750"/>
                </a:lnTo>
                <a:lnTo>
                  <a:pt x="1969008" y="672845"/>
                </a:lnTo>
                <a:lnTo>
                  <a:pt x="1969008" y="704849"/>
                </a:lnTo>
                <a:lnTo>
                  <a:pt x="2019300" y="679704"/>
                </a:lnTo>
                <a:close/>
              </a:path>
              <a:path w="2642234" h="1468754">
                <a:moveTo>
                  <a:pt x="1969008" y="704849"/>
                </a:moveTo>
                <a:lnTo>
                  <a:pt x="1969008" y="686561"/>
                </a:lnTo>
                <a:lnTo>
                  <a:pt x="1962912" y="692657"/>
                </a:lnTo>
                <a:lnTo>
                  <a:pt x="1943100" y="692657"/>
                </a:lnTo>
                <a:lnTo>
                  <a:pt x="1943100" y="717804"/>
                </a:lnTo>
                <a:lnTo>
                  <a:pt x="1969008" y="704849"/>
                </a:lnTo>
                <a:close/>
              </a:path>
              <a:path w="2642234" h="1468754">
                <a:moveTo>
                  <a:pt x="1995678" y="586768"/>
                </a:moveTo>
                <a:lnTo>
                  <a:pt x="1995678" y="555498"/>
                </a:lnTo>
                <a:lnTo>
                  <a:pt x="1985772" y="565404"/>
                </a:lnTo>
                <a:lnTo>
                  <a:pt x="1977390" y="565404"/>
                </a:lnTo>
                <a:lnTo>
                  <a:pt x="1972817" y="560832"/>
                </a:lnTo>
                <a:lnTo>
                  <a:pt x="1963679" y="551428"/>
                </a:lnTo>
                <a:lnTo>
                  <a:pt x="1945386" y="569214"/>
                </a:lnTo>
                <a:lnTo>
                  <a:pt x="1995678" y="586768"/>
                </a:lnTo>
                <a:close/>
              </a:path>
              <a:path w="2642234" h="1468754">
                <a:moveTo>
                  <a:pt x="1988820" y="887729"/>
                </a:moveTo>
                <a:lnTo>
                  <a:pt x="1988820" y="879348"/>
                </a:lnTo>
                <a:lnTo>
                  <a:pt x="1983486" y="874776"/>
                </a:lnTo>
                <a:lnTo>
                  <a:pt x="1978914" y="869442"/>
                </a:lnTo>
                <a:lnTo>
                  <a:pt x="1970531" y="869442"/>
                </a:lnTo>
                <a:lnTo>
                  <a:pt x="1965960" y="874776"/>
                </a:lnTo>
                <a:lnTo>
                  <a:pt x="1956859" y="883963"/>
                </a:lnTo>
                <a:lnTo>
                  <a:pt x="1974767" y="901871"/>
                </a:lnTo>
                <a:lnTo>
                  <a:pt x="1988820" y="887729"/>
                </a:lnTo>
                <a:close/>
              </a:path>
              <a:path w="2642234" h="1468754">
                <a:moveTo>
                  <a:pt x="1995678" y="555498"/>
                </a:moveTo>
                <a:lnTo>
                  <a:pt x="1995678" y="547878"/>
                </a:lnTo>
                <a:lnTo>
                  <a:pt x="1990344" y="542544"/>
                </a:lnTo>
                <a:lnTo>
                  <a:pt x="1981830" y="533782"/>
                </a:lnTo>
                <a:lnTo>
                  <a:pt x="1963679" y="551428"/>
                </a:lnTo>
                <a:lnTo>
                  <a:pt x="1972817" y="560832"/>
                </a:lnTo>
                <a:lnTo>
                  <a:pt x="1977390" y="565404"/>
                </a:lnTo>
                <a:lnTo>
                  <a:pt x="1985772" y="565404"/>
                </a:lnTo>
                <a:lnTo>
                  <a:pt x="1995678" y="555498"/>
                </a:lnTo>
                <a:close/>
              </a:path>
              <a:path w="2642234" h="1468754">
                <a:moveTo>
                  <a:pt x="1988820" y="915924"/>
                </a:moveTo>
                <a:lnTo>
                  <a:pt x="1988820" y="887729"/>
                </a:lnTo>
                <a:lnTo>
                  <a:pt x="1974767" y="901871"/>
                </a:lnTo>
                <a:lnTo>
                  <a:pt x="1988820" y="915924"/>
                </a:lnTo>
                <a:close/>
              </a:path>
              <a:path w="2642234" h="1468754">
                <a:moveTo>
                  <a:pt x="2026158" y="597407"/>
                </a:moveTo>
                <a:lnTo>
                  <a:pt x="2000250" y="515874"/>
                </a:lnTo>
                <a:lnTo>
                  <a:pt x="1981830" y="533782"/>
                </a:lnTo>
                <a:lnTo>
                  <a:pt x="1990344" y="542544"/>
                </a:lnTo>
                <a:lnTo>
                  <a:pt x="1995678" y="547878"/>
                </a:lnTo>
                <a:lnTo>
                  <a:pt x="1995678" y="586768"/>
                </a:lnTo>
                <a:lnTo>
                  <a:pt x="2026158" y="597407"/>
                </a:lnTo>
                <a:close/>
              </a:path>
              <a:path w="2642234" h="1468754">
                <a:moveTo>
                  <a:pt x="2628899" y="742950"/>
                </a:moveTo>
                <a:lnTo>
                  <a:pt x="2437638" y="742950"/>
                </a:lnTo>
                <a:lnTo>
                  <a:pt x="2432304" y="749045"/>
                </a:lnTo>
                <a:lnTo>
                  <a:pt x="2432304" y="762761"/>
                </a:lnTo>
                <a:lnTo>
                  <a:pt x="2437638" y="768857"/>
                </a:lnTo>
                <a:lnTo>
                  <a:pt x="2616707" y="768857"/>
                </a:lnTo>
                <a:lnTo>
                  <a:pt x="2616707" y="755904"/>
                </a:lnTo>
                <a:lnTo>
                  <a:pt x="2628899" y="742950"/>
                </a:lnTo>
                <a:close/>
              </a:path>
              <a:path w="2642234" h="1468754">
                <a:moveTo>
                  <a:pt x="2628899" y="25908"/>
                </a:moveTo>
                <a:lnTo>
                  <a:pt x="2616707" y="12954"/>
                </a:lnTo>
                <a:lnTo>
                  <a:pt x="2616707" y="25908"/>
                </a:lnTo>
                <a:lnTo>
                  <a:pt x="2628899" y="25908"/>
                </a:lnTo>
                <a:close/>
              </a:path>
              <a:path w="2642234" h="1468754">
                <a:moveTo>
                  <a:pt x="2628899" y="742950"/>
                </a:moveTo>
                <a:lnTo>
                  <a:pt x="2628899" y="25908"/>
                </a:lnTo>
                <a:lnTo>
                  <a:pt x="2616707" y="25908"/>
                </a:lnTo>
                <a:lnTo>
                  <a:pt x="2616707" y="742950"/>
                </a:lnTo>
                <a:lnTo>
                  <a:pt x="2628899" y="742950"/>
                </a:lnTo>
                <a:close/>
              </a:path>
              <a:path w="2642234" h="1468754">
                <a:moveTo>
                  <a:pt x="2628899" y="768857"/>
                </a:moveTo>
                <a:lnTo>
                  <a:pt x="2628899" y="742950"/>
                </a:lnTo>
                <a:lnTo>
                  <a:pt x="2616707" y="755904"/>
                </a:lnTo>
                <a:lnTo>
                  <a:pt x="2616707" y="768857"/>
                </a:lnTo>
                <a:lnTo>
                  <a:pt x="2628899" y="768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3591792" y="4860203"/>
            <a:ext cx="4356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Issue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3347698" y="4943007"/>
            <a:ext cx="2444750" cy="273050"/>
          </a:xfrm>
          <a:custGeom>
            <a:avLst/>
            <a:gdLst/>
            <a:ahLst/>
            <a:cxnLst/>
            <a:rect l="l" t="t" r="r" b="b"/>
            <a:pathLst>
              <a:path w="2444750" h="273050">
                <a:moveTo>
                  <a:pt x="159275" y="51378"/>
                </a:moveTo>
                <a:lnTo>
                  <a:pt x="158498" y="25491"/>
                </a:lnTo>
                <a:lnTo>
                  <a:pt x="0" y="29717"/>
                </a:lnTo>
                <a:lnTo>
                  <a:pt x="0" y="55625"/>
                </a:lnTo>
                <a:lnTo>
                  <a:pt x="159275" y="51378"/>
                </a:lnTo>
                <a:close/>
              </a:path>
              <a:path w="2444750" h="273050">
                <a:moveTo>
                  <a:pt x="234695" y="36575"/>
                </a:moveTo>
                <a:lnTo>
                  <a:pt x="157733" y="0"/>
                </a:lnTo>
                <a:lnTo>
                  <a:pt x="158498" y="25491"/>
                </a:lnTo>
                <a:lnTo>
                  <a:pt x="171450" y="25145"/>
                </a:lnTo>
                <a:lnTo>
                  <a:pt x="171450" y="70135"/>
                </a:lnTo>
                <a:lnTo>
                  <a:pt x="234695" y="36575"/>
                </a:lnTo>
                <a:close/>
              </a:path>
              <a:path w="2444750" h="273050">
                <a:moveTo>
                  <a:pt x="171450" y="51053"/>
                </a:moveTo>
                <a:lnTo>
                  <a:pt x="171450" y="25145"/>
                </a:lnTo>
                <a:lnTo>
                  <a:pt x="158498" y="25491"/>
                </a:lnTo>
                <a:lnTo>
                  <a:pt x="159275" y="51378"/>
                </a:lnTo>
                <a:lnTo>
                  <a:pt x="171450" y="51053"/>
                </a:lnTo>
                <a:close/>
              </a:path>
              <a:path w="2444750" h="273050">
                <a:moveTo>
                  <a:pt x="171450" y="70135"/>
                </a:moveTo>
                <a:lnTo>
                  <a:pt x="171450" y="51053"/>
                </a:lnTo>
                <a:lnTo>
                  <a:pt x="159275" y="51378"/>
                </a:lnTo>
                <a:lnTo>
                  <a:pt x="160020" y="76199"/>
                </a:lnTo>
                <a:lnTo>
                  <a:pt x="171450" y="70135"/>
                </a:lnTo>
                <a:close/>
              </a:path>
              <a:path w="2444750" h="273050">
                <a:moveTo>
                  <a:pt x="2376447" y="91765"/>
                </a:moveTo>
                <a:lnTo>
                  <a:pt x="2368447" y="67250"/>
                </a:lnTo>
                <a:lnTo>
                  <a:pt x="1824227" y="248411"/>
                </a:lnTo>
                <a:lnTo>
                  <a:pt x="1821179" y="256031"/>
                </a:lnTo>
                <a:lnTo>
                  <a:pt x="1822703" y="262889"/>
                </a:lnTo>
                <a:lnTo>
                  <a:pt x="1824990" y="268985"/>
                </a:lnTo>
                <a:lnTo>
                  <a:pt x="1832610" y="272795"/>
                </a:lnTo>
                <a:lnTo>
                  <a:pt x="2376447" y="91765"/>
                </a:lnTo>
                <a:close/>
              </a:path>
              <a:path w="2444750" h="273050">
                <a:moveTo>
                  <a:pt x="2444495" y="55625"/>
                </a:moveTo>
                <a:lnTo>
                  <a:pt x="2360675" y="43433"/>
                </a:lnTo>
                <a:lnTo>
                  <a:pt x="2368447" y="67250"/>
                </a:lnTo>
                <a:lnTo>
                  <a:pt x="2387345" y="60959"/>
                </a:lnTo>
                <a:lnTo>
                  <a:pt x="2394203" y="64769"/>
                </a:lnTo>
                <a:lnTo>
                  <a:pt x="2396490" y="71627"/>
                </a:lnTo>
                <a:lnTo>
                  <a:pt x="2398775" y="77723"/>
                </a:lnTo>
                <a:lnTo>
                  <a:pt x="2398775" y="101346"/>
                </a:lnTo>
                <a:lnTo>
                  <a:pt x="2444495" y="55625"/>
                </a:lnTo>
                <a:close/>
              </a:path>
              <a:path w="2444750" h="273050">
                <a:moveTo>
                  <a:pt x="2398775" y="77723"/>
                </a:moveTo>
                <a:lnTo>
                  <a:pt x="2396490" y="71627"/>
                </a:lnTo>
                <a:lnTo>
                  <a:pt x="2394203" y="64769"/>
                </a:lnTo>
                <a:lnTo>
                  <a:pt x="2387345" y="60959"/>
                </a:lnTo>
                <a:lnTo>
                  <a:pt x="2368447" y="67250"/>
                </a:lnTo>
                <a:lnTo>
                  <a:pt x="2376447" y="91765"/>
                </a:lnTo>
                <a:lnTo>
                  <a:pt x="2388870" y="87629"/>
                </a:lnTo>
                <a:lnTo>
                  <a:pt x="2394965" y="85343"/>
                </a:lnTo>
                <a:lnTo>
                  <a:pt x="2398775" y="77723"/>
                </a:lnTo>
                <a:close/>
              </a:path>
              <a:path w="2444750" h="273050">
                <a:moveTo>
                  <a:pt x="2398775" y="101346"/>
                </a:moveTo>
                <a:lnTo>
                  <a:pt x="2398775" y="77723"/>
                </a:lnTo>
                <a:lnTo>
                  <a:pt x="2394965" y="85343"/>
                </a:lnTo>
                <a:lnTo>
                  <a:pt x="2388870" y="87629"/>
                </a:lnTo>
                <a:lnTo>
                  <a:pt x="2376447" y="91765"/>
                </a:lnTo>
                <a:lnTo>
                  <a:pt x="2384297" y="115823"/>
                </a:lnTo>
                <a:lnTo>
                  <a:pt x="239877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5087598" y="4479203"/>
            <a:ext cx="392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M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4542768" y="5565053"/>
            <a:ext cx="400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Verdana"/>
                <a:cs typeface="Verdana"/>
              </a:rPr>
              <a:t>F</a:t>
            </a:r>
            <a:r>
              <a:rPr sz="1200" dirty="0">
                <a:latin typeface="Verdana"/>
                <a:cs typeface="Verdana"/>
              </a:rPr>
              <a:t>mu</a:t>
            </a:r>
            <a:r>
              <a:rPr sz="1200" spc="-5" dirty="0"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5887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7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How many Instructions can  be in the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4677971" y="2857566"/>
            <a:ext cx="3586479" cy="0"/>
          </a:xfrm>
          <a:custGeom>
            <a:avLst/>
            <a:gdLst/>
            <a:ahLst/>
            <a:cxnLst/>
            <a:rect l="l" t="t" r="r" b="b"/>
            <a:pathLst>
              <a:path w="3586479">
                <a:moveTo>
                  <a:pt x="0" y="0"/>
                </a:moveTo>
                <a:lnTo>
                  <a:pt x="358597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4660445" y="4674936"/>
            <a:ext cx="3586479" cy="0"/>
          </a:xfrm>
          <a:custGeom>
            <a:avLst/>
            <a:gdLst/>
            <a:ahLst/>
            <a:cxnLst/>
            <a:rect l="l" t="t" r="r" b="b"/>
            <a:pathLst>
              <a:path w="3586479">
                <a:moveTo>
                  <a:pt x="0" y="0"/>
                </a:moveTo>
                <a:lnTo>
                  <a:pt x="358597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750116" y="1430595"/>
            <a:ext cx="7517130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72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Which </a:t>
            </a:r>
            <a:r>
              <a:rPr sz="2400" dirty="0">
                <a:latin typeface="Verdana"/>
                <a:cs typeface="Verdana"/>
              </a:rPr>
              <a:t>features of an ISA </a:t>
            </a:r>
            <a:r>
              <a:rPr sz="2400" spc="-5" dirty="0">
                <a:latin typeface="Verdana"/>
                <a:cs typeface="Verdana"/>
              </a:rPr>
              <a:t>limit </a:t>
            </a:r>
            <a:r>
              <a:rPr sz="2400" dirty="0">
                <a:latin typeface="Verdana"/>
                <a:cs typeface="Verdana"/>
              </a:rPr>
              <a:t>the number of  </a:t>
            </a:r>
            <a:r>
              <a:rPr sz="2400" spc="-5" dirty="0">
                <a:latin typeface="Verdana"/>
                <a:cs typeface="Verdana"/>
              </a:rPr>
              <a:t>instructions in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pipeline?</a:t>
            </a:r>
            <a:endParaRPr sz="2400" dirty="0">
              <a:latin typeface="Verdana"/>
              <a:cs typeface="Verdana"/>
            </a:endParaRPr>
          </a:p>
          <a:p>
            <a:pPr marL="3976370">
              <a:lnSpc>
                <a:spcPct val="100000"/>
              </a:lnSpc>
              <a:spcBef>
                <a:spcPts val="1265"/>
              </a:spcBef>
            </a:pP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Number of</a:t>
            </a:r>
            <a:r>
              <a:rPr sz="2400" i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Registers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2225" marR="508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Which </a:t>
            </a:r>
            <a:r>
              <a:rPr sz="2400" dirty="0">
                <a:latin typeface="Verdana"/>
                <a:cs typeface="Verdana"/>
              </a:rPr>
              <a:t>features of a program </a:t>
            </a:r>
            <a:r>
              <a:rPr sz="2400" spc="-5" dirty="0">
                <a:latin typeface="Verdana"/>
                <a:cs typeface="Verdana"/>
              </a:rPr>
              <a:t>limit </a:t>
            </a:r>
            <a:r>
              <a:rPr sz="2400" dirty="0">
                <a:latin typeface="Verdana"/>
                <a:cs typeface="Verdana"/>
              </a:rPr>
              <a:t>the number of  </a:t>
            </a:r>
            <a:r>
              <a:rPr sz="2400" spc="-5" dirty="0">
                <a:latin typeface="Verdana"/>
                <a:cs typeface="Verdana"/>
              </a:rPr>
              <a:t>instructions in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pipeline?</a:t>
            </a:r>
            <a:endParaRPr sz="2400" dirty="0">
              <a:latin typeface="Verdana"/>
              <a:cs typeface="Verdana"/>
            </a:endParaRPr>
          </a:p>
          <a:p>
            <a:pPr marL="3995420">
              <a:lnSpc>
                <a:spcPct val="100000"/>
              </a:lnSpc>
              <a:spcBef>
                <a:spcPts val="1290"/>
              </a:spcBef>
            </a:pP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Control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transfers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1555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Verdana"/>
                <a:cs typeface="Verdana"/>
              </a:rPr>
              <a:t>Out-of-order dispatch by itself </a:t>
            </a:r>
            <a:r>
              <a:rPr sz="2400" dirty="0">
                <a:latin typeface="Verdana"/>
                <a:cs typeface="Verdana"/>
              </a:rPr>
              <a:t>does not </a:t>
            </a:r>
            <a:r>
              <a:rPr sz="2400" spc="-5" dirty="0">
                <a:latin typeface="Verdana"/>
                <a:cs typeface="Verdana"/>
              </a:rPr>
              <a:t>provide  </a:t>
            </a:r>
            <a:r>
              <a:rPr sz="2400" dirty="0">
                <a:latin typeface="Verdana"/>
                <a:cs typeface="Verdana"/>
              </a:rPr>
              <a:t>any </a:t>
            </a:r>
            <a:r>
              <a:rPr sz="2400" spc="-5" dirty="0">
                <a:latin typeface="Verdana"/>
                <a:cs typeface="Verdana"/>
              </a:rPr>
              <a:t>significant </a:t>
            </a:r>
            <a:r>
              <a:rPr sz="2400" dirty="0">
                <a:latin typeface="Verdana"/>
                <a:cs typeface="Verdana"/>
              </a:rPr>
              <a:t>performance improvement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03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396875"/>
            <a:ext cx="856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Instructions interact with each other in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An instruction in the pipeline may need a resource being used by another instruction in the pipeline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structural hazard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An instruction may depend on something produced by an earlier 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Dependence may be for a data value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sz="2000" dirty="0">
                <a:sym typeface="Wingdings" charset="2"/>
              </a:rPr>
              <a:t>  </a:t>
            </a:r>
            <a:r>
              <a:rPr lang="en-US" altLang="en-US" sz="2400" i="1" dirty="0">
                <a:latin typeface="Arial" panose="020B0604020202020204" pitchFamily="34" charset="0"/>
              </a:rPr>
              <a:t>data hazard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Dependence may be for the next instruction’s address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sz="2000" dirty="0">
                <a:sym typeface="Wingdings" charset="2"/>
              </a:rPr>
              <a:t>  </a:t>
            </a:r>
            <a:r>
              <a:rPr lang="en-US" altLang="en-US" sz="2400" i="1" dirty="0">
                <a:latin typeface="Arial" panose="020B0604020202020204" pitchFamily="34" charset="0"/>
              </a:rPr>
              <a:t>control hazard (branches, exceptions)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Handling hazards generally introduces bubbles into pipeline and reduces ideal CPI &gt; 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82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Overcoming the Lack of  Register Names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Floating Point pipelines often cannot be kept filled  with small number of registers.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IBM 360 had only 4 Floating Point Registers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Can a microarchitecture use more registers than  specified by the ISA without loss of ISA  compatibility 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Robert </a:t>
            </a:r>
            <a:r>
              <a:rPr lang="en-US" altLang="en-US" sz="2000" dirty="0" err="1">
                <a:solidFill>
                  <a:srgbClr val="7030A0"/>
                </a:solidFill>
                <a:latin typeface="Arial" panose="020B0604020202020204" pitchFamily="34" charset="0"/>
              </a:rPr>
              <a:t>Tomasulo</a:t>
            </a: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of IBM suggested an ingenious  solution in 1967 based on on-the-fly register renaming</a:t>
            </a:r>
          </a:p>
        </p:txBody>
      </p:sp>
    </p:spTree>
    <p:extLst>
      <p:ext uri="{BB962C8B-B14F-4D97-AF65-F5344CB8AC3E}">
        <p14:creationId xmlns:p14="http://schemas.microsoft.com/office/powerpoint/2010/main" val="374523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6146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Issue Limitations: In-Order and Out-of-Order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5"/>
          <p:cNvSpPr txBox="1"/>
          <p:nvPr/>
        </p:nvSpPr>
        <p:spPr>
          <a:xfrm>
            <a:off x="5802417" y="1291215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latency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7173002" y="1236098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3" y="272795"/>
                </a:move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5"/>
                </a:lnTo>
                <a:lnTo>
                  <a:pt x="4085" y="321914"/>
                </a:lnTo>
                <a:lnTo>
                  <a:pt x="15867" y="368166"/>
                </a:lnTo>
                <a:lnTo>
                  <a:pt x="34628" y="410774"/>
                </a:lnTo>
                <a:lnTo>
                  <a:pt x="59655" y="448961"/>
                </a:lnTo>
                <a:lnTo>
                  <a:pt x="90232" y="481948"/>
                </a:lnTo>
                <a:lnTo>
                  <a:pt x="125645" y="508959"/>
                </a:lnTo>
                <a:lnTo>
                  <a:pt x="165178" y="529215"/>
                </a:lnTo>
                <a:lnTo>
                  <a:pt x="208116" y="541939"/>
                </a:lnTo>
                <a:lnTo>
                  <a:pt x="253745" y="546353"/>
                </a:lnTo>
                <a:lnTo>
                  <a:pt x="299400" y="541939"/>
                </a:lnTo>
                <a:lnTo>
                  <a:pt x="342409" y="529215"/>
                </a:lnTo>
                <a:lnTo>
                  <a:pt x="382043" y="508959"/>
                </a:lnTo>
                <a:lnTo>
                  <a:pt x="417576" y="481948"/>
                </a:lnTo>
                <a:lnTo>
                  <a:pt x="448280" y="448961"/>
                </a:lnTo>
                <a:lnTo>
                  <a:pt x="473427" y="410774"/>
                </a:lnTo>
                <a:lnTo>
                  <a:pt x="492290" y="368166"/>
                </a:lnTo>
                <a:lnTo>
                  <a:pt x="504141" y="321914"/>
                </a:lnTo>
                <a:lnTo>
                  <a:pt x="508253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7173002" y="1236098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3745" y="0"/>
                </a:move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5"/>
                </a:lnTo>
                <a:lnTo>
                  <a:pt x="4085" y="321914"/>
                </a:lnTo>
                <a:lnTo>
                  <a:pt x="15867" y="368166"/>
                </a:lnTo>
                <a:lnTo>
                  <a:pt x="34628" y="410774"/>
                </a:lnTo>
                <a:lnTo>
                  <a:pt x="59655" y="448961"/>
                </a:lnTo>
                <a:lnTo>
                  <a:pt x="90232" y="481948"/>
                </a:lnTo>
                <a:lnTo>
                  <a:pt x="125645" y="508959"/>
                </a:lnTo>
                <a:lnTo>
                  <a:pt x="165178" y="529215"/>
                </a:lnTo>
                <a:lnTo>
                  <a:pt x="208116" y="541939"/>
                </a:lnTo>
                <a:lnTo>
                  <a:pt x="253745" y="546353"/>
                </a:lnTo>
                <a:lnTo>
                  <a:pt x="299400" y="541939"/>
                </a:lnTo>
                <a:lnTo>
                  <a:pt x="342409" y="529215"/>
                </a:lnTo>
                <a:lnTo>
                  <a:pt x="382043" y="508959"/>
                </a:lnTo>
                <a:lnTo>
                  <a:pt x="417576" y="481948"/>
                </a:lnTo>
                <a:lnTo>
                  <a:pt x="448280" y="448961"/>
                </a:lnTo>
                <a:lnTo>
                  <a:pt x="473427" y="410774"/>
                </a:lnTo>
                <a:lnTo>
                  <a:pt x="492290" y="368166"/>
                </a:lnTo>
                <a:lnTo>
                  <a:pt x="504141" y="321914"/>
                </a:lnTo>
                <a:lnTo>
                  <a:pt x="508253" y="272795"/>
                </a:ln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7299747" y="1349128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8455447" y="1236098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2795"/>
                </a:moveTo>
                <a:lnTo>
                  <a:pt x="504168" y="223704"/>
                </a:lnTo>
                <a:lnTo>
                  <a:pt x="492387" y="177522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2"/>
                </a:lnTo>
                <a:lnTo>
                  <a:pt x="4112" y="223704"/>
                </a:lnTo>
                <a:lnTo>
                  <a:pt x="0" y="272796"/>
                </a:lnTo>
                <a:lnTo>
                  <a:pt x="4112" y="321914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4"/>
                </a:lnTo>
                <a:lnTo>
                  <a:pt x="508254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8455447" y="1236098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2"/>
                </a:lnTo>
                <a:lnTo>
                  <a:pt x="4112" y="223704"/>
                </a:lnTo>
                <a:lnTo>
                  <a:pt x="0" y="272796"/>
                </a:lnTo>
                <a:lnTo>
                  <a:pt x="4112" y="321914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4"/>
                </a:lnTo>
                <a:lnTo>
                  <a:pt x="508254" y="272795"/>
                </a:lnTo>
                <a:lnTo>
                  <a:pt x="504168" y="223704"/>
                </a:lnTo>
                <a:lnTo>
                  <a:pt x="492387" y="177522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8608102" y="1336173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455447" y="2328043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3557"/>
                </a:moveTo>
                <a:lnTo>
                  <a:pt x="504168" y="224439"/>
                </a:lnTo>
                <a:lnTo>
                  <a:pt x="492387" y="178187"/>
                </a:lnTo>
                <a:lnTo>
                  <a:pt x="473625" y="135579"/>
                </a:lnTo>
                <a:lnTo>
                  <a:pt x="448598" y="97392"/>
                </a:lnTo>
                <a:lnTo>
                  <a:pt x="418021" y="64405"/>
                </a:lnTo>
                <a:lnTo>
                  <a:pt x="382608" y="37394"/>
                </a:lnTo>
                <a:lnTo>
                  <a:pt x="343075" y="17138"/>
                </a:lnTo>
                <a:lnTo>
                  <a:pt x="300136" y="4414"/>
                </a:lnTo>
                <a:lnTo>
                  <a:pt x="254507" y="0"/>
                </a:lnTo>
                <a:lnTo>
                  <a:pt x="208852" y="4414"/>
                </a:lnTo>
                <a:lnTo>
                  <a:pt x="165844" y="17138"/>
                </a:lnTo>
                <a:lnTo>
                  <a:pt x="126209" y="37394"/>
                </a:lnTo>
                <a:lnTo>
                  <a:pt x="90676" y="64405"/>
                </a:lnTo>
                <a:lnTo>
                  <a:pt x="59973" y="97392"/>
                </a:lnTo>
                <a:lnTo>
                  <a:pt x="34826" y="135579"/>
                </a:lnTo>
                <a:lnTo>
                  <a:pt x="15963" y="178187"/>
                </a:lnTo>
                <a:lnTo>
                  <a:pt x="4112" y="224439"/>
                </a:lnTo>
                <a:lnTo>
                  <a:pt x="0" y="273557"/>
                </a:lnTo>
                <a:lnTo>
                  <a:pt x="4112" y="322649"/>
                </a:lnTo>
                <a:lnTo>
                  <a:pt x="15963" y="368831"/>
                </a:lnTo>
                <a:lnTo>
                  <a:pt x="34826" y="411338"/>
                </a:lnTo>
                <a:lnTo>
                  <a:pt x="59973" y="449405"/>
                </a:lnTo>
                <a:lnTo>
                  <a:pt x="90676" y="482266"/>
                </a:lnTo>
                <a:lnTo>
                  <a:pt x="126209" y="509157"/>
                </a:lnTo>
                <a:lnTo>
                  <a:pt x="165844" y="529311"/>
                </a:lnTo>
                <a:lnTo>
                  <a:pt x="208852" y="541965"/>
                </a:lnTo>
                <a:lnTo>
                  <a:pt x="254507" y="546354"/>
                </a:lnTo>
                <a:lnTo>
                  <a:pt x="300136" y="541965"/>
                </a:lnTo>
                <a:lnTo>
                  <a:pt x="343075" y="529311"/>
                </a:lnTo>
                <a:lnTo>
                  <a:pt x="382608" y="509157"/>
                </a:lnTo>
                <a:lnTo>
                  <a:pt x="418021" y="482266"/>
                </a:lnTo>
                <a:lnTo>
                  <a:pt x="448598" y="449405"/>
                </a:lnTo>
                <a:lnTo>
                  <a:pt x="473625" y="411338"/>
                </a:lnTo>
                <a:lnTo>
                  <a:pt x="492387" y="368831"/>
                </a:lnTo>
                <a:lnTo>
                  <a:pt x="504168" y="322649"/>
                </a:lnTo>
                <a:lnTo>
                  <a:pt x="508254" y="273557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8455447" y="2328043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414"/>
                </a:lnTo>
                <a:lnTo>
                  <a:pt x="165844" y="17138"/>
                </a:lnTo>
                <a:lnTo>
                  <a:pt x="126209" y="37394"/>
                </a:lnTo>
                <a:lnTo>
                  <a:pt x="90676" y="64405"/>
                </a:lnTo>
                <a:lnTo>
                  <a:pt x="59973" y="97392"/>
                </a:lnTo>
                <a:lnTo>
                  <a:pt x="34826" y="135579"/>
                </a:lnTo>
                <a:lnTo>
                  <a:pt x="15963" y="178187"/>
                </a:lnTo>
                <a:lnTo>
                  <a:pt x="4112" y="224439"/>
                </a:lnTo>
                <a:lnTo>
                  <a:pt x="0" y="273557"/>
                </a:lnTo>
                <a:lnTo>
                  <a:pt x="4112" y="322649"/>
                </a:lnTo>
                <a:lnTo>
                  <a:pt x="15963" y="368831"/>
                </a:lnTo>
                <a:lnTo>
                  <a:pt x="34826" y="411338"/>
                </a:lnTo>
                <a:lnTo>
                  <a:pt x="59973" y="449405"/>
                </a:lnTo>
                <a:lnTo>
                  <a:pt x="90676" y="482266"/>
                </a:lnTo>
                <a:lnTo>
                  <a:pt x="126209" y="509157"/>
                </a:lnTo>
                <a:lnTo>
                  <a:pt x="165844" y="529311"/>
                </a:lnTo>
                <a:lnTo>
                  <a:pt x="208852" y="541965"/>
                </a:lnTo>
                <a:lnTo>
                  <a:pt x="254507" y="546354"/>
                </a:lnTo>
                <a:lnTo>
                  <a:pt x="300136" y="541965"/>
                </a:lnTo>
                <a:lnTo>
                  <a:pt x="343075" y="529311"/>
                </a:lnTo>
                <a:lnTo>
                  <a:pt x="382608" y="509157"/>
                </a:lnTo>
                <a:lnTo>
                  <a:pt x="418021" y="482266"/>
                </a:lnTo>
                <a:lnTo>
                  <a:pt x="448598" y="449405"/>
                </a:lnTo>
                <a:lnTo>
                  <a:pt x="473625" y="411338"/>
                </a:lnTo>
                <a:lnTo>
                  <a:pt x="492387" y="368831"/>
                </a:lnTo>
                <a:lnTo>
                  <a:pt x="504168" y="322649"/>
                </a:lnTo>
                <a:lnTo>
                  <a:pt x="508254" y="273557"/>
                </a:lnTo>
                <a:lnTo>
                  <a:pt x="504168" y="224439"/>
                </a:lnTo>
                <a:lnTo>
                  <a:pt x="492387" y="178187"/>
                </a:lnTo>
                <a:lnTo>
                  <a:pt x="473625" y="135579"/>
                </a:lnTo>
                <a:lnTo>
                  <a:pt x="448598" y="97392"/>
                </a:lnTo>
                <a:lnTo>
                  <a:pt x="418021" y="64405"/>
                </a:lnTo>
                <a:lnTo>
                  <a:pt x="382608" y="37394"/>
                </a:lnTo>
                <a:lnTo>
                  <a:pt x="343075" y="17138"/>
                </a:lnTo>
                <a:lnTo>
                  <a:pt x="300136" y="4414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 txBox="1"/>
          <p:nvPr/>
        </p:nvSpPr>
        <p:spPr>
          <a:xfrm>
            <a:off x="8595147" y="2441073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7185955" y="2353951"/>
            <a:ext cx="508000" cy="546100"/>
          </a:xfrm>
          <a:custGeom>
            <a:avLst/>
            <a:gdLst/>
            <a:ahLst/>
            <a:cxnLst/>
            <a:rect l="l" t="t" r="r" b="b"/>
            <a:pathLst>
              <a:path w="508000" h="546100">
                <a:moveTo>
                  <a:pt x="507492" y="272796"/>
                </a:moveTo>
                <a:lnTo>
                  <a:pt x="503406" y="223704"/>
                </a:lnTo>
                <a:lnTo>
                  <a:pt x="491625" y="177522"/>
                </a:lnTo>
                <a:lnTo>
                  <a:pt x="472863" y="135015"/>
                </a:lnTo>
                <a:lnTo>
                  <a:pt x="447836" y="96948"/>
                </a:lnTo>
                <a:lnTo>
                  <a:pt x="417259" y="64087"/>
                </a:lnTo>
                <a:lnTo>
                  <a:pt x="381846" y="37196"/>
                </a:lnTo>
                <a:lnTo>
                  <a:pt x="342313" y="17042"/>
                </a:lnTo>
                <a:lnTo>
                  <a:pt x="299375" y="4388"/>
                </a:lnTo>
                <a:lnTo>
                  <a:pt x="253746" y="0"/>
                </a:lnTo>
                <a:lnTo>
                  <a:pt x="208117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7" y="541203"/>
                </a:lnTo>
                <a:lnTo>
                  <a:pt x="253746" y="545591"/>
                </a:lnTo>
                <a:lnTo>
                  <a:pt x="299375" y="541203"/>
                </a:lnTo>
                <a:lnTo>
                  <a:pt x="342313" y="528549"/>
                </a:lnTo>
                <a:lnTo>
                  <a:pt x="381846" y="508395"/>
                </a:lnTo>
                <a:lnTo>
                  <a:pt x="417259" y="481504"/>
                </a:lnTo>
                <a:lnTo>
                  <a:pt x="447836" y="448643"/>
                </a:lnTo>
                <a:lnTo>
                  <a:pt x="472863" y="410576"/>
                </a:lnTo>
                <a:lnTo>
                  <a:pt x="491625" y="368070"/>
                </a:lnTo>
                <a:lnTo>
                  <a:pt x="503406" y="321888"/>
                </a:lnTo>
                <a:lnTo>
                  <a:pt x="507492" y="272796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7185955" y="2353951"/>
            <a:ext cx="508000" cy="546100"/>
          </a:xfrm>
          <a:custGeom>
            <a:avLst/>
            <a:gdLst/>
            <a:ahLst/>
            <a:cxnLst/>
            <a:rect l="l" t="t" r="r" b="b"/>
            <a:pathLst>
              <a:path w="508000" h="546100">
                <a:moveTo>
                  <a:pt x="253746" y="0"/>
                </a:moveTo>
                <a:lnTo>
                  <a:pt x="208117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7" y="541203"/>
                </a:lnTo>
                <a:lnTo>
                  <a:pt x="253746" y="545591"/>
                </a:lnTo>
                <a:lnTo>
                  <a:pt x="299375" y="541203"/>
                </a:lnTo>
                <a:lnTo>
                  <a:pt x="342313" y="528549"/>
                </a:lnTo>
                <a:lnTo>
                  <a:pt x="381846" y="508395"/>
                </a:lnTo>
                <a:lnTo>
                  <a:pt x="417259" y="481504"/>
                </a:lnTo>
                <a:lnTo>
                  <a:pt x="447836" y="448643"/>
                </a:lnTo>
                <a:lnTo>
                  <a:pt x="472863" y="410576"/>
                </a:lnTo>
                <a:lnTo>
                  <a:pt x="491625" y="368070"/>
                </a:lnTo>
                <a:lnTo>
                  <a:pt x="503406" y="321888"/>
                </a:lnTo>
                <a:lnTo>
                  <a:pt x="507492" y="272796"/>
                </a:lnTo>
                <a:lnTo>
                  <a:pt x="503406" y="223704"/>
                </a:lnTo>
                <a:lnTo>
                  <a:pt x="491625" y="177522"/>
                </a:lnTo>
                <a:lnTo>
                  <a:pt x="472863" y="135015"/>
                </a:lnTo>
                <a:lnTo>
                  <a:pt x="447836" y="96948"/>
                </a:lnTo>
                <a:lnTo>
                  <a:pt x="417259" y="64087"/>
                </a:lnTo>
                <a:lnTo>
                  <a:pt x="381846" y="37196"/>
                </a:lnTo>
                <a:lnTo>
                  <a:pt x="342313" y="17042"/>
                </a:lnTo>
                <a:lnTo>
                  <a:pt x="299375" y="4388"/>
                </a:lnTo>
                <a:lnTo>
                  <a:pt x="253746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 txBox="1"/>
          <p:nvPr/>
        </p:nvSpPr>
        <p:spPr>
          <a:xfrm>
            <a:off x="7325655" y="2466220"/>
            <a:ext cx="187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7173002" y="3458851"/>
            <a:ext cx="508634" cy="546100"/>
          </a:xfrm>
          <a:custGeom>
            <a:avLst/>
            <a:gdLst/>
            <a:ahLst/>
            <a:cxnLst/>
            <a:rect l="l" t="t" r="r" b="b"/>
            <a:pathLst>
              <a:path w="508634" h="546100">
                <a:moveTo>
                  <a:pt x="508253" y="272796"/>
                </a:move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6" y="541203"/>
                </a:lnTo>
                <a:lnTo>
                  <a:pt x="253745" y="545591"/>
                </a:lnTo>
                <a:lnTo>
                  <a:pt x="299400" y="541203"/>
                </a:lnTo>
                <a:lnTo>
                  <a:pt x="342409" y="528549"/>
                </a:lnTo>
                <a:lnTo>
                  <a:pt x="382043" y="508395"/>
                </a:lnTo>
                <a:lnTo>
                  <a:pt x="417576" y="481504"/>
                </a:lnTo>
                <a:lnTo>
                  <a:pt x="448280" y="448643"/>
                </a:lnTo>
                <a:lnTo>
                  <a:pt x="473427" y="410576"/>
                </a:lnTo>
                <a:lnTo>
                  <a:pt x="492290" y="368070"/>
                </a:lnTo>
                <a:lnTo>
                  <a:pt x="504141" y="321888"/>
                </a:lnTo>
                <a:lnTo>
                  <a:pt x="508253" y="272796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7173002" y="3458851"/>
            <a:ext cx="508634" cy="546100"/>
          </a:xfrm>
          <a:custGeom>
            <a:avLst/>
            <a:gdLst/>
            <a:ahLst/>
            <a:cxnLst/>
            <a:rect l="l" t="t" r="r" b="b"/>
            <a:pathLst>
              <a:path w="508634" h="546100">
                <a:moveTo>
                  <a:pt x="253745" y="0"/>
                </a:moveTo>
                <a:lnTo>
                  <a:pt x="208116" y="4388"/>
                </a:lnTo>
                <a:lnTo>
                  <a:pt x="165178" y="17042"/>
                </a:lnTo>
                <a:lnTo>
                  <a:pt x="125645" y="37196"/>
                </a:lnTo>
                <a:lnTo>
                  <a:pt x="90232" y="64087"/>
                </a:lnTo>
                <a:lnTo>
                  <a:pt x="59655" y="96948"/>
                </a:lnTo>
                <a:lnTo>
                  <a:pt x="34628" y="135015"/>
                </a:lnTo>
                <a:lnTo>
                  <a:pt x="15867" y="177522"/>
                </a:lnTo>
                <a:lnTo>
                  <a:pt x="4085" y="223704"/>
                </a:lnTo>
                <a:lnTo>
                  <a:pt x="0" y="272796"/>
                </a:lnTo>
                <a:lnTo>
                  <a:pt x="4085" y="321888"/>
                </a:lnTo>
                <a:lnTo>
                  <a:pt x="15867" y="368070"/>
                </a:lnTo>
                <a:lnTo>
                  <a:pt x="34628" y="410576"/>
                </a:lnTo>
                <a:lnTo>
                  <a:pt x="59655" y="448643"/>
                </a:lnTo>
                <a:lnTo>
                  <a:pt x="90232" y="481504"/>
                </a:lnTo>
                <a:lnTo>
                  <a:pt x="125645" y="508395"/>
                </a:lnTo>
                <a:lnTo>
                  <a:pt x="165178" y="528549"/>
                </a:lnTo>
                <a:lnTo>
                  <a:pt x="208116" y="541203"/>
                </a:lnTo>
                <a:lnTo>
                  <a:pt x="253745" y="545591"/>
                </a:lnTo>
                <a:lnTo>
                  <a:pt x="299400" y="541203"/>
                </a:lnTo>
                <a:lnTo>
                  <a:pt x="342409" y="528549"/>
                </a:lnTo>
                <a:lnTo>
                  <a:pt x="382043" y="508395"/>
                </a:lnTo>
                <a:lnTo>
                  <a:pt x="417576" y="481504"/>
                </a:lnTo>
                <a:lnTo>
                  <a:pt x="448280" y="448643"/>
                </a:lnTo>
                <a:lnTo>
                  <a:pt x="473427" y="410576"/>
                </a:lnTo>
                <a:lnTo>
                  <a:pt x="492290" y="368070"/>
                </a:lnTo>
                <a:lnTo>
                  <a:pt x="504141" y="321888"/>
                </a:lnTo>
                <a:lnTo>
                  <a:pt x="508253" y="272796"/>
                </a:lnTo>
                <a:lnTo>
                  <a:pt x="504141" y="223704"/>
                </a:lnTo>
                <a:lnTo>
                  <a:pt x="492290" y="177522"/>
                </a:lnTo>
                <a:lnTo>
                  <a:pt x="473427" y="135015"/>
                </a:lnTo>
                <a:lnTo>
                  <a:pt x="448280" y="96948"/>
                </a:lnTo>
                <a:lnTo>
                  <a:pt x="417576" y="64087"/>
                </a:lnTo>
                <a:lnTo>
                  <a:pt x="382043" y="37196"/>
                </a:lnTo>
                <a:lnTo>
                  <a:pt x="342409" y="17042"/>
                </a:lnTo>
                <a:lnTo>
                  <a:pt x="299400" y="4388"/>
                </a:lnTo>
                <a:lnTo>
                  <a:pt x="253745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7922047" y="4245998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508254" y="272795"/>
                </a:moveTo>
                <a:lnTo>
                  <a:pt x="504168" y="223703"/>
                </a:lnTo>
                <a:lnTo>
                  <a:pt x="492387" y="177521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1"/>
                </a:lnTo>
                <a:lnTo>
                  <a:pt x="4112" y="223703"/>
                </a:lnTo>
                <a:lnTo>
                  <a:pt x="0" y="272795"/>
                </a:lnTo>
                <a:lnTo>
                  <a:pt x="4112" y="321913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3"/>
                </a:lnTo>
                <a:lnTo>
                  <a:pt x="508254" y="272795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7922047" y="4245998"/>
            <a:ext cx="508634" cy="546735"/>
          </a:xfrm>
          <a:custGeom>
            <a:avLst/>
            <a:gdLst/>
            <a:ahLst/>
            <a:cxnLst/>
            <a:rect l="l" t="t" r="r" b="b"/>
            <a:pathLst>
              <a:path w="508634" h="546735">
                <a:moveTo>
                  <a:pt x="254507" y="0"/>
                </a:moveTo>
                <a:lnTo>
                  <a:pt x="208852" y="4388"/>
                </a:lnTo>
                <a:lnTo>
                  <a:pt x="165844" y="17042"/>
                </a:lnTo>
                <a:lnTo>
                  <a:pt x="126209" y="37196"/>
                </a:lnTo>
                <a:lnTo>
                  <a:pt x="90676" y="64087"/>
                </a:lnTo>
                <a:lnTo>
                  <a:pt x="59973" y="96948"/>
                </a:lnTo>
                <a:lnTo>
                  <a:pt x="34826" y="135015"/>
                </a:lnTo>
                <a:lnTo>
                  <a:pt x="15963" y="177521"/>
                </a:lnTo>
                <a:lnTo>
                  <a:pt x="4112" y="223703"/>
                </a:lnTo>
                <a:lnTo>
                  <a:pt x="0" y="272795"/>
                </a:lnTo>
                <a:lnTo>
                  <a:pt x="4112" y="321913"/>
                </a:lnTo>
                <a:lnTo>
                  <a:pt x="15963" y="368166"/>
                </a:lnTo>
                <a:lnTo>
                  <a:pt x="34826" y="410774"/>
                </a:lnTo>
                <a:lnTo>
                  <a:pt x="59973" y="448961"/>
                </a:lnTo>
                <a:lnTo>
                  <a:pt x="90676" y="481948"/>
                </a:lnTo>
                <a:lnTo>
                  <a:pt x="126209" y="508959"/>
                </a:lnTo>
                <a:lnTo>
                  <a:pt x="165844" y="529215"/>
                </a:lnTo>
                <a:lnTo>
                  <a:pt x="208852" y="541939"/>
                </a:lnTo>
                <a:lnTo>
                  <a:pt x="254507" y="546353"/>
                </a:lnTo>
                <a:lnTo>
                  <a:pt x="300136" y="541939"/>
                </a:lnTo>
                <a:lnTo>
                  <a:pt x="343075" y="529215"/>
                </a:lnTo>
                <a:lnTo>
                  <a:pt x="382608" y="508959"/>
                </a:lnTo>
                <a:lnTo>
                  <a:pt x="418021" y="481948"/>
                </a:lnTo>
                <a:lnTo>
                  <a:pt x="448598" y="448961"/>
                </a:lnTo>
                <a:lnTo>
                  <a:pt x="473625" y="410774"/>
                </a:lnTo>
                <a:lnTo>
                  <a:pt x="492387" y="368166"/>
                </a:lnTo>
                <a:lnTo>
                  <a:pt x="504168" y="321913"/>
                </a:lnTo>
                <a:lnTo>
                  <a:pt x="508254" y="272795"/>
                </a:lnTo>
                <a:lnTo>
                  <a:pt x="504168" y="223703"/>
                </a:lnTo>
                <a:lnTo>
                  <a:pt x="492387" y="177521"/>
                </a:lnTo>
                <a:lnTo>
                  <a:pt x="473625" y="135015"/>
                </a:lnTo>
                <a:lnTo>
                  <a:pt x="448598" y="96948"/>
                </a:lnTo>
                <a:lnTo>
                  <a:pt x="418021" y="64087"/>
                </a:lnTo>
                <a:lnTo>
                  <a:pt x="382608" y="37196"/>
                </a:lnTo>
                <a:lnTo>
                  <a:pt x="343075" y="17042"/>
                </a:lnTo>
                <a:lnTo>
                  <a:pt x="300136" y="4388"/>
                </a:lnTo>
                <a:lnTo>
                  <a:pt x="254507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7371122" y="1745114"/>
            <a:ext cx="1381760" cy="2564130"/>
          </a:xfrm>
          <a:custGeom>
            <a:avLst/>
            <a:gdLst/>
            <a:ahLst/>
            <a:cxnLst/>
            <a:rect l="l" t="t" r="r" b="b"/>
            <a:pathLst>
              <a:path w="1381759" h="2564129">
                <a:moveTo>
                  <a:pt x="86105" y="509777"/>
                </a:moveTo>
                <a:lnTo>
                  <a:pt x="0" y="509777"/>
                </a:lnTo>
                <a:lnTo>
                  <a:pt x="28955" y="567183"/>
                </a:lnTo>
                <a:lnTo>
                  <a:pt x="28955" y="524256"/>
                </a:lnTo>
                <a:lnTo>
                  <a:pt x="57150" y="524256"/>
                </a:lnTo>
                <a:lnTo>
                  <a:pt x="57150" y="568205"/>
                </a:lnTo>
                <a:lnTo>
                  <a:pt x="86105" y="509777"/>
                </a:lnTo>
                <a:close/>
              </a:path>
              <a:path w="1381759" h="2564129">
                <a:moveTo>
                  <a:pt x="57150" y="509777"/>
                </a:moveTo>
                <a:lnTo>
                  <a:pt x="57150" y="62483"/>
                </a:lnTo>
                <a:lnTo>
                  <a:pt x="28955" y="62483"/>
                </a:lnTo>
                <a:lnTo>
                  <a:pt x="28955" y="509777"/>
                </a:lnTo>
                <a:lnTo>
                  <a:pt x="57150" y="509777"/>
                </a:lnTo>
                <a:close/>
              </a:path>
              <a:path w="1381759" h="2564129">
                <a:moveTo>
                  <a:pt x="57150" y="568205"/>
                </a:moveTo>
                <a:lnTo>
                  <a:pt x="57150" y="524256"/>
                </a:lnTo>
                <a:lnTo>
                  <a:pt x="28955" y="524256"/>
                </a:lnTo>
                <a:lnTo>
                  <a:pt x="28955" y="567183"/>
                </a:lnTo>
                <a:lnTo>
                  <a:pt x="43432" y="595883"/>
                </a:lnTo>
                <a:lnTo>
                  <a:pt x="57150" y="568205"/>
                </a:lnTo>
                <a:close/>
              </a:path>
              <a:path w="1381759" h="2564129">
                <a:moveTo>
                  <a:pt x="86105" y="1627631"/>
                </a:moveTo>
                <a:lnTo>
                  <a:pt x="0" y="1627631"/>
                </a:lnTo>
                <a:lnTo>
                  <a:pt x="28955" y="1685037"/>
                </a:lnTo>
                <a:lnTo>
                  <a:pt x="28955" y="1642109"/>
                </a:lnTo>
                <a:lnTo>
                  <a:pt x="57150" y="1642109"/>
                </a:lnTo>
                <a:lnTo>
                  <a:pt x="57150" y="1686059"/>
                </a:lnTo>
                <a:lnTo>
                  <a:pt x="86105" y="1627631"/>
                </a:lnTo>
                <a:close/>
              </a:path>
              <a:path w="1381759" h="2564129">
                <a:moveTo>
                  <a:pt x="57150" y="1627631"/>
                </a:moveTo>
                <a:lnTo>
                  <a:pt x="57150" y="1180337"/>
                </a:lnTo>
                <a:lnTo>
                  <a:pt x="28955" y="1180337"/>
                </a:lnTo>
                <a:lnTo>
                  <a:pt x="28955" y="1627631"/>
                </a:lnTo>
                <a:lnTo>
                  <a:pt x="57150" y="1627631"/>
                </a:lnTo>
                <a:close/>
              </a:path>
              <a:path w="1381759" h="2564129">
                <a:moveTo>
                  <a:pt x="57150" y="1686059"/>
                </a:moveTo>
                <a:lnTo>
                  <a:pt x="57150" y="1642109"/>
                </a:lnTo>
                <a:lnTo>
                  <a:pt x="28955" y="1642109"/>
                </a:lnTo>
                <a:lnTo>
                  <a:pt x="28955" y="1685037"/>
                </a:lnTo>
                <a:lnTo>
                  <a:pt x="43432" y="1713737"/>
                </a:lnTo>
                <a:lnTo>
                  <a:pt x="57150" y="1686059"/>
                </a:lnTo>
                <a:close/>
              </a:path>
              <a:path w="1381759" h="2564129">
                <a:moveTo>
                  <a:pt x="1381505" y="497585"/>
                </a:moveTo>
                <a:lnTo>
                  <a:pt x="1295400" y="497585"/>
                </a:lnTo>
                <a:lnTo>
                  <a:pt x="1324355" y="554483"/>
                </a:lnTo>
                <a:lnTo>
                  <a:pt x="1324355" y="512063"/>
                </a:lnTo>
                <a:lnTo>
                  <a:pt x="1352550" y="512063"/>
                </a:lnTo>
                <a:lnTo>
                  <a:pt x="1352550" y="555496"/>
                </a:lnTo>
                <a:lnTo>
                  <a:pt x="1381505" y="497585"/>
                </a:lnTo>
                <a:close/>
              </a:path>
              <a:path w="1381759" h="2564129">
                <a:moveTo>
                  <a:pt x="1352550" y="497585"/>
                </a:moveTo>
                <a:lnTo>
                  <a:pt x="1352550" y="49529"/>
                </a:lnTo>
                <a:lnTo>
                  <a:pt x="1324355" y="49529"/>
                </a:lnTo>
                <a:lnTo>
                  <a:pt x="1324355" y="497585"/>
                </a:lnTo>
                <a:lnTo>
                  <a:pt x="1352550" y="497585"/>
                </a:lnTo>
                <a:close/>
              </a:path>
              <a:path w="1381759" h="2564129">
                <a:moveTo>
                  <a:pt x="1352550" y="555496"/>
                </a:moveTo>
                <a:lnTo>
                  <a:pt x="1352550" y="512063"/>
                </a:lnTo>
                <a:lnTo>
                  <a:pt x="1324355" y="512063"/>
                </a:lnTo>
                <a:lnTo>
                  <a:pt x="1324355" y="554483"/>
                </a:lnTo>
                <a:lnTo>
                  <a:pt x="1338832" y="582929"/>
                </a:lnTo>
                <a:lnTo>
                  <a:pt x="1352550" y="555496"/>
                </a:lnTo>
                <a:close/>
              </a:path>
              <a:path w="1381759" h="2564129">
                <a:moveTo>
                  <a:pt x="1050623" y="621255"/>
                </a:moveTo>
                <a:lnTo>
                  <a:pt x="242315" y="0"/>
                </a:lnTo>
                <a:lnTo>
                  <a:pt x="224789" y="22859"/>
                </a:lnTo>
                <a:lnTo>
                  <a:pt x="1033460" y="643642"/>
                </a:lnTo>
                <a:lnTo>
                  <a:pt x="1050623" y="621255"/>
                </a:lnTo>
                <a:close/>
              </a:path>
              <a:path w="1381759" h="2564129">
                <a:moveTo>
                  <a:pt x="1062227" y="675746"/>
                </a:moveTo>
                <a:lnTo>
                  <a:pt x="1062227" y="630173"/>
                </a:lnTo>
                <a:lnTo>
                  <a:pt x="1044701" y="652271"/>
                </a:lnTo>
                <a:lnTo>
                  <a:pt x="1033460" y="643642"/>
                </a:lnTo>
                <a:lnTo>
                  <a:pt x="1015744" y="666750"/>
                </a:lnTo>
                <a:lnTo>
                  <a:pt x="1062227" y="675746"/>
                </a:lnTo>
                <a:close/>
              </a:path>
              <a:path w="1381759" h="2564129">
                <a:moveTo>
                  <a:pt x="1062227" y="630173"/>
                </a:moveTo>
                <a:lnTo>
                  <a:pt x="1050623" y="621255"/>
                </a:lnTo>
                <a:lnTo>
                  <a:pt x="1033460" y="643642"/>
                </a:lnTo>
                <a:lnTo>
                  <a:pt x="1044701" y="652271"/>
                </a:lnTo>
                <a:lnTo>
                  <a:pt x="1062227" y="630173"/>
                </a:lnTo>
                <a:close/>
              </a:path>
              <a:path w="1381759" h="2564129">
                <a:moveTo>
                  <a:pt x="1110232" y="685037"/>
                </a:moveTo>
                <a:lnTo>
                  <a:pt x="1068323" y="598169"/>
                </a:lnTo>
                <a:lnTo>
                  <a:pt x="1050623" y="621255"/>
                </a:lnTo>
                <a:lnTo>
                  <a:pt x="1062227" y="630173"/>
                </a:lnTo>
                <a:lnTo>
                  <a:pt x="1062227" y="675746"/>
                </a:lnTo>
                <a:lnTo>
                  <a:pt x="1110232" y="685037"/>
                </a:lnTo>
                <a:close/>
              </a:path>
              <a:path w="1381759" h="2564129">
                <a:moveTo>
                  <a:pt x="570590" y="2498917"/>
                </a:moveTo>
                <a:lnTo>
                  <a:pt x="217169" y="2210561"/>
                </a:lnTo>
                <a:lnTo>
                  <a:pt x="198881" y="2232659"/>
                </a:lnTo>
                <a:lnTo>
                  <a:pt x="552454" y="2521140"/>
                </a:lnTo>
                <a:lnTo>
                  <a:pt x="570590" y="2498917"/>
                </a:lnTo>
                <a:close/>
              </a:path>
              <a:path w="1381759" h="2564129">
                <a:moveTo>
                  <a:pt x="581405" y="2554011"/>
                </a:moveTo>
                <a:lnTo>
                  <a:pt x="581405" y="2507741"/>
                </a:lnTo>
                <a:lnTo>
                  <a:pt x="563117" y="2529839"/>
                </a:lnTo>
                <a:lnTo>
                  <a:pt x="552454" y="2521140"/>
                </a:lnTo>
                <a:lnTo>
                  <a:pt x="534161" y="2543555"/>
                </a:lnTo>
                <a:lnTo>
                  <a:pt x="581405" y="2554011"/>
                </a:lnTo>
                <a:close/>
              </a:path>
              <a:path w="1381759" h="2564129">
                <a:moveTo>
                  <a:pt x="581405" y="2507741"/>
                </a:moveTo>
                <a:lnTo>
                  <a:pt x="570590" y="2498917"/>
                </a:lnTo>
                <a:lnTo>
                  <a:pt x="552454" y="2521140"/>
                </a:lnTo>
                <a:lnTo>
                  <a:pt x="563117" y="2529839"/>
                </a:lnTo>
                <a:lnTo>
                  <a:pt x="581405" y="2507741"/>
                </a:lnTo>
                <a:close/>
              </a:path>
              <a:path w="1381759" h="2564129">
                <a:moveTo>
                  <a:pt x="627125" y="2564129"/>
                </a:moveTo>
                <a:lnTo>
                  <a:pt x="588263" y="2477261"/>
                </a:lnTo>
                <a:lnTo>
                  <a:pt x="570590" y="2498917"/>
                </a:lnTo>
                <a:lnTo>
                  <a:pt x="581405" y="2507741"/>
                </a:lnTo>
                <a:lnTo>
                  <a:pt x="581405" y="2554011"/>
                </a:lnTo>
                <a:lnTo>
                  <a:pt x="627125" y="2564129"/>
                </a:lnTo>
                <a:close/>
              </a:path>
              <a:path w="1381759" h="2564129">
                <a:moveTo>
                  <a:pt x="905679" y="2427706"/>
                </a:moveTo>
                <a:lnTo>
                  <a:pt x="878585" y="2419349"/>
                </a:lnTo>
                <a:lnTo>
                  <a:pt x="893825" y="2513837"/>
                </a:lnTo>
                <a:lnTo>
                  <a:pt x="901444" y="2505867"/>
                </a:lnTo>
                <a:lnTo>
                  <a:pt x="901444" y="2441447"/>
                </a:lnTo>
                <a:lnTo>
                  <a:pt x="905679" y="2427706"/>
                </a:lnTo>
                <a:close/>
              </a:path>
              <a:path w="1381759" h="2564129">
                <a:moveTo>
                  <a:pt x="933089" y="2436159"/>
                </a:moveTo>
                <a:lnTo>
                  <a:pt x="905679" y="2427706"/>
                </a:lnTo>
                <a:lnTo>
                  <a:pt x="901444" y="2441447"/>
                </a:lnTo>
                <a:lnTo>
                  <a:pt x="928877" y="2449829"/>
                </a:lnTo>
                <a:lnTo>
                  <a:pt x="933089" y="2436159"/>
                </a:lnTo>
                <a:close/>
              </a:path>
              <a:path w="1381759" h="2564129">
                <a:moveTo>
                  <a:pt x="960119" y="2444495"/>
                </a:moveTo>
                <a:lnTo>
                  <a:pt x="933089" y="2436159"/>
                </a:lnTo>
                <a:lnTo>
                  <a:pt x="928877" y="2449829"/>
                </a:lnTo>
                <a:lnTo>
                  <a:pt x="901444" y="2441447"/>
                </a:lnTo>
                <a:lnTo>
                  <a:pt x="901444" y="2505867"/>
                </a:lnTo>
                <a:lnTo>
                  <a:pt x="960119" y="2444495"/>
                </a:lnTo>
                <a:close/>
              </a:path>
              <a:path w="1381759" h="2564129">
                <a:moveTo>
                  <a:pt x="1326641" y="1159001"/>
                </a:moveTo>
                <a:lnTo>
                  <a:pt x="1299209" y="1150619"/>
                </a:lnTo>
                <a:lnTo>
                  <a:pt x="905679" y="2427706"/>
                </a:lnTo>
                <a:lnTo>
                  <a:pt x="933089" y="2436159"/>
                </a:lnTo>
                <a:lnTo>
                  <a:pt x="1326641" y="1159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7617247" y="2776099"/>
            <a:ext cx="909955" cy="784225"/>
          </a:xfrm>
          <a:custGeom>
            <a:avLst/>
            <a:gdLst/>
            <a:ahLst/>
            <a:cxnLst/>
            <a:rect l="l" t="t" r="r" b="b"/>
            <a:pathLst>
              <a:path w="909954" h="784225">
                <a:moveTo>
                  <a:pt x="49957" y="724822"/>
                </a:moveTo>
                <a:lnTo>
                  <a:pt x="33528" y="705612"/>
                </a:lnTo>
                <a:lnTo>
                  <a:pt x="0" y="784098"/>
                </a:lnTo>
                <a:lnTo>
                  <a:pt x="40385" y="774094"/>
                </a:lnTo>
                <a:lnTo>
                  <a:pt x="40385" y="733044"/>
                </a:lnTo>
                <a:lnTo>
                  <a:pt x="49957" y="724822"/>
                </a:lnTo>
                <a:close/>
              </a:path>
              <a:path w="909954" h="784225">
                <a:moveTo>
                  <a:pt x="66127" y="743728"/>
                </a:moveTo>
                <a:lnTo>
                  <a:pt x="49957" y="724822"/>
                </a:lnTo>
                <a:lnTo>
                  <a:pt x="40385" y="733044"/>
                </a:lnTo>
                <a:lnTo>
                  <a:pt x="56388" y="752094"/>
                </a:lnTo>
                <a:lnTo>
                  <a:pt x="66127" y="743728"/>
                </a:lnTo>
                <a:close/>
              </a:path>
              <a:path w="909954" h="784225">
                <a:moveTo>
                  <a:pt x="83057" y="763524"/>
                </a:moveTo>
                <a:lnTo>
                  <a:pt x="66127" y="743728"/>
                </a:lnTo>
                <a:lnTo>
                  <a:pt x="56388" y="752094"/>
                </a:lnTo>
                <a:lnTo>
                  <a:pt x="40385" y="733044"/>
                </a:lnTo>
                <a:lnTo>
                  <a:pt x="40385" y="774094"/>
                </a:lnTo>
                <a:lnTo>
                  <a:pt x="83057" y="763524"/>
                </a:lnTo>
                <a:close/>
              </a:path>
              <a:path w="909954" h="784225">
                <a:moveTo>
                  <a:pt x="909828" y="19050"/>
                </a:moveTo>
                <a:lnTo>
                  <a:pt x="893826" y="0"/>
                </a:lnTo>
                <a:lnTo>
                  <a:pt x="49957" y="724822"/>
                </a:lnTo>
                <a:lnTo>
                  <a:pt x="66127" y="743728"/>
                </a:lnTo>
                <a:lnTo>
                  <a:pt x="909828" y="19050"/>
                </a:lnTo>
                <a:close/>
              </a:path>
            </a:pathLst>
          </a:custGeom>
          <a:solidFill>
            <a:srgbClr val="561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 txBox="1"/>
          <p:nvPr/>
        </p:nvSpPr>
        <p:spPr>
          <a:xfrm>
            <a:off x="7913157" y="2867793"/>
            <a:ext cx="339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26" name="object 25"/>
          <p:cNvSpPr txBox="1"/>
          <p:nvPr/>
        </p:nvSpPr>
        <p:spPr>
          <a:xfrm>
            <a:off x="6679031" y="3597027"/>
            <a:ext cx="1569720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7314" algn="ctr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57810" algn="l"/>
              </a:tabLst>
            </a:pPr>
            <a:r>
              <a:rPr sz="1800" dirty="0">
                <a:latin typeface="Verdana"/>
                <a:cs typeface="Verdana"/>
              </a:rPr>
              <a:t>.	.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sz="1800" dirty="0">
                <a:latin typeface="Verdana"/>
                <a:cs typeface="Verdana"/>
              </a:rPr>
              <a:t> 6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27" name="object 26"/>
          <p:cNvGraphicFramePr>
            <a:graphicFrameLocks noGrp="1"/>
          </p:cNvGraphicFramePr>
          <p:nvPr>
            <p:extLst/>
          </p:nvPr>
        </p:nvGraphicFramePr>
        <p:xfrm>
          <a:off x="564429" y="1577760"/>
          <a:ext cx="6037575" cy="3981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34(R2)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45(R3)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spc="-5" dirty="0">
                          <a:latin typeface="Verdana"/>
                          <a:cs typeface="Verdana"/>
                        </a:rPr>
                        <a:t>long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MULTD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F6,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grid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F4,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SUBD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F8,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DIVD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8572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F4’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gridSpan="2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F2,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ADDD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858519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F10,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gridSpan="2">
                  <a:txBody>
                    <a:bodyPr/>
                    <a:lstStyle/>
                    <a:p>
                      <a:pPr marL="205104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F6,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F4’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80"/>
                        </a:lnSpc>
                        <a:spcBef>
                          <a:spcPts val="1075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6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 gridSpan="2">
                  <a:txBody>
                    <a:bodyPr/>
                    <a:lstStyle/>
                    <a:p>
                      <a:pPr marL="93345">
                        <a:lnSpc>
                          <a:spcPts val="2065"/>
                        </a:lnSpc>
                        <a:spcBef>
                          <a:spcPts val="126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In-order: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ts val="2065"/>
                        </a:lnSpc>
                        <a:spcBef>
                          <a:spcPts val="1265"/>
                        </a:spcBef>
                        <a:tabLst>
                          <a:tab pos="1300480" algn="l"/>
                          <a:tab pos="1544955" algn="l"/>
                          <a:tab pos="1789430" algn="l"/>
                          <a:tab pos="203390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(2,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.	.	.	.	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310">
                        <a:lnSpc>
                          <a:spcPts val="2065"/>
                        </a:lnSpc>
                        <a:spcBef>
                          <a:spcPts val="1265"/>
                        </a:spcBef>
                        <a:tabLst>
                          <a:tab pos="312420" algn="l"/>
                          <a:tab pos="130111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.	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3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3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5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90">
                <a:tc gridSpan="2">
                  <a:txBody>
                    <a:bodyPr/>
                    <a:lstStyle/>
                    <a:p>
                      <a:pPr marL="9334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Out-of-order: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640">
                        <a:lnSpc>
                          <a:spcPts val="2075"/>
                        </a:lnSpc>
                        <a:tabLst>
                          <a:tab pos="1816735" algn="l"/>
                          <a:tab pos="206184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(2,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)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5	.	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250">
                        <a:lnSpc>
                          <a:spcPts val="2075"/>
                        </a:lnSpc>
                        <a:tabLst>
                          <a:tab pos="34036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.	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(3,</a:t>
                      </a: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5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)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3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6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object 27"/>
          <p:cNvSpPr txBox="1"/>
          <p:nvPr/>
        </p:nvSpPr>
        <p:spPr>
          <a:xfrm>
            <a:off x="670348" y="5630043"/>
            <a:ext cx="6753859" cy="939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0" marR="5080" indent="-1003935">
              <a:lnSpc>
                <a:spcPts val="2390"/>
              </a:lnSpc>
              <a:spcBef>
                <a:spcPts val="185"/>
              </a:spcBef>
              <a:tabLst>
                <a:tab pos="2516505" algn="l"/>
                <a:tab pos="2919095" algn="l"/>
              </a:tabLst>
            </a:pPr>
            <a:r>
              <a:rPr sz="2000" i="1" spc="-5" dirty="0">
                <a:latin typeface="Verdana"/>
                <a:cs typeface="Verdana"/>
              </a:rPr>
              <a:t>Any antidependence can be eliminated by renaming.  (renaming	</a:t>
            </a:r>
            <a:r>
              <a:rPr sz="2100" i="1" spc="-105" dirty="0">
                <a:latin typeface="Symbol"/>
                <a:cs typeface="Symbol"/>
              </a:rPr>
              <a:t></a:t>
            </a:r>
            <a:r>
              <a:rPr sz="2100" spc="-105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Verdana"/>
                <a:cs typeface="Verdana"/>
              </a:rPr>
              <a:t>additional </a:t>
            </a:r>
            <a:r>
              <a:rPr sz="2000" i="1" spc="-10" dirty="0">
                <a:latin typeface="Verdana"/>
                <a:cs typeface="Verdana"/>
              </a:rPr>
              <a:t>storage)</a:t>
            </a:r>
            <a:endParaRPr sz="2000">
              <a:latin typeface="Verdana"/>
              <a:cs typeface="Verdana"/>
            </a:endParaRPr>
          </a:p>
          <a:p>
            <a:pPr marL="1016000">
              <a:lnSpc>
                <a:spcPts val="2330"/>
              </a:lnSpc>
            </a:pPr>
            <a:r>
              <a:rPr sz="2000" i="1" spc="-5" dirty="0">
                <a:latin typeface="Verdana"/>
                <a:cs typeface="Verdana"/>
              </a:rPr>
              <a:t>Can it be </a:t>
            </a:r>
            <a:r>
              <a:rPr sz="2000" i="1" spc="-10" dirty="0">
                <a:latin typeface="Verdana"/>
                <a:cs typeface="Verdana"/>
              </a:rPr>
              <a:t>done </a:t>
            </a:r>
            <a:r>
              <a:rPr sz="2000" i="1" spc="-5" dirty="0">
                <a:latin typeface="Verdana"/>
                <a:cs typeface="Verdana"/>
              </a:rPr>
              <a:t>in</a:t>
            </a:r>
            <a:r>
              <a:rPr sz="2000" i="1" spc="1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hardware?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7637356" y="6024499"/>
            <a:ext cx="66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yes!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54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Register Renaming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Decode does register renaming and adds instructions  to the issue stage reorder buffer (ROB)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renaming makes WAR or WAW hazards  impossible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Any instruction in ROB whose RAW hazards have  been satisfied can be dispatched.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Out-of-order or dataflow execution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380374" y="4693514"/>
            <a:ext cx="394335" cy="393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Verdana"/>
                <a:cs typeface="Verdana"/>
              </a:rPr>
              <a:t>IF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053219" y="4705706"/>
            <a:ext cx="394335" cy="3943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10"/>
              </a:spcBef>
            </a:pPr>
            <a:r>
              <a:rPr sz="1200" spc="-5" dirty="0">
                <a:latin typeface="Verdana"/>
                <a:cs typeface="Verdana"/>
              </a:rPr>
              <a:t>ID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2797949" y="4853534"/>
            <a:ext cx="243078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650627" y="4693514"/>
            <a:ext cx="463550" cy="412750"/>
          </a:xfrm>
          <a:custGeom>
            <a:avLst/>
            <a:gdLst/>
            <a:ahLst/>
            <a:cxnLst/>
            <a:rect l="l" t="t" r="r" b="b"/>
            <a:pathLst>
              <a:path w="463550" h="412750">
                <a:moveTo>
                  <a:pt x="0" y="0"/>
                </a:moveTo>
                <a:lnTo>
                  <a:pt x="0" y="412242"/>
                </a:lnTo>
                <a:lnTo>
                  <a:pt x="463296" y="412242"/>
                </a:lnTo>
                <a:lnTo>
                  <a:pt x="463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0627" y="4693514"/>
            <a:ext cx="463550" cy="412750"/>
          </a:xfrm>
          <a:custGeom>
            <a:avLst/>
            <a:gdLst/>
            <a:ahLst/>
            <a:cxnLst/>
            <a:rect l="l" t="t" r="r" b="b"/>
            <a:pathLst>
              <a:path w="463550" h="412750">
                <a:moveTo>
                  <a:pt x="0" y="0"/>
                </a:moveTo>
                <a:lnTo>
                  <a:pt x="0" y="412242"/>
                </a:lnTo>
                <a:lnTo>
                  <a:pt x="463296" y="412242"/>
                </a:lnTo>
                <a:lnTo>
                  <a:pt x="46329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5910719" y="4693514"/>
            <a:ext cx="394335" cy="393700"/>
          </a:xfrm>
          <a:custGeom>
            <a:avLst/>
            <a:gdLst/>
            <a:ahLst/>
            <a:cxnLst/>
            <a:rect l="l" t="t" r="r" b="b"/>
            <a:pathLst>
              <a:path w="394334" h="393700">
                <a:moveTo>
                  <a:pt x="0" y="0"/>
                </a:moveTo>
                <a:lnTo>
                  <a:pt x="0" y="393192"/>
                </a:lnTo>
                <a:lnTo>
                  <a:pt x="393954" y="393192"/>
                </a:lnTo>
                <a:lnTo>
                  <a:pt x="393954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979553" y="4783684"/>
            <a:ext cx="281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WB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4443869" y="4312514"/>
            <a:ext cx="394335" cy="393700"/>
          </a:xfrm>
          <a:custGeom>
            <a:avLst/>
            <a:gdLst/>
            <a:ahLst/>
            <a:cxnLst/>
            <a:rect l="l" t="t" r="r" b="b"/>
            <a:pathLst>
              <a:path w="394335" h="393700">
                <a:moveTo>
                  <a:pt x="0" y="0"/>
                </a:moveTo>
                <a:lnTo>
                  <a:pt x="0" y="393192"/>
                </a:lnTo>
                <a:lnTo>
                  <a:pt x="393953" y="393192"/>
                </a:lnTo>
                <a:lnTo>
                  <a:pt x="393953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4488319" y="4402684"/>
            <a:ext cx="326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ALU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5085474" y="4312514"/>
            <a:ext cx="571500" cy="393700"/>
          </a:xfrm>
          <a:custGeom>
            <a:avLst/>
            <a:gdLst/>
            <a:ahLst/>
            <a:cxnLst/>
            <a:rect l="l" t="t" r="r" b="b"/>
            <a:pathLst>
              <a:path w="571500" h="393700">
                <a:moveTo>
                  <a:pt x="0" y="0"/>
                </a:moveTo>
                <a:lnTo>
                  <a:pt x="0" y="393192"/>
                </a:lnTo>
                <a:lnTo>
                  <a:pt x="571500" y="393192"/>
                </a:lnTo>
                <a:lnTo>
                  <a:pt x="5715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4443869" y="4903064"/>
            <a:ext cx="813435" cy="393700"/>
          </a:xfrm>
          <a:custGeom>
            <a:avLst/>
            <a:gdLst/>
            <a:ahLst/>
            <a:cxnLst/>
            <a:rect l="l" t="t" r="r" b="b"/>
            <a:pathLst>
              <a:path w="813435" h="393700">
                <a:moveTo>
                  <a:pt x="0" y="0"/>
                </a:moveTo>
                <a:lnTo>
                  <a:pt x="0" y="393192"/>
                </a:lnTo>
                <a:lnTo>
                  <a:pt x="813053" y="393192"/>
                </a:lnTo>
                <a:lnTo>
                  <a:pt x="813053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4642244" y="4993234"/>
            <a:ext cx="395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Fadd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4443869" y="5398364"/>
            <a:ext cx="813435" cy="393700"/>
          </a:xfrm>
          <a:custGeom>
            <a:avLst/>
            <a:gdLst/>
            <a:ahLst/>
            <a:cxnLst/>
            <a:rect l="l" t="t" r="r" b="b"/>
            <a:pathLst>
              <a:path w="813435" h="393700">
                <a:moveTo>
                  <a:pt x="0" y="0"/>
                </a:moveTo>
                <a:lnTo>
                  <a:pt x="0" y="393192"/>
                </a:lnTo>
                <a:lnTo>
                  <a:pt x="813053" y="393192"/>
                </a:lnTo>
                <a:lnTo>
                  <a:pt x="813053" y="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4805819" y="586775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4" y="25146"/>
                </a:moveTo>
                <a:lnTo>
                  <a:pt x="32004" y="7620"/>
                </a:lnTo>
                <a:lnTo>
                  <a:pt x="25146" y="0"/>
                </a:lnTo>
                <a:lnTo>
                  <a:pt x="7620" y="0"/>
                </a:lnTo>
                <a:lnTo>
                  <a:pt x="0" y="7620"/>
                </a:lnTo>
                <a:lnTo>
                  <a:pt x="0" y="25146"/>
                </a:lnTo>
                <a:lnTo>
                  <a:pt x="7620" y="32004"/>
                </a:lnTo>
                <a:lnTo>
                  <a:pt x="25146" y="32004"/>
                </a:lnTo>
                <a:lnTo>
                  <a:pt x="32004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4805819" y="586775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16002"/>
                </a:lnTo>
                <a:lnTo>
                  <a:pt x="0" y="25146"/>
                </a:lnTo>
                <a:lnTo>
                  <a:pt x="7620" y="32004"/>
                </a:lnTo>
                <a:lnTo>
                  <a:pt x="16002" y="32004"/>
                </a:lnTo>
                <a:lnTo>
                  <a:pt x="25146" y="32004"/>
                </a:lnTo>
                <a:lnTo>
                  <a:pt x="32004" y="25146"/>
                </a:lnTo>
                <a:lnTo>
                  <a:pt x="32004" y="16002"/>
                </a:lnTo>
                <a:lnTo>
                  <a:pt x="32004" y="7620"/>
                </a:lnTo>
                <a:lnTo>
                  <a:pt x="25146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4802771" y="594090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3" y="24384"/>
                </a:moveTo>
                <a:lnTo>
                  <a:pt x="32003" y="6858"/>
                </a:lnTo>
                <a:lnTo>
                  <a:pt x="24384" y="0"/>
                </a:lnTo>
                <a:lnTo>
                  <a:pt x="6858" y="0"/>
                </a:lnTo>
                <a:lnTo>
                  <a:pt x="0" y="6858"/>
                </a:lnTo>
                <a:lnTo>
                  <a:pt x="0" y="24384"/>
                </a:lnTo>
                <a:lnTo>
                  <a:pt x="6858" y="32003"/>
                </a:lnTo>
                <a:lnTo>
                  <a:pt x="24384" y="32003"/>
                </a:lnTo>
                <a:lnTo>
                  <a:pt x="32003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4802771" y="594090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6858" y="0"/>
                </a:lnTo>
                <a:lnTo>
                  <a:pt x="0" y="6858"/>
                </a:lnTo>
                <a:lnTo>
                  <a:pt x="0" y="16002"/>
                </a:lnTo>
                <a:lnTo>
                  <a:pt x="0" y="24384"/>
                </a:lnTo>
                <a:lnTo>
                  <a:pt x="6858" y="32003"/>
                </a:lnTo>
                <a:lnTo>
                  <a:pt x="16002" y="32003"/>
                </a:lnTo>
                <a:lnTo>
                  <a:pt x="24384" y="32003"/>
                </a:lnTo>
                <a:lnTo>
                  <a:pt x="32003" y="24384"/>
                </a:lnTo>
                <a:lnTo>
                  <a:pt x="32003" y="16002"/>
                </a:lnTo>
                <a:lnTo>
                  <a:pt x="32003" y="6858"/>
                </a:lnTo>
                <a:lnTo>
                  <a:pt x="24384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4805819" y="602015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4" y="25146"/>
                </a:moveTo>
                <a:lnTo>
                  <a:pt x="32004" y="7620"/>
                </a:lnTo>
                <a:lnTo>
                  <a:pt x="25146" y="0"/>
                </a:lnTo>
                <a:lnTo>
                  <a:pt x="7620" y="0"/>
                </a:lnTo>
                <a:lnTo>
                  <a:pt x="0" y="7620"/>
                </a:lnTo>
                <a:lnTo>
                  <a:pt x="0" y="25146"/>
                </a:lnTo>
                <a:lnTo>
                  <a:pt x="7620" y="32004"/>
                </a:lnTo>
                <a:lnTo>
                  <a:pt x="25146" y="32004"/>
                </a:lnTo>
                <a:lnTo>
                  <a:pt x="32004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805819" y="602015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7620" y="0"/>
                </a:lnTo>
                <a:lnTo>
                  <a:pt x="0" y="7620"/>
                </a:lnTo>
                <a:lnTo>
                  <a:pt x="0" y="16002"/>
                </a:lnTo>
                <a:lnTo>
                  <a:pt x="0" y="25146"/>
                </a:lnTo>
                <a:lnTo>
                  <a:pt x="7620" y="32004"/>
                </a:lnTo>
                <a:lnTo>
                  <a:pt x="16002" y="32004"/>
                </a:lnTo>
                <a:lnTo>
                  <a:pt x="25146" y="32004"/>
                </a:lnTo>
                <a:lnTo>
                  <a:pt x="32004" y="25146"/>
                </a:lnTo>
                <a:lnTo>
                  <a:pt x="32004" y="16002"/>
                </a:lnTo>
                <a:lnTo>
                  <a:pt x="32004" y="7620"/>
                </a:lnTo>
                <a:lnTo>
                  <a:pt x="25146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802771" y="609330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003" y="24384"/>
                </a:moveTo>
                <a:lnTo>
                  <a:pt x="32003" y="6858"/>
                </a:lnTo>
                <a:lnTo>
                  <a:pt x="24384" y="0"/>
                </a:lnTo>
                <a:lnTo>
                  <a:pt x="6858" y="0"/>
                </a:lnTo>
                <a:lnTo>
                  <a:pt x="0" y="6858"/>
                </a:lnTo>
                <a:lnTo>
                  <a:pt x="0" y="24384"/>
                </a:lnTo>
                <a:lnTo>
                  <a:pt x="6858" y="32003"/>
                </a:lnTo>
                <a:lnTo>
                  <a:pt x="24384" y="32003"/>
                </a:lnTo>
                <a:lnTo>
                  <a:pt x="32003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4802771" y="609330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16002" y="0"/>
                </a:moveTo>
                <a:lnTo>
                  <a:pt x="6858" y="0"/>
                </a:lnTo>
                <a:lnTo>
                  <a:pt x="0" y="6858"/>
                </a:lnTo>
                <a:lnTo>
                  <a:pt x="0" y="16002"/>
                </a:lnTo>
                <a:lnTo>
                  <a:pt x="0" y="24384"/>
                </a:lnTo>
                <a:lnTo>
                  <a:pt x="6858" y="32003"/>
                </a:lnTo>
                <a:lnTo>
                  <a:pt x="16002" y="32003"/>
                </a:lnTo>
                <a:lnTo>
                  <a:pt x="24384" y="32003"/>
                </a:lnTo>
                <a:lnTo>
                  <a:pt x="32003" y="24384"/>
                </a:lnTo>
                <a:lnTo>
                  <a:pt x="32003" y="16002"/>
                </a:lnTo>
                <a:lnTo>
                  <a:pt x="32003" y="6858"/>
                </a:lnTo>
                <a:lnTo>
                  <a:pt x="24384" y="0"/>
                </a:lnTo>
                <a:lnTo>
                  <a:pt x="1600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3872369" y="4134206"/>
            <a:ext cx="2642235" cy="1468755"/>
          </a:xfrm>
          <a:custGeom>
            <a:avLst/>
            <a:gdLst/>
            <a:ahLst/>
            <a:cxnLst/>
            <a:rect l="l" t="t" r="r" b="b"/>
            <a:pathLst>
              <a:path w="2642234" h="1468754">
                <a:moveTo>
                  <a:pt x="76200" y="476250"/>
                </a:moveTo>
                <a:lnTo>
                  <a:pt x="0" y="476250"/>
                </a:lnTo>
                <a:lnTo>
                  <a:pt x="25908" y="528066"/>
                </a:lnTo>
                <a:lnTo>
                  <a:pt x="25908" y="496061"/>
                </a:lnTo>
                <a:lnTo>
                  <a:pt x="31242" y="502157"/>
                </a:lnTo>
                <a:lnTo>
                  <a:pt x="45720" y="502157"/>
                </a:lnTo>
                <a:lnTo>
                  <a:pt x="51054" y="496061"/>
                </a:lnTo>
                <a:lnTo>
                  <a:pt x="51054" y="526541"/>
                </a:lnTo>
                <a:lnTo>
                  <a:pt x="76200" y="476250"/>
                </a:lnTo>
                <a:close/>
              </a:path>
              <a:path w="2642234" h="1468754">
                <a:moveTo>
                  <a:pt x="2641854" y="762761"/>
                </a:moveTo>
                <a:lnTo>
                  <a:pt x="2641854" y="6095"/>
                </a:lnTo>
                <a:lnTo>
                  <a:pt x="2636520" y="0"/>
                </a:lnTo>
                <a:lnTo>
                  <a:pt x="31242" y="0"/>
                </a:lnTo>
                <a:lnTo>
                  <a:pt x="25908" y="6095"/>
                </a:lnTo>
                <a:lnTo>
                  <a:pt x="25908" y="476250"/>
                </a:lnTo>
                <a:lnTo>
                  <a:pt x="38100" y="476250"/>
                </a:lnTo>
                <a:lnTo>
                  <a:pt x="38100" y="25908"/>
                </a:lnTo>
                <a:lnTo>
                  <a:pt x="51054" y="12954"/>
                </a:lnTo>
                <a:lnTo>
                  <a:pt x="51054" y="25908"/>
                </a:lnTo>
                <a:lnTo>
                  <a:pt x="2616707" y="25908"/>
                </a:lnTo>
                <a:lnTo>
                  <a:pt x="2616707" y="12954"/>
                </a:lnTo>
                <a:lnTo>
                  <a:pt x="2628899" y="25908"/>
                </a:lnTo>
                <a:lnTo>
                  <a:pt x="2628899" y="768857"/>
                </a:lnTo>
                <a:lnTo>
                  <a:pt x="2636520" y="768857"/>
                </a:lnTo>
                <a:lnTo>
                  <a:pt x="2641854" y="762761"/>
                </a:lnTo>
                <a:close/>
              </a:path>
              <a:path w="2642234" h="1468754">
                <a:moveTo>
                  <a:pt x="51054" y="526541"/>
                </a:moveTo>
                <a:lnTo>
                  <a:pt x="51054" y="496061"/>
                </a:lnTo>
                <a:lnTo>
                  <a:pt x="45720" y="502157"/>
                </a:lnTo>
                <a:lnTo>
                  <a:pt x="31242" y="502157"/>
                </a:lnTo>
                <a:lnTo>
                  <a:pt x="25908" y="496061"/>
                </a:lnTo>
                <a:lnTo>
                  <a:pt x="25908" y="528066"/>
                </a:lnTo>
                <a:lnTo>
                  <a:pt x="38100" y="552450"/>
                </a:lnTo>
                <a:lnTo>
                  <a:pt x="51054" y="526541"/>
                </a:lnTo>
                <a:close/>
              </a:path>
              <a:path w="2642234" h="1468754">
                <a:moveTo>
                  <a:pt x="51054" y="25908"/>
                </a:moveTo>
                <a:lnTo>
                  <a:pt x="51054" y="12954"/>
                </a:lnTo>
                <a:lnTo>
                  <a:pt x="38100" y="25908"/>
                </a:lnTo>
                <a:lnTo>
                  <a:pt x="51054" y="25908"/>
                </a:lnTo>
                <a:close/>
              </a:path>
              <a:path w="2642234" h="1468754">
                <a:moveTo>
                  <a:pt x="51054" y="476250"/>
                </a:moveTo>
                <a:lnTo>
                  <a:pt x="51054" y="25908"/>
                </a:lnTo>
                <a:lnTo>
                  <a:pt x="38100" y="25908"/>
                </a:lnTo>
                <a:lnTo>
                  <a:pt x="38100" y="476250"/>
                </a:lnTo>
                <a:lnTo>
                  <a:pt x="51054" y="476250"/>
                </a:lnTo>
                <a:close/>
              </a:path>
              <a:path w="2642234" h="1468754">
                <a:moveTo>
                  <a:pt x="248018" y="728702"/>
                </a:moveTo>
                <a:lnTo>
                  <a:pt x="247650" y="728472"/>
                </a:lnTo>
                <a:lnTo>
                  <a:pt x="240030" y="730757"/>
                </a:lnTo>
                <a:lnTo>
                  <a:pt x="236981" y="736854"/>
                </a:lnTo>
                <a:lnTo>
                  <a:pt x="233172" y="742950"/>
                </a:lnTo>
                <a:lnTo>
                  <a:pt x="234202" y="746384"/>
                </a:lnTo>
                <a:lnTo>
                  <a:pt x="237744" y="741426"/>
                </a:lnTo>
                <a:lnTo>
                  <a:pt x="248018" y="728702"/>
                </a:lnTo>
                <a:close/>
              </a:path>
              <a:path w="2642234" h="1468754">
                <a:moveTo>
                  <a:pt x="242550" y="754936"/>
                </a:moveTo>
                <a:lnTo>
                  <a:pt x="241554" y="754379"/>
                </a:lnTo>
                <a:lnTo>
                  <a:pt x="235458" y="750570"/>
                </a:lnTo>
                <a:lnTo>
                  <a:pt x="234202" y="746384"/>
                </a:lnTo>
                <a:lnTo>
                  <a:pt x="233934" y="746760"/>
                </a:lnTo>
                <a:lnTo>
                  <a:pt x="234696" y="755142"/>
                </a:lnTo>
                <a:lnTo>
                  <a:pt x="240030" y="759714"/>
                </a:lnTo>
                <a:lnTo>
                  <a:pt x="240504" y="760052"/>
                </a:lnTo>
                <a:lnTo>
                  <a:pt x="242550" y="754936"/>
                </a:lnTo>
                <a:close/>
              </a:path>
              <a:path w="2642234" h="1468754">
                <a:moveTo>
                  <a:pt x="270369" y="741560"/>
                </a:moveTo>
                <a:lnTo>
                  <a:pt x="253746" y="732282"/>
                </a:lnTo>
                <a:lnTo>
                  <a:pt x="248018" y="728702"/>
                </a:lnTo>
                <a:lnTo>
                  <a:pt x="237744" y="741426"/>
                </a:lnTo>
                <a:lnTo>
                  <a:pt x="234202" y="746384"/>
                </a:lnTo>
                <a:lnTo>
                  <a:pt x="235458" y="750570"/>
                </a:lnTo>
                <a:lnTo>
                  <a:pt x="241554" y="754379"/>
                </a:lnTo>
                <a:lnTo>
                  <a:pt x="242550" y="754936"/>
                </a:lnTo>
                <a:lnTo>
                  <a:pt x="243078" y="753617"/>
                </a:lnTo>
                <a:lnTo>
                  <a:pt x="255270" y="747522"/>
                </a:lnTo>
                <a:lnTo>
                  <a:pt x="262890" y="750570"/>
                </a:lnTo>
                <a:lnTo>
                  <a:pt x="262962" y="750732"/>
                </a:lnTo>
                <a:lnTo>
                  <a:pt x="270369" y="741560"/>
                </a:lnTo>
                <a:close/>
              </a:path>
              <a:path w="2642234" h="1468754">
                <a:moveTo>
                  <a:pt x="540316" y="1385432"/>
                </a:moveTo>
                <a:lnTo>
                  <a:pt x="272040" y="771395"/>
                </a:lnTo>
                <a:lnTo>
                  <a:pt x="254145" y="761407"/>
                </a:lnTo>
                <a:lnTo>
                  <a:pt x="252984" y="762761"/>
                </a:lnTo>
                <a:lnTo>
                  <a:pt x="245364" y="763524"/>
                </a:lnTo>
                <a:lnTo>
                  <a:pt x="240504" y="760052"/>
                </a:lnTo>
                <a:lnTo>
                  <a:pt x="240030" y="761238"/>
                </a:lnTo>
                <a:lnTo>
                  <a:pt x="242316" y="767334"/>
                </a:lnTo>
                <a:lnTo>
                  <a:pt x="516869" y="1395739"/>
                </a:lnTo>
                <a:lnTo>
                  <a:pt x="540316" y="1385432"/>
                </a:lnTo>
                <a:close/>
              </a:path>
              <a:path w="2642234" h="1468754">
                <a:moveTo>
                  <a:pt x="254145" y="761407"/>
                </a:moveTo>
                <a:lnTo>
                  <a:pt x="242550" y="754936"/>
                </a:lnTo>
                <a:lnTo>
                  <a:pt x="240504" y="760052"/>
                </a:lnTo>
                <a:lnTo>
                  <a:pt x="245364" y="763524"/>
                </a:lnTo>
                <a:lnTo>
                  <a:pt x="252984" y="762761"/>
                </a:lnTo>
                <a:lnTo>
                  <a:pt x="254145" y="761407"/>
                </a:lnTo>
                <a:close/>
              </a:path>
              <a:path w="2642234" h="1468754">
                <a:moveTo>
                  <a:pt x="262962" y="750732"/>
                </a:moveTo>
                <a:lnTo>
                  <a:pt x="262890" y="750570"/>
                </a:lnTo>
                <a:lnTo>
                  <a:pt x="255270" y="747522"/>
                </a:lnTo>
                <a:lnTo>
                  <a:pt x="243078" y="753617"/>
                </a:lnTo>
                <a:lnTo>
                  <a:pt x="242550" y="754936"/>
                </a:lnTo>
                <a:lnTo>
                  <a:pt x="254145" y="761407"/>
                </a:lnTo>
                <a:lnTo>
                  <a:pt x="257555" y="757428"/>
                </a:lnTo>
                <a:lnTo>
                  <a:pt x="262962" y="750732"/>
                </a:lnTo>
                <a:close/>
              </a:path>
              <a:path w="2642234" h="1468754">
                <a:moveTo>
                  <a:pt x="527535" y="423096"/>
                </a:moveTo>
                <a:lnTo>
                  <a:pt x="507723" y="407095"/>
                </a:lnTo>
                <a:lnTo>
                  <a:pt x="248018" y="728702"/>
                </a:lnTo>
                <a:lnTo>
                  <a:pt x="253746" y="732282"/>
                </a:lnTo>
                <a:lnTo>
                  <a:pt x="270369" y="741560"/>
                </a:lnTo>
                <a:lnTo>
                  <a:pt x="527535" y="423096"/>
                </a:lnTo>
                <a:close/>
              </a:path>
              <a:path w="2642234" h="1468754">
                <a:moveTo>
                  <a:pt x="272040" y="771395"/>
                </a:moveTo>
                <a:lnTo>
                  <a:pt x="262962" y="750732"/>
                </a:lnTo>
                <a:lnTo>
                  <a:pt x="257555" y="757428"/>
                </a:lnTo>
                <a:lnTo>
                  <a:pt x="254145" y="761407"/>
                </a:lnTo>
                <a:lnTo>
                  <a:pt x="272040" y="771395"/>
                </a:lnTo>
                <a:close/>
              </a:path>
              <a:path w="2642234" h="1468754">
                <a:moveTo>
                  <a:pt x="504952" y="872489"/>
                </a:moveTo>
                <a:lnTo>
                  <a:pt x="270369" y="741560"/>
                </a:lnTo>
                <a:lnTo>
                  <a:pt x="262962" y="750732"/>
                </a:lnTo>
                <a:lnTo>
                  <a:pt x="272040" y="771395"/>
                </a:lnTo>
                <a:lnTo>
                  <a:pt x="492566" y="894480"/>
                </a:lnTo>
                <a:lnTo>
                  <a:pt x="504952" y="872489"/>
                </a:lnTo>
                <a:close/>
              </a:path>
              <a:path w="2642234" h="1468754">
                <a:moveTo>
                  <a:pt x="524255" y="919053"/>
                </a:moveTo>
                <a:lnTo>
                  <a:pt x="524255" y="890016"/>
                </a:lnTo>
                <a:lnTo>
                  <a:pt x="521208" y="896111"/>
                </a:lnTo>
                <a:lnTo>
                  <a:pt x="517398" y="902207"/>
                </a:lnTo>
                <a:lnTo>
                  <a:pt x="509778" y="904494"/>
                </a:lnTo>
                <a:lnTo>
                  <a:pt x="503681" y="900684"/>
                </a:lnTo>
                <a:lnTo>
                  <a:pt x="492566" y="894480"/>
                </a:lnTo>
                <a:lnTo>
                  <a:pt x="480060" y="916685"/>
                </a:lnTo>
                <a:lnTo>
                  <a:pt x="524255" y="919053"/>
                </a:lnTo>
                <a:close/>
              </a:path>
              <a:path w="2642234" h="1468754">
                <a:moveTo>
                  <a:pt x="565404" y="355854"/>
                </a:moveTo>
                <a:lnTo>
                  <a:pt x="487680" y="390905"/>
                </a:lnTo>
                <a:lnTo>
                  <a:pt x="507723" y="407095"/>
                </a:lnTo>
                <a:lnTo>
                  <a:pt x="515874" y="397001"/>
                </a:lnTo>
                <a:lnTo>
                  <a:pt x="519684" y="391667"/>
                </a:lnTo>
                <a:lnTo>
                  <a:pt x="528066" y="390905"/>
                </a:lnTo>
                <a:lnTo>
                  <a:pt x="538734" y="400050"/>
                </a:lnTo>
                <a:lnTo>
                  <a:pt x="539496" y="407670"/>
                </a:lnTo>
                <a:lnTo>
                  <a:pt x="539496" y="432757"/>
                </a:lnTo>
                <a:lnTo>
                  <a:pt x="547116" y="438911"/>
                </a:lnTo>
                <a:lnTo>
                  <a:pt x="565404" y="355854"/>
                </a:lnTo>
                <a:close/>
              </a:path>
              <a:path w="2642234" h="1468754">
                <a:moveTo>
                  <a:pt x="524255" y="890016"/>
                </a:moveTo>
                <a:lnTo>
                  <a:pt x="521970" y="882395"/>
                </a:lnTo>
                <a:lnTo>
                  <a:pt x="515874" y="878585"/>
                </a:lnTo>
                <a:lnTo>
                  <a:pt x="504952" y="872489"/>
                </a:lnTo>
                <a:lnTo>
                  <a:pt x="492566" y="894480"/>
                </a:lnTo>
                <a:lnTo>
                  <a:pt x="503681" y="900684"/>
                </a:lnTo>
                <a:lnTo>
                  <a:pt x="509778" y="904494"/>
                </a:lnTo>
                <a:lnTo>
                  <a:pt x="517398" y="902207"/>
                </a:lnTo>
                <a:lnTo>
                  <a:pt x="521208" y="896111"/>
                </a:lnTo>
                <a:lnTo>
                  <a:pt x="524255" y="890016"/>
                </a:lnTo>
                <a:close/>
              </a:path>
              <a:path w="2642234" h="1468754">
                <a:moveTo>
                  <a:pt x="547878" y="1451184"/>
                </a:moveTo>
                <a:lnTo>
                  <a:pt x="547878" y="1403604"/>
                </a:lnTo>
                <a:lnTo>
                  <a:pt x="544830" y="1411224"/>
                </a:lnTo>
                <a:lnTo>
                  <a:pt x="532638" y="1417319"/>
                </a:lnTo>
                <a:lnTo>
                  <a:pt x="525017" y="1414272"/>
                </a:lnTo>
                <a:lnTo>
                  <a:pt x="516869" y="1395739"/>
                </a:lnTo>
                <a:lnTo>
                  <a:pt x="493776" y="1405889"/>
                </a:lnTo>
                <a:lnTo>
                  <a:pt x="547878" y="1451184"/>
                </a:lnTo>
                <a:close/>
              </a:path>
              <a:path w="2642234" h="1468754">
                <a:moveTo>
                  <a:pt x="565404" y="921257"/>
                </a:moveTo>
                <a:lnTo>
                  <a:pt x="517398" y="850392"/>
                </a:lnTo>
                <a:lnTo>
                  <a:pt x="504952" y="872489"/>
                </a:lnTo>
                <a:lnTo>
                  <a:pt x="515874" y="878585"/>
                </a:lnTo>
                <a:lnTo>
                  <a:pt x="521970" y="882395"/>
                </a:lnTo>
                <a:lnTo>
                  <a:pt x="524255" y="890016"/>
                </a:lnTo>
                <a:lnTo>
                  <a:pt x="524255" y="919053"/>
                </a:lnTo>
                <a:lnTo>
                  <a:pt x="565404" y="921257"/>
                </a:lnTo>
                <a:close/>
              </a:path>
              <a:path w="2642234" h="1468754">
                <a:moveTo>
                  <a:pt x="539496" y="407670"/>
                </a:moveTo>
                <a:lnTo>
                  <a:pt x="538734" y="400050"/>
                </a:lnTo>
                <a:lnTo>
                  <a:pt x="528066" y="390905"/>
                </a:lnTo>
                <a:lnTo>
                  <a:pt x="519684" y="391667"/>
                </a:lnTo>
                <a:lnTo>
                  <a:pt x="515874" y="397001"/>
                </a:lnTo>
                <a:lnTo>
                  <a:pt x="507723" y="407095"/>
                </a:lnTo>
                <a:lnTo>
                  <a:pt x="527535" y="423096"/>
                </a:lnTo>
                <a:lnTo>
                  <a:pt x="535686" y="413004"/>
                </a:lnTo>
                <a:lnTo>
                  <a:pt x="539496" y="407670"/>
                </a:lnTo>
                <a:close/>
              </a:path>
              <a:path w="2642234" h="1468754">
                <a:moveTo>
                  <a:pt x="547878" y="1403604"/>
                </a:moveTo>
                <a:lnTo>
                  <a:pt x="545592" y="1397507"/>
                </a:lnTo>
                <a:lnTo>
                  <a:pt x="540316" y="1385432"/>
                </a:lnTo>
                <a:lnTo>
                  <a:pt x="516869" y="1395739"/>
                </a:lnTo>
                <a:lnTo>
                  <a:pt x="525017" y="1414272"/>
                </a:lnTo>
                <a:lnTo>
                  <a:pt x="532638" y="1417319"/>
                </a:lnTo>
                <a:lnTo>
                  <a:pt x="544830" y="1411224"/>
                </a:lnTo>
                <a:lnTo>
                  <a:pt x="547878" y="1403604"/>
                </a:lnTo>
                <a:close/>
              </a:path>
              <a:path w="2642234" h="1468754">
                <a:moveTo>
                  <a:pt x="539496" y="432757"/>
                </a:moveTo>
                <a:lnTo>
                  <a:pt x="539496" y="407670"/>
                </a:lnTo>
                <a:lnTo>
                  <a:pt x="535686" y="413004"/>
                </a:lnTo>
                <a:lnTo>
                  <a:pt x="527535" y="423096"/>
                </a:lnTo>
                <a:lnTo>
                  <a:pt x="539496" y="432757"/>
                </a:lnTo>
                <a:close/>
              </a:path>
              <a:path w="2642234" h="1468754">
                <a:moveTo>
                  <a:pt x="563117" y="1375410"/>
                </a:moveTo>
                <a:lnTo>
                  <a:pt x="540316" y="1385432"/>
                </a:lnTo>
                <a:lnTo>
                  <a:pt x="545592" y="1397507"/>
                </a:lnTo>
                <a:lnTo>
                  <a:pt x="547878" y="1403604"/>
                </a:lnTo>
                <a:lnTo>
                  <a:pt x="547878" y="1451184"/>
                </a:lnTo>
                <a:lnTo>
                  <a:pt x="559308" y="1460754"/>
                </a:lnTo>
                <a:lnTo>
                  <a:pt x="563117" y="1375410"/>
                </a:lnTo>
                <a:close/>
              </a:path>
              <a:path w="2642234" h="1468754">
                <a:moveTo>
                  <a:pt x="1073658" y="381000"/>
                </a:moveTo>
                <a:lnTo>
                  <a:pt x="1073658" y="361188"/>
                </a:lnTo>
                <a:lnTo>
                  <a:pt x="1067562" y="355854"/>
                </a:lnTo>
                <a:lnTo>
                  <a:pt x="977646" y="355854"/>
                </a:lnTo>
                <a:lnTo>
                  <a:pt x="971550" y="361188"/>
                </a:lnTo>
                <a:lnTo>
                  <a:pt x="971550" y="375666"/>
                </a:lnTo>
                <a:lnTo>
                  <a:pt x="977646" y="381000"/>
                </a:lnTo>
                <a:lnTo>
                  <a:pt x="1047750" y="381000"/>
                </a:lnTo>
                <a:lnTo>
                  <a:pt x="1047750" y="368807"/>
                </a:lnTo>
                <a:lnTo>
                  <a:pt x="1060704" y="381000"/>
                </a:lnTo>
                <a:lnTo>
                  <a:pt x="1073658" y="381000"/>
                </a:lnTo>
                <a:close/>
              </a:path>
              <a:path w="2642234" h="1468754">
                <a:moveTo>
                  <a:pt x="1060704" y="381000"/>
                </a:moveTo>
                <a:lnTo>
                  <a:pt x="1047750" y="368807"/>
                </a:lnTo>
                <a:lnTo>
                  <a:pt x="1047750" y="381000"/>
                </a:lnTo>
                <a:lnTo>
                  <a:pt x="1060704" y="381000"/>
                </a:lnTo>
                <a:close/>
              </a:path>
              <a:path w="2642234" h="1468754">
                <a:moveTo>
                  <a:pt x="1073658" y="666750"/>
                </a:moveTo>
                <a:lnTo>
                  <a:pt x="1073658" y="381000"/>
                </a:lnTo>
                <a:lnTo>
                  <a:pt x="1047750" y="381000"/>
                </a:lnTo>
                <a:lnTo>
                  <a:pt x="1047750" y="686561"/>
                </a:lnTo>
                <a:lnTo>
                  <a:pt x="1053846" y="692657"/>
                </a:lnTo>
                <a:lnTo>
                  <a:pt x="1060704" y="692657"/>
                </a:lnTo>
                <a:lnTo>
                  <a:pt x="1060704" y="666750"/>
                </a:lnTo>
                <a:lnTo>
                  <a:pt x="1073658" y="666750"/>
                </a:lnTo>
                <a:close/>
              </a:path>
              <a:path w="2642234" h="1468754">
                <a:moveTo>
                  <a:pt x="1969008" y="686561"/>
                </a:moveTo>
                <a:lnTo>
                  <a:pt x="1969008" y="672845"/>
                </a:lnTo>
                <a:lnTo>
                  <a:pt x="1962912" y="666750"/>
                </a:lnTo>
                <a:lnTo>
                  <a:pt x="1060704" y="666750"/>
                </a:lnTo>
                <a:lnTo>
                  <a:pt x="1073658" y="679704"/>
                </a:lnTo>
                <a:lnTo>
                  <a:pt x="1073658" y="692657"/>
                </a:lnTo>
                <a:lnTo>
                  <a:pt x="1962912" y="692657"/>
                </a:lnTo>
                <a:lnTo>
                  <a:pt x="1969008" y="686561"/>
                </a:lnTo>
                <a:close/>
              </a:path>
              <a:path w="2642234" h="1468754">
                <a:moveTo>
                  <a:pt x="1073658" y="692657"/>
                </a:moveTo>
                <a:lnTo>
                  <a:pt x="1073658" y="679704"/>
                </a:lnTo>
                <a:lnTo>
                  <a:pt x="1060704" y="666750"/>
                </a:lnTo>
                <a:lnTo>
                  <a:pt x="1060704" y="692657"/>
                </a:lnTo>
                <a:lnTo>
                  <a:pt x="1073658" y="692657"/>
                </a:lnTo>
                <a:close/>
              </a:path>
              <a:path w="2642234" h="1468754">
                <a:moveTo>
                  <a:pt x="1130808" y="381000"/>
                </a:moveTo>
                <a:lnTo>
                  <a:pt x="1130808" y="355854"/>
                </a:lnTo>
                <a:lnTo>
                  <a:pt x="1067562" y="355854"/>
                </a:lnTo>
                <a:lnTo>
                  <a:pt x="1073658" y="361188"/>
                </a:lnTo>
                <a:lnTo>
                  <a:pt x="1073658" y="381000"/>
                </a:lnTo>
                <a:lnTo>
                  <a:pt x="1130808" y="381000"/>
                </a:lnTo>
                <a:close/>
              </a:path>
              <a:path w="2642234" h="1468754">
                <a:moveTo>
                  <a:pt x="1194054" y="368807"/>
                </a:moveTo>
                <a:lnTo>
                  <a:pt x="1117854" y="330707"/>
                </a:lnTo>
                <a:lnTo>
                  <a:pt x="1117854" y="355854"/>
                </a:lnTo>
                <a:lnTo>
                  <a:pt x="1130808" y="355854"/>
                </a:lnTo>
                <a:lnTo>
                  <a:pt x="1130808" y="400430"/>
                </a:lnTo>
                <a:lnTo>
                  <a:pt x="1194054" y="368807"/>
                </a:lnTo>
                <a:close/>
              </a:path>
              <a:path w="2642234" h="1468754">
                <a:moveTo>
                  <a:pt x="1130808" y="400430"/>
                </a:moveTo>
                <a:lnTo>
                  <a:pt x="1130808" y="381000"/>
                </a:lnTo>
                <a:lnTo>
                  <a:pt x="1117854" y="381000"/>
                </a:lnTo>
                <a:lnTo>
                  <a:pt x="1117854" y="406907"/>
                </a:lnTo>
                <a:lnTo>
                  <a:pt x="1130808" y="400430"/>
                </a:lnTo>
                <a:close/>
              </a:path>
              <a:path w="2642234" h="1468754">
                <a:moveTo>
                  <a:pt x="1974767" y="901871"/>
                </a:moveTo>
                <a:lnTo>
                  <a:pt x="1956859" y="883963"/>
                </a:lnTo>
                <a:lnTo>
                  <a:pt x="1395984" y="1450086"/>
                </a:lnTo>
                <a:lnTo>
                  <a:pt x="1395984" y="1458468"/>
                </a:lnTo>
                <a:lnTo>
                  <a:pt x="1401317" y="1463039"/>
                </a:lnTo>
                <a:lnTo>
                  <a:pt x="1405890" y="1468374"/>
                </a:lnTo>
                <a:lnTo>
                  <a:pt x="1414272" y="1468374"/>
                </a:lnTo>
                <a:lnTo>
                  <a:pt x="1418844" y="1463039"/>
                </a:lnTo>
                <a:lnTo>
                  <a:pt x="1974767" y="901871"/>
                </a:lnTo>
                <a:close/>
              </a:path>
              <a:path w="2642234" h="1468754">
                <a:moveTo>
                  <a:pt x="1981830" y="533782"/>
                </a:moveTo>
                <a:lnTo>
                  <a:pt x="1806702" y="353567"/>
                </a:lnTo>
                <a:lnTo>
                  <a:pt x="1801367" y="348234"/>
                </a:lnTo>
                <a:lnTo>
                  <a:pt x="1793748" y="348234"/>
                </a:lnTo>
                <a:lnTo>
                  <a:pt x="1788414" y="352805"/>
                </a:lnTo>
                <a:lnTo>
                  <a:pt x="1783080" y="358139"/>
                </a:lnTo>
                <a:lnTo>
                  <a:pt x="1783080" y="365760"/>
                </a:lnTo>
                <a:lnTo>
                  <a:pt x="1788414" y="371094"/>
                </a:lnTo>
                <a:lnTo>
                  <a:pt x="1963679" y="551428"/>
                </a:lnTo>
                <a:lnTo>
                  <a:pt x="1981830" y="533782"/>
                </a:lnTo>
                <a:close/>
              </a:path>
              <a:path w="2642234" h="1468754">
                <a:moveTo>
                  <a:pt x="2019300" y="838200"/>
                </a:moveTo>
                <a:lnTo>
                  <a:pt x="1938528" y="865632"/>
                </a:lnTo>
                <a:lnTo>
                  <a:pt x="1956859" y="883963"/>
                </a:lnTo>
                <a:lnTo>
                  <a:pt x="1965960" y="874776"/>
                </a:lnTo>
                <a:lnTo>
                  <a:pt x="1970531" y="869442"/>
                </a:lnTo>
                <a:lnTo>
                  <a:pt x="1978914" y="869442"/>
                </a:lnTo>
                <a:lnTo>
                  <a:pt x="1983486" y="874776"/>
                </a:lnTo>
                <a:lnTo>
                  <a:pt x="1988820" y="879348"/>
                </a:lnTo>
                <a:lnTo>
                  <a:pt x="1988820" y="915924"/>
                </a:lnTo>
                <a:lnTo>
                  <a:pt x="1992629" y="919734"/>
                </a:lnTo>
                <a:lnTo>
                  <a:pt x="2019300" y="838200"/>
                </a:lnTo>
                <a:close/>
              </a:path>
              <a:path w="2642234" h="1468754">
                <a:moveTo>
                  <a:pt x="2019300" y="679704"/>
                </a:moveTo>
                <a:lnTo>
                  <a:pt x="1943100" y="641604"/>
                </a:lnTo>
                <a:lnTo>
                  <a:pt x="1943100" y="666750"/>
                </a:lnTo>
                <a:lnTo>
                  <a:pt x="1962912" y="666750"/>
                </a:lnTo>
                <a:lnTo>
                  <a:pt x="1969008" y="672845"/>
                </a:lnTo>
                <a:lnTo>
                  <a:pt x="1969008" y="704849"/>
                </a:lnTo>
                <a:lnTo>
                  <a:pt x="2019300" y="679704"/>
                </a:lnTo>
                <a:close/>
              </a:path>
              <a:path w="2642234" h="1468754">
                <a:moveTo>
                  <a:pt x="1969008" y="704849"/>
                </a:moveTo>
                <a:lnTo>
                  <a:pt x="1969008" y="686561"/>
                </a:lnTo>
                <a:lnTo>
                  <a:pt x="1962912" y="692657"/>
                </a:lnTo>
                <a:lnTo>
                  <a:pt x="1943100" y="692657"/>
                </a:lnTo>
                <a:lnTo>
                  <a:pt x="1943100" y="717804"/>
                </a:lnTo>
                <a:lnTo>
                  <a:pt x="1969008" y="704849"/>
                </a:lnTo>
                <a:close/>
              </a:path>
              <a:path w="2642234" h="1468754">
                <a:moveTo>
                  <a:pt x="1995678" y="586768"/>
                </a:moveTo>
                <a:lnTo>
                  <a:pt x="1995678" y="555498"/>
                </a:lnTo>
                <a:lnTo>
                  <a:pt x="1985772" y="565404"/>
                </a:lnTo>
                <a:lnTo>
                  <a:pt x="1977390" y="565404"/>
                </a:lnTo>
                <a:lnTo>
                  <a:pt x="1972817" y="560832"/>
                </a:lnTo>
                <a:lnTo>
                  <a:pt x="1963679" y="551428"/>
                </a:lnTo>
                <a:lnTo>
                  <a:pt x="1945386" y="569214"/>
                </a:lnTo>
                <a:lnTo>
                  <a:pt x="1995678" y="586768"/>
                </a:lnTo>
                <a:close/>
              </a:path>
              <a:path w="2642234" h="1468754">
                <a:moveTo>
                  <a:pt x="1988820" y="887729"/>
                </a:moveTo>
                <a:lnTo>
                  <a:pt x="1988820" y="879348"/>
                </a:lnTo>
                <a:lnTo>
                  <a:pt x="1983486" y="874776"/>
                </a:lnTo>
                <a:lnTo>
                  <a:pt x="1978914" y="869442"/>
                </a:lnTo>
                <a:lnTo>
                  <a:pt x="1970531" y="869442"/>
                </a:lnTo>
                <a:lnTo>
                  <a:pt x="1965960" y="874776"/>
                </a:lnTo>
                <a:lnTo>
                  <a:pt x="1956859" y="883963"/>
                </a:lnTo>
                <a:lnTo>
                  <a:pt x="1974767" y="901871"/>
                </a:lnTo>
                <a:lnTo>
                  <a:pt x="1988820" y="887729"/>
                </a:lnTo>
                <a:close/>
              </a:path>
              <a:path w="2642234" h="1468754">
                <a:moveTo>
                  <a:pt x="1995678" y="555498"/>
                </a:moveTo>
                <a:lnTo>
                  <a:pt x="1995678" y="547878"/>
                </a:lnTo>
                <a:lnTo>
                  <a:pt x="1990344" y="542544"/>
                </a:lnTo>
                <a:lnTo>
                  <a:pt x="1981830" y="533782"/>
                </a:lnTo>
                <a:lnTo>
                  <a:pt x="1963679" y="551428"/>
                </a:lnTo>
                <a:lnTo>
                  <a:pt x="1972817" y="560832"/>
                </a:lnTo>
                <a:lnTo>
                  <a:pt x="1977390" y="565404"/>
                </a:lnTo>
                <a:lnTo>
                  <a:pt x="1985772" y="565404"/>
                </a:lnTo>
                <a:lnTo>
                  <a:pt x="1995678" y="555498"/>
                </a:lnTo>
                <a:close/>
              </a:path>
              <a:path w="2642234" h="1468754">
                <a:moveTo>
                  <a:pt x="1988820" y="915924"/>
                </a:moveTo>
                <a:lnTo>
                  <a:pt x="1988820" y="887729"/>
                </a:lnTo>
                <a:lnTo>
                  <a:pt x="1974767" y="901871"/>
                </a:lnTo>
                <a:lnTo>
                  <a:pt x="1988820" y="915924"/>
                </a:lnTo>
                <a:close/>
              </a:path>
              <a:path w="2642234" h="1468754">
                <a:moveTo>
                  <a:pt x="2026158" y="597407"/>
                </a:moveTo>
                <a:lnTo>
                  <a:pt x="2000250" y="515874"/>
                </a:lnTo>
                <a:lnTo>
                  <a:pt x="1981830" y="533782"/>
                </a:lnTo>
                <a:lnTo>
                  <a:pt x="1990344" y="542544"/>
                </a:lnTo>
                <a:lnTo>
                  <a:pt x="1995678" y="547878"/>
                </a:lnTo>
                <a:lnTo>
                  <a:pt x="1995678" y="586768"/>
                </a:lnTo>
                <a:lnTo>
                  <a:pt x="2026158" y="597407"/>
                </a:lnTo>
                <a:close/>
              </a:path>
              <a:path w="2642234" h="1468754">
                <a:moveTo>
                  <a:pt x="2628899" y="742950"/>
                </a:moveTo>
                <a:lnTo>
                  <a:pt x="2437638" y="742950"/>
                </a:lnTo>
                <a:lnTo>
                  <a:pt x="2432304" y="749045"/>
                </a:lnTo>
                <a:lnTo>
                  <a:pt x="2432304" y="762761"/>
                </a:lnTo>
                <a:lnTo>
                  <a:pt x="2437638" y="768857"/>
                </a:lnTo>
                <a:lnTo>
                  <a:pt x="2616707" y="768857"/>
                </a:lnTo>
                <a:lnTo>
                  <a:pt x="2616707" y="755904"/>
                </a:lnTo>
                <a:lnTo>
                  <a:pt x="2628899" y="742950"/>
                </a:lnTo>
                <a:close/>
              </a:path>
              <a:path w="2642234" h="1468754">
                <a:moveTo>
                  <a:pt x="2628899" y="25908"/>
                </a:moveTo>
                <a:lnTo>
                  <a:pt x="2616707" y="12954"/>
                </a:lnTo>
                <a:lnTo>
                  <a:pt x="2616707" y="25908"/>
                </a:lnTo>
                <a:lnTo>
                  <a:pt x="2628899" y="25908"/>
                </a:lnTo>
                <a:close/>
              </a:path>
              <a:path w="2642234" h="1468754">
                <a:moveTo>
                  <a:pt x="2628899" y="742950"/>
                </a:moveTo>
                <a:lnTo>
                  <a:pt x="2628899" y="25908"/>
                </a:lnTo>
                <a:lnTo>
                  <a:pt x="2616707" y="25908"/>
                </a:lnTo>
                <a:lnTo>
                  <a:pt x="2616707" y="742950"/>
                </a:lnTo>
                <a:lnTo>
                  <a:pt x="2628899" y="742950"/>
                </a:lnTo>
                <a:close/>
              </a:path>
              <a:path w="2642234" h="1468754">
                <a:moveTo>
                  <a:pt x="2628899" y="768857"/>
                </a:moveTo>
                <a:lnTo>
                  <a:pt x="2628899" y="742950"/>
                </a:lnTo>
                <a:lnTo>
                  <a:pt x="2616707" y="755904"/>
                </a:lnTo>
                <a:lnTo>
                  <a:pt x="2616707" y="768857"/>
                </a:lnTo>
                <a:lnTo>
                  <a:pt x="2628899" y="768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3691268" y="4783684"/>
            <a:ext cx="4356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Issue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3447174" y="4866488"/>
            <a:ext cx="2444750" cy="273050"/>
          </a:xfrm>
          <a:custGeom>
            <a:avLst/>
            <a:gdLst/>
            <a:ahLst/>
            <a:cxnLst/>
            <a:rect l="l" t="t" r="r" b="b"/>
            <a:pathLst>
              <a:path w="2444750" h="273050">
                <a:moveTo>
                  <a:pt x="159275" y="51378"/>
                </a:moveTo>
                <a:lnTo>
                  <a:pt x="158498" y="25491"/>
                </a:lnTo>
                <a:lnTo>
                  <a:pt x="0" y="29717"/>
                </a:lnTo>
                <a:lnTo>
                  <a:pt x="0" y="55625"/>
                </a:lnTo>
                <a:lnTo>
                  <a:pt x="159275" y="51378"/>
                </a:lnTo>
                <a:close/>
              </a:path>
              <a:path w="2444750" h="273050">
                <a:moveTo>
                  <a:pt x="234695" y="36575"/>
                </a:moveTo>
                <a:lnTo>
                  <a:pt x="157733" y="0"/>
                </a:lnTo>
                <a:lnTo>
                  <a:pt x="158498" y="25491"/>
                </a:lnTo>
                <a:lnTo>
                  <a:pt x="171450" y="25145"/>
                </a:lnTo>
                <a:lnTo>
                  <a:pt x="171450" y="70135"/>
                </a:lnTo>
                <a:lnTo>
                  <a:pt x="234695" y="36575"/>
                </a:lnTo>
                <a:close/>
              </a:path>
              <a:path w="2444750" h="273050">
                <a:moveTo>
                  <a:pt x="171450" y="51053"/>
                </a:moveTo>
                <a:lnTo>
                  <a:pt x="171450" y="25145"/>
                </a:lnTo>
                <a:lnTo>
                  <a:pt x="158498" y="25491"/>
                </a:lnTo>
                <a:lnTo>
                  <a:pt x="159275" y="51378"/>
                </a:lnTo>
                <a:lnTo>
                  <a:pt x="171450" y="51053"/>
                </a:lnTo>
                <a:close/>
              </a:path>
              <a:path w="2444750" h="273050">
                <a:moveTo>
                  <a:pt x="171450" y="70135"/>
                </a:moveTo>
                <a:lnTo>
                  <a:pt x="171450" y="51053"/>
                </a:lnTo>
                <a:lnTo>
                  <a:pt x="159275" y="51378"/>
                </a:lnTo>
                <a:lnTo>
                  <a:pt x="160020" y="76199"/>
                </a:lnTo>
                <a:lnTo>
                  <a:pt x="171450" y="70135"/>
                </a:lnTo>
                <a:close/>
              </a:path>
              <a:path w="2444750" h="273050">
                <a:moveTo>
                  <a:pt x="2376447" y="91765"/>
                </a:moveTo>
                <a:lnTo>
                  <a:pt x="2368447" y="67250"/>
                </a:lnTo>
                <a:lnTo>
                  <a:pt x="1824227" y="248411"/>
                </a:lnTo>
                <a:lnTo>
                  <a:pt x="1821179" y="256031"/>
                </a:lnTo>
                <a:lnTo>
                  <a:pt x="1822703" y="262889"/>
                </a:lnTo>
                <a:lnTo>
                  <a:pt x="1824990" y="268985"/>
                </a:lnTo>
                <a:lnTo>
                  <a:pt x="1832610" y="272795"/>
                </a:lnTo>
                <a:lnTo>
                  <a:pt x="2376447" y="91765"/>
                </a:lnTo>
                <a:close/>
              </a:path>
              <a:path w="2444750" h="273050">
                <a:moveTo>
                  <a:pt x="2444495" y="55625"/>
                </a:moveTo>
                <a:lnTo>
                  <a:pt x="2360675" y="43433"/>
                </a:lnTo>
                <a:lnTo>
                  <a:pt x="2368447" y="67250"/>
                </a:lnTo>
                <a:lnTo>
                  <a:pt x="2387345" y="60959"/>
                </a:lnTo>
                <a:lnTo>
                  <a:pt x="2394203" y="64769"/>
                </a:lnTo>
                <a:lnTo>
                  <a:pt x="2396490" y="71627"/>
                </a:lnTo>
                <a:lnTo>
                  <a:pt x="2398775" y="77723"/>
                </a:lnTo>
                <a:lnTo>
                  <a:pt x="2398775" y="101346"/>
                </a:lnTo>
                <a:lnTo>
                  <a:pt x="2444495" y="55625"/>
                </a:lnTo>
                <a:close/>
              </a:path>
              <a:path w="2444750" h="273050">
                <a:moveTo>
                  <a:pt x="2398775" y="77723"/>
                </a:moveTo>
                <a:lnTo>
                  <a:pt x="2396490" y="71627"/>
                </a:lnTo>
                <a:lnTo>
                  <a:pt x="2394203" y="64769"/>
                </a:lnTo>
                <a:lnTo>
                  <a:pt x="2387345" y="60959"/>
                </a:lnTo>
                <a:lnTo>
                  <a:pt x="2368447" y="67250"/>
                </a:lnTo>
                <a:lnTo>
                  <a:pt x="2376447" y="91765"/>
                </a:lnTo>
                <a:lnTo>
                  <a:pt x="2388870" y="87629"/>
                </a:lnTo>
                <a:lnTo>
                  <a:pt x="2394965" y="85343"/>
                </a:lnTo>
                <a:lnTo>
                  <a:pt x="2398775" y="77723"/>
                </a:lnTo>
                <a:close/>
              </a:path>
              <a:path w="2444750" h="273050">
                <a:moveTo>
                  <a:pt x="2398775" y="101346"/>
                </a:moveTo>
                <a:lnTo>
                  <a:pt x="2398775" y="77723"/>
                </a:lnTo>
                <a:lnTo>
                  <a:pt x="2394965" y="85343"/>
                </a:lnTo>
                <a:lnTo>
                  <a:pt x="2388870" y="87629"/>
                </a:lnTo>
                <a:lnTo>
                  <a:pt x="2376447" y="91765"/>
                </a:lnTo>
                <a:lnTo>
                  <a:pt x="2384297" y="115823"/>
                </a:lnTo>
                <a:lnTo>
                  <a:pt x="2398775" y="101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5187074" y="4402684"/>
            <a:ext cx="392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M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4642244" y="5488534"/>
            <a:ext cx="400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Verdana"/>
                <a:cs typeface="Verdana"/>
              </a:rPr>
              <a:t>F</a:t>
            </a:r>
            <a:r>
              <a:rPr sz="1200" dirty="0">
                <a:latin typeface="Verdana"/>
                <a:cs typeface="Verdana"/>
              </a:rPr>
              <a:t>mu</a:t>
            </a:r>
            <a:r>
              <a:rPr sz="1200" spc="-5" dirty="0"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170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7026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Renaming &amp; Out-of-order Issue An 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142883" y="4726185"/>
            <a:ext cx="4126229" cy="1746250"/>
          </a:xfrm>
          <a:custGeom>
            <a:avLst/>
            <a:gdLst/>
            <a:ahLst/>
            <a:cxnLst/>
            <a:rect l="l" t="t" r="r" b="b"/>
            <a:pathLst>
              <a:path w="4126229" h="1746250">
                <a:moveTo>
                  <a:pt x="0" y="0"/>
                </a:moveTo>
                <a:lnTo>
                  <a:pt x="0" y="1745741"/>
                </a:lnTo>
                <a:lnTo>
                  <a:pt x="4126229" y="1745741"/>
                </a:lnTo>
                <a:lnTo>
                  <a:pt x="412622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8349107" y="1758442"/>
            <a:ext cx="2127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1  </a:t>
            </a: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2</a:t>
            </a:r>
            <a:endParaRPr sz="1800" baseline="-23148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462916" y="1819156"/>
            <a:ext cx="4743450" cy="2718435"/>
          </a:xfrm>
          <a:custGeom>
            <a:avLst/>
            <a:gdLst/>
            <a:ahLst/>
            <a:cxnLst/>
            <a:rect l="l" t="t" r="r" b="b"/>
            <a:pathLst>
              <a:path w="4743450" h="2718435">
                <a:moveTo>
                  <a:pt x="0" y="0"/>
                </a:moveTo>
                <a:lnTo>
                  <a:pt x="0" y="2718053"/>
                </a:lnTo>
                <a:lnTo>
                  <a:pt x="4743450" y="2718053"/>
                </a:lnTo>
                <a:lnTo>
                  <a:pt x="474345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4110616" y="1842778"/>
            <a:ext cx="0" cy="2705100"/>
          </a:xfrm>
          <a:custGeom>
            <a:avLst/>
            <a:gdLst/>
            <a:ahLst/>
            <a:cxnLst/>
            <a:rect l="l" t="t" r="r" b="b"/>
            <a:pathLst>
              <a:path h="2705100">
                <a:moveTo>
                  <a:pt x="0" y="0"/>
                </a:moveTo>
                <a:lnTo>
                  <a:pt x="0" y="2705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4567816" y="1833633"/>
            <a:ext cx="0" cy="2705100"/>
          </a:xfrm>
          <a:custGeom>
            <a:avLst/>
            <a:gdLst/>
            <a:ahLst/>
            <a:cxnLst/>
            <a:rect l="l" t="t" r="r" b="b"/>
            <a:pathLst>
              <a:path h="2705100">
                <a:moveTo>
                  <a:pt x="0" y="0"/>
                </a:moveTo>
                <a:lnTo>
                  <a:pt x="0" y="2705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6991739" y="1822203"/>
            <a:ext cx="0" cy="2705100"/>
          </a:xfrm>
          <a:custGeom>
            <a:avLst/>
            <a:gdLst/>
            <a:ahLst/>
            <a:cxnLst/>
            <a:rect l="l" t="t" r="r" b="b"/>
            <a:pathLst>
              <a:path h="2705100">
                <a:moveTo>
                  <a:pt x="0" y="0"/>
                </a:moveTo>
                <a:lnTo>
                  <a:pt x="0" y="2705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6053716" y="1816107"/>
            <a:ext cx="0" cy="2717800"/>
          </a:xfrm>
          <a:custGeom>
            <a:avLst/>
            <a:gdLst/>
            <a:ahLst/>
            <a:cxnLst/>
            <a:rect l="l" t="t" r="r" b="b"/>
            <a:pathLst>
              <a:path h="2717800">
                <a:moveTo>
                  <a:pt x="0" y="0"/>
                </a:moveTo>
                <a:lnTo>
                  <a:pt x="0" y="27172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7279013" y="1817631"/>
            <a:ext cx="0" cy="2702560"/>
          </a:xfrm>
          <a:custGeom>
            <a:avLst/>
            <a:gdLst/>
            <a:ahLst/>
            <a:cxnLst/>
            <a:rect l="l" t="t" r="r" b="b"/>
            <a:pathLst>
              <a:path h="2702560">
                <a:moveTo>
                  <a:pt x="0" y="0"/>
                </a:moveTo>
                <a:lnTo>
                  <a:pt x="0" y="27020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472060" y="2060709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472060" y="2339601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3461392" y="2606301"/>
            <a:ext cx="4701540" cy="0"/>
          </a:xfrm>
          <a:custGeom>
            <a:avLst/>
            <a:gdLst/>
            <a:ahLst/>
            <a:cxnLst/>
            <a:rect l="l" t="t" r="r" b="b"/>
            <a:pathLst>
              <a:path w="4701540">
                <a:moveTo>
                  <a:pt x="0" y="0"/>
                </a:moveTo>
                <a:lnTo>
                  <a:pt x="470154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3472060" y="2860809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472060" y="3152656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3472060" y="3406401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3461392" y="4003809"/>
            <a:ext cx="4701540" cy="0"/>
          </a:xfrm>
          <a:custGeom>
            <a:avLst/>
            <a:gdLst/>
            <a:ahLst/>
            <a:cxnLst/>
            <a:rect l="l" t="t" r="r" b="b"/>
            <a:pathLst>
              <a:path w="4701540">
                <a:moveTo>
                  <a:pt x="0" y="0"/>
                </a:moveTo>
                <a:lnTo>
                  <a:pt x="470154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461392" y="4270509"/>
            <a:ext cx="4701540" cy="0"/>
          </a:xfrm>
          <a:custGeom>
            <a:avLst/>
            <a:gdLst/>
            <a:ahLst/>
            <a:cxnLst/>
            <a:rect l="l" t="t" r="r" b="b"/>
            <a:pathLst>
              <a:path w="4701540">
                <a:moveTo>
                  <a:pt x="0" y="0"/>
                </a:moveTo>
                <a:lnTo>
                  <a:pt x="470154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3483490" y="3699009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 txBox="1"/>
          <p:nvPr/>
        </p:nvSpPr>
        <p:spPr>
          <a:xfrm>
            <a:off x="1567314" y="4263906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  <a:latin typeface="Verdana"/>
                <a:cs typeface="Verdana"/>
              </a:rPr>
              <a:t>data /</a:t>
            </a:r>
            <a:r>
              <a:rPr sz="1800" spc="-6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Verdana"/>
                <a:cs typeface="Verdana"/>
              </a:rPr>
              <a:t>t</a:t>
            </a:r>
            <a:r>
              <a:rPr sz="1800" spc="-7" baseline="-23148" dirty="0">
                <a:solidFill>
                  <a:srgbClr val="7F7F7F"/>
                </a:solidFill>
                <a:latin typeface="Verdana"/>
                <a:cs typeface="Verdana"/>
              </a:rPr>
              <a:t>i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331292" y="1161344"/>
            <a:ext cx="7711440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9109" algn="ctr">
              <a:lnSpc>
                <a:spcPct val="100000"/>
              </a:lnSpc>
              <a:spcBef>
                <a:spcPts val="425"/>
              </a:spcBef>
              <a:tabLst>
                <a:tab pos="3918585" algn="l"/>
              </a:tabLst>
            </a:pPr>
            <a:r>
              <a:rPr sz="2000" i="1" spc="-10" dirty="0">
                <a:latin typeface="Verdana"/>
                <a:cs typeface="Verdana"/>
              </a:rPr>
              <a:t>Renaming</a:t>
            </a:r>
            <a:r>
              <a:rPr sz="2000" i="1" spc="1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table	</a:t>
            </a:r>
            <a:r>
              <a:rPr sz="2000" i="1" spc="-5" dirty="0">
                <a:latin typeface="Verdana"/>
                <a:cs typeface="Verdana"/>
              </a:rPr>
              <a:t>Reorder</a:t>
            </a:r>
            <a:r>
              <a:rPr sz="2000" i="1" spc="-15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buffer</a:t>
            </a:r>
            <a:endParaRPr sz="2000" dirty="0">
              <a:latin typeface="Verdana"/>
              <a:cs typeface="Verdana"/>
            </a:endParaRPr>
          </a:p>
          <a:p>
            <a:pPr marL="1229360">
              <a:lnSpc>
                <a:spcPct val="100000"/>
              </a:lnSpc>
              <a:spcBef>
                <a:spcPts val="280"/>
              </a:spcBef>
              <a:tabLst>
                <a:tab pos="1696085" algn="l"/>
                <a:tab pos="3187700" algn="l"/>
                <a:tab pos="5067935" algn="l"/>
                <a:tab pos="5510530" algn="l"/>
                <a:tab pos="6042025" algn="l"/>
                <a:tab pos="6765925" algn="l"/>
                <a:tab pos="7215505" algn="l"/>
              </a:tabLst>
            </a:pPr>
            <a:r>
              <a:rPr sz="1800" spc="-5" dirty="0">
                <a:latin typeface="Verdana"/>
                <a:cs typeface="Verdana"/>
              </a:rPr>
              <a:t>p	data	Ins# use exec	op	p1	src1	p2	src2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1146685" y="1785120"/>
            <a:ext cx="303530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F1  F2  F3  F4  F5  F6  F7  F8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26" name="object 23"/>
          <p:cNvGraphicFramePr>
            <a:graphicFrameLocks noGrp="1"/>
          </p:cNvGraphicFramePr>
          <p:nvPr>
            <p:extLst/>
          </p:nvPr>
        </p:nvGraphicFramePr>
        <p:xfrm>
          <a:off x="1501783" y="1820933"/>
          <a:ext cx="1207769" cy="2464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object 24"/>
          <p:cNvSpPr/>
          <p:nvPr/>
        </p:nvSpPr>
        <p:spPr>
          <a:xfrm>
            <a:off x="2649863" y="4409956"/>
            <a:ext cx="3851275" cy="0"/>
          </a:xfrm>
          <a:custGeom>
            <a:avLst/>
            <a:gdLst/>
            <a:ahLst/>
            <a:cxnLst/>
            <a:rect l="l" t="t" r="r" b="b"/>
            <a:pathLst>
              <a:path w="3851275">
                <a:moveTo>
                  <a:pt x="0" y="0"/>
                </a:moveTo>
                <a:lnTo>
                  <a:pt x="3851147" y="0"/>
                </a:lnTo>
              </a:path>
            </a:pathLst>
          </a:custGeom>
          <a:ln w="127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5105789" y="1822203"/>
            <a:ext cx="0" cy="2705100"/>
          </a:xfrm>
          <a:custGeom>
            <a:avLst/>
            <a:gdLst/>
            <a:ahLst/>
            <a:cxnLst/>
            <a:rect l="l" t="t" r="r" b="b"/>
            <a:pathLst>
              <a:path h="2705100">
                <a:moveTo>
                  <a:pt x="0" y="0"/>
                </a:moveTo>
                <a:lnTo>
                  <a:pt x="0" y="2705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5777110" y="1822203"/>
            <a:ext cx="0" cy="2705100"/>
          </a:xfrm>
          <a:custGeom>
            <a:avLst/>
            <a:gdLst/>
            <a:ahLst/>
            <a:cxnLst/>
            <a:rect l="l" t="t" r="r" b="b"/>
            <a:pathLst>
              <a:path h="2705100">
                <a:moveTo>
                  <a:pt x="0" y="0"/>
                </a:moveTo>
                <a:lnTo>
                  <a:pt x="0" y="2705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 txBox="1"/>
          <p:nvPr/>
        </p:nvSpPr>
        <p:spPr>
          <a:xfrm>
            <a:off x="1152533" y="4760729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LD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28"/>
          <p:cNvSpPr txBox="1"/>
          <p:nvPr/>
        </p:nvSpPr>
        <p:spPr>
          <a:xfrm>
            <a:off x="2067216" y="47607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F2,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29"/>
          <p:cNvSpPr txBox="1"/>
          <p:nvPr/>
        </p:nvSpPr>
        <p:spPr>
          <a:xfrm>
            <a:off x="1152533" y="5035049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LD	F4,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1152533" y="5309368"/>
            <a:ext cx="12890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z="1800" spc="-5" dirty="0">
                <a:solidFill>
                  <a:srgbClr val="56127A"/>
                </a:solidFill>
                <a:latin typeface="Verdana"/>
                <a:cs typeface="Verdana"/>
              </a:rPr>
              <a:t>MULTD F6,  </a:t>
            </a:r>
            <a:r>
              <a:rPr sz="1800" spc="-15" dirty="0">
                <a:solidFill>
                  <a:srgbClr val="56127A"/>
                </a:solidFill>
                <a:latin typeface="Verdana"/>
                <a:cs typeface="Verdana"/>
              </a:rPr>
              <a:t>S</a:t>
            </a:r>
            <a:r>
              <a:rPr sz="1800" spc="-5" dirty="0">
                <a:solidFill>
                  <a:srgbClr val="56127A"/>
                </a:solidFill>
                <a:latin typeface="Verdana"/>
                <a:cs typeface="Verdana"/>
              </a:rPr>
              <a:t>UBD	F8,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1"/>
          <p:cNvSpPr txBox="1"/>
          <p:nvPr/>
        </p:nvSpPr>
        <p:spPr>
          <a:xfrm>
            <a:off x="238133" y="4760729"/>
            <a:ext cx="158115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6127A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1800" i="1" dirty="0">
                <a:solidFill>
                  <a:srgbClr val="56127A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1800" i="1" dirty="0">
                <a:solidFill>
                  <a:srgbClr val="56127A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56127A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1800" i="1" dirty="0">
                <a:solidFill>
                  <a:srgbClr val="56127A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56127A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2"/>
          <p:cNvSpPr txBox="1"/>
          <p:nvPr/>
        </p:nvSpPr>
        <p:spPr>
          <a:xfrm>
            <a:off x="1152533" y="5858760"/>
            <a:ext cx="6985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DIVD  ADDD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6" name="object 33"/>
          <p:cNvSpPr txBox="1"/>
          <p:nvPr/>
        </p:nvSpPr>
        <p:spPr>
          <a:xfrm>
            <a:off x="2068017" y="4760729"/>
            <a:ext cx="2118995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6127A"/>
                </a:solidFill>
                <a:latin typeface="Verdana"/>
                <a:cs typeface="Verdana"/>
              </a:rPr>
              <a:t>34(R2)</a:t>
            </a:r>
            <a:endParaRPr sz="1800">
              <a:latin typeface="Verdana"/>
              <a:cs typeface="Verdana"/>
            </a:endParaRPr>
          </a:p>
          <a:p>
            <a:pPr marL="914400" marR="5080" indent="-1270">
              <a:lnSpc>
                <a:spcPct val="100000"/>
              </a:lnSpc>
              <a:tabLst>
                <a:tab pos="1828164" algn="l"/>
              </a:tabLst>
            </a:pPr>
            <a:r>
              <a:rPr sz="1800" spc="-5" dirty="0">
                <a:solidFill>
                  <a:srgbClr val="56127A"/>
                </a:solidFill>
                <a:latin typeface="Verdana"/>
                <a:cs typeface="Verdana"/>
              </a:rPr>
              <a:t>45(R3)  </a:t>
            </a: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F4,	F2</a:t>
            </a:r>
            <a:endParaRPr sz="1800">
              <a:latin typeface="Verdana"/>
              <a:cs typeface="Verdana"/>
            </a:endParaRPr>
          </a:p>
          <a:p>
            <a:pPr marL="913130">
              <a:lnSpc>
                <a:spcPct val="100000"/>
              </a:lnSpc>
              <a:spcBef>
                <a:spcPts val="5"/>
              </a:spcBef>
              <a:tabLst>
                <a:tab pos="1828164" algn="l"/>
              </a:tabLst>
            </a:pP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F2,	F2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F4,	F2,	F8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13765" algn="l"/>
                <a:tab pos="1828164" algn="l"/>
              </a:tabLst>
            </a:pPr>
            <a:r>
              <a:rPr sz="1800" dirty="0">
                <a:solidFill>
                  <a:srgbClr val="56127A"/>
                </a:solidFill>
                <a:latin typeface="Verdana"/>
                <a:cs typeface="Verdana"/>
              </a:rPr>
              <a:t>F10,	F6,	F4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4529208" y="4946657"/>
            <a:ext cx="4577080" cy="151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035" marR="799465" indent="-26733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240029" algn="l"/>
              </a:tabLst>
            </a:pPr>
            <a:r>
              <a:rPr sz="2000" i="1" spc="-10" dirty="0">
                <a:latin typeface="Verdana"/>
                <a:cs typeface="Verdana"/>
              </a:rPr>
              <a:t>When </a:t>
            </a:r>
            <a:r>
              <a:rPr sz="2000" i="1" spc="-5" dirty="0">
                <a:latin typeface="Verdana"/>
                <a:cs typeface="Verdana"/>
              </a:rPr>
              <a:t>are </a:t>
            </a:r>
            <a:r>
              <a:rPr sz="2000" i="1" spc="-10" dirty="0">
                <a:latin typeface="Verdana"/>
                <a:cs typeface="Verdana"/>
              </a:rPr>
              <a:t>names </a:t>
            </a:r>
            <a:r>
              <a:rPr sz="2000" i="1" spc="-5" dirty="0">
                <a:latin typeface="Verdana"/>
                <a:cs typeface="Verdana"/>
              </a:rPr>
              <a:t>in </a:t>
            </a:r>
            <a:r>
              <a:rPr sz="2000" i="1" spc="-10" dirty="0">
                <a:latin typeface="Verdana"/>
                <a:cs typeface="Verdana"/>
              </a:rPr>
              <a:t>sources  </a:t>
            </a:r>
            <a:r>
              <a:rPr sz="2000" i="1" spc="-5" dirty="0">
                <a:latin typeface="Verdana"/>
                <a:cs typeface="Verdana"/>
              </a:rPr>
              <a:t>replaced by</a:t>
            </a:r>
            <a:r>
              <a:rPr sz="2000" i="1" spc="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data?</a:t>
            </a:r>
            <a:endParaRPr sz="2000" dirty="0">
              <a:latin typeface="Verdana"/>
              <a:cs typeface="Verdana"/>
            </a:endParaRPr>
          </a:p>
          <a:p>
            <a:pPr marL="485775">
              <a:lnSpc>
                <a:spcPts val="2005"/>
              </a:lnSpc>
            </a:pP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Whenever an FU produces</a:t>
            </a:r>
            <a:r>
              <a:rPr sz="18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endParaRPr sz="1800" dirty="0">
              <a:latin typeface="Verdana"/>
              <a:cs typeface="Verdana"/>
            </a:endParaRPr>
          </a:p>
          <a:p>
            <a:pPr marL="280035" indent="-267335">
              <a:lnSpc>
                <a:spcPts val="2385"/>
              </a:lnSpc>
              <a:spcBef>
                <a:spcPts val="395"/>
              </a:spcBef>
              <a:buFont typeface="Verdana"/>
              <a:buChar char="•"/>
              <a:tabLst>
                <a:tab pos="240029" algn="l"/>
              </a:tabLst>
            </a:pPr>
            <a:r>
              <a:rPr sz="2000" i="1" spc="-10" dirty="0">
                <a:latin typeface="Verdana"/>
                <a:cs typeface="Verdana"/>
              </a:rPr>
              <a:t>When </a:t>
            </a:r>
            <a:r>
              <a:rPr sz="2000" i="1" spc="-5" dirty="0">
                <a:latin typeface="Verdana"/>
                <a:cs typeface="Verdana"/>
              </a:rPr>
              <a:t>can a </a:t>
            </a:r>
            <a:r>
              <a:rPr sz="2000" i="1" spc="-10" dirty="0">
                <a:latin typeface="Verdana"/>
                <a:cs typeface="Verdana"/>
              </a:rPr>
              <a:t>name </a:t>
            </a:r>
            <a:r>
              <a:rPr sz="2000" i="1" spc="-5" dirty="0">
                <a:latin typeface="Verdana"/>
                <a:cs typeface="Verdana"/>
              </a:rPr>
              <a:t>be </a:t>
            </a:r>
            <a:r>
              <a:rPr sz="2000" i="1" spc="-10" dirty="0">
                <a:latin typeface="Verdana"/>
                <a:cs typeface="Verdana"/>
              </a:rPr>
              <a:t>reused?</a:t>
            </a:r>
            <a:endParaRPr sz="2000" dirty="0">
              <a:latin typeface="Verdana"/>
              <a:cs typeface="Verdana"/>
            </a:endParaRPr>
          </a:p>
          <a:p>
            <a:pPr marL="499745">
              <a:lnSpc>
                <a:spcPts val="2145"/>
              </a:lnSpc>
            </a:pP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Whenever an instruction</a:t>
            </a:r>
            <a:r>
              <a:rPr sz="1800" i="1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completes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151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Data-Driven Execution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722479" y="1348637"/>
            <a:ext cx="130111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Renaming  </a:t>
            </a:r>
            <a:r>
              <a:rPr sz="2000" i="1" spc="-10" dirty="0">
                <a:latin typeface="Verdana"/>
                <a:cs typeface="Verdana"/>
              </a:rPr>
              <a:t>table </a:t>
            </a:r>
            <a:r>
              <a:rPr sz="2000" i="1" spc="-5" dirty="0">
                <a:latin typeface="Verdana"/>
                <a:cs typeface="Verdana"/>
              </a:rPr>
              <a:t>&amp;  reg</a:t>
            </a:r>
            <a:r>
              <a:rPr sz="2000" i="1" spc="-2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file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85915" y="2715673"/>
            <a:ext cx="103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Verdana"/>
                <a:cs typeface="Verdana"/>
              </a:rPr>
              <a:t>Reorder  buffer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3119477" y="1277516"/>
            <a:ext cx="1206500" cy="1054100"/>
          </a:xfrm>
          <a:custGeom>
            <a:avLst/>
            <a:gdLst/>
            <a:ahLst/>
            <a:cxnLst/>
            <a:rect l="l" t="t" r="r" b="b"/>
            <a:pathLst>
              <a:path w="1206500" h="1054100">
                <a:moveTo>
                  <a:pt x="0" y="0"/>
                </a:moveTo>
                <a:lnTo>
                  <a:pt x="0" y="1053845"/>
                </a:lnTo>
                <a:lnTo>
                  <a:pt x="1206246" y="1053845"/>
                </a:lnTo>
                <a:lnTo>
                  <a:pt x="12062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138527" y="1537359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19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138527" y="2074569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19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3357221" y="1286661"/>
            <a:ext cx="0" cy="1050925"/>
          </a:xfrm>
          <a:custGeom>
            <a:avLst/>
            <a:gdLst/>
            <a:ahLst/>
            <a:cxnLst/>
            <a:rect l="l" t="t" r="r" b="b"/>
            <a:pathLst>
              <a:path h="1050925">
                <a:moveTo>
                  <a:pt x="0" y="0"/>
                </a:moveTo>
                <a:lnTo>
                  <a:pt x="0" y="1050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4414877" y="4426862"/>
            <a:ext cx="787400" cy="711200"/>
          </a:xfrm>
          <a:custGeom>
            <a:avLst/>
            <a:gdLst/>
            <a:ahLst/>
            <a:cxnLst/>
            <a:rect l="l" t="t" r="r" b="b"/>
            <a:pathLst>
              <a:path w="787400" h="711200">
                <a:moveTo>
                  <a:pt x="0" y="0"/>
                </a:moveTo>
                <a:lnTo>
                  <a:pt x="0" y="710946"/>
                </a:lnTo>
                <a:lnTo>
                  <a:pt x="787146" y="710946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5570070" y="4426862"/>
            <a:ext cx="788035" cy="711200"/>
          </a:xfrm>
          <a:custGeom>
            <a:avLst/>
            <a:gdLst/>
            <a:ahLst/>
            <a:cxnLst/>
            <a:rect l="l" t="t" r="r" b="b"/>
            <a:pathLst>
              <a:path w="788034" h="711200">
                <a:moveTo>
                  <a:pt x="0" y="0"/>
                </a:moveTo>
                <a:lnTo>
                  <a:pt x="0" y="710946"/>
                </a:lnTo>
                <a:lnTo>
                  <a:pt x="787907" y="710946"/>
                </a:lnTo>
                <a:lnTo>
                  <a:pt x="787907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726023" y="4426862"/>
            <a:ext cx="787400" cy="711200"/>
          </a:xfrm>
          <a:custGeom>
            <a:avLst/>
            <a:gdLst/>
            <a:ahLst/>
            <a:cxnLst/>
            <a:rect l="l" t="t" r="r" b="b"/>
            <a:pathLst>
              <a:path w="787400" h="711200">
                <a:moveTo>
                  <a:pt x="0" y="0"/>
                </a:moveTo>
                <a:lnTo>
                  <a:pt x="0" y="710946"/>
                </a:lnTo>
                <a:lnTo>
                  <a:pt x="787146" y="710946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3268829" y="4436768"/>
            <a:ext cx="787400" cy="711200"/>
          </a:xfrm>
          <a:custGeom>
            <a:avLst/>
            <a:gdLst/>
            <a:ahLst/>
            <a:cxnLst/>
            <a:rect l="l" t="t" r="r" b="b"/>
            <a:pathLst>
              <a:path w="787400" h="711200">
                <a:moveTo>
                  <a:pt x="0" y="0"/>
                </a:moveTo>
                <a:lnTo>
                  <a:pt x="0" y="710946"/>
                </a:lnTo>
                <a:lnTo>
                  <a:pt x="787146" y="710946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179170" y="1631084"/>
            <a:ext cx="6667500" cy="3893185"/>
          </a:xfrm>
          <a:custGeom>
            <a:avLst/>
            <a:gdLst/>
            <a:ahLst/>
            <a:cxnLst/>
            <a:rect l="l" t="t" r="r" b="b"/>
            <a:pathLst>
              <a:path w="6667500" h="3893185">
                <a:moveTo>
                  <a:pt x="6655308" y="3867149"/>
                </a:moveTo>
                <a:lnTo>
                  <a:pt x="6095" y="3867149"/>
                </a:lnTo>
                <a:lnTo>
                  <a:pt x="0" y="3873245"/>
                </a:lnTo>
                <a:lnTo>
                  <a:pt x="0" y="3886961"/>
                </a:lnTo>
                <a:lnTo>
                  <a:pt x="6095" y="3893057"/>
                </a:lnTo>
                <a:lnTo>
                  <a:pt x="6642353" y="3893057"/>
                </a:lnTo>
                <a:lnTo>
                  <a:pt x="6642353" y="3880104"/>
                </a:lnTo>
                <a:lnTo>
                  <a:pt x="6655308" y="3867149"/>
                </a:lnTo>
                <a:close/>
              </a:path>
              <a:path w="6667500" h="3893185">
                <a:moveTo>
                  <a:pt x="2206751" y="25907"/>
                </a:moveTo>
                <a:lnTo>
                  <a:pt x="2206751" y="0"/>
                </a:lnTo>
                <a:lnTo>
                  <a:pt x="2130551" y="38100"/>
                </a:lnTo>
                <a:lnTo>
                  <a:pt x="2181605" y="63627"/>
                </a:lnTo>
                <a:lnTo>
                  <a:pt x="2181605" y="31242"/>
                </a:lnTo>
                <a:lnTo>
                  <a:pt x="2186939" y="25907"/>
                </a:lnTo>
                <a:lnTo>
                  <a:pt x="2206751" y="25907"/>
                </a:lnTo>
                <a:close/>
              </a:path>
              <a:path w="6667500" h="3893185">
                <a:moveTo>
                  <a:pt x="6667499" y="3886961"/>
                </a:moveTo>
                <a:lnTo>
                  <a:pt x="6667499" y="28955"/>
                </a:lnTo>
                <a:lnTo>
                  <a:pt x="6666737" y="25145"/>
                </a:lnTo>
                <a:lnTo>
                  <a:pt x="6664451" y="22859"/>
                </a:lnTo>
                <a:lnTo>
                  <a:pt x="6661403" y="20574"/>
                </a:lnTo>
                <a:lnTo>
                  <a:pt x="6658356" y="19049"/>
                </a:lnTo>
                <a:lnTo>
                  <a:pt x="2791205" y="25907"/>
                </a:lnTo>
                <a:lnTo>
                  <a:pt x="2186939" y="25907"/>
                </a:lnTo>
                <a:lnTo>
                  <a:pt x="2181605" y="31242"/>
                </a:lnTo>
                <a:lnTo>
                  <a:pt x="2181605" y="45720"/>
                </a:lnTo>
                <a:lnTo>
                  <a:pt x="2186939" y="51054"/>
                </a:lnTo>
                <a:lnTo>
                  <a:pt x="2791205" y="51054"/>
                </a:lnTo>
                <a:lnTo>
                  <a:pt x="6642353" y="44978"/>
                </a:lnTo>
                <a:lnTo>
                  <a:pt x="6642353" y="32003"/>
                </a:lnTo>
                <a:lnTo>
                  <a:pt x="6655308" y="44957"/>
                </a:lnTo>
                <a:lnTo>
                  <a:pt x="6655308" y="3893057"/>
                </a:lnTo>
                <a:lnTo>
                  <a:pt x="6662165" y="3893057"/>
                </a:lnTo>
                <a:lnTo>
                  <a:pt x="6667499" y="3886961"/>
                </a:lnTo>
                <a:close/>
              </a:path>
              <a:path w="6667500" h="3893185">
                <a:moveTo>
                  <a:pt x="2206751" y="76200"/>
                </a:moveTo>
                <a:lnTo>
                  <a:pt x="2206751" y="51054"/>
                </a:lnTo>
                <a:lnTo>
                  <a:pt x="2186939" y="51054"/>
                </a:lnTo>
                <a:lnTo>
                  <a:pt x="2181605" y="45720"/>
                </a:lnTo>
                <a:lnTo>
                  <a:pt x="2181605" y="63627"/>
                </a:lnTo>
                <a:lnTo>
                  <a:pt x="2206751" y="76200"/>
                </a:lnTo>
                <a:close/>
              </a:path>
              <a:path w="6667500" h="3893185">
                <a:moveTo>
                  <a:pt x="6655308" y="44957"/>
                </a:moveTo>
                <a:lnTo>
                  <a:pt x="6642353" y="32003"/>
                </a:lnTo>
                <a:lnTo>
                  <a:pt x="6642353" y="44978"/>
                </a:lnTo>
                <a:lnTo>
                  <a:pt x="6655308" y="44957"/>
                </a:lnTo>
                <a:close/>
              </a:path>
              <a:path w="6667500" h="3893185">
                <a:moveTo>
                  <a:pt x="6655308" y="3867149"/>
                </a:moveTo>
                <a:lnTo>
                  <a:pt x="6655308" y="44957"/>
                </a:lnTo>
                <a:lnTo>
                  <a:pt x="6642353" y="44978"/>
                </a:lnTo>
                <a:lnTo>
                  <a:pt x="6642353" y="3867149"/>
                </a:lnTo>
                <a:lnTo>
                  <a:pt x="6655308" y="3867149"/>
                </a:lnTo>
                <a:close/>
              </a:path>
              <a:path w="6667500" h="3893185">
                <a:moveTo>
                  <a:pt x="6655308" y="3893057"/>
                </a:moveTo>
                <a:lnTo>
                  <a:pt x="6655308" y="3867149"/>
                </a:lnTo>
                <a:lnTo>
                  <a:pt x="6642353" y="3880104"/>
                </a:lnTo>
                <a:lnTo>
                  <a:pt x="6642353" y="3893057"/>
                </a:lnTo>
                <a:lnTo>
                  <a:pt x="6655308" y="389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3462377" y="4160162"/>
            <a:ext cx="3441700" cy="0"/>
          </a:xfrm>
          <a:custGeom>
            <a:avLst/>
            <a:gdLst/>
            <a:ahLst/>
            <a:cxnLst/>
            <a:rect l="l" t="t" r="r" b="b"/>
            <a:pathLst>
              <a:path w="3441700">
                <a:moveTo>
                  <a:pt x="0" y="0"/>
                </a:moveTo>
                <a:lnTo>
                  <a:pt x="34411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3626970" y="5150762"/>
            <a:ext cx="2400300" cy="373380"/>
          </a:xfrm>
          <a:custGeom>
            <a:avLst/>
            <a:gdLst/>
            <a:ahLst/>
            <a:cxnLst/>
            <a:rect l="l" t="t" r="r" b="b"/>
            <a:pathLst>
              <a:path w="2400300" h="373379">
                <a:moveTo>
                  <a:pt x="76200" y="297179"/>
                </a:moveTo>
                <a:lnTo>
                  <a:pt x="0" y="297179"/>
                </a:lnTo>
                <a:lnTo>
                  <a:pt x="25907" y="348995"/>
                </a:lnTo>
                <a:lnTo>
                  <a:pt x="25907" y="316991"/>
                </a:lnTo>
                <a:lnTo>
                  <a:pt x="31241" y="322326"/>
                </a:lnTo>
                <a:lnTo>
                  <a:pt x="45720" y="322326"/>
                </a:lnTo>
                <a:lnTo>
                  <a:pt x="51053" y="316991"/>
                </a:lnTo>
                <a:lnTo>
                  <a:pt x="51053" y="347472"/>
                </a:lnTo>
                <a:lnTo>
                  <a:pt x="76200" y="297179"/>
                </a:lnTo>
                <a:close/>
              </a:path>
              <a:path w="2400300" h="373379">
                <a:moveTo>
                  <a:pt x="51053" y="297179"/>
                </a:moveTo>
                <a:lnTo>
                  <a:pt x="51053" y="15239"/>
                </a:lnTo>
                <a:lnTo>
                  <a:pt x="45720" y="9905"/>
                </a:lnTo>
                <a:lnTo>
                  <a:pt x="31241" y="9905"/>
                </a:lnTo>
                <a:lnTo>
                  <a:pt x="25907" y="15239"/>
                </a:lnTo>
                <a:lnTo>
                  <a:pt x="25907" y="297179"/>
                </a:lnTo>
                <a:lnTo>
                  <a:pt x="51053" y="297179"/>
                </a:lnTo>
                <a:close/>
              </a:path>
              <a:path w="2400300" h="373379">
                <a:moveTo>
                  <a:pt x="51053" y="347472"/>
                </a:moveTo>
                <a:lnTo>
                  <a:pt x="51053" y="316991"/>
                </a:lnTo>
                <a:lnTo>
                  <a:pt x="45720" y="322326"/>
                </a:lnTo>
                <a:lnTo>
                  <a:pt x="31241" y="322326"/>
                </a:lnTo>
                <a:lnTo>
                  <a:pt x="25907" y="316991"/>
                </a:lnTo>
                <a:lnTo>
                  <a:pt x="25907" y="348995"/>
                </a:lnTo>
                <a:lnTo>
                  <a:pt x="38100" y="373379"/>
                </a:lnTo>
                <a:lnTo>
                  <a:pt x="51053" y="347472"/>
                </a:lnTo>
                <a:close/>
              </a:path>
              <a:path w="2400300" h="373379">
                <a:moveTo>
                  <a:pt x="1232153" y="287273"/>
                </a:moveTo>
                <a:lnTo>
                  <a:pt x="1155953" y="287273"/>
                </a:lnTo>
                <a:lnTo>
                  <a:pt x="1181100" y="337566"/>
                </a:lnTo>
                <a:lnTo>
                  <a:pt x="1181100" y="307086"/>
                </a:lnTo>
                <a:lnTo>
                  <a:pt x="1187196" y="312420"/>
                </a:lnTo>
                <a:lnTo>
                  <a:pt x="1200911" y="312420"/>
                </a:lnTo>
                <a:lnTo>
                  <a:pt x="1207007" y="307086"/>
                </a:lnTo>
                <a:lnTo>
                  <a:pt x="1207007" y="337566"/>
                </a:lnTo>
                <a:lnTo>
                  <a:pt x="1232153" y="287273"/>
                </a:lnTo>
                <a:close/>
              </a:path>
              <a:path w="2400300" h="373379">
                <a:moveTo>
                  <a:pt x="1207007" y="287273"/>
                </a:moveTo>
                <a:lnTo>
                  <a:pt x="1207007" y="6096"/>
                </a:lnTo>
                <a:lnTo>
                  <a:pt x="1200911" y="0"/>
                </a:lnTo>
                <a:lnTo>
                  <a:pt x="1187196" y="0"/>
                </a:lnTo>
                <a:lnTo>
                  <a:pt x="1181099" y="6096"/>
                </a:lnTo>
                <a:lnTo>
                  <a:pt x="1181099" y="287273"/>
                </a:lnTo>
                <a:lnTo>
                  <a:pt x="1207007" y="287273"/>
                </a:lnTo>
                <a:close/>
              </a:path>
              <a:path w="2400300" h="373379">
                <a:moveTo>
                  <a:pt x="1207007" y="337566"/>
                </a:moveTo>
                <a:lnTo>
                  <a:pt x="1207007" y="307086"/>
                </a:lnTo>
                <a:lnTo>
                  <a:pt x="1200911" y="312420"/>
                </a:lnTo>
                <a:lnTo>
                  <a:pt x="1187196" y="312420"/>
                </a:lnTo>
                <a:lnTo>
                  <a:pt x="1181100" y="307086"/>
                </a:lnTo>
                <a:lnTo>
                  <a:pt x="1181100" y="337566"/>
                </a:lnTo>
                <a:lnTo>
                  <a:pt x="1194053" y="363473"/>
                </a:lnTo>
                <a:lnTo>
                  <a:pt x="1207007" y="337566"/>
                </a:lnTo>
                <a:close/>
              </a:path>
              <a:path w="2400300" h="373379">
                <a:moveTo>
                  <a:pt x="2400299" y="287273"/>
                </a:moveTo>
                <a:lnTo>
                  <a:pt x="2324099" y="287273"/>
                </a:lnTo>
                <a:lnTo>
                  <a:pt x="2350007" y="339089"/>
                </a:lnTo>
                <a:lnTo>
                  <a:pt x="2350007" y="307086"/>
                </a:lnTo>
                <a:lnTo>
                  <a:pt x="2355341" y="312420"/>
                </a:lnTo>
                <a:lnTo>
                  <a:pt x="2369819" y="312420"/>
                </a:lnTo>
                <a:lnTo>
                  <a:pt x="2375153" y="307086"/>
                </a:lnTo>
                <a:lnTo>
                  <a:pt x="2375153" y="337566"/>
                </a:lnTo>
                <a:lnTo>
                  <a:pt x="2400299" y="287273"/>
                </a:lnTo>
                <a:close/>
              </a:path>
              <a:path w="2400300" h="373379">
                <a:moveTo>
                  <a:pt x="2375153" y="287273"/>
                </a:moveTo>
                <a:lnTo>
                  <a:pt x="2375153" y="6096"/>
                </a:lnTo>
                <a:lnTo>
                  <a:pt x="2369819" y="0"/>
                </a:lnTo>
                <a:lnTo>
                  <a:pt x="2355341" y="0"/>
                </a:lnTo>
                <a:lnTo>
                  <a:pt x="2350007" y="6096"/>
                </a:lnTo>
                <a:lnTo>
                  <a:pt x="2350007" y="287273"/>
                </a:lnTo>
                <a:lnTo>
                  <a:pt x="2375153" y="287273"/>
                </a:lnTo>
                <a:close/>
              </a:path>
              <a:path w="2400300" h="373379">
                <a:moveTo>
                  <a:pt x="2375153" y="337566"/>
                </a:moveTo>
                <a:lnTo>
                  <a:pt x="2375153" y="307086"/>
                </a:lnTo>
                <a:lnTo>
                  <a:pt x="2369819" y="312420"/>
                </a:lnTo>
                <a:lnTo>
                  <a:pt x="2355341" y="312420"/>
                </a:lnTo>
                <a:lnTo>
                  <a:pt x="2350007" y="307086"/>
                </a:lnTo>
                <a:lnTo>
                  <a:pt x="2350007" y="339089"/>
                </a:lnTo>
                <a:lnTo>
                  <a:pt x="2362200" y="363473"/>
                </a:lnTo>
                <a:lnTo>
                  <a:pt x="2375153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817470" y="400776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>
                <a:moveTo>
                  <a:pt x="0" y="0"/>
                </a:moveTo>
                <a:lnTo>
                  <a:pt x="341680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5911446" y="3815739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9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7257899" y="3808118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5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424277" y="1676042"/>
            <a:ext cx="3873500" cy="2750820"/>
          </a:xfrm>
          <a:custGeom>
            <a:avLst/>
            <a:gdLst/>
            <a:ahLst/>
            <a:cxnLst/>
            <a:rect l="l" t="t" r="r" b="b"/>
            <a:pathLst>
              <a:path w="3873500" h="2750820">
                <a:moveTo>
                  <a:pt x="76200" y="2674620"/>
                </a:moveTo>
                <a:lnTo>
                  <a:pt x="0" y="2674620"/>
                </a:lnTo>
                <a:lnTo>
                  <a:pt x="25146" y="2724912"/>
                </a:lnTo>
                <a:lnTo>
                  <a:pt x="25146" y="2687573"/>
                </a:lnTo>
                <a:lnTo>
                  <a:pt x="50292" y="2687573"/>
                </a:lnTo>
                <a:lnTo>
                  <a:pt x="50292" y="2726435"/>
                </a:lnTo>
                <a:lnTo>
                  <a:pt x="76200" y="2674620"/>
                </a:lnTo>
                <a:close/>
              </a:path>
              <a:path w="3873500" h="2750820">
                <a:moveTo>
                  <a:pt x="50292" y="2674620"/>
                </a:moveTo>
                <a:lnTo>
                  <a:pt x="50292" y="2497073"/>
                </a:lnTo>
                <a:lnTo>
                  <a:pt x="25146" y="2497073"/>
                </a:lnTo>
                <a:lnTo>
                  <a:pt x="25146" y="2674620"/>
                </a:lnTo>
                <a:lnTo>
                  <a:pt x="50292" y="2674620"/>
                </a:lnTo>
                <a:close/>
              </a:path>
              <a:path w="3873500" h="2750820">
                <a:moveTo>
                  <a:pt x="50292" y="2726435"/>
                </a:moveTo>
                <a:lnTo>
                  <a:pt x="50292" y="2687573"/>
                </a:lnTo>
                <a:lnTo>
                  <a:pt x="25146" y="2687573"/>
                </a:lnTo>
                <a:lnTo>
                  <a:pt x="25146" y="2724912"/>
                </a:lnTo>
                <a:lnTo>
                  <a:pt x="38100" y="2750820"/>
                </a:lnTo>
                <a:lnTo>
                  <a:pt x="50292" y="2726435"/>
                </a:lnTo>
                <a:close/>
              </a:path>
              <a:path w="3873500" h="2750820">
                <a:moveTo>
                  <a:pt x="419100" y="2649473"/>
                </a:moveTo>
                <a:lnTo>
                  <a:pt x="342900" y="2649473"/>
                </a:lnTo>
                <a:lnTo>
                  <a:pt x="368046" y="2699766"/>
                </a:lnTo>
                <a:lnTo>
                  <a:pt x="368046" y="2661666"/>
                </a:lnTo>
                <a:lnTo>
                  <a:pt x="393192" y="2661666"/>
                </a:lnTo>
                <a:lnTo>
                  <a:pt x="393192" y="2701289"/>
                </a:lnTo>
                <a:lnTo>
                  <a:pt x="419100" y="2649473"/>
                </a:lnTo>
                <a:close/>
              </a:path>
              <a:path w="3873500" h="2750820">
                <a:moveTo>
                  <a:pt x="393192" y="2649473"/>
                </a:moveTo>
                <a:lnTo>
                  <a:pt x="393192" y="2331720"/>
                </a:lnTo>
                <a:lnTo>
                  <a:pt x="368046" y="2331720"/>
                </a:lnTo>
                <a:lnTo>
                  <a:pt x="368046" y="2649473"/>
                </a:lnTo>
                <a:lnTo>
                  <a:pt x="393192" y="2649473"/>
                </a:lnTo>
                <a:close/>
              </a:path>
              <a:path w="3873500" h="2750820">
                <a:moveTo>
                  <a:pt x="393192" y="2701289"/>
                </a:moveTo>
                <a:lnTo>
                  <a:pt x="393192" y="2661666"/>
                </a:lnTo>
                <a:lnTo>
                  <a:pt x="368046" y="2661666"/>
                </a:lnTo>
                <a:lnTo>
                  <a:pt x="368046" y="2699766"/>
                </a:lnTo>
                <a:lnTo>
                  <a:pt x="381000" y="2725673"/>
                </a:lnTo>
                <a:lnTo>
                  <a:pt x="393192" y="2701289"/>
                </a:lnTo>
                <a:close/>
              </a:path>
              <a:path w="3873500" h="2750820">
                <a:moveTo>
                  <a:pt x="1257300" y="2674620"/>
                </a:moveTo>
                <a:lnTo>
                  <a:pt x="1181100" y="2674620"/>
                </a:lnTo>
                <a:lnTo>
                  <a:pt x="1206246" y="2724912"/>
                </a:lnTo>
                <a:lnTo>
                  <a:pt x="1206246" y="2687573"/>
                </a:lnTo>
                <a:lnTo>
                  <a:pt x="1231392" y="2687573"/>
                </a:lnTo>
                <a:lnTo>
                  <a:pt x="1231392" y="2726435"/>
                </a:lnTo>
                <a:lnTo>
                  <a:pt x="1257300" y="2674620"/>
                </a:lnTo>
                <a:close/>
              </a:path>
              <a:path w="3873500" h="2750820">
                <a:moveTo>
                  <a:pt x="1231392" y="2674620"/>
                </a:moveTo>
                <a:lnTo>
                  <a:pt x="1231392" y="2497073"/>
                </a:lnTo>
                <a:lnTo>
                  <a:pt x="1206246" y="2497073"/>
                </a:lnTo>
                <a:lnTo>
                  <a:pt x="1206246" y="2674620"/>
                </a:lnTo>
                <a:lnTo>
                  <a:pt x="1231392" y="2674620"/>
                </a:lnTo>
                <a:close/>
              </a:path>
              <a:path w="3873500" h="2750820">
                <a:moveTo>
                  <a:pt x="1231392" y="2726435"/>
                </a:moveTo>
                <a:lnTo>
                  <a:pt x="1231392" y="2687573"/>
                </a:lnTo>
                <a:lnTo>
                  <a:pt x="1206246" y="2687573"/>
                </a:lnTo>
                <a:lnTo>
                  <a:pt x="1206246" y="2724912"/>
                </a:lnTo>
                <a:lnTo>
                  <a:pt x="1219200" y="2750820"/>
                </a:lnTo>
                <a:lnTo>
                  <a:pt x="1231392" y="2726435"/>
                </a:lnTo>
                <a:close/>
              </a:path>
              <a:path w="3873500" h="2750820">
                <a:moveTo>
                  <a:pt x="1600200" y="2649473"/>
                </a:moveTo>
                <a:lnTo>
                  <a:pt x="1524000" y="2649473"/>
                </a:lnTo>
                <a:lnTo>
                  <a:pt x="1549146" y="2699766"/>
                </a:lnTo>
                <a:lnTo>
                  <a:pt x="1549146" y="2661666"/>
                </a:lnTo>
                <a:lnTo>
                  <a:pt x="1574292" y="2661666"/>
                </a:lnTo>
                <a:lnTo>
                  <a:pt x="1574292" y="2701289"/>
                </a:lnTo>
                <a:lnTo>
                  <a:pt x="1600200" y="2649473"/>
                </a:lnTo>
                <a:close/>
              </a:path>
              <a:path w="3873500" h="2750820">
                <a:moveTo>
                  <a:pt x="1574292" y="2649473"/>
                </a:moveTo>
                <a:lnTo>
                  <a:pt x="1574292" y="2331720"/>
                </a:lnTo>
                <a:lnTo>
                  <a:pt x="1549146" y="2331720"/>
                </a:lnTo>
                <a:lnTo>
                  <a:pt x="1549146" y="2649473"/>
                </a:lnTo>
                <a:lnTo>
                  <a:pt x="1574292" y="2649473"/>
                </a:lnTo>
                <a:close/>
              </a:path>
              <a:path w="3873500" h="2750820">
                <a:moveTo>
                  <a:pt x="1574292" y="2701289"/>
                </a:moveTo>
                <a:lnTo>
                  <a:pt x="1574292" y="2661666"/>
                </a:lnTo>
                <a:lnTo>
                  <a:pt x="1549146" y="2661666"/>
                </a:lnTo>
                <a:lnTo>
                  <a:pt x="1549146" y="2699766"/>
                </a:lnTo>
                <a:lnTo>
                  <a:pt x="1562100" y="2725673"/>
                </a:lnTo>
                <a:lnTo>
                  <a:pt x="1574292" y="2701289"/>
                </a:lnTo>
                <a:close/>
              </a:path>
              <a:path w="3873500" h="2750820">
                <a:moveTo>
                  <a:pt x="2412492" y="2674620"/>
                </a:moveTo>
                <a:lnTo>
                  <a:pt x="2336292" y="2674620"/>
                </a:lnTo>
                <a:lnTo>
                  <a:pt x="2362200" y="2726435"/>
                </a:lnTo>
                <a:lnTo>
                  <a:pt x="2362200" y="2687573"/>
                </a:lnTo>
                <a:lnTo>
                  <a:pt x="2387346" y="2687573"/>
                </a:lnTo>
                <a:lnTo>
                  <a:pt x="2387346" y="2724912"/>
                </a:lnTo>
                <a:lnTo>
                  <a:pt x="2412492" y="2674620"/>
                </a:lnTo>
                <a:close/>
              </a:path>
              <a:path w="3873500" h="2750820">
                <a:moveTo>
                  <a:pt x="2387346" y="2674620"/>
                </a:moveTo>
                <a:lnTo>
                  <a:pt x="2387346" y="2497073"/>
                </a:lnTo>
                <a:lnTo>
                  <a:pt x="2362200" y="2497073"/>
                </a:lnTo>
                <a:lnTo>
                  <a:pt x="2362200" y="2674620"/>
                </a:lnTo>
                <a:lnTo>
                  <a:pt x="2387346" y="2674620"/>
                </a:lnTo>
                <a:close/>
              </a:path>
              <a:path w="3873500" h="2750820">
                <a:moveTo>
                  <a:pt x="2387346" y="2724912"/>
                </a:moveTo>
                <a:lnTo>
                  <a:pt x="2387346" y="2687573"/>
                </a:lnTo>
                <a:lnTo>
                  <a:pt x="2362200" y="2687573"/>
                </a:lnTo>
                <a:lnTo>
                  <a:pt x="2362200" y="2726435"/>
                </a:lnTo>
                <a:lnTo>
                  <a:pt x="2374392" y="2750820"/>
                </a:lnTo>
                <a:lnTo>
                  <a:pt x="2387346" y="2724912"/>
                </a:lnTo>
                <a:close/>
              </a:path>
              <a:path w="3873500" h="2750820">
                <a:moveTo>
                  <a:pt x="2755391" y="2649473"/>
                </a:moveTo>
                <a:lnTo>
                  <a:pt x="2679191" y="2649473"/>
                </a:lnTo>
                <a:lnTo>
                  <a:pt x="2705100" y="2701290"/>
                </a:lnTo>
                <a:lnTo>
                  <a:pt x="2705100" y="2661666"/>
                </a:lnTo>
                <a:lnTo>
                  <a:pt x="2730246" y="2661666"/>
                </a:lnTo>
                <a:lnTo>
                  <a:pt x="2730246" y="2699765"/>
                </a:lnTo>
                <a:lnTo>
                  <a:pt x="2755391" y="2649473"/>
                </a:lnTo>
                <a:close/>
              </a:path>
              <a:path w="3873500" h="2750820">
                <a:moveTo>
                  <a:pt x="2730246" y="2649473"/>
                </a:moveTo>
                <a:lnTo>
                  <a:pt x="2730246" y="2331720"/>
                </a:lnTo>
                <a:lnTo>
                  <a:pt x="2705100" y="2331720"/>
                </a:lnTo>
                <a:lnTo>
                  <a:pt x="2705100" y="2649473"/>
                </a:lnTo>
                <a:lnTo>
                  <a:pt x="2730246" y="2649473"/>
                </a:lnTo>
                <a:close/>
              </a:path>
              <a:path w="3873500" h="2750820">
                <a:moveTo>
                  <a:pt x="2730246" y="2699765"/>
                </a:moveTo>
                <a:lnTo>
                  <a:pt x="2730246" y="2661666"/>
                </a:lnTo>
                <a:lnTo>
                  <a:pt x="2705100" y="2661666"/>
                </a:lnTo>
                <a:lnTo>
                  <a:pt x="2705100" y="2701290"/>
                </a:lnTo>
                <a:lnTo>
                  <a:pt x="2717291" y="2725673"/>
                </a:lnTo>
                <a:lnTo>
                  <a:pt x="2730246" y="2699765"/>
                </a:lnTo>
                <a:close/>
              </a:path>
              <a:path w="3873500" h="2750820">
                <a:moveTo>
                  <a:pt x="3530346" y="2674620"/>
                </a:moveTo>
                <a:lnTo>
                  <a:pt x="3454146" y="2674620"/>
                </a:lnTo>
                <a:lnTo>
                  <a:pt x="3479292" y="2724912"/>
                </a:lnTo>
                <a:lnTo>
                  <a:pt x="3479292" y="2687573"/>
                </a:lnTo>
                <a:lnTo>
                  <a:pt x="3505200" y="2687573"/>
                </a:lnTo>
                <a:lnTo>
                  <a:pt x="3505200" y="2724911"/>
                </a:lnTo>
                <a:lnTo>
                  <a:pt x="3530346" y="2674620"/>
                </a:lnTo>
                <a:close/>
              </a:path>
              <a:path w="3873500" h="2750820">
                <a:moveTo>
                  <a:pt x="3505200" y="2674620"/>
                </a:moveTo>
                <a:lnTo>
                  <a:pt x="3505200" y="2497073"/>
                </a:lnTo>
                <a:lnTo>
                  <a:pt x="3479292" y="2497073"/>
                </a:lnTo>
                <a:lnTo>
                  <a:pt x="3479292" y="2674620"/>
                </a:lnTo>
                <a:lnTo>
                  <a:pt x="3505200" y="2674620"/>
                </a:lnTo>
                <a:close/>
              </a:path>
              <a:path w="3873500" h="2750820">
                <a:moveTo>
                  <a:pt x="3505200" y="2724911"/>
                </a:moveTo>
                <a:lnTo>
                  <a:pt x="3505200" y="2687573"/>
                </a:lnTo>
                <a:lnTo>
                  <a:pt x="3479292" y="2687573"/>
                </a:lnTo>
                <a:lnTo>
                  <a:pt x="3479292" y="2724912"/>
                </a:lnTo>
                <a:lnTo>
                  <a:pt x="3492246" y="2750820"/>
                </a:lnTo>
                <a:lnTo>
                  <a:pt x="3505200" y="2724911"/>
                </a:lnTo>
                <a:close/>
              </a:path>
              <a:path w="3873500" h="2750820">
                <a:moveTo>
                  <a:pt x="3873246" y="2649473"/>
                </a:moveTo>
                <a:lnTo>
                  <a:pt x="3797046" y="2649473"/>
                </a:lnTo>
                <a:lnTo>
                  <a:pt x="3822192" y="2699766"/>
                </a:lnTo>
                <a:lnTo>
                  <a:pt x="3822192" y="2661666"/>
                </a:lnTo>
                <a:lnTo>
                  <a:pt x="3848100" y="2661666"/>
                </a:lnTo>
                <a:lnTo>
                  <a:pt x="3848100" y="2699765"/>
                </a:lnTo>
                <a:lnTo>
                  <a:pt x="3873246" y="2649473"/>
                </a:lnTo>
                <a:close/>
              </a:path>
              <a:path w="3873500" h="2750820">
                <a:moveTo>
                  <a:pt x="3848100" y="2649473"/>
                </a:moveTo>
                <a:lnTo>
                  <a:pt x="3848100" y="2331720"/>
                </a:lnTo>
                <a:lnTo>
                  <a:pt x="3822192" y="2331720"/>
                </a:lnTo>
                <a:lnTo>
                  <a:pt x="3822192" y="2649473"/>
                </a:lnTo>
                <a:lnTo>
                  <a:pt x="3848100" y="2649473"/>
                </a:lnTo>
                <a:close/>
              </a:path>
              <a:path w="3873500" h="2750820">
                <a:moveTo>
                  <a:pt x="3848100" y="2699765"/>
                </a:moveTo>
                <a:lnTo>
                  <a:pt x="3848100" y="2661666"/>
                </a:lnTo>
                <a:lnTo>
                  <a:pt x="3822192" y="2661666"/>
                </a:lnTo>
                <a:lnTo>
                  <a:pt x="3822192" y="2699766"/>
                </a:lnTo>
                <a:lnTo>
                  <a:pt x="3835146" y="2725673"/>
                </a:lnTo>
                <a:lnTo>
                  <a:pt x="3848100" y="2699765"/>
                </a:lnTo>
                <a:close/>
              </a:path>
              <a:path w="3873500" h="2750820">
                <a:moveTo>
                  <a:pt x="2568702" y="684276"/>
                </a:moveTo>
                <a:lnTo>
                  <a:pt x="2492502" y="684276"/>
                </a:lnTo>
                <a:lnTo>
                  <a:pt x="2517648" y="734567"/>
                </a:lnTo>
                <a:lnTo>
                  <a:pt x="2517648" y="696467"/>
                </a:lnTo>
                <a:lnTo>
                  <a:pt x="2542794" y="696467"/>
                </a:lnTo>
                <a:lnTo>
                  <a:pt x="2542794" y="736092"/>
                </a:lnTo>
                <a:lnTo>
                  <a:pt x="2568702" y="684276"/>
                </a:lnTo>
                <a:close/>
              </a:path>
              <a:path w="3873500" h="2750820">
                <a:moveTo>
                  <a:pt x="2542794" y="684276"/>
                </a:moveTo>
                <a:lnTo>
                  <a:pt x="2542794" y="0"/>
                </a:lnTo>
                <a:lnTo>
                  <a:pt x="2517648" y="0"/>
                </a:lnTo>
                <a:lnTo>
                  <a:pt x="2517648" y="684276"/>
                </a:lnTo>
                <a:lnTo>
                  <a:pt x="2542794" y="684276"/>
                </a:lnTo>
                <a:close/>
              </a:path>
              <a:path w="3873500" h="2750820">
                <a:moveTo>
                  <a:pt x="2542794" y="736092"/>
                </a:moveTo>
                <a:lnTo>
                  <a:pt x="2542794" y="696467"/>
                </a:lnTo>
                <a:lnTo>
                  <a:pt x="2517648" y="696467"/>
                </a:lnTo>
                <a:lnTo>
                  <a:pt x="2517648" y="734567"/>
                </a:lnTo>
                <a:lnTo>
                  <a:pt x="2530602" y="760476"/>
                </a:lnTo>
                <a:lnTo>
                  <a:pt x="2542794" y="736092"/>
                </a:lnTo>
                <a:close/>
              </a:path>
              <a:path w="3873500" h="2750820">
                <a:moveTo>
                  <a:pt x="3871722" y="680466"/>
                </a:moveTo>
                <a:lnTo>
                  <a:pt x="3795522" y="680466"/>
                </a:lnTo>
                <a:lnTo>
                  <a:pt x="3820668" y="730758"/>
                </a:lnTo>
                <a:lnTo>
                  <a:pt x="3820668" y="693420"/>
                </a:lnTo>
                <a:lnTo>
                  <a:pt x="3846576" y="693420"/>
                </a:lnTo>
                <a:lnTo>
                  <a:pt x="3846576" y="730758"/>
                </a:lnTo>
                <a:lnTo>
                  <a:pt x="3871722" y="680466"/>
                </a:lnTo>
                <a:close/>
              </a:path>
              <a:path w="3873500" h="2750820">
                <a:moveTo>
                  <a:pt x="3846576" y="680466"/>
                </a:moveTo>
                <a:lnTo>
                  <a:pt x="3846576" y="1524"/>
                </a:lnTo>
                <a:lnTo>
                  <a:pt x="3820668" y="1524"/>
                </a:lnTo>
                <a:lnTo>
                  <a:pt x="3820668" y="680466"/>
                </a:lnTo>
                <a:lnTo>
                  <a:pt x="3846576" y="680466"/>
                </a:lnTo>
                <a:close/>
              </a:path>
              <a:path w="3873500" h="2750820">
                <a:moveTo>
                  <a:pt x="3846576" y="730758"/>
                </a:moveTo>
                <a:lnTo>
                  <a:pt x="3846576" y="693420"/>
                </a:lnTo>
                <a:lnTo>
                  <a:pt x="3820668" y="693420"/>
                </a:lnTo>
                <a:lnTo>
                  <a:pt x="3820668" y="730758"/>
                </a:lnTo>
                <a:lnTo>
                  <a:pt x="3833622" y="756666"/>
                </a:lnTo>
                <a:lnTo>
                  <a:pt x="3846576" y="730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 txBox="1"/>
          <p:nvPr/>
        </p:nvSpPr>
        <p:spPr>
          <a:xfrm>
            <a:off x="3382621" y="4507889"/>
            <a:ext cx="57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Load  </a:t>
            </a:r>
            <a:r>
              <a:rPr sz="1800" spc="-5" dirty="0">
                <a:latin typeface="Verdana"/>
                <a:cs typeface="Verdana"/>
              </a:rPr>
              <a:t>Unit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4643741" y="462522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5786741" y="4637411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6815441" y="4510927"/>
            <a:ext cx="1799589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1160780" indent="-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Store  </a:t>
            </a:r>
            <a:r>
              <a:rPr sz="1800" spc="-5" dirty="0">
                <a:latin typeface="Verdana"/>
                <a:cs typeface="Verdana"/>
              </a:rPr>
              <a:t>Unit</a:t>
            </a:r>
            <a:endParaRPr sz="1800">
              <a:latin typeface="Verdana"/>
              <a:cs typeface="Verdana"/>
            </a:endParaRPr>
          </a:p>
          <a:p>
            <a:pPr marL="189865">
              <a:lnSpc>
                <a:spcPct val="100000"/>
              </a:lnSpc>
              <a:spcBef>
                <a:spcPts val="1145"/>
              </a:spcBef>
            </a:pPr>
            <a:r>
              <a:rPr sz="2000" spc="-5" dirty="0">
                <a:latin typeface="Verdana"/>
                <a:cs typeface="Verdana"/>
              </a:rPr>
              <a:t>&lt; t, </a:t>
            </a:r>
            <a:r>
              <a:rPr sz="2000" spc="-10" dirty="0">
                <a:latin typeface="Verdana"/>
                <a:cs typeface="Verdana"/>
              </a:rPr>
              <a:t>result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3141829" y="2428390"/>
            <a:ext cx="16236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2620" algn="l"/>
                <a:tab pos="1141730" algn="l"/>
              </a:tabLst>
            </a:pPr>
            <a:r>
              <a:rPr sz="1600" spc="-5" dirty="0">
                <a:latin typeface="Verdana"/>
                <a:cs typeface="Verdana"/>
              </a:rPr>
              <a:t>Ins</a:t>
            </a:r>
            <a:r>
              <a:rPr sz="1600" dirty="0">
                <a:latin typeface="Verdana"/>
                <a:cs typeface="Verdana"/>
              </a:rPr>
              <a:t>#	use	exec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4954937" y="2428390"/>
            <a:ext cx="15328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  <a:tab pos="1091565" algn="l"/>
              </a:tabLst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p	</a:t>
            </a:r>
            <a:r>
              <a:rPr sz="1600" spc="-5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1	</a:t>
            </a:r>
            <a:r>
              <a:rPr sz="1600" spc="-5" dirty="0">
                <a:latin typeface="Verdana"/>
                <a:cs typeface="Verdana"/>
              </a:rPr>
              <a:t>src1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8007199" y="2410102"/>
            <a:ext cx="2127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1  </a:t>
            </a: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2</a:t>
            </a:r>
            <a:endParaRPr sz="1800" baseline="-23148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n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3121002" y="2470809"/>
            <a:ext cx="4743450" cy="1316355"/>
          </a:xfrm>
          <a:custGeom>
            <a:avLst/>
            <a:gdLst/>
            <a:ahLst/>
            <a:cxnLst/>
            <a:rect l="l" t="t" r="r" b="b"/>
            <a:pathLst>
              <a:path w="4743450" h="1316354">
                <a:moveTo>
                  <a:pt x="0" y="0"/>
                </a:moveTo>
                <a:lnTo>
                  <a:pt x="0" y="1315974"/>
                </a:lnTo>
                <a:lnTo>
                  <a:pt x="4743450" y="1315973"/>
                </a:lnTo>
                <a:lnTo>
                  <a:pt x="474345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3130146" y="2712362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3130146" y="2992016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3119477" y="3258716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3130146" y="3512462"/>
            <a:ext cx="4702810" cy="0"/>
          </a:xfrm>
          <a:custGeom>
            <a:avLst/>
            <a:gdLst/>
            <a:ahLst/>
            <a:cxnLst/>
            <a:rect l="l" t="t" r="r" b="b"/>
            <a:pathLst>
              <a:path w="4702809">
                <a:moveTo>
                  <a:pt x="0" y="0"/>
                </a:moveTo>
                <a:lnTo>
                  <a:pt x="47023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3768702" y="2483762"/>
            <a:ext cx="0" cy="1282700"/>
          </a:xfrm>
          <a:custGeom>
            <a:avLst/>
            <a:gdLst/>
            <a:ahLst/>
            <a:cxnLst/>
            <a:rect l="l" t="t" r="r" b="b"/>
            <a:pathLst>
              <a:path h="1282700">
                <a:moveTo>
                  <a:pt x="0" y="0"/>
                </a:moveTo>
                <a:lnTo>
                  <a:pt x="0" y="12824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4225902" y="2479190"/>
            <a:ext cx="0" cy="1282700"/>
          </a:xfrm>
          <a:custGeom>
            <a:avLst/>
            <a:gdLst/>
            <a:ahLst/>
            <a:cxnLst/>
            <a:rect l="l" t="t" r="r" b="b"/>
            <a:pathLst>
              <a:path h="1282700">
                <a:moveTo>
                  <a:pt x="0" y="0"/>
                </a:moveTo>
                <a:lnTo>
                  <a:pt x="0" y="12824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6649823" y="2474619"/>
            <a:ext cx="0" cy="1282700"/>
          </a:xfrm>
          <a:custGeom>
            <a:avLst/>
            <a:gdLst/>
            <a:ahLst/>
            <a:cxnLst/>
            <a:rect l="l" t="t" r="r" b="b"/>
            <a:pathLst>
              <a:path h="1282700">
                <a:moveTo>
                  <a:pt x="0" y="0"/>
                </a:moveTo>
                <a:lnTo>
                  <a:pt x="0" y="12824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5751426" y="2477666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937097" y="2467761"/>
            <a:ext cx="0" cy="1287780"/>
          </a:xfrm>
          <a:custGeom>
            <a:avLst/>
            <a:gdLst/>
            <a:ahLst/>
            <a:cxnLst/>
            <a:rect l="l" t="t" r="r" b="b"/>
            <a:pathLst>
              <a:path h="1287779">
                <a:moveTo>
                  <a:pt x="0" y="0"/>
                </a:moveTo>
                <a:lnTo>
                  <a:pt x="0" y="12877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4784447" y="2485286"/>
            <a:ext cx="0" cy="1282700"/>
          </a:xfrm>
          <a:custGeom>
            <a:avLst/>
            <a:gdLst/>
            <a:ahLst/>
            <a:cxnLst/>
            <a:rect l="l" t="t" r="r" b="b"/>
            <a:pathLst>
              <a:path h="1282700">
                <a:moveTo>
                  <a:pt x="0" y="0"/>
                </a:moveTo>
                <a:lnTo>
                  <a:pt x="0" y="12824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5435196" y="2474619"/>
            <a:ext cx="0" cy="1282700"/>
          </a:xfrm>
          <a:custGeom>
            <a:avLst/>
            <a:gdLst/>
            <a:ahLst/>
            <a:cxnLst/>
            <a:rect l="l" t="t" r="r" b="b"/>
            <a:pathLst>
              <a:path h="1282700">
                <a:moveTo>
                  <a:pt x="0" y="0"/>
                </a:moveTo>
                <a:lnTo>
                  <a:pt x="0" y="12824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 txBox="1"/>
          <p:nvPr/>
        </p:nvSpPr>
        <p:spPr>
          <a:xfrm>
            <a:off x="594972" y="3998618"/>
            <a:ext cx="2249805" cy="13208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6520" marR="171450">
              <a:lnSpc>
                <a:spcPct val="100000"/>
              </a:lnSpc>
              <a:spcBef>
                <a:spcPts val="380"/>
              </a:spcBef>
            </a:pP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Replacing the 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tag by its</a:t>
            </a:r>
            <a:r>
              <a:rPr sz="2000" spc="-4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value  is an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expensive  operation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6677377" y="2428390"/>
            <a:ext cx="923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2	</a:t>
            </a:r>
            <a:r>
              <a:rPr sz="1600" spc="-5" dirty="0">
                <a:latin typeface="Verdana"/>
                <a:cs typeface="Verdana"/>
              </a:rPr>
              <a:t>src2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779629" y="5656984"/>
            <a:ext cx="70961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95"/>
              </a:spcBef>
              <a:buChar char="•"/>
              <a:tabLst>
                <a:tab pos="240029" algn="l"/>
              </a:tabLst>
            </a:pPr>
            <a:r>
              <a:rPr sz="2000" spc="-10" dirty="0">
                <a:latin typeface="Verdana"/>
                <a:cs typeface="Verdana"/>
              </a:rPr>
              <a:t>Instruction template (i.e., </a:t>
            </a:r>
            <a:r>
              <a:rPr sz="2000" spc="-5" dirty="0">
                <a:latin typeface="Verdana"/>
                <a:cs typeface="Verdana"/>
              </a:rPr>
              <a:t>tag t) is allocated by </a:t>
            </a:r>
            <a:r>
              <a:rPr sz="2000" spc="-10" dirty="0">
                <a:latin typeface="Verdana"/>
                <a:cs typeface="Verdana"/>
              </a:rPr>
              <a:t>the  Decode stage, which </a:t>
            </a:r>
            <a:r>
              <a:rPr sz="2000" spc="-5" dirty="0">
                <a:latin typeface="Verdana"/>
                <a:cs typeface="Verdana"/>
              </a:rPr>
              <a:t>also </a:t>
            </a:r>
            <a:r>
              <a:rPr sz="2000" spc="-10" dirty="0">
                <a:latin typeface="Verdana"/>
                <a:cs typeface="Verdana"/>
              </a:rPr>
              <a:t>stores </a:t>
            </a:r>
            <a:r>
              <a:rPr sz="2000" spc="-5" dirty="0">
                <a:latin typeface="Verdana"/>
                <a:cs typeface="Verdana"/>
              </a:rPr>
              <a:t>the tag in the reg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000" spc="-10" dirty="0">
                <a:latin typeface="Verdana"/>
                <a:cs typeface="Verdana"/>
              </a:rPr>
              <a:t>When </a:t>
            </a:r>
            <a:r>
              <a:rPr sz="2000" spc="-5" dirty="0">
                <a:latin typeface="Verdana"/>
                <a:cs typeface="Verdana"/>
              </a:rPr>
              <a:t>an </a:t>
            </a:r>
            <a:r>
              <a:rPr sz="2000" spc="-10" dirty="0">
                <a:latin typeface="Verdana"/>
                <a:cs typeface="Verdana"/>
              </a:rPr>
              <a:t>instruction completes, </a:t>
            </a:r>
            <a:r>
              <a:rPr sz="2000" spc="-5" dirty="0">
                <a:latin typeface="Verdana"/>
                <a:cs typeface="Verdana"/>
              </a:rPr>
              <a:t>its tag is</a:t>
            </a:r>
            <a:r>
              <a:rPr sz="2000" spc="10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deallocated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011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Reorder Buffer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96862" y="5601015"/>
            <a:ext cx="7037184" cy="1123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slot is candidate for execution when:</a:t>
            </a:r>
          </a:p>
          <a:p>
            <a:pPr marL="685800" lvl="1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holds a valid instruction (“use” bit is set)</a:t>
            </a:r>
          </a:p>
          <a:p>
            <a:pPr marL="685800" lvl="1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not already started execution (“exec” bit is clear)</a:t>
            </a:r>
          </a:p>
          <a:p>
            <a:pPr marL="685800" lvl="1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operands are available (p1 and p2 are set)</a:t>
            </a:r>
          </a:p>
        </p:txBody>
      </p:sp>
      <p:grpSp>
        <p:nvGrpSpPr>
          <p:cNvPr id="19" name="Group 37"/>
          <p:cNvGrpSpPr/>
          <p:nvPr/>
        </p:nvGrpSpPr>
        <p:grpSpPr>
          <a:xfrm>
            <a:off x="7938" y="1105215"/>
            <a:ext cx="7159811" cy="3441557"/>
            <a:chOff x="857251" y="838200"/>
            <a:chExt cx="7159811" cy="3441557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7629525" y="1143000"/>
              <a:ext cx="387537" cy="31367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t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1</a:t>
              </a: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t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2</a:t>
              </a: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.</a:t>
              </a: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 err="1">
                  <a:solidFill>
                    <a:srgbClr val="000000"/>
                  </a:solidFill>
                  <a:latin typeface="Calibri"/>
                  <a:cs typeface="Calibri"/>
                </a:rPr>
                <a:t>t</a:t>
              </a:r>
              <a:r>
                <a:rPr lang="en-US" sz="1800" i="1" baseline="-25000" dirty="0" err="1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latinLnBrk="1"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857251" y="838200"/>
              <a:ext cx="6735763" cy="3106738"/>
              <a:chOff x="516" y="992"/>
              <a:chExt cx="4243" cy="1957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736" y="1568"/>
                <a:ext cx="3016" cy="1032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1425" y="1644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1444" y="2669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609" y="1136"/>
                <a:ext cx="940" cy="7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ptr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next to 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deallocate</a:t>
                </a:r>
                <a:endParaRPr lang="en-US" sz="24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516" y="2152"/>
                <a:ext cx="999" cy="7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	ptr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1</a:t>
                </a:r>
                <a:endParaRPr lang="en-US" sz="24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next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available</a:t>
                </a: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1699" y="992"/>
                <a:ext cx="295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Ins#     use   exec      op     p1     src1      p2      src2</a:t>
                </a: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2145" y="1245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2433" y="1239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3960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3369" y="1228"/>
                <a:ext cx="0" cy="1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141" y="1229"/>
                <a:ext cx="0" cy="17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2772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3195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5" name="Group 20"/>
              <p:cNvGrpSpPr>
                <a:grpSpLocks/>
              </p:cNvGrpSpPr>
              <p:nvPr/>
            </p:nvGrpSpPr>
            <p:grpSpPr bwMode="auto">
              <a:xfrm>
                <a:off x="1736" y="1382"/>
                <a:ext cx="3010" cy="1392"/>
                <a:chOff x="1736" y="1382"/>
                <a:chExt cx="3010" cy="1392"/>
              </a:xfrm>
            </p:grpSpPr>
            <p:sp>
              <p:nvSpPr>
                <p:cNvPr id="37" name="Line 21"/>
                <p:cNvSpPr>
                  <a:spLocks noChangeShapeType="1"/>
                </p:cNvSpPr>
                <p:nvPr/>
              </p:nvSpPr>
              <p:spPr bwMode="auto">
                <a:xfrm>
                  <a:off x="1743" y="1382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Line 22"/>
                <p:cNvSpPr>
                  <a:spLocks noChangeShapeType="1"/>
                </p:cNvSpPr>
                <p:nvPr/>
              </p:nvSpPr>
              <p:spPr bwMode="auto">
                <a:xfrm>
                  <a:off x="1743" y="1558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Line 23"/>
                <p:cNvSpPr>
                  <a:spLocks noChangeShapeType="1"/>
                </p:cNvSpPr>
                <p:nvPr/>
              </p:nvSpPr>
              <p:spPr bwMode="auto">
                <a:xfrm>
                  <a:off x="1736" y="172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Line 24"/>
                <p:cNvSpPr>
                  <a:spLocks noChangeShapeType="1"/>
                </p:cNvSpPr>
                <p:nvPr/>
              </p:nvSpPr>
              <p:spPr bwMode="auto">
                <a:xfrm>
                  <a:off x="1743" y="188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Line 25"/>
                <p:cNvSpPr>
                  <a:spLocks noChangeShapeType="1"/>
                </p:cNvSpPr>
                <p:nvPr/>
              </p:nvSpPr>
              <p:spPr bwMode="auto">
                <a:xfrm>
                  <a:off x="1743" y="2070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Line 26"/>
                <p:cNvSpPr>
                  <a:spLocks noChangeShapeType="1"/>
                </p:cNvSpPr>
                <p:nvPr/>
              </p:nvSpPr>
              <p:spPr bwMode="auto">
                <a:xfrm>
                  <a:off x="1743" y="2230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Line 27"/>
                <p:cNvSpPr>
                  <a:spLocks noChangeShapeType="1"/>
                </p:cNvSpPr>
                <p:nvPr/>
              </p:nvSpPr>
              <p:spPr bwMode="auto">
                <a:xfrm>
                  <a:off x="1736" y="260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Line 28"/>
                <p:cNvSpPr>
                  <a:spLocks noChangeShapeType="1"/>
                </p:cNvSpPr>
                <p:nvPr/>
              </p:nvSpPr>
              <p:spPr bwMode="auto">
                <a:xfrm>
                  <a:off x="1736" y="2774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Line 29"/>
                <p:cNvSpPr>
                  <a:spLocks noChangeShapeType="1"/>
                </p:cNvSpPr>
                <p:nvPr/>
              </p:nvSpPr>
              <p:spPr bwMode="auto">
                <a:xfrm>
                  <a:off x="1750" y="2414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1737" y="1230"/>
                <a:ext cx="3022" cy="17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6" name="TextBox 31"/>
          <p:cNvSpPr txBox="1"/>
          <p:nvPr/>
        </p:nvSpPr>
        <p:spPr>
          <a:xfrm>
            <a:off x="7010400" y="232441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Destination registers are renamed to the instruction’s slot tag</a:t>
            </a:r>
          </a:p>
        </p:txBody>
      </p:sp>
      <p:cxnSp>
        <p:nvCxnSpPr>
          <p:cNvPr id="47" name="Straight Arrow Connector 34"/>
          <p:cNvCxnSpPr/>
          <p:nvPr/>
        </p:nvCxnSpPr>
        <p:spPr bwMode="auto">
          <a:xfrm rot="16200000" flipV="1">
            <a:off x="7162800" y="1943415"/>
            <a:ext cx="4572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304800" y="4305615"/>
            <a:ext cx="7253590" cy="1123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 managed circularly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“exec” bit is set when instruction begins execution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 instruction completes its “use” bit is marked free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ptr</a:t>
            </a:r>
            <a:r>
              <a:rPr lang="en-US" sz="2000" baseline="-25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incremented only if the “use” bit is marked free</a:t>
            </a:r>
          </a:p>
        </p:txBody>
      </p:sp>
    </p:spTree>
    <p:extLst>
      <p:ext uri="{BB962C8B-B14F-4D97-AF65-F5344CB8AC3E}">
        <p14:creationId xmlns:p14="http://schemas.microsoft.com/office/powerpoint/2010/main" val="4258790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31197" y="127268"/>
            <a:ext cx="80253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Renaming &amp; Out-of-order Issue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An 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449763" y="4913492"/>
            <a:ext cx="4198937" cy="1308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i="1">
                <a:solidFill>
                  <a:srgbClr val="000000"/>
                </a:solidFill>
                <a:latin typeface="Verdana" charset="0"/>
              </a:rPr>
              <a:t> When are tags in sources </a:t>
            </a:r>
          </a:p>
          <a:p>
            <a:pPr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Verdana" charset="0"/>
              </a:rPr>
              <a:t>   replaced by data?</a:t>
            </a:r>
          </a:p>
          <a:p>
            <a:pPr>
              <a:spcBef>
                <a:spcPct val="0"/>
              </a:spcBef>
            </a:pPr>
            <a:endParaRPr lang="en-US" sz="2000" i="1">
              <a:solidFill>
                <a:srgbClr val="000000"/>
              </a:solidFill>
              <a:latin typeface="Verdana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i="1">
                <a:solidFill>
                  <a:srgbClr val="000000"/>
                </a:solidFill>
                <a:latin typeface="Verdana" charset="0"/>
              </a:rPr>
              <a:t> When can a name be reused?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141288" y="4722992"/>
            <a:ext cx="4097164" cy="19364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FLD		f2, 	34(x2)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FLD		f4,	45(x3)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FMULT.D	f6,	f4,	f2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FSUB.D	f8,	f2,	f2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FDIV.D		f4,	f2,	f8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FADD.D	f10,	f6,	f4</a:t>
            </a:r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955675" y="1125717"/>
            <a:ext cx="7662863" cy="3457575"/>
            <a:chOff x="602" y="736"/>
            <a:chExt cx="4827" cy="2178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602" y="736"/>
              <a:ext cx="1373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</a:rPr>
                <a:t>Renaming table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3072" y="736"/>
              <a:ext cx="1283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</a:rPr>
                <a:t>Reorder buffer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160" y="951"/>
              <a:ext cx="2947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Ins# use exec   op  p1   src1   p2  src2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5209" y="1107"/>
              <a:ext cx="220" cy="1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t</a:t>
              </a:r>
              <a:r>
                <a:rPr lang="en-US" i="1" baseline="-25000">
                  <a:solidFill>
                    <a:srgbClr val="000000"/>
                  </a:solidFill>
                  <a:latin typeface="Verdana" charset="0"/>
                </a:rPr>
                <a:t>1</a:t>
              </a:r>
              <a:endParaRPr lang="en-US" i="1">
                <a:solidFill>
                  <a:srgbClr val="000000"/>
                </a:solidFill>
                <a:latin typeface="Verdana" charset="0"/>
              </a:endParaRPr>
            </a:p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t</a:t>
              </a:r>
              <a:r>
                <a:rPr lang="en-US" i="1" baseline="-25000">
                  <a:solidFill>
                    <a:srgbClr val="000000"/>
                  </a:solidFill>
                  <a:latin typeface="Verdana" charset="0"/>
                </a:rPr>
                <a:t>2</a:t>
              </a:r>
              <a:endParaRPr lang="en-US" i="1">
                <a:solidFill>
                  <a:srgbClr val="000000"/>
                </a:solidFill>
                <a:latin typeface="Verdana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>
                  <a:solidFill>
                    <a:srgbClr val="000000"/>
                  </a:solidFill>
                </a:rPr>
                <a:t>t</a:t>
              </a:r>
              <a:r>
                <a:rPr lang="en-US" sz="1800" i="1" baseline="-2500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sz="1800" i="1">
                  <a:solidFill>
                    <a:srgbClr val="000000"/>
                  </a:solidFill>
                </a:rPr>
                <a:t>t</a:t>
              </a:r>
              <a:r>
                <a:rPr lang="en-US" sz="1800" i="1" baseline="-2500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sz="1800" i="1">
                  <a:solidFill>
                    <a:srgbClr val="000000"/>
                  </a:solidFill>
                </a:rPr>
                <a:t>t</a:t>
              </a:r>
              <a:r>
                <a:rPr lang="en-US" sz="1800" i="1" baseline="-2500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.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180" y="1164"/>
              <a:ext cx="2988" cy="1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2588" y="1179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2876" y="1173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4403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3812" y="1162"/>
              <a:ext cx="0" cy="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4584" y="1163"/>
              <a:ext cx="0" cy="17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5" name="Group 16"/>
            <p:cNvGrpSpPr>
              <a:grpSpLocks/>
            </p:cNvGrpSpPr>
            <p:nvPr/>
          </p:nvGrpSpPr>
          <p:grpSpPr bwMode="auto">
            <a:xfrm>
              <a:off x="2179" y="1316"/>
              <a:ext cx="2976" cy="1392"/>
              <a:chOff x="2181" y="1347"/>
              <a:chExt cx="2976" cy="1392"/>
            </a:xfrm>
          </p:grpSpPr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2188" y="1347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Line 18"/>
              <p:cNvSpPr>
                <a:spLocks noChangeShapeType="1"/>
              </p:cNvSpPr>
              <p:nvPr/>
            </p:nvSpPr>
            <p:spPr bwMode="auto">
              <a:xfrm>
                <a:off x="2188" y="1523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Line 19"/>
              <p:cNvSpPr>
                <a:spLocks noChangeShapeType="1"/>
              </p:cNvSpPr>
              <p:nvPr/>
            </p:nvSpPr>
            <p:spPr bwMode="auto">
              <a:xfrm>
                <a:off x="2181" y="169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Line 20"/>
              <p:cNvSpPr>
                <a:spLocks noChangeShapeType="1"/>
              </p:cNvSpPr>
              <p:nvPr/>
            </p:nvSpPr>
            <p:spPr bwMode="auto">
              <a:xfrm>
                <a:off x="2188" y="185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Line 21"/>
              <p:cNvSpPr>
                <a:spLocks noChangeShapeType="1"/>
              </p:cNvSpPr>
              <p:nvPr/>
            </p:nvSpPr>
            <p:spPr bwMode="auto">
              <a:xfrm>
                <a:off x="2188" y="2035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>
                <a:off x="2188" y="2195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Line 23"/>
              <p:cNvSpPr>
                <a:spLocks noChangeShapeType="1"/>
              </p:cNvSpPr>
              <p:nvPr/>
            </p:nvSpPr>
            <p:spPr bwMode="auto">
              <a:xfrm>
                <a:off x="2181" y="257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2181" y="2739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2195" y="2379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937" y="2685"/>
              <a:ext cx="683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919191"/>
                  </a:solidFill>
                  <a:latin typeface="Verdana" charset="0"/>
                </a:rPr>
                <a:t>data / t</a:t>
              </a:r>
              <a:r>
                <a:rPr lang="en-US" sz="1800" baseline="-25000">
                  <a:solidFill>
                    <a:srgbClr val="919191"/>
                  </a:solidFill>
                  <a:latin typeface="Verdana" charset="0"/>
                </a:rPr>
                <a:t>i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672" y="951"/>
              <a:ext cx="979" cy="16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     p    data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f1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f2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f3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f4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f5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f6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f7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f8</a:t>
              </a:r>
            </a:p>
          </p:txBody>
        </p:sp>
        <p:grpSp>
          <p:nvGrpSpPr>
            <p:cNvPr id="48" name="Group 28"/>
            <p:cNvGrpSpPr>
              <a:grpSpLocks/>
            </p:cNvGrpSpPr>
            <p:nvPr/>
          </p:nvGrpSpPr>
          <p:grpSpPr bwMode="auto">
            <a:xfrm>
              <a:off x="953" y="1173"/>
              <a:ext cx="760" cy="1368"/>
              <a:chOff x="955" y="1204"/>
              <a:chExt cx="760" cy="1368"/>
            </a:xfrm>
          </p:grpSpPr>
          <p:grpSp>
            <p:nvGrpSpPr>
              <p:cNvPr id="53" name="Group 29"/>
              <p:cNvGrpSpPr>
                <a:grpSpLocks/>
              </p:cNvGrpSpPr>
              <p:nvPr/>
            </p:nvGrpSpPr>
            <p:grpSpPr bwMode="auto">
              <a:xfrm>
                <a:off x="955" y="1204"/>
                <a:ext cx="760" cy="1368"/>
                <a:chOff x="955" y="1204"/>
                <a:chExt cx="760" cy="1368"/>
              </a:xfrm>
            </p:grpSpPr>
            <p:sp>
              <p:nvSpPr>
                <p:cNvPr id="55" name="Rectangle 30"/>
                <p:cNvSpPr>
                  <a:spLocks noChangeArrowheads="1"/>
                </p:cNvSpPr>
                <p:nvPr/>
              </p:nvSpPr>
              <p:spPr bwMode="auto">
                <a:xfrm>
                  <a:off x="955" y="1204"/>
                  <a:ext cx="760" cy="136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>
                  <a:off x="967" y="1368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>
                  <a:off x="967" y="1540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>
                  <a:off x="967" y="1706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>
                  <a:off x="967" y="1878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" name="Line 35"/>
                <p:cNvSpPr>
                  <a:spLocks noChangeShapeType="1"/>
                </p:cNvSpPr>
                <p:nvPr/>
              </p:nvSpPr>
              <p:spPr bwMode="auto">
                <a:xfrm>
                  <a:off x="967" y="2050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Line 36"/>
                <p:cNvSpPr>
                  <a:spLocks noChangeShapeType="1"/>
                </p:cNvSpPr>
                <p:nvPr/>
              </p:nvSpPr>
              <p:spPr bwMode="auto">
                <a:xfrm>
                  <a:off x="967" y="2222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" name="Line 37"/>
                <p:cNvSpPr>
                  <a:spLocks noChangeShapeType="1"/>
                </p:cNvSpPr>
                <p:nvPr/>
              </p:nvSpPr>
              <p:spPr bwMode="auto">
                <a:xfrm>
                  <a:off x="955" y="2401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4" name="Line 38"/>
              <p:cNvSpPr>
                <a:spLocks noChangeShapeType="1"/>
              </p:cNvSpPr>
              <p:nvPr/>
            </p:nvSpPr>
            <p:spPr bwMode="auto">
              <a:xfrm>
                <a:off x="1105" y="1210"/>
                <a:ext cx="0" cy="13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344" y="2296"/>
              <a:ext cx="1" cy="43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0"/>
                </a:cxn>
              </a:cxnLst>
              <a:rect l="0" t="0" r="r" b="b"/>
              <a:pathLst>
                <a:path w="1" h="433">
                  <a:moveTo>
                    <a:pt x="0" y="432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668" y="2796"/>
              <a:ext cx="24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6" y="0"/>
                </a:cxn>
              </a:cxnLst>
              <a:rect l="0" t="0" r="r" b="b"/>
              <a:pathLst>
                <a:path w="2427" h="1">
                  <a:moveTo>
                    <a:pt x="0" y="0"/>
                  </a:moveTo>
                  <a:lnTo>
                    <a:pt x="2426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3215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3638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4921250" y="5502454"/>
            <a:ext cx="379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i="1" dirty="0">
                <a:solidFill>
                  <a:srgbClr val="FF0000"/>
                </a:solidFill>
                <a:latin typeface="Verdana" charset="0"/>
              </a:rPr>
              <a:t>Whenever an FU produces data</a:t>
            </a:r>
          </a:p>
        </p:txBody>
      </p:sp>
      <p:sp>
        <p:nvSpPr>
          <p:cNvPr id="73" name="Text Box 44"/>
          <p:cNvSpPr txBox="1">
            <a:spLocks noChangeArrowheads="1"/>
          </p:cNvSpPr>
          <p:nvPr/>
        </p:nvSpPr>
        <p:spPr bwMode="auto">
          <a:xfrm>
            <a:off x="4937125" y="6127929"/>
            <a:ext cx="42449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i="1">
                <a:solidFill>
                  <a:srgbClr val="FF0000"/>
                </a:solidFill>
                <a:latin typeface="Verdana" charset="0"/>
              </a:rPr>
              <a:t>Whenever an instruction completes</a:t>
            </a:r>
          </a:p>
        </p:txBody>
      </p:sp>
      <p:sp>
        <p:nvSpPr>
          <p:cNvPr id="74" name="Text Box 45"/>
          <p:cNvSpPr txBox="1">
            <a:spLocks noChangeArrowheads="1"/>
          </p:cNvSpPr>
          <p:nvPr/>
        </p:nvSpPr>
        <p:spPr bwMode="auto">
          <a:xfrm>
            <a:off x="1870075" y="2062342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t1</a:t>
            </a: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3448050" y="1779767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1              1          0           LD     </a:t>
            </a:r>
          </a:p>
        </p:txBody>
      </p:sp>
      <p:sp>
        <p:nvSpPr>
          <p:cNvPr id="76" name="Text Box 47"/>
          <p:cNvSpPr txBox="1">
            <a:spLocks noChangeArrowheads="1"/>
          </p:cNvSpPr>
          <p:nvPr/>
        </p:nvSpPr>
        <p:spPr bwMode="auto">
          <a:xfrm>
            <a:off x="1887538" y="2605267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t2</a:t>
            </a:r>
          </a:p>
        </p:txBody>
      </p: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3448050" y="2054404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2              1          0           LD     </a:t>
            </a: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3448050" y="2832279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5              1          0          DIV        1             v1            0           t4     </a:t>
            </a:r>
          </a:p>
        </p:txBody>
      </p:sp>
      <p:sp>
        <p:nvSpPr>
          <p:cNvPr id="79" name="Text Box 50"/>
          <p:cNvSpPr txBox="1">
            <a:spLocks noChangeArrowheads="1"/>
          </p:cNvSpPr>
          <p:nvPr/>
        </p:nvSpPr>
        <p:spPr bwMode="auto">
          <a:xfrm>
            <a:off x="3448050" y="2597329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4              1          0          SUB       1             v1            1           v1</a:t>
            </a: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1870075" y="3705404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t4</a:t>
            </a:r>
          </a:p>
        </p:txBody>
      </p:sp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3448050" y="2311579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3              1          0          MUL      0             t2            1           v1</a:t>
            </a:r>
          </a:p>
        </p:txBody>
      </p:sp>
      <p:sp>
        <p:nvSpPr>
          <p:cNvPr id="82" name="Text Box 53"/>
          <p:cNvSpPr txBox="1">
            <a:spLocks noChangeArrowheads="1"/>
          </p:cNvSpPr>
          <p:nvPr/>
        </p:nvSpPr>
        <p:spPr bwMode="auto">
          <a:xfrm>
            <a:off x="1870075" y="3148192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t3</a:t>
            </a:r>
          </a:p>
        </p:txBody>
      </p:sp>
      <p:sp>
        <p:nvSpPr>
          <p:cNvPr id="83" name="Text Box 54"/>
          <p:cNvSpPr txBox="1">
            <a:spLocks noChangeArrowheads="1"/>
          </p:cNvSpPr>
          <p:nvPr/>
        </p:nvSpPr>
        <p:spPr bwMode="auto">
          <a:xfrm>
            <a:off x="1888813" y="2599712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56127A"/>
                </a:solidFill>
              </a:rPr>
              <a:t>t5</a:t>
            </a:r>
          </a:p>
        </p:txBody>
      </p:sp>
      <p:sp>
        <p:nvSpPr>
          <p:cNvPr id="85" name="Text Box 56"/>
          <p:cNvSpPr txBox="1">
            <a:spLocks noChangeArrowheads="1"/>
          </p:cNvSpPr>
          <p:nvPr/>
        </p:nvSpPr>
        <p:spPr bwMode="auto">
          <a:xfrm>
            <a:off x="1876425" y="2046467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v1</a:t>
            </a: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3444875" y="1777882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1              1          1           LD     </a:t>
            </a:r>
          </a:p>
        </p:txBody>
      </p:sp>
      <p:sp>
        <p:nvSpPr>
          <p:cNvPr id="87" name="Text Box 58"/>
          <p:cNvSpPr txBox="1">
            <a:spLocks noChangeArrowheads="1"/>
          </p:cNvSpPr>
          <p:nvPr/>
        </p:nvSpPr>
        <p:spPr bwMode="auto">
          <a:xfrm>
            <a:off x="3489327" y="1778993"/>
            <a:ext cx="10493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</a:t>
            </a:r>
            <a:r>
              <a:rPr lang="en-US" altLang="zh-CN" sz="1400" dirty="0">
                <a:solidFill>
                  <a:srgbClr val="56127A"/>
                </a:solidFill>
              </a:rPr>
              <a:t>1</a:t>
            </a:r>
            <a:r>
              <a:rPr lang="en-US" sz="1400" dirty="0">
                <a:solidFill>
                  <a:srgbClr val="56127A"/>
                </a:solidFill>
              </a:rPr>
              <a:t>              0</a:t>
            </a:r>
          </a:p>
        </p:txBody>
      </p:sp>
      <p:sp>
        <p:nvSpPr>
          <p:cNvPr id="88" name="Text Box 59"/>
          <p:cNvSpPr txBox="1">
            <a:spLocks noChangeArrowheads="1"/>
          </p:cNvSpPr>
          <p:nvPr/>
        </p:nvSpPr>
        <p:spPr bwMode="auto">
          <a:xfrm>
            <a:off x="3446461" y="2601616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4              1          1          SUB       1             v1            1           v1</a:t>
            </a:r>
          </a:p>
        </p:txBody>
      </p:sp>
      <p:sp>
        <p:nvSpPr>
          <p:cNvPr id="89" name="Text Box 60"/>
          <p:cNvSpPr txBox="1">
            <a:spLocks noChangeArrowheads="1"/>
          </p:cNvSpPr>
          <p:nvPr/>
        </p:nvSpPr>
        <p:spPr bwMode="auto">
          <a:xfrm>
            <a:off x="3448050" y="2589392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4              0</a:t>
            </a:r>
          </a:p>
        </p:txBody>
      </p:sp>
      <p:sp>
        <p:nvSpPr>
          <p:cNvPr id="90" name="Text Box 61"/>
          <p:cNvSpPr txBox="1">
            <a:spLocks noChangeArrowheads="1"/>
          </p:cNvSpPr>
          <p:nvPr/>
        </p:nvSpPr>
        <p:spPr bwMode="auto">
          <a:xfrm>
            <a:off x="1876425" y="3680004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v4</a:t>
            </a:r>
          </a:p>
        </p:txBody>
      </p:sp>
      <p:sp>
        <p:nvSpPr>
          <p:cNvPr id="91" name="Text Box 62"/>
          <p:cNvSpPr txBox="1">
            <a:spLocks noChangeArrowheads="1"/>
          </p:cNvSpPr>
          <p:nvPr/>
        </p:nvSpPr>
        <p:spPr bwMode="auto">
          <a:xfrm>
            <a:off x="3446461" y="2835456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5              1          0          DIV        1             v1            1           v4     </a:t>
            </a:r>
          </a:p>
        </p:txBody>
      </p:sp>
      <p:sp>
        <p:nvSpPr>
          <p:cNvPr id="92" name="Text Box 63"/>
          <p:cNvSpPr txBox="1">
            <a:spLocks noChangeArrowheads="1"/>
          </p:cNvSpPr>
          <p:nvPr/>
        </p:nvSpPr>
        <p:spPr bwMode="auto">
          <a:xfrm>
            <a:off x="3441700" y="205361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2              1          1           LD     </a:t>
            </a:r>
          </a:p>
        </p:txBody>
      </p:sp>
      <p:sp>
        <p:nvSpPr>
          <p:cNvPr id="93" name="Text Box 64"/>
          <p:cNvSpPr txBox="1">
            <a:spLocks noChangeArrowheads="1"/>
          </p:cNvSpPr>
          <p:nvPr/>
        </p:nvSpPr>
        <p:spPr bwMode="auto">
          <a:xfrm>
            <a:off x="3532189" y="2064073"/>
            <a:ext cx="10398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</a:t>
            </a:r>
            <a:r>
              <a:rPr lang="en-US" altLang="zh-CN" sz="1400" dirty="0">
                <a:solidFill>
                  <a:srgbClr val="56127A"/>
                </a:solidFill>
              </a:rPr>
              <a:t>2              </a:t>
            </a:r>
            <a:r>
              <a:rPr lang="en-US" sz="1400" dirty="0">
                <a:solidFill>
                  <a:srgbClr val="56127A"/>
                </a:solidFill>
              </a:rPr>
              <a:t>0     </a:t>
            </a:r>
          </a:p>
        </p:txBody>
      </p:sp>
      <p:sp>
        <p:nvSpPr>
          <p:cNvPr id="94" name="Text Box 65"/>
          <p:cNvSpPr txBox="1">
            <a:spLocks noChangeArrowheads="1"/>
          </p:cNvSpPr>
          <p:nvPr/>
        </p:nvSpPr>
        <p:spPr bwMode="auto">
          <a:xfrm>
            <a:off x="3444874" y="231158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solidFill>
                  <a:srgbClr val="56127A"/>
                </a:solidFill>
              </a:rPr>
              <a:t>   3              1          0          MUL      1             v2            1           v1</a:t>
            </a:r>
          </a:p>
        </p:txBody>
      </p:sp>
    </p:spTree>
    <p:extLst>
      <p:ext uri="{BB962C8B-B14F-4D97-AF65-F5344CB8AC3E}">
        <p14:creationId xmlns:p14="http://schemas.microsoft.com/office/powerpoint/2010/main" val="14079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3" grpId="0" autoUpdateAnimBg="0"/>
      <p:bldP spid="74" grpId="0"/>
      <p:bldP spid="74" grpId="2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3" grpId="0"/>
      <p:bldP spid="85" grpId="0"/>
      <p:bldP spid="86" grpId="0"/>
      <p:bldP spid="86" grpId="1"/>
      <p:bldP spid="87" grpId="0"/>
      <p:bldP spid="88" grpId="0"/>
      <p:bldP spid="88" grpId="1"/>
      <p:bldP spid="89" grpId="0"/>
      <p:bldP spid="90" grpId="0"/>
      <p:bldP spid="91" grpId="0"/>
      <p:bldP spid="92" grpId="0"/>
      <p:bldP spid="92" grpId="2"/>
      <p:bldP spid="93" grpId="0"/>
      <p:bldP spid="9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Data Movement in Data-in-ROB Design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0"/>
          <p:cNvSpPr/>
          <p:nvPr/>
        </p:nvSpPr>
        <p:spPr bwMode="auto">
          <a:xfrm>
            <a:off x="2043546" y="3666551"/>
            <a:ext cx="3505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ROB</a:t>
            </a:r>
          </a:p>
        </p:txBody>
      </p:sp>
      <p:sp>
        <p:nvSpPr>
          <p:cNvPr id="7" name="Rectangle 5"/>
          <p:cNvSpPr/>
          <p:nvPr/>
        </p:nvSpPr>
        <p:spPr bwMode="auto">
          <a:xfrm>
            <a:off x="2729347" y="1304351"/>
            <a:ext cx="2590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Architectural Register File</a:t>
            </a:r>
          </a:p>
        </p:txBody>
      </p:sp>
      <p:grpSp>
        <p:nvGrpSpPr>
          <p:cNvPr id="8" name="Group 2"/>
          <p:cNvGrpSpPr/>
          <p:nvPr/>
        </p:nvGrpSpPr>
        <p:grpSpPr>
          <a:xfrm>
            <a:off x="1052946" y="2066351"/>
            <a:ext cx="2743994" cy="1371600"/>
            <a:chOff x="1828800" y="1981200"/>
            <a:chExt cx="2743994" cy="1371600"/>
          </a:xfrm>
        </p:grpSpPr>
        <p:cxnSp>
          <p:nvCxnSpPr>
            <p:cNvPr id="9" name="Straight Arrow Connector 7"/>
            <p:cNvCxnSpPr/>
            <p:nvPr/>
          </p:nvCxnSpPr>
          <p:spPr bwMode="auto">
            <a:xfrm>
              <a:off x="3734594" y="2058194"/>
              <a:ext cx="0" cy="12946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4572794" y="2058194"/>
              <a:ext cx="0" cy="12946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28800" y="1981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operands during decode</a:t>
              </a: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1433946" y="4657151"/>
            <a:ext cx="3962400" cy="1905000"/>
            <a:chOff x="2209800" y="4572000"/>
            <a:chExt cx="3962400" cy="1905000"/>
          </a:xfrm>
        </p:grpSpPr>
        <p:cxnSp>
          <p:nvCxnSpPr>
            <p:cNvPr id="13" name="Straight Arrow Connector 15"/>
            <p:cNvCxnSpPr/>
            <p:nvPr/>
          </p:nvCxnSpPr>
          <p:spPr bwMode="auto">
            <a:xfrm rot="5400000">
              <a:off x="3505994" y="5028406"/>
              <a:ext cx="913606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Straight Arrow Connector 16"/>
            <p:cNvCxnSpPr/>
            <p:nvPr/>
          </p:nvCxnSpPr>
          <p:spPr bwMode="auto">
            <a:xfrm rot="5400000">
              <a:off x="4343797" y="50288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5" name="TextBox 17"/>
            <p:cNvSpPr txBox="1"/>
            <p:nvPr/>
          </p:nvSpPr>
          <p:spPr>
            <a:xfrm>
              <a:off x="2209800" y="4724400"/>
              <a:ext cx="1676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operands at issue</a:t>
              </a:r>
            </a:p>
          </p:txBody>
        </p:sp>
        <p:sp>
          <p:nvSpPr>
            <p:cNvPr id="16" name="Rectangle 18"/>
            <p:cNvSpPr/>
            <p:nvPr/>
          </p:nvSpPr>
          <p:spPr bwMode="auto">
            <a:xfrm>
              <a:off x="3505200" y="5486400"/>
              <a:ext cx="26670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Functional Units</a:t>
              </a:r>
            </a:p>
          </p:txBody>
        </p:sp>
      </p:grpSp>
      <p:grpSp>
        <p:nvGrpSpPr>
          <p:cNvPr id="17" name="Group 23"/>
          <p:cNvGrpSpPr/>
          <p:nvPr/>
        </p:nvGrpSpPr>
        <p:grpSpPr>
          <a:xfrm>
            <a:off x="4862946" y="2143345"/>
            <a:ext cx="1981200" cy="1675606"/>
            <a:chOff x="5638800" y="2058194"/>
            <a:chExt cx="1981200" cy="1675606"/>
          </a:xfrm>
        </p:grpSpPr>
        <p:sp>
          <p:nvSpPr>
            <p:cNvPr id="18" name="TextBox 21"/>
            <p:cNvSpPr txBox="1"/>
            <p:nvPr/>
          </p:nvSpPr>
          <p:spPr>
            <a:xfrm>
              <a:off x="5715000" y="2133600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results for commit</a:t>
              </a:r>
            </a:p>
          </p:txBody>
        </p:sp>
        <p:cxnSp>
          <p:nvCxnSpPr>
            <p:cNvPr id="19" name="Straight Arrow Connector 22"/>
            <p:cNvCxnSpPr/>
            <p:nvPr/>
          </p:nvCxnSpPr>
          <p:spPr bwMode="auto">
            <a:xfrm flipV="1">
              <a:off x="5638800" y="2058194"/>
              <a:ext cx="0" cy="16756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0" name="Group 24"/>
          <p:cNvGrpSpPr/>
          <p:nvPr/>
        </p:nvGrpSpPr>
        <p:grpSpPr>
          <a:xfrm>
            <a:off x="2805546" y="2983925"/>
            <a:ext cx="5410200" cy="1673226"/>
            <a:chOff x="3581400" y="2898774"/>
            <a:chExt cx="5410200" cy="1673226"/>
          </a:xfrm>
        </p:grpSpPr>
        <p:sp>
          <p:nvSpPr>
            <p:cNvPr id="21" name="TextBox 43"/>
            <p:cNvSpPr txBox="1"/>
            <p:nvPr/>
          </p:nvSpPr>
          <p:spPr>
            <a:xfrm>
              <a:off x="6934200" y="32004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Bypass newer values at dispatch</a:t>
              </a:r>
            </a:p>
          </p:txBody>
        </p:sp>
        <p:sp>
          <p:nvSpPr>
            <p:cNvPr id="22" name="Freeform 27"/>
            <p:cNvSpPr/>
            <p:nvPr/>
          </p:nvSpPr>
          <p:spPr bwMode="auto">
            <a:xfrm flipH="1">
              <a:off x="4934093" y="3039101"/>
              <a:ext cx="1695307" cy="851860"/>
            </a:xfrm>
            <a:custGeom>
              <a:avLst/>
              <a:gdLst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2333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2333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241623 w 1214437"/>
                <a:gd name="connsiteY3" fmla="*/ 2584 h 690562"/>
                <a:gd name="connsiteX4" fmla="*/ 1214437 w 1214437"/>
                <a:gd name="connsiteY4" fmla="*/ 0 h 690562"/>
                <a:gd name="connsiteX5" fmla="*/ 1206500 w 1214437"/>
                <a:gd name="connsiteY5" fmla="*/ 233362 h 690562"/>
                <a:gd name="connsiteX0" fmla="*/ 881062 w 2048590"/>
                <a:gd name="connsiteY0" fmla="*/ 691371 h 691371"/>
                <a:gd name="connsiteX1" fmla="*/ 23812 w 2048590"/>
                <a:gd name="connsiteY1" fmla="*/ 683434 h 691371"/>
                <a:gd name="connsiteX2" fmla="*/ 0 w 2048590"/>
                <a:gd name="connsiteY2" fmla="*/ 809 h 691371"/>
                <a:gd name="connsiteX3" fmla="*/ 241623 w 2048590"/>
                <a:gd name="connsiteY3" fmla="*/ 3393 h 691371"/>
                <a:gd name="connsiteX4" fmla="*/ 1214437 w 2048590"/>
                <a:gd name="connsiteY4" fmla="*/ 809 h 691371"/>
                <a:gd name="connsiteX5" fmla="*/ 2048590 w 2048590"/>
                <a:gd name="connsiteY5" fmla="*/ 0 h 691371"/>
                <a:gd name="connsiteX6" fmla="*/ 1206500 w 2048590"/>
                <a:gd name="connsiteY6" fmla="*/ 234171 h 691371"/>
                <a:gd name="connsiteX0" fmla="*/ 881062 w 2048590"/>
                <a:gd name="connsiteY0" fmla="*/ 691371 h 691371"/>
                <a:gd name="connsiteX1" fmla="*/ 23812 w 2048590"/>
                <a:gd name="connsiteY1" fmla="*/ 683434 h 691371"/>
                <a:gd name="connsiteX2" fmla="*/ 0 w 2048590"/>
                <a:gd name="connsiteY2" fmla="*/ 809 h 691371"/>
                <a:gd name="connsiteX3" fmla="*/ 241623 w 2048590"/>
                <a:gd name="connsiteY3" fmla="*/ 3393 h 691371"/>
                <a:gd name="connsiteX4" fmla="*/ 1214437 w 2048590"/>
                <a:gd name="connsiteY4" fmla="*/ 809 h 691371"/>
                <a:gd name="connsiteX5" fmla="*/ 2048590 w 2048590"/>
                <a:gd name="connsiteY5" fmla="*/ 0 h 691371"/>
                <a:gd name="connsiteX6" fmla="*/ 2042195 w 2048590"/>
                <a:gd name="connsiteY6" fmla="*/ 234171 h 691371"/>
                <a:gd name="connsiteX0" fmla="*/ 881062 w 2048590"/>
                <a:gd name="connsiteY0" fmla="*/ 851860 h 851860"/>
                <a:gd name="connsiteX1" fmla="*/ 23812 w 2048590"/>
                <a:gd name="connsiteY1" fmla="*/ 843923 h 851860"/>
                <a:gd name="connsiteX2" fmla="*/ 0 w 2048590"/>
                <a:gd name="connsiteY2" fmla="*/ 161298 h 851860"/>
                <a:gd name="connsiteX3" fmla="*/ 13829 w 2048590"/>
                <a:gd name="connsiteY3" fmla="*/ 0 h 851860"/>
                <a:gd name="connsiteX4" fmla="*/ 241623 w 2048590"/>
                <a:gd name="connsiteY4" fmla="*/ 163882 h 851860"/>
                <a:gd name="connsiteX5" fmla="*/ 1214437 w 2048590"/>
                <a:gd name="connsiteY5" fmla="*/ 161298 h 851860"/>
                <a:gd name="connsiteX6" fmla="*/ 2048590 w 2048590"/>
                <a:gd name="connsiteY6" fmla="*/ 160489 h 851860"/>
                <a:gd name="connsiteX7" fmla="*/ 2042195 w 2048590"/>
                <a:gd name="connsiteY7" fmla="*/ 394660 h 851860"/>
                <a:gd name="connsiteX0" fmla="*/ 881062 w 2048590"/>
                <a:gd name="connsiteY0" fmla="*/ 851860 h 851860"/>
                <a:gd name="connsiteX1" fmla="*/ 23812 w 2048590"/>
                <a:gd name="connsiteY1" fmla="*/ 843923 h 851860"/>
                <a:gd name="connsiteX2" fmla="*/ 0 w 2048590"/>
                <a:gd name="connsiteY2" fmla="*/ 161298 h 851860"/>
                <a:gd name="connsiteX3" fmla="*/ 13829 w 2048590"/>
                <a:gd name="connsiteY3" fmla="*/ 0 h 851860"/>
                <a:gd name="connsiteX4" fmla="*/ 1214437 w 2048590"/>
                <a:gd name="connsiteY4" fmla="*/ 161298 h 851860"/>
                <a:gd name="connsiteX5" fmla="*/ 2048590 w 2048590"/>
                <a:gd name="connsiteY5" fmla="*/ 160489 h 851860"/>
                <a:gd name="connsiteX6" fmla="*/ 2042195 w 2048590"/>
                <a:gd name="connsiteY6" fmla="*/ 394660 h 851860"/>
                <a:gd name="connsiteX0" fmla="*/ 881062 w 2048590"/>
                <a:gd name="connsiteY0" fmla="*/ 851860 h 851860"/>
                <a:gd name="connsiteX1" fmla="*/ 23812 w 2048590"/>
                <a:gd name="connsiteY1" fmla="*/ 843923 h 851860"/>
                <a:gd name="connsiteX2" fmla="*/ 0 w 2048590"/>
                <a:gd name="connsiteY2" fmla="*/ 161298 h 851860"/>
                <a:gd name="connsiteX3" fmla="*/ 13829 w 2048590"/>
                <a:gd name="connsiteY3" fmla="*/ 0 h 851860"/>
                <a:gd name="connsiteX4" fmla="*/ 2048590 w 2048590"/>
                <a:gd name="connsiteY4" fmla="*/ 160489 h 851860"/>
                <a:gd name="connsiteX5" fmla="*/ 2042195 w 2048590"/>
                <a:gd name="connsiteY5" fmla="*/ 394660 h 851860"/>
                <a:gd name="connsiteX0" fmla="*/ 881062 w 2049360"/>
                <a:gd name="connsiteY0" fmla="*/ 851860 h 851860"/>
                <a:gd name="connsiteX1" fmla="*/ 23812 w 2049360"/>
                <a:gd name="connsiteY1" fmla="*/ 843923 h 851860"/>
                <a:gd name="connsiteX2" fmla="*/ 0 w 2049360"/>
                <a:gd name="connsiteY2" fmla="*/ 161298 h 851860"/>
                <a:gd name="connsiteX3" fmla="*/ 13829 w 2049360"/>
                <a:gd name="connsiteY3" fmla="*/ 0 h 851860"/>
                <a:gd name="connsiteX4" fmla="*/ 2049360 w 2049360"/>
                <a:gd name="connsiteY4" fmla="*/ 8089 h 851860"/>
                <a:gd name="connsiteX5" fmla="*/ 2042195 w 2049360"/>
                <a:gd name="connsiteY5" fmla="*/ 394660 h 851860"/>
                <a:gd name="connsiteX0" fmla="*/ 867233 w 2035531"/>
                <a:gd name="connsiteY0" fmla="*/ 851860 h 851860"/>
                <a:gd name="connsiteX1" fmla="*/ 9983 w 2035531"/>
                <a:gd name="connsiteY1" fmla="*/ 843923 h 851860"/>
                <a:gd name="connsiteX2" fmla="*/ 0 w 2035531"/>
                <a:gd name="connsiteY2" fmla="*/ 0 h 851860"/>
                <a:gd name="connsiteX3" fmla="*/ 2035531 w 2035531"/>
                <a:gd name="connsiteY3" fmla="*/ 8089 h 851860"/>
                <a:gd name="connsiteX4" fmla="*/ 2028366 w 2035531"/>
                <a:gd name="connsiteY4" fmla="*/ 3946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2214 w 2039379"/>
                <a:gd name="connsiteY4" fmla="*/ 3946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22233 w 2039379"/>
                <a:gd name="connsiteY4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22233 w 2039379"/>
                <a:gd name="connsiteY5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12252 w 2039379"/>
                <a:gd name="connsiteY5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29399 w 2039379"/>
                <a:gd name="connsiteY5" fmla="*/ 4666 h 851860"/>
                <a:gd name="connsiteX6" fmla="*/ 2012252 w 2039379"/>
                <a:gd name="connsiteY6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33616 w 2039379"/>
                <a:gd name="connsiteY4" fmla="*/ 4666 h 851860"/>
                <a:gd name="connsiteX5" fmla="*/ 2012252 w 2039379"/>
                <a:gd name="connsiteY5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12252 w 2039379"/>
                <a:gd name="connsiteY4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2002272 w 2039379"/>
                <a:gd name="connsiteY4" fmla="*/ 318460 h 851860"/>
                <a:gd name="connsiteX0" fmla="*/ 871081 w 2039379"/>
                <a:gd name="connsiteY0" fmla="*/ 851860 h 851860"/>
                <a:gd name="connsiteX1" fmla="*/ 0 w 2039379"/>
                <a:gd name="connsiteY1" fmla="*/ 843923 h 851860"/>
                <a:gd name="connsiteX2" fmla="*/ 3848 w 2039379"/>
                <a:gd name="connsiteY2" fmla="*/ 0 h 851860"/>
                <a:gd name="connsiteX3" fmla="*/ 2039379 w 2039379"/>
                <a:gd name="connsiteY3" fmla="*/ 8089 h 851860"/>
                <a:gd name="connsiteX4" fmla="*/ 1992292 w 2039379"/>
                <a:gd name="connsiteY4" fmla="*/ 318460 h 851860"/>
                <a:gd name="connsiteX0" fmla="*/ 871081 w 2058213"/>
                <a:gd name="connsiteY0" fmla="*/ 851860 h 851860"/>
                <a:gd name="connsiteX1" fmla="*/ 0 w 2058213"/>
                <a:gd name="connsiteY1" fmla="*/ 843923 h 851860"/>
                <a:gd name="connsiteX2" fmla="*/ 3848 w 2058213"/>
                <a:gd name="connsiteY2" fmla="*/ 0 h 851860"/>
                <a:gd name="connsiteX3" fmla="*/ 2039379 w 2058213"/>
                <a:gd name="connsiteY3" fmla="*/ 8089 h 851860"/>
                <a:gd name="connsiteX4" fmla="*/ 2058213 w 2058213"/>
                <a:gd name="connsiteY4" fmla="*/ 318460 h 85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8213" h="851860">
                  <a:moveTo>
                    <a:pt x="871081" y="851860"/>
                  </a:moveTo>
                  <a:lnTo>
                    <a:pt x="0" y="843923"/>
                  </a:lnTo>
                  <a:cubicBezTo>
                    <a:pt x="1283" y="562615"/>
                    <a:pt x="2565" y="281308"/>
                    <a:pt x="3848" y="0"/>
                  </a:cubicBezTo>
                  <a:lnTo>
                    <a:pt x="2039379" y="8089"/>
                  </a:lnTo>
                  <a:lnTo>
                    <a:pt x="2058213" y="318460"/>
                  </a:lnTo>
                </a:path>
              </a:pathLst>
            </a:cu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3" name="Freeform 28"/>
            <p:cNvSpPr/>
            <p:nvPr/>
          </p:nvSpPr>
          <p:spPr bwMode="auto">
            <a:xfrm flipH="1">
              <a:off x="4081462" y="2898774"/>
              <a:ext cx="2776538" cy="1223963"/>
            </a:xfrm>
            <a:custGeom>
              <a:avLst/>
              <a:gdLst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0562 h 690562"/>
                <a:gd name="connsiteX1" fmla="*/ 23812 w 1214437"/>
                <a:gd name="connsiteY1" fmla="*/ 682625 h 690562"/>
                <a:gd name="connsiteX2" fmla="*/ 0 w 1214437"/>
                <a:gd name="connsiteY2" fmla="*/ 0 h 690562"/>
                <a:gd name="connsiteX3" fmla="*/ 1214437 w 1214437"/>
                <a:gd name="connsiteY3" fmla="*/ 0 h 690562"/>
                <a:gd name="connsiteX4" fmla="*/ 1206500 w 1214437"/>
                <a:gd name="connsiteY4" fmla="*/ 309562 h 690562"/>
                <a:gd name="connsiteX0" fmla="*/ 881062 w 1214437"/>
                <a:gd name="connsiteY0" fmla="*/ 692472 h 692472"/>
                <a:gd name="connsiteX1" fmla="*/ 23812 w 1214437"/>
                <a:gd name="connsiteY1" fmla="*/ 684535 h 692472"/>
                <a:gd name="connsiteX2" fmla="*/ 0 w 1214437"/>
                <a:gd name="connsiteY2" fmla="*/ 1910 h 692472"/>
                <a:gd name="connsiteX3" fmla="*/ 39260 w 1214437"/>
                <a:gd name="connsiteY3" fmla="*/ 0 h 692472"/>
                <a:gd name="connsiteX4" fmla="*/ 1214437 w 1214437"/>
                <a:gd name="connsiteY4" fmla="*/ 1910 h 692472"/>
                <a:gd name="connsiteX5" fmla="*/ 1206500 w 1214437"/>
                <a:gd name="connsiteY5" fmla="*/ 311472 h 692472"/>
                <a:gd name="connsiteX0" fmla="*/ 895021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311472 h 692472"/>
                <a:gd name="connsiteX0" fmla="*/ 895021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311472 h 692472"/>
                <a:gd name="connsiteX0" fmla="*/ 895021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219779 h 692472"/>
                <a:gd name="connsiteX0" fmla="*/ 643758 w 1228396"/>
                <a:gd name="connsiteY0" fmla="*/ 692472 h 692472"/>
                <a:gd name="connsiteX1" fmla="*/ 37771 w 1228396"/>
                <a:gd name="connsiteY1" fmla="*/ 684535 h 692472"/>
                <a:gd name="connsiteX2" fmla="*/ 0 w 1228396"/>
                <a:gd name="connsiteY2" fmla="*/ 673371 h 692472"/>
                <a:gd name="connsiteX3" fmla="*/ 13959 w 1228396"/>
                <a:gd name="connsiteY3" fmla="*/ 1910 h 692472"/>
                <a:gd name="connsiteX4" fmla="*/ 53219 w 1228396"/>
                <a:gd name="connsiteY4" fmla="*/ 0 h 692472"/>
                <a:gd name="connsiteX5" fmla="*/ 1228396 w 1228396"/>
                <a:gd name="connsiteY5" fmla="*/ 1910 h 692472"/>
                <a:gd name="connsiteX6" fmla="*/ 1220459 w 1228396"/>
                <a:gd name="connsiteY6" fmla="*/ 219779 h 692472"/>
                <a:gd name="connsiteX0" fmla="*/ 629799 w 1214437"/>
                <a:gd name="connsiteY0" fmla="*/ 692472 h 692472"/>
                <a:gd name="connsiteX1" fmla="*/ 23812 w 1214437"/>
                <a:gd name="connsiteY1" fmla="*/ 684535 h 692472"/>
                <a:gd name="connsiteX2" fmla="*/ 0 w 1214437"/>
                <a:gd name="connsiteY2" fmla="*/ 1910 h 692472"/>
                <a:gd name="connsiteX3" fmla="*/ 39260 w 1214437"/>
                <a:gd name="connsiteY3" fmla="*/ 0 h 692472"/>
                <a:gd name="connsiteX4" fmla="*/ 1214437 w 1214437"/>
                <a:gd name="connsiteY4" fmla="*/ 1910 h 692472"/>
                <a:gd name="connsiteX5" fmla="*/ 1206500 w 1214437"/>
                <a:gd name="connsiteY5" fmla="*/ 219779 h 692472"/>
                <a:gd name="connsiteX0" fmla="*/ 629799 w 1214437"/>
                <a:gd name="connsiteY0" fmla="*/ 692472 h 692472"/>
                <a:gd name="connsiteX1" fmla="*/ 23812 w 1214437"/>
                <a:gd name="connsiteY1" fmla="*/ 684535 h 692472"/>
                <a:gd name="connsiteX2" fmla="*/ 0 w 1214437"/>
                <a:gd name="connsiteY2" fmla="*/ 1910 h 692472"/>
                <a:gd name="connsiteX3" fmla="*/ 39260 w 1214437"/>
                <a:gd name="connsiteY3" fmla="*/ 0 h 692472"/>
                <a:gd name="connsiteX4" fmla="*/ 1214437 w 1214437"/>
                <a:gd name="connsiteY4" fmla="*/ 1910 h 692472"/>
                <a:gd name="connsiteX5" fmla="*/ 1206500 w 1214437"/>
                <a:gd name="connsiteY5" fmla="*/ 219779 h 692472"/>
                <a:gd name="connsiteX0" fmla="*/ 648120 w 1232758"/>
                <a:gd name="connsiteY0" fmla="*/ 692472 h 692472"/>
                <a:gd name="connsiteX1" fmla="*/ 42133 w 1232758"/>
                <a:gd name="connsiteY1" fmla="*/ 684535 h 692472"/>
                <a:gd name="connsiteX2" fmla="*/ 0 w 1232758"/>
                <a:gd name="connsiteY2" fmla="*/ 682922 h 692472"/>
                <a:gd name="connsiteX3" fmla="*/ 18321 w 1232758"/>
                <a:gd name="connsiteY3" fmla="*/ 1910 h 692472"/>
                <a:gd name="connsiteX4" fmla="*/ 57581 w 1232758"/>
                <a:gd name="connsiteY4" fmla="*/ 0 h 692472"/>
                <a:gd name="connsiteX5" fmla="*/ 1232758 w 1232758"/>
                <a:gd name="connsiteY5" fmla="*/ 1910 h 692472"/>
                <a:gd name="connsiteX6" fmla="*/ 1224821 w 1232758"/>
                <a:gd name="connsiteY6" fmla="*/ 219779 h 692472"/>
                <a:gd name="connsiteX0" fmla="*/ 648120 w 1232758"/>
                <a:gd name="connsiteY0" fmla="*/ 692472 h 692472"/>
                <a:gd name="connsiteX1" fmla="*/ 42133 w 1232758"/>
                <a:gd name="connsiteY1" fmla="*/ 684535 h 692472"/>
                <a:gd name="connsiteX2" fmla="*/ 0 w 1232758"/>
                <a:gd name="connsiteY2" fmla="*/ 682922 h 692472"/>
                <a:gd name="connsiteX3" fmla="*/ 18321 w 1232758"/>
                <a:gd name="connsiteY3" fmla="*/ 1910 h 692472"/>
                <a:gd name="connsiteX4" fmla="*/ 57581 w 1232758"/>
                <a:gd name="connsiteY4" fmla="*/ 0 h 692472"/>
                <a:gd name="connsiteX5" fmla="*/ 1232758 w 1232758"/>
                <a:gd name="connsiteY5" fmla="*/ 1910 h 692472"/>
                <a:gd name="connsiteX6" fmla="*/ 1224821 w 1232758"/>
                <a:gd name="connsiteY6" fmla="*/ 219779 h 692472"/>
                <a:gd name="connsiteX0" fmla="*/ 648120 w 1232758"/>
                <a:gd name="connsiteY0" fmla="*/ 692472 h 692472"/>
                <a:gd name="connsiteX1" fmla="*/ 42133 w 1232758"/>
                <a:gd name="connsiteY1" fmla="*/ 684535 h 692472"/>
                <a:gd name="connsiteX2" fmla="*/ 0 w 1232758"/>
                <a:gd name="connsiteY2" fmla="*/ 682922 h 692472"/>
                <a:gd name="connsiteX3" fmla="*/ 18321 w 1232758"/>
                <a:gd name="connsiteY3" fmla="*/ 1910 h 692472"/>
                <a:gd name="connsiteX4" fmla="*/ 57581 w 1232758"/>
                <a:gd name="connsiteY4" fmla="*/ 0 h 692472"/>
                <a:gd name="connsiteX5" fmla="*/ 1232758 w 1232758"/>
                <a:gd name="connsiteY5" fmla="*/ 1910 h 692472"/>
                <a:gd name="connsiteX6" fmla="*/ 1224821 w 1232758"/>
                <a:gd name="connsiteY6" fmla="*/ 173932 h 692472"/>
                <a:gd name="connsiteX0" fmla="*/ 648120 w 1232758"/>
                <a:gd name="connsiteY0" fmla="*/ 690562 h 690562"/>
                <a:gd name="connsiteX1" fmla="*/ 42133 w 1232758"/>
                <a:gd name="connsiteY1" fmla="*/ 682625 h 690562"/>
                <a:gd name="connsiteX2" fmla="*/ 0 w 1232758"/>
                <a:gd name="connsiteY2" fmla="*/ 681012 h 690562"/>
                <a:gd name="connsiteX3" fmla="*/ 18321 w 1232758"/>
                <a:gd name="connsiteY3" fmla="*/ 0 h 690562"/>
                <a:gd name="connsiteX4" fmla="*/ 1232758 w 1232758"/>
                <a:gd name="connsiteY4" fmla="*/ 0 h 690562"/>
                <a:gd name="connsiteX5" fmla="*/ 1224821 w 1232758"/>
                <a:gd name="connsiteY5" fmla="*/ 172022 h 690562"/>
                <a:gd name="connsiteX0" fmla="*/ 648120 w 1232758"/>
                <a:gd name="connsiteY0" fmla="*/ 690562 h 690562"/>
                <a:gd name="connsiteX1" fmla="*/ 0 w 1232758"/>
                <a:gd name="connsiteY1" fmla="*/ 681012 h 690562"/>
                <a:gd name="connsiteX2" fmla="*/ 18321 w 1232758"/>
                <a:gd name="connsiteY2" fmla="*/ 0 h 690562"/>
                <a:gd name="connsiteX3" fmla="*/ 1232758 w 1232758"/>
                <a:gd name="connsiteY3" fmla="*/ 0 h 690562"/>
                <a:gd name="connsiteX4" fmla="*/ 1224821 w 1232758"/>
                <a:gd name="connsiteY4" fmla="*/ 172022 h 690562"/>
                <a:gd name="connsiteX0" fmla="*/ 648120 w 1232758"/>
                <a:gd name="connsiteY0" fmla="*/ 690562 h 690562"/>
                <a:gd name="connsiteX1" fmla="*/ 0 w 1232758"/>
                <a:gd name="connsiteY1" fmla="*/ 681012 h 690562"/>
                <a:gd name="connsiteX2" fmla="*/ 17090 w 1232758"/>
                <a:gd name="connsiteY2" fmla="*/ 680270 h 690562"/>
                <a:gd name="connsiteX3" fmla="*/ 18321 w 1232758"/>
                <a:gd name="connsiteY3" fmla="*/ 0 h 690562"/>
                <a:gd name="connsiteX4" fmla="*/ 1232758 w 1232758"/>
                <a:gd name="connsiteY4" fmla="*/ 0 h 690562"/>
                <a:gd name="connsiteX5" fmla="*/ 1224821 w 1232758"/>
                <a:gd name="connsiteY5" fmla="*/ 172022 h 690562"/>
                <a:gd name="connsiteX0" fmla="*/ 648120 w 1237529"/>
                <a:gd name="connsiteY0" fmla="*/ 690562 h 690562"/>
                <a:gd name="connsiteX1" fmla="*/ 0 w 1237529"/>
                <a:gd name="connsiteY1" fmla="*/ 681012 h 690562"/>
                <a:gd name="connsiteX2" fmla="*/ 17090 w 1237529"/>
                <a:gd name="connsiteY2" fmla="*/ 680270 h 690562"/>
                <a:gd name="connsiteX3" fmla="*/ 18321 w 1237529"/>
                <a:gd name="connsiteY3" fmla="*/ 0 h 690562"/>
                <a:gd name="connsiteX4" fmla="*/ 1232758 w 1237529"/>
                <a:gd name="connsiteY4" fmla="*/ 0 h 690562"/>
                <a:gd name="connsiteX5" fmla="*/ 1237529 w 1237529"/>
                <a:gd name="connsiteY5" fmla="*/ 172022 h 690562"/>
                <a:gd name="connsiteX0" fmla="*/ 648120 w 1245466"/>
                <a:gd name="connsiteY0" fmla="*/ 690562 h 690562"/>
                <a:gd name="connsiteX1" fmla="*/ 0 w 1245466"/>
                <a:gd name="connsiteY1" fmla="*/ 681012 h 690562"/>
                <a:gd name="connsiteX2" fmla="*/ 17090 w 1245466"/>
                <a:gd name="connsiteY2" fmla="*/ 680270 h 690562"/>
                <a:gd name="connsiteX3" fmla="*/ 18321 w 1245466"/>
                <a:gd name="connsiteY3" fmla="*/ 0 h 690562"/>
                <a:gd name="connsiteX4" fmla="*/ 1232758 w 1245466"/>
                <a:gd name="connsiteY4" fmla="*/ 0 h 690562"/>
                <a:gd name="connsiteX5" fmla="*/ 1245466 w 1245466"/>
                <a:gd name="connsiteY5" fmla="*/ 263715 h 690562"/>
                <a:gd name="connsiteX0" fmla="*/ 648120 w 1245466"/>
                <a:gd name="connsiteY0" fmla="*/ 690562 h 690562"/>
                <a:gd name="connsiteX1" fmla="*/ 0 w 1245466"/>
                <a:gd name="connsiteY1" fmla="*/ 681012 h 690562"/>
                <a:gd name="connsiteX2" fmla="*/ 17090 w 1245466"/>
                <a:gd name="connsiteY2" fmla="*/ 680270 h 690562"/>
                <a:gd name="connsiteX3" fmla="*/ 18321 w 1245466"/>
                <a:gd name="connsiteY3" fmla="*/ 0 h 690562"/>
                <a:gd name="connsiteX4" fmla="*/ 1232758 w 1245466"/>
                <a:gd name="connsiteY4" fmla="*/ 0 h 690562"/>
                <a:gd name="connsiteX5" fmla="*/ 1245466 w 1245466"/>
                <a:gd name="connsiteY5" fmla="*/ 217869 h 690562"/>
                <a:gd name="connsiteX0" fmla="*/ 648120 w 1261807"/>
                <a:gd name="connsiteY0" fmla="*/ 690562 h 690562"/>
                <a:gd name="connsiteX1" fmla="*/ 0 w 1261807"/>
                <a:gd name="connsiteY1" fmla="*/ 681012 h 690562"/>
                <a:gd name="connsiteX2" fmla="*/ 17090 w 1261807"/>
                <a:gd name="connsiteY2" fmla="*/ 680270 h 690562"/>
                <a:gd name="connsiteX3" fmla="*/ 18321 w 1261807"/>
                <a:gd name="connsiteY3" fmla="*/ 0 h 690562"/>
                <a:gd name="connsiteX4" fmla="*/ 1261807 w 1261807"/>
                <a:gd name="connsiteY4" fmla="*/ 0 h 690562"/>
                <a:gd name="connsiteX5" fmla="*/ 1245466 w 1261807"/>
                <a:gd name="connsiteY5" fmla="*/ 217869 h 690562"/>
                <a:gd name="connsiteX0" fmla="*/ 648120 w 1261807"/>
                <a:gd name="connsiteY0" fmla="*/ 690562 h 690562"/>
                <a:gd name="connsiteX1" fmla="*/ 0 w 1261807"/>
                <a:gd name="connsiteY1" fmla="*/ 681012 h 690562"/>
                <a:gd name="connsiteX2" fmla="*/ 17090 w 1261807"/>
                <a:gd name="connsiteY2" fmla="*/ 680270 h 690562"/>
                <a:gd name="connsiteX3" fmla="*/ 18321 w 1261807"/>
                <a:gd name="connsiteY3" fmla="*/ 0 h 690562"/>
                <a:gd name="connsiteX4" fmla="*/ 1261807 w 1261807"/>
                <a:gd name="connsiteY4" fmla="*/ 0 h 690562"/>
                <a:gd name="connsiteX5" fmla="*/ 1243851 w 1261807"/>
                <a:gd name="connsiteY5" fmla="*/ 5730 h 690562"/>
                <a:gd name="connsiteX6" fmla="*/ 1245466 w 1261807"/>
                <a:gd name="connsiteY6" fmla="*/ 217869 h 690562"/>
                <a:gd name="connsiteX0" fmla="*/ 648120 w 1261807"/>
                <a:gd name="connsiteY0" fmla="*/ 690562 h 690562"/>
                <a:gd name="connsiteX1" fmla="*/ 0 w 1261807"/>
                <a:gd name="connsiteY1" fmla="*/ 681012 h 690562"/>
                <a:gd name="connsiteX2" fmla="*/ 17090 w 1261807"/>
                <a:gd name="connsiteY2" fmla="*/ 680270 h 690562"/>
                <a:gd name="connsiteX3" fmla="*/ 18321 w 1261807"/>
                <a:gd name="connsiteY3" fmla="*/ 0 h 690562"/>
                <a:gd name="connsiteX4" fmla="*/ 1261807 w 1261807"/>
                <a:gd name="connsiteY4" fmla="*/ 0 h 690562"/>
                <a:gd name="connsiteX5" fmla="*/ 1245466 w 1261807"/>
                <a:gd name="connsiteY5" fmla="*/ 217869 h 690562"/>
                <a:gd name="connsiteX0" fmla="*/ 648120 w 1245466"/>
                <a:gd name="connsiteY0" fmla="*/ 690562 h 690562"/>
                <a:gd name="connsiteX1" fmla="*/ 0 w 1245466"/>
                <a:gd name="connsiteY1" fmla="*/ 681012 h 690562"/>
                <a:gd name="connsiteX2" fmla="*/ 17090 w 1245466"/>
                <a:gd name="connsiteY2" fmla="*/ 680270 h 690562"/>
                <a:gd name="connsiteX3" fmla="*/ 18321 w 1245466"/>
                <a:gd name="connsiteY3" fmla="*/ 0 h 690562"/>
                <a:gd name="connsiteX4" fmla="*/ 1245465 w 1245466"/>
                <a:gd name="connsiteY4" fmla="*/ 0 h 690562"/>
                <a:gd name="connsiteX5" fmla="*/ 1245466 w 1245466"/>
                <a:gd name="connsiteY5" fmla="*/ 217869 h 690562"/>
                <a:gd name="connsiteX0" fmla="*/ 631030 w 1228376"/>
                <a:gd name="connsiteY0" fmla="*/ 690562 h 690562"/>
                <a:gd name="connsiteX1" fmla="*/ 0 w 1228376"/>
                <a:gd name="connsiteY1" fmla="*/ 680270 h 690562"/>
                <a:gd name="connsiteX2" fmla="*/ 1231 w 1228376"/>
                <a:gd name="connsiteY2" fmla="*/ 0 h 690562"/>
                <a:gd name="connsiteX3" fmla="*/ 1228375 w 1228376"/>
                <a:gd name="connsiteY3" fmla="*/ 0 h 690562"/>
                <a:gd name="connsiteX4" fmla="*/ 1228376 w 1228376"/>
                <a:gd name="connsiteY4" fmla="*/ 217869 h 690562"/>
                <a:gd name="connsiteX0" fmla="*/ 631030 w 1228376"/>
                <a:gd name="connsiteY0" fmla="*/ 736408 h 736408"/>
                <a:gd name="connsiteX1" fmla="*/ 0 w 1228376"/>
                <a:gd name="connsiteY1" fmla="*/ 726116 h 736408"/>
                <a:gd name="connsiteX2" fmla="*/ 13190 w 1228376"/>
                <a:gd name="connsiteY2" fmla="*/ 0 h 736408"/>
                <a:gd name="connsiteX3" fmla="*/ 1228375 w 1228376"/>
                <a:gd name="connsiteY3" fmla="*/ 45846 h 736408"/>
                <a:gd name="connsiteX4" fmla="*/ 1228376 w 1228376"/>
                <a:gd name="connsiteY4" fmla="*/ 263715 h 736408"/>
                <a:gd name="connsiteX0" fmla="*/ 619071 w 1216417"/>
                <a:gd name="connsiteY0" fmla="*/ 736408 h 736408"/>
                <a:gd name="connsiteX1" fmla="*/ 0 w 1216417"/>
                <a:gd name="connsiteY1" fmla="*/ 726116 h 736408"/>
                <a:gd name="connsiteX2" fmla="*/ 1231 w 1216417"/>
                <a:gd name="connsiteY2" fmla="*/ 0 h 736408"/>
                <a:gd name="connsiteX3" fmla="*/ 1216416 w 1216417"/>
                <a:gd name="connsiteY3" fmla="*/ 45846 h 736408"/>
                <a:gd name="connsiteX4" fmla="*/ 1216417 w 1216417"/>
                <a:gd name="connsiteY4" fmla="*/ 263715 h 736408"/>
                <a:gd name="connsiteX0" fmla="*/ 619071 w 1216417"/>
                <a:gd name="connsiteY0" fmla="*/ 736408 h 736408"/>
                <a:gd name="connsiteX1" fmla="*/ 0 w 1216417"/>
                <a:gd name="connsiteY1" fmla="*/ 726116 h 736408"/>
                <a:gd name="connsiteX2" fmla="*/ 1231 w 1216417"/>
                <a:gd name="connsiteY2" fmla="*/ 0 h 736408"/>
                <a:gd name="connsiteX3" fmla="*/ 1216415 w 1216417"/>
                <a:gd name="connsiteY3" fmla="*/ 45846 h 736408"/>
                <a:gd name="connsiteX4" fmla="*/ 1216417 w 1216417"/>
                <a:gd name="connsiteY4" fmla="*/ 263715 h 736408"/>
                <a:gd name="connsiteX0" fmla="*/ 619071 w 1216417"/>
                <a:gd name="connsiteY0" fmla="*/ 736409 h 736409"/>
                <a:gd name="connsiteX1" fmla="*/ 0 w 1216417"/>
                <a:gd name="connsiteY1" fmla="*/ 726117 h 736409"/>
                <a:gd name="connsiteX2" fmla="*/ 1231 w 1216417"/>
                <a:gd name="connsiteY2" fmla="*/ 1 h 736409"/>
                <a:gd name="connsiteX3" fmla="*/ 1216414 w 1216417"/>
                <a:gd name="connsiteY3" fmla="*/ 0 h 736409"/>
                <a:gd name="connsiteX4" fmla="*/ 1216417 w 1216417"/>
                <a:gd name="connsiteY4" fmla="*/ 263716 h 73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417" h="736409">
                  <a:moveTo>
                    <a:pt x="619071" y="736409"/>
                  </a:moveTo>
                  <a:lnTo>
                    <a:pt x="0" y="726117"/>
                  </a:lnTo>
                  <a:cubicBezTo>
                    <a:pt x="410" y="499360"/>
                    <a:pt x="821" y="226758"/>
                    <a:pt x="1231" y="1"/>
                  </a:cubicBezTo>
                  <a:lnTo>
                    <a:pt x="1216414" y="0"/>
                  </a:lnTo>
                  <a:cubicBezTo>
                    <a:pt x="1216414" y="72623"/>
                    <a:pt x="1216417" y="191093"/>
                    <a:pt x="1216417" y="263716"/>
                  </a:cubicBezTo>
                </a:path>
              </a:pathLst>
            </a:cu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4" name="Trapezoid 34"/>
            <p:cNvSpPr/>
            <p:nvPr/>
          </p:nvSpPr>
          <p:spPr bwMode="auto">
            <a:xfrm flipV="1">
              <a:off x="3581400" y="3352800"/>
              <a:ext cx="609600" cy="152400"/>
            </a:xfrm>
            <a:prstGeom prst="trapezoi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5" name="Trapezoid 36"/>
            <p:cNvSpPr/>
            <p:nvPr/>
          </p:nvSpPr>
          <p:spPr bwMode="auto">
            <a:xfrm flipV="1">
              <a:off x="4419600" y="3352800"/>
              <a:ext cx="609600" cy="152400"/>
            </a:xfrm>
            <a:prstGeom prst="trapezoi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>
                <a:solidFill>
                  <a:prstClr val="black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26" name="Rectangle 26"/>
            <p:cNvSpPr/>
            <p:nvPr/>
          </p:nvSpPr>
          <p:spPr bwMode="auto">
            <a:xfrm>
              <a:off x="5181600" y="3657600"/>
              <a:ext cx="990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Result Data</a:t>
              </a:r>
            </a:p>
          </p:txBody>
        </p:sp>
      </p:grpSp>
      <p:grpSp>
        <p:nvGrpSpPr>
          <p:cNvPr id="27" name="Group 14"/>
          <p:cNvGrpSpPr/>
          <p:nvPr/>
        </p:nvGrpSpPr>
        <p:grpSpPr>
          <a:xfrm>
            <a:off x="3338946" y="4657151"/>
            <a:ext cx="3429000" cy="914400"/>
            <a:chOff x="4114800" y="4572000"/>
            <a:chExt cx="3429000" cy="914400"/>
          </a:xfrm>
        </p:grpSpPr>
        <p:cxnSp>
          <p:nvCxnSpPr>
            <p:cNvPr id="28" name="Straight Arrow Connector 19"/>
            <p:cNvCxnSpPr/>
            <p:nvPr/>
          </p:nvCxnSpPr>
          <p:spPr bwMode="auto">
            <a:xfrm rot="16200000" flipV="1">
              <a:off x="5181997" y="50288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9" name="TextBox 20"/>
            <p:cNvSpPr txBox="1"/>
            <p:nvPr/>
          </p:nvSpPr>
          <p:spPr>
            <a:xfrm>
              <a:off x="5715000" y="4724400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 results at completion</a:t>
              </a:r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4114800" y="4572000"/>
              <a:ext cx="1524000" cy="533400"/>
            </a:xfrm>
            <a:custGeom>
              <a:avLst/>
              <a:gdLst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  <a:gd name="connsiteX0" fmla="*/ 1375190 w 1375190"/>
                <a:gd name="connsiteY0" fmla="*/ 469199 h 485379"/>
                <a:gd name="connsiteX1" fmla="*/ 0 w 1375190"/>
                <a:gd name="connsiteY1" fmla="*/ 485379 h 485379"/>
                <a:gd name="connsiteX2" fmla="*/ 0 w 1375190"/>
                <a:gd name="connsiteY2" fmla="*/ 0 h 48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5190" h="485379">
                  <a:moveTo>
                    <a:pt x="1375190" y="469199"/>
                  </a:moveTo>
                  <a:lnTo>
                    <a:pt x="0" y="485379"/>
                  </a:lnTo>
                  <a:lnTo>
                    <a:pt x="0" y="0"/>
                  </a:lnTo>
                </a:path>
              </a:pathLst>
            </a:cu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cxnSp>
          <p:nvCxnSpPr>
            <p:cNvPr id="31" name="Straight Arrow Connector 38"/>
            <p:cNvCxnSpPr/>
            <p:nvPr/>
          </p:nvCxnSpPr>
          <p:spPr bwMode="auto">
            <a:xfrm rot="5400000" flipH="1" flipV="1">
              <a:off x="4686300" y="48387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5396346" y="1456751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results at commit</a:t>
            </a:r>
          </a:p>
        </p:txBody>
      </p:sp>
      <p:grpSp>
        <p:nvGrpSpPr>
          <p:cNvPr id="33" name="Group 25"/>
          <p:cNvGrpSpPr/>
          <p:nvPr/>
        </p:nvGrpSpPr>
        <p:grpSpPr>
          <a:xfrm>
            <a:off x="1052946" y="2904551"/>
            <a:ext cx="3352800" cy="1752600"/>
            <a:chOff x="1828800" y="2819400"/>
            <a:chExt cx="3352800" cy="1752600"/>
          </a:xfrm>
        </p:grpSpPr>
        <p:sp>
          <p:nvSpPr>
            <p:cNvPr id="34" name="Rectangle 11"/>
            <p:cNvSpPr/>
            <p:nvPr/>
          </p:nvSpPr>
          <p:spPr bwMode="auto">
            <a:xfrm>
              <a:off x="3505200" y="3657600"/>
              <a:ext cx="1676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Source Operands</a:t>
              </a:r>
            </a:p>
          </p:txBody>
        </p:sp>
        <p:grpSp>
          <p:nvGrpSpPr>
            <p:cNvPr id="35" name="Group 8"/>
            <p:cNvGrpSpPr/>
            <p:nvPr/>
          </p:nvGrpSpPr>
          <p:grpSpPr>
            <a:xfrm>
              <a:off x="1828800" y="2819400"/>
              <a:ext cx="2897188" cy="915988"/>
              <a:chOff x="1828800" y="2819400"/>
              <a:chExt cx="2897188" cy="915988"/>
            </a:xfrm>
          </p:grpSpPr>
          <p:sp>
            <p:nvSpPr>
              <p:cNvPr id="36" name="TextBox 12"/>
              <p:cNvSpPr txBox="1"/>
              <p:nvPr/>
            </p:nvSpPr>
            <p:spPr>
              <a:xfrm>
                <a:off x="1828800" y="2819400"/>
                <a:ext cx="1828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Write sources in dispatch</a:t>
                </a:r>
              </a:p>
            </p:txBody>
          </p:sp>
          <p:cxnSp>
            <p:nvCxnSpPr>
              <p:cNvPr id="37" name="Straight Arrow Connector 39"/>
              <p:cNvCxnSpPr/>
              <p:nvPr/>
            </p:nvCxnSpPr>
            <p:spPr bwMode="auto">
              <a:xfrm rot="5400000">
                <a:off x="3771900" y="3619500"/>
                <a:ext cx="230188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38" name="Straight Arrow Connector 42"/>
              <p:cNvCxnSpPr/>
              <p:nvPr/>
            </p:nvCxnSpPr>
            <p:spPr bwMode="auto">
              <a:xfrm rot="5400000">
                <a:off x="4610100" y="3619500"/>
                <a:ext cx="230188" cy="15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7309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4510" y="1301"/>
            <a:ext cx="80253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IBM 360/91 Floating-Point Unit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R. M.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Tomasulo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, 1967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DDB5B011-BA5C-4D41-BEC5-2ABC5905AD3A}"/>
              </a:ext>
            </a:extLst>
          </p:cNvPr>
          <p:cNvSpPr>
            <a:spLocks/>
          </p:cNvSpPr>
          <p:nvPr/>
        </p:nvSpPr>
        <p:spPr bwMode="auto">
          <a:xfrm>
            <a:off x="5103813" y="4427265"/>
            <a:ext cx="1906587" cy="655637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700" y="0"/>
              </a:cxn>
              <a:cxn ang="0">
                <a:pos x="600" y="82"/>
              </a:cxn>
              <a:cxn ang="0">
                <a:pos x="500" y="0"/>
              </a:cxn>
              <a:cxn ang="0">
                <a:pos x="0" y="0"/>
              </a:cxn>
              <a:cxn ang="0">
                <a:pos x="300" y="412"/>
              </a:cxn>
              <a:cxn ang="0">
                <a:pos x="900" y="412"/>
              </a:cxn>
              <a:cxn ang="0">
                <a:pos x="1200" y="0"/>
              </a:cxn>
            </a:cxnLst>
            <a:rect l="0" t="0" r="r" b="b"/>
            <a:pathLst>
              <a:path w="1201" h="413">
                <a:moveTo>
                  <a:pt x="1200" y="0"/>
                </a:moveTo>
                <a:lnTo>
                  <a:pt x="700" y="0"/>
                </a:lnTo>
                <a:lnTo>
                  <a:pt x="600" y="82"/>
                </a:lnTo>
                <a:lnTo>
                  <a:pt x="500" y="0"/>
                </a:lnTo>
                <a:lnTo>
                  <a:pt x="0" y="0"/>
                </a:lnTo>
                <a:lnTo>
                  <a:pt x="300" y="412"/>
                </a:lnTo>
                <a:lnTo>
                  <a:pt x="900" y="412"/>
                </a:lnTo>
                <a:lnTo>
                  <a:pt x="120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EC83E153-6D46-469F-8A02-E69B626B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4639990"/>
            <a:ext cx="581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Calibri"/>
                <a:cs typeface="Calibri"/>
              </a:rPr>
              <a:t>Mult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D0AC6401-DF6F-4650-96DD-0DC2E7CE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5152752"/>
            <a:ext cx="927100" cy="190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9" name="Rectangle 31">
            <a:extLst>
              <a:ext uri="{FF2B5EF4-FFF2-40B4-BE49-F238E27FC236}">
                <a16:creationId xmlns:a16="http://schemas.microsoft.com/office/drawing/2014/main" id="{6F975C7D-E64D-4C7A-8810-6FDC0BE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11302"/>
            <a:ext cx="2997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>
                <a:latin typeface="Calibri"/>
                <a:cs typeface="Calibri"/>
              </a:rPr>
              <a:t>1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B66BC2E9-C1EF-4EC2-9DDB-609D6E91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349102"/>
            <a:ext cx="286738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3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4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5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Calibri"/>
                <a:cs typeface="Calibri"/>
              </a:rPr>
              <a:t>6</a:t>
            </a: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687E9E94-08A7-44F2-80C5-D6F5B413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25302"/>
            <a:ext cx="1138659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load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buffers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(from 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memory)</a:t>
            </a:r>
          </a:p>
        </p:txBody>
      </p:sp>
      <p:sp>
        <p:nvSpPr>
          <p:cNvPr id="12" name="Rectangle 46">
            <a:extLst>
              <a:ext uri="{FF2B5EF4-FFF2-40B4-BE49-F238E27FC236}">
                <a16:creationId xmlns:a16="http://schemas.microsoft.com/office/drawing/2014/main" id="{47F59390-224B-4E13-A8C4-9D035607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46738"/>
            <a:ext cx="29973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3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4</a:t>
            </a:r>
          </a:p>
        </p:txBody>
      </p:sp>
      <p:sp>
        <p:nvSpPr>
          <p:cNvPr id="13" name="Line 47">
            <a:extLst>
              <a:ext uri="{FF2B5EF4-FFF2-40B4-BE49-F238E27FC236}">
                <a16:creationId xmlns:a16="http://schemas.microsoft.com/office/drawing/2014/main" id="{5771CB45-330F-4B81-8467-CC849356F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5386115"/>
            <a:ext cx="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A15C4A36-B854-42B4-93D5-905DF1DC5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777852"/>
            <a:ext cx="0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5" name="Line 49">
            <a:extLst>
              <a:ext uri="{FF2B5EF4-FFF2-40B4-BE49-F238E27FC236}">
                <a16:creationId xmlns:a16="http://schemas.microsoft.com/office/drawing/2014/main" id="{034F9BF9-9A24-450C-9CBF-AEE748CB6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550" y="5360715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6" name="Freeform 51">
            <a:extLst>
              <a:ext uri="{FF2B5EF4-FFF2-40B4-BE49-F238E27FC236}">
                <a16:creationId xmlns:a16="http://schemas.microsoft.com/office/drawing/2014/main" id="{077E5EDB-1E44-49A5-8257-E72FC5E1FCC6}"/>
              </a:ext>
            </a:extLst>
          </p:cNvPr>
          <p:cNvSpPr>
            <a:spLocks/>
          </p:cNvSpPr>
          <p:nvPr/>
        </p:nvSpPr>
        <p:spPr bwMode="auto">
          <a:xfrm>
            <a:off x="2525713" y="4414565"/>
            <a:ext cx="1906587" cy="655637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700" y="0"/>
              </a:cxn>
              <a:cxn ang="0">
                <a:pos x="600" y="82"/>
              </a:cxn>
              <a:cxn ang="0">
                <a:pos x="500" y="0"/>
              </a:cxn>
              <a:cxn ang="0">
                <a:pos x="0" y="0"/>
              </a:cxn>
              <a:cxn ang="0">
                <a:pos x="300" y="412"/>
              </a:cxn>
              <a:cxn ang="0">
                <a:pos x="900" y="412"/>
              </a:cxn>
              <a:cxn ang="0">
                <a:pos x="1200" y="0"/>
              </a:cxn>
            </a:cxnLst>
            <a:rect l="0" t="0" r="r" b="b"/>
            <a:pathLst>
              <a:path w="1201" h="413">
                <a:moveTo>
                  <a:pt x="1200" y="0"/>
                </a:moveTo>
                <a:lnTo>
                  <a:pt x="700" y="0"/>
                </a:lnTo>
                <a:lnTo>
                  <a:pt x="600" y="82"/>
                </a:lnTo>
                <a:lnTo>
                  <a:pt x="500" y="0"/>
                </a:lnTo>
                <a:lnTo>
                  <a:pt x="0" y="0"/>
                </a:lnTo>
                <a:lnTo>
                  <a:pt x="300" y="412"/>
                </a:lnTo>
                <a:lnTo>
                  <a:pt x="900" y="412"/>
                </a:lnTo>
                <a:lnTo>
                  <a:pt x="120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F18D53FB-D34D-426E-8322-4842E052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627290"/>
            <a:ext cx="69069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Calibri"/>
                <a:cs typeface="Calibri"/>
              </a:rPr>
              <a:t>Adder</a:t>
            </a:r>
          </a:p>
        </p:txBody>
      </p:sp>
      <p:sp>
        <p:nvSpPr>
          <p:cNvPr id="18" name="Rectangle 53">
            <a:extLst>
              <a:ext uri="{FF2B5EF4-FFF2-40B4-BE49-F238E27FC236}">
                <a16:creationId xmlns:a16="http://schemas.microsoft.com/office/drawing/2014/main" id="{1ED7EC05-5C2D-4071-93E4-7B276F2B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5140052"/>
            <a:ext cx="927100" cy="190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19" name="Rectangle 58">
            <a:extLst>
              <a:ext uri="{FF2B5EF4-FFF2-40B4-BE49-F238E27FC236}">
                <a16:creationId xmlns:a16="http://schemas.microsoft.com/office/drawing/2014/main" id="{D5DE46C6-5DA5-464D-9AB0-22D289B3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3406502"/>
            <a:ext cx="29973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1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2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3</a:t>
            </a:r>
          </a:p>
          <a:p>
            <a:pPr algn="l" eaLnBrk="1" hangingPunct="1">
              <a:spcBef>
                <a:spcPct val="0"/>
              </a:spcBef>
            </a:pP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0" name="Line 59">
            <a:extLst>
              <a:ext uri="{FF2B5EF4-FFF2-40B4-BE49-F238E27FC236}">
                <a16:creationId xmlns:a16="http://schemas.microsoft.com/office/drawing/2014/main" id="{19A6F6E6-CA68-4937-9529-7E8F0EC2F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3012802"/>
            <a:ext cx="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1" name="Line 60">
            <a:extLst>
              <a:ext uri="{FF2B5EF4-FFF2-40B4-BE49-F238E27FC236}">
                <a16:creationId xmlns:a16="http://schemas.microsoft.com/office/drawing/2014/main" id="{AF6FBE72-CE09-42B2-BA69-13E324F29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3000102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2" name="Line 61">
            <a:extLst>
              <a:ext uri="{FF2B5EF4-FFF2-40B4-BE49-F238E27FC236}">
                <a16:creationId xmlns:a16="http://schemas.microsoft.com/office/drawing/2014/main" id="{77CC7D9C-70B3-4405-8521-3AE8B6D22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8950" y="2466702"/>
            <a:ext cx="0" cy="132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3" name="Line 62">
            <a:extLst>
              <a:ext uri="{FF2B5EF4-FFF2-40B4-BE49-F238E27FC236}">
                <a16:creationId xmlns:a16="http://schemas.microsoft.com/office/drawing/2014/main" id="{C05192C9-117E-41E9-9921-D74C61B8B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2808015"/>
            <a:ext cx="0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4" name="Line 63">
            <a:extLst>
              <a:ext uri="{FF2B5EF4-FFF2-40B4-BE49-F238E27FC236}">
                <a16:creationId xmlns:a16="http://schemas.microsoft.com/office/drawing/2014/main" id="{284A2C28-6EE2-4211-9D4B-20049CD37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2803252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5" name="Line 64">
            <a:extLst>
              <a:ext uri="{FF2B5EF4-FFF2-40B4-BE49-F238E27FC236}">
                <a16:creationId xmlns:a16="http://schemas.microsoft.com/office/drawing/2014/main" id="{3708C5EB-3AA0-4B68-B834-5714FF568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450" y="2803252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B525DCB3-C658-4EFE-9E82-E7100491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120502"/>
            <a:ext cx="167640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latin typeface="Calibri"/>
                <a:cs typeface="Calibri"/>
              </a:rPr>
              <a:t>Floating-Point</a:t>
            </a:r>
          </a:p>
          <a:p>
            <a:pPr algn="l">
              <a:spcBef>
                <a:spcPct val="0"/>
              </a:spcBef>
            </a:pPr>
            <a:r>
              <a:rPr lang="en-US" sz="2000" dirty="0" err="1">
                <a:latin typeface="Calibri"/>
                <a:cs typeface="Calibri"/>
              </a:rPr>
              <a:t>Regfile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7" name="Rectangle 66">
            <a:extLst>
              <a:ext uri="{FF2B5EF4-FFF2-40B4-BE49-F238E27FC236}">
                <a16:creationId xmlns:a16="http://schemas.microsoft.com/office/drawing/2014/main" id="{DFB17BE3-A86E-44CB-A94F-6CDB54DA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4" y="6056040"/>
            <a:ext cx="1521226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>
                <a:latin typeface="Calibri"/>
                <a:cs typeface="Calibri"/>
              </a:rPr>
              <a:t>store buffers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Calibri"/>
                <a:cs typeface="Calibri"/>
              </a:rPr>
              <a:t>(to memory)</a:t>
            </a:r>
          </a:p>
        </p:txBody>
      </p:sp>
      <p:sp>
        <p:nvSpPr>
          <p:cNvPr id="28" name="Oval 67">
            <a:extLst>
              <a:ext uri="{FF2B5EF4-FFF2-40B4-BE49-F238E27FC236}">
                <a16:creationId xmlns:a16="http://schemas.microsoft.com/office/drawing/2014/main" id="{183DB809-0469-49C6-9156-E1F86EC9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2968352"/>
            <a:ext cx="19050" cy="19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grpSp>
        <p:nvGrpSpPr>
          <p:cNvPr id="29" name="Group 68">
            <a:extLst>
              <a:ext uri="{FF2B5EF4-FFF2-40B4-BE49-F238E27FC236}">
                <a16:creationId xmlns:a16="http://schemas.microsoft.com/office/drawing/2014/main" id="{1E022A61-C7EC-4314-9CB5-6CC9DF80C7C9}"/>
              </a:ext>
            </a:extLst>
          </p:cNvPr>
          <p:cNvGrpSpPr>
            <a:grpSpLocks/>
          </p:cNvGrpSpPr>
          <p:nvPr/>
        </p:nvGrpSpPr>
        <p:grpSpPr bwMode="auto">
          <a:xfrm>
            <a:off x="4132265" y="1474515"/>
            <a:ext cx="1052513" cy="1230311"/>
            <a:chOff x="2531" y="719"/>
            <a:chExt cx="663" cy="775"/>
          </a:xfrm>
        </p:grpSpPr>
        <p:sp>
          <p:nvSpPr>
            <p:cNvPr id="30" name="Rectangle 69">
              <a:extLst>
                <a:ext uri="{FF2B5EF4-FFF2-40B4-BE49-F238E27FC236}">
                  <a16:creationId xmlns:a16="http://schemas.microsoft.com/office/drawing/2014/main" id="{E9583460-B9C2-4423-8213-A2F04D153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759"/>
              <a:ext cx="624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1" name="Line 70">
              <a:extLst>
                <a:ext uri="{FF2B5EF4-FFF2-40B4-BE49-F238E27FC236}">
                  <a16:creationId xmlns:a16="http://schemas.microsoft.com/office/drawing/2014/main" id="{F52DCB03-431E-4824-9A05-1D9D61EE8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978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2" name="Line 71">
              <a:extLst>
                <a:ext uri="{FF2B5EF4-FFF2-40B4-BE49-F238E27FC236}">
                  <a16:creationId xmlns:a16="http://schemas.microsoft.com/office/drawing/2014/main" id="{D4A520E7-D597-4061-823C-FE91A4A03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1074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3" name="Line 72">
              <a:extLst>
                <a:ext uri="{FF2B5EF4-FFF2-40B4-BE49-F238E27FC236}">
                  <a16:creationId xmlns:a16="http://schemas.microsoft.com/office/drawing/2014/main" id="{EA90E1EB-B994-461A-BE57-9DD3DB1D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1186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4" name="Line 73">
              <a:extLst>
                <a:ext uri="{FF2B5EF4-FFF2-40B4-BE49-F238E27FC236}">
                  <a16:creationId xmlns:a16="http://schemas.microsoft.com/office/drawing/2014/main" id="{CFD41798-5ED4-4058-993C-7D7389CF3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1298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5" name="Line 74">
              <a:extLst>
                <a:ext uri="{FF2B5EF4-FFF2-40B4-BE49-F238E27FC236}">
                  <a16:creationId xmlns:a16="http://schemas.microsoft.com/office/drawing/2014/main" id="{5C6D5509-73F4-4879-B5AC-0AFEDC6A3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866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6" name="Rectangle 75">
              <a:extLst>
                <a:ext uri="{FF2B5EF4-FFF2-40B4-BE49-F238E27FC236}">
                  <a16:creationId xmlns:a16="http://schemas.microsoft.com/office/drawing/2014/main" id="{EF7F50E5-0D1B-463A-BAF9-F8034E453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166"/>
              <a:ext cx="286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Calibri"/>
                  <a:cs typeface="Calibri"/>
                </a:rPr>
                <a:t>...</a:t>
              </a:r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327A8E4C-6BC6-4366-ABB4-D7F6F669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719"/>
              <a:ext cx="65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latin typeface="Calibri"/>
                  <a:cs typeface="Calibri"/>
                </a:rPr>
                <a:t>instructions</a:t>
              </a:r>
            </a:p>
          </p:txBody>
        </p:sp>
      </p:grpSp>
      <p:sp>
        <p:nvSpPr>
          <p:cNvPr id="38" name="Freeform 77">
            <a:extLst>
              <a:ext uri="{FF2B5EF4-FFF2-40B4-BE49-F238E27FC236}">
                <a16:creationId xmlns:a16="http://schemas.microsoft.com/office/drawing/2014/main" id="{83D15724-4FC5-4AEC-A1FE-0B70C34A9F98}"/>
              </a:ext>
            </a:extLst>
          </p:cNvPr>
          <p:cNvSpPr>
            <a:spLocks/>
          </p:cNvSpPr>
          <p:nvPr/>
        </p:nvSpPr>
        <p:spPr bwMode="auto">
          <a:xfrm>
            <a:off x="2108200" y="2784202"/>
            <a:ext cx="5373688" cy="2871788"/>
          </a:xfrm>
          <a:custGeom>
            <a:avLst/>
            <a:gdLst/>
            <a:ahLst/>
            <a:cxnLst>
              <a:cxn ang="0">
                <a:pos x="0" y="1808"/>
              </a:cxn>
              <a:cxn ang="0">
                <a:pos x="3384" y="1808"/>
              </a:cxn>
              <a:cxn ang="0">
                <a:pos x="3384" y="0"/>
              </a:cxn>
              <a:cxn ang="0">
                <a:pos x="568" y="0"/>
              </a:cxn>
              <a:cxn ang="0">
                <a:pos x="568" y="480"/>
              </a:cxn>
            </a:cxnLst>
            <a:rect l="0" t="0" r="r" b="b"/>
            <a:pathLst>
              <a:path w="3385" h="1809">
                <a:moveTo>
                  <a:pt x="0" y="1808"/>
                </a:moveTo>
                <a:lnTo>
                  <a:pt x="3384" y="1808"/>
                </a:lnTo>
                <a:lnTo>
                  <a:pt x="3384" y="0"/>
                </a:lnTo>
                <a:lnTo>
                  <a:pt x="568" y="0"/>
                </a:lnTo>
                <a:lnTo>
                  <a:pt x="568" y="4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39" name="Line 78">
            <a:extLst>
              <a:ext uri="{FF2B5EF4-FFF2-40B4-BE49-F238E27FC236}">
                <a16:creationId xmlns:a16="http://schemas.microsoft.com/office/drawing/2014/main" id="{997B5A95-C2F5-43A0-9AA2-F854A3BB0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88" y="5697265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0" name="Freeform 79">
            <a:extLst>
              <a:ext uri="{FF2B5EF4-FFF2-40B4-BE49-F238E27FC236}">
                <a16:creationId xmlns:a16="http://schemas.microsoft.com/office/drawing/2014/main" id="{5D69E51B-DF3E-4C54-BEE9-09E2103BDE9B}"/>
              </a:ext>
            </a:extLst>
          </p:cNvPr>
          <p:cNvSpPr>
            <a:spLocks/>
          </p:cNvSpPr>
          <p:nvPr/>
        </p:nvSpPr>
        <p:spPr bwMode="auto">
          <a:xfrm>
            <a:off x="2286000" y="2987402"/>
            <a:ext cx="4560888" cy="2986088"/>
          </a:xfrm>
          <a:custGeom>
            <a:avLst/>
            <a:gdLst/>
            <a:ahLst/>
            <a:cxnLst>
              <a:cxn ang="0">
                <a:pos x="2872" y="0"/>
              </a:cxn>
              <a:cxn ang="0">
                <a:pos x="0" y="0"/>
              </a:cxn>
              <a:cxn ang="0">
                <a:pos x="0" y="1880"/>
              </a:cxn>
            </a:cxnLst>
            <a:rect l="0" t="0" r="r" b="b"/>
            <a:pathLst>
              <a:path w="2873" h="1881">
                <a:moveTo>
                  <a:pt x="2872" y="0"/>
                </a:moveTo>
                <a:lnTo>
                  <a:pt x="0" y="0"/>
                </a:lnTo>
                <a:lnTo>
                  <a:pt x="0" y="188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1" name="Oval 80">
            <a:extLst>
              <a:ext uri="{FF2B5EF4-FFF2-40B4-BE49-F238E27FC236}">
                <a16:creationId xmlns:a16="http://schemas.microsoft.com/office/drawing/2014/main" id="{672BFEE5-A6C2-46BE-B86C-A5923739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6102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2" name="Oval 81">
            <a:extLst>
              <a:ext uri="{FF2B5EF4-FFF2-40B4-BE49-F238E27FC236}">
                <a16:creationId xmlns:a16="http://schemas.microsoft.com/office/drawing/2014/main" id="{466AB19C-A347-454C-8057-90DA715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2758802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3" name="Oval 82">
            <a:extLst>
              <a:ext uri="{FF2B5EF4-FFF2-40B4-BE49-F238E27FC236}">
                <a16:creationId xmlns:a16="http://schemas.microsoft.com/office/drawing/2014/main" id="{72D4E4F8-C160-4A2E-AC4D-2B697BC8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758802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4" name="Oval 83">
            <a:extLst>
              <a:ext uri="{FF2B5EF4-FFF2-40B4-BE49-F238E27FC236}">
                <a16:creationId xmlns:a16="http://schemas.microsoft.com/office/drawing/2014/main" id="{08D4F97D-A9FD-4FF6-80B8-FC507A88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2758802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5" name="Oval 84">
            <a:extLst>
              <a:ext uri="{FF2B5EF4-FFF2-40B4-BE49-F238E27FC236}">
                <a16:creationId xmlns:a16="http://schemas.microsoft.com/office/drawing/2014/main" id="{EC360A0D-585A-4206-BEBC-27CE0AF20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5673452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6" name="Oval 85">
            <a:extLst>
              <a:ext uri="{FF2B5EF4-FFF2-40B4-BE49-F238E27FC236}">
                <a16:creationId xmlns:a16="http://schemas.microsoft.com/office/drawing/2014/main" id="{67873088-A3EB-4DA3-8261-DB1F243D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2962002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7" name="Oval 86">
            <a:extLst>
              <a:ext uri="{FF2B5EF4-FFF2-40B4-BE49-F238E27FC236}">
                <a16:creationId xmlns:a16="http://schemas.microsoft.com/office/drawing/2014/main" id="{FC4A8016-9B52-4891-87C4-474AEA8E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993752"/>
            <a:ext cx="19050" cy="190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8" name="Oval 87">
            <a:extLst>
              <a:ext uri="{FF2B5EF4-FFF2-40B4-BE49-F238E27FC236}">
                <a16:creationId xmlns:a16="http://schemas.microsoft.com/office/drawing/2014/main" id="{F4683948-DAEF-45A0-8FF9-5CB1F014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2981052"/>
            <a:ext cx="19050" cy="19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49" name="Rectangle 88">
            <a:extLst>
              <a:ext uri="{FF2B5EF4-FFF2-40B4-BE49-F238E27FC236}">
                <a16:creationId xmlns:a16="http://schemas.microsoft.com/office/drawing/2014/main" id="{1DD6881C-DD95-44B3-80D6-8249195A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44902"/>
            <a:ext cx="617220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Common bus ensures that data is made available immediately to all the instructions waiting for it.</a:t>
            </a:r>
          </a:p>
          <a:p>
            <a:pPr algn="l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Match tag, if equal, copy value &amp; set presence “p”.</a:t>
            </a:r>
          </a:p>
        </p:txBody>
      </p:sp>
      <p:sp>
        <p:nvSpPr>
          <p:cNvPr id="50" name="Rectangle 89">
            <a:extLst>
              <a:ext uri="{FF2B5EF4-FFF2-40B4-BE49-F238E27FC236}">
                <a16:creationId xmlns:a16="http://schemas.microsoft.com/office/drawing/2014/main" id="{61608764-3066-491C-B1AD-69C32198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3101702"/>
            <a:ext cx="1530050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Distribute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instruction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templates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by 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functional</a:t>
            </a:r>
          </a:p>
          <a:p>
            <a:pPr algn="l">
              <a:spcBef>
                <a:spcPct val="0"/>
              </a:spcBef>
            </a:pPr>
            <a:r>
              <a:rPr lang="en-US" sz="2400" i="1" dirty="0">
                <a:latin typeface="Calibri"/>
                <a:cs typeface="Calibri"/>
              </a:rPr>
              <a:t>units</a:t>
            </a:r>
          </a:p>
        </p:txBody>
      </p:sp>
      <p:sp>
        <p:nvSpPr>
          <p:cNvPr id="51" name="Line 91">
            <a:extLst>
              <a:ext uri="{FF2B5EF4-FFF2-40B4-BE49-F238E27FC236}">
                <a16:creationId xmlns:a16="http://schemas.microsoft.com/office/drawing/2014/main" id="{EDA59A39-A899-4238-AAB5-566A49616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3003277"/>
            <a:ext cx="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2" name="Rectangle 92">
            <a:extLst>
              <a:ext uri="{FF2B5EF4-FFF2-40B4-BE49-F238E27FC236}">
                <a16:creationId xmlns:a16="http://schemas.microsoft.com/office/drawing/2014/main" id="{9AC88A1C-9D1A-446A-A428-E64FA07EB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311502"/>
            <a:ext cx="18883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>
                <a:latin typeface="Calibri"/>
                <a:cs typeface="Calibri"/>
              </a:rPr>
              <a:t>&lt; tag, result &gt;</a:t>
            </a:r>
          </a:p>
        </p:txBody>
      </p:sp>
      <p:sp>
        <p:nvSpPr>
          <p:cNvPr id="53" name="Freeform 101">
            <a:extLst>
              <a:ext uri="{FF2B5EF4-FFF2-40B4-BE49-F238E27FC236}">
                <a16:creationId xmlns:a16="http://schemas.microsoft.com/office/drawing/2014/main" id="{63930602-30CB-40F0-A7A2-8191FCCB3EFC}"/>
              </a:ext>
            </a:extLst>
          </p:cNvPr>
          <p:cNvSpPr>
            <a:spLocks/>
          </p:cNvSpPr>
          <p:nvPr/>
        </p:nvSpPr>
        <p:spPr bwMode="auto">
          <a:xfrm>
            <a:off x="7226300" y="1895202"/>
            <a:ext cx="266700" cy="88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0"/>
              </a:cxn>
              <a:cxn ang="0">
                <a:pos x="168" y="560"/>
              </a:cxn>
            </a:cxnLst>
            <a:rect l="0" t="0" r="r" b="b"/>
            <a:pathLst>
              <a:path w="168" h="560">
                <a:moveTo>
                  <a:pt x="0" y="0"/>
                </a:moveTo>
                <a:lnTo>
                  <a:pt x="168" y="0"/>
                </a:lnTo>
                <a:lnTo>
                  <a:pt x="168" y="56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grpSp>
        <p:nvGrpSpPr>
          <p:cNvPr id="54" name="Group 108">
            <a:extLst>
              <a:ext uri="{FF2B5EF4-FFF2-40B4-BE49-F238E27FC236}">
                <a16:creationId xmlns:a16="http://schemas.microsoft.com/office/drawing/2014/main" id="{69FC461C-42AA-4C3C-BD01-67256E00DDB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25302"/>
            <a:ext cx="1143000" cy="228600"/>
            <a:chOff x="4896" y="2112"/>
            <a:chExt cx="768" cy="192"/>
          </a:xfrm>
        </p:grpSpPr>
        <p:sp>
          <p:nvSpPr>
            <p:cNvPr id="55" name="Rectangle 106">
              <a:extLst>
                <a:ext uri="{FF2B5EF4-FFF2-40B4-BE49-F238E27FC236}">
                  <a16:creationId xmlns:a16="http://schemas.microsoft.com/office/drawing/2014/main" id="{B406D0B1-834B-4C6C-BEEE-ED3180F1BC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56" name="Rectangle 107">
              <a:extLst>
                <a:ext uri="{FF2B5EF4-FFF2-40B4-BE49-F238E27FC236}">
                  <a16:creationId xmlns:a16="http://schemas.microsoft.com/office/drawing/2014/main" id="{13E3D6D8-2B78-4D89-BC62-010F4F9757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57" name="Group 133">
            <a:extLst>
              <a:ext uri="{FF2B5EF4-FFF2-40B4-BE49-F238E27FC236}">
                <a16:creationId xmlns:a16="http://schemas.microsoft.com/office/drawing/2014/main" id="{09C7FF3A-2FFB-48D5-B5BE-62836F568A0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653902"/>
            <a:ext cx="1143000" cy="228600"/>
            <a:chOff x="4896" y="2112"/>
            <a:chExt cx="768" cy="192"/>
          </a:xfrm>
        </p:grpSpPr>
        <p:sp>
          <p:nvSpPr>
            <p:cNvPr id="58" name="Rectangle 134">
              <a:extLst>
                <a:ext uri="{FF2B5EF4-FFF2-40B4-BE49-F238E27FC236}">
                  <a16:creationId xmlns:a16="http://schemas.microsoft.com/office/drawing/2014/main" id="{48D141B4-5F36-4DB9-BDB4-E55114D61F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59" name="Rectangle 135">
              <a:extLst>
                <a:ext uri="{FF2B5EF4-FFF2-40B4-BE49-F238E27FC236}">
                  <a16:creationId xmlns:a16="http://schemas.microsoft.com/office/drawing/2014/main" id="{939ED702-4B2C-4F8F-BA2F-17BD2A131E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0" name="Group 136">
            <a:extLst>
              <a:ext uri="{FF2B5EF4-FFF2-40B4-BE49-F238E27FC236}">
                <a16:creationId xmlns:a16="http://schemas.microsoft.com/office/drawing/2014/main" id="{225F0EB1-F95F-4999-A14F-D82A645A423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82502"/>
            <a:ext cx="1143000" cy="228600"/>
            <a:chOff x="4896" y="2112"/>
            <a:chExt cx="768" cy="192"/>
          </a:xfrm>
        </p:grpSpPr>
        <p:sp>
          <p:nvSpPr>
            <p:cNvPr id="61" name="Rectangle 137">
              <a:extLst>
                <a:ext uri="{FF2B5EF4-FFF2-40B4-BE49-F238E27FC236}">
                  <a16:creationId xmlns:a16="http://schemas.microsoft.com/office/drawing/2014/main" id="{9CB9F30A-DC79-4E2B-8ED7-30B4EAD505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62" name="Rectangle 138">
              <a:extLst>
                <a:ext uri="{FF2B5EF4-FFF2-40B4-BE49-F238E27FC236}">
                  <a16:creationId xmlns:a16="http://schemas.microsoft.com/office/drawing/2014/main" id="{33D159A4-5DA8-4C66-BCD6-B13E20EAEE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3" name="Group 139">
            <a:extLst>
              <a:ext uri="{FF2B5EF4-FFF2-40B4-BE49-F238E27FC236}">
                <a16:creationId xmlns:a16="http://schemas.microsoft.com/office/drawing/2014/main" id="{7D59C725-3A0B-49DA-A75E-C42732D3DF9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58902"/>
            <a:ext cx="1143000" cy="228600"/>
            <a:chOff x="4896" y="2112"/>
            <a:chExt cx="768" cy="192"/>
          </a:xfrm>
        </p:grpSpPr>
        <p:sp>
          <p:nvSpPr>
            <p:cNvPr id="64" name="Rectangle 140">
              <a:extLst>
                <a:ext uri="{FF2B5EF4-FFF2-40B4-BE49-F238E27FC236}">
                  <a16:creationId xmlns:a16="http://schemas.microsoft.com/office/drawing/2014/main" id="{B7A26D21-4F19-455D-86F6-531543FC2C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65" name="Rectangle 141">
              <a:extLst>
                <a:ext uri="{FF2B5EF4-FFF2-40B4-BE49-F238E27FC236}">
                  <a16:creationId xmlns:a16="http://schemas.microsoft.com/office/drawing/2014/main" id="{2517D371-A3DB-4AAD-8635-65A766EA03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6" name="Group 142">
            <a:extLst>
              <a:ext uri="{FF2B5EF4-FFF2-40B4-BE49-F238E27FC236}">
                <a16:creationId xmlns:a16="http://schemas.microsoft.com/office/drawing/2014/main" id="{3805B522-0D63-4D4D-9B46-3732B8B9BEB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87502"/>
            <a:ext cx="1143000" cy="228600"/>
            <a:chOff x="4896" y="2112"/>
            <a:chExt cx="768" cy="192"/>
          </a:xfrm>
        </p:grpSpPr>
        <p:sp>
          <p:nvSpPr>
            <p:cNvPr id="67" name="Rectangle 143">
              <a:extLst>
                <a:ext uri="{FF2B5EF4-FFF2-40B4-BE49-F238E27FC236}">
                  <a16:creationId xmlns:a16="http://schemas.microsoft.com/office/drawing/2014/main" id="{6772B941-F70D-4A93-9215-EEC09B7664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68" name="Rectangle 144">
              <a:extLst>
                <a:ext uri="{FF2B5EF4-FFF2-40B4-BE49-F238E27FC236}">
                  <a16:creationId xmlns:a16="http://schemas.microsoft.com/office/drawing/2014/main" id="{27208832-B3D1-493A-8B7E-75BC36FE78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9" name="Group 145">
            <a:extLst>
              <a:ext uri="{FF2B5EF4-FFF2-40B4-BE49-F238E27FC236}">
                <a16:creationId xmlns:a16="http://schemas.microsoft.com/office/drawing/2014/main" id="{D9205EB6-E58C-47F0-8C17-CE71037849E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016102"/>
            <a:ext cx="1143000" cy="228600"/>
            <a:chOff x="4896" y="2112"/>
            <a:chExt cx="768" cy="192"/>
          </a:xfrm>
        </p:grpSpPr>
        <p:sp>
          <p:nvSpPr>
            <p:cNvPr id="70" name="Rectangle 146">
              <a:extLst>
                <a:ext uri="{FF2B5EF4-FFF2-40B4-BE49-F238E27FC236}">
                  <a16:creationId xmlns:a16="http://schemas.microsoft.com/office/drawing/2014/main" id="{6C9862CA-D3AE-45B1-A41F-21EB6308AA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71" name="Rectangle 147">
              <a:extLst>
                <a:ext uri="{FF2B5EF4-FFF2-40B4-BE49-F238E27FC236}">
                  <a16:creationId xmlns:a16="http://schemas.microsoft.com/office/drawing/2014/main" id="{D43FFFD5-AEBE-4781-8C2D-DACA620438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2" name="Group 148">
            <a:extLst>
              <a:ext uri="{FF2B5EF4-FFF2-40B4-BE49-F238E27FC236}">
                <a16:creationId xmlns:a16="http://schemas.microsoft.com/office/drawing/2014/main" id="{BB08A03A-43EC-4E8D-BEE8-22D5AED0A24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558902"/>
            <a:ext cx="1143000" cy="228600"/>
            <a:chOff x="4896" y="2112"/>
            <a:chExt cx="768" cy="192"/>
          </a:xfrm>
        </p:grpSpPr>
        <p:sp>
          <p:nvSpPr>
            <p:cNvPr id="73" name="Rectangle 149">
              <a:extLst>
                <a:ext uri="{FF2B5EF4-FFF2-40B4-BE49-F238E27FC236}">
                  <a16:creationId xmlns:a16="http://schemas.microsoft.com/office/drawing/2014/main" id="{438CC7E6-63F2-49A5-8B7A-52B1D80E07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74" name="Rectangle 150">
              <a:extLst>
                <a:ext uri="{FF2B5EF4-FFF2-40B4-BE49-F238E27FC236}">
                  <a16:creationId xmlns:a16="http://schemas.microsoft.com/office/drawing/2014/main" id="{44FBA9BB-E608-4156-B2CC-277C3FAC7D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5" name="Group 151">
            <a:extLst>
              <a:ext uri="{FF2B5EF4-FFF2-40B4-BE49-F238E27FC236}">
                <a16:creationId xmlns:a16="http://schemas.microsoft.com/office/drawing/2014/main" id="{CAFB6F5D-E11D-4668-8872-CAC06DB6BE4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87502"/>
            <a:ext cx="1143000" cy="228600"/>
            <a:chOff x="4896" y="2112"/>
            <a:chExt cx="768" cy="192"/>
          </a:xfrm>
        </p:grpSpPr>
        <p:sp>
          <p:nvSpPr>
            <p:cNvPr id="76" name="Rectangle 152">
              <a:extLst>
                <a:ext uri="{FF2B5EF4-FFF2-40B4-BE49-F238E27FC236}">
                  <a16:creationId xmlns:a16="http://schemas.microsoft.com/office/drawing/2014/main" id="{3CFA3DD9-822E-43FD-95B5-904C317050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77" name="Rectangle 153">
              <a:extLst>
                <a:ext uri="{FF2B5EF4-FFF2-40B4-BE49-F238E27FC236}">
                  <a16:creationId xmlns:a16="http://schemas.microsoft.com/office/drawing/2014/main" id="{05821422-20EC-41EA-A7E9-4A2A087BF1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8" name="Group 154">
            <a:extLst>
              <a:ext uri="{FF2B5EF4-FFF2-40B4-BE49-F238E27FC236}">
                <a16:creationId xmlns:a16="http://schemas.microsoft.com/office/drawing/2014/main" id="{DE7FB270-0ADB-43BC-9FD4-01BE8C5228B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016102"/>
            <a:ext cx="1143000" cy="228600"/>
            <a:chOff x="4896" y="2112"/>
            <a:chExt cx="768" cy="192"/>
          </a:xfrm>
        </p:grpSpPr>
        <p:sp>
          <p:nvSpPr>
            <p:cNvPr id="79" name="Rectangle 155">
              <a:extLst>
                <a:ext uri="{FF2B5EF4-FFF2-40B4-BE49-F238E27FC236}">
                  <a16:creationId xmlns:a16="http://schemas.microsoft.com/office/drawing/2014/main" id="{3574DE07-1B18-499C-8E21-15838ACA49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80" name="Rectangle 156">
              <a:extLst>
                <a:ext uri="{FF2B5EF4-FFF2-40B4-BE49-F238E27FC236}">
                  <a16:creationId xmlns:a16="http://schemas.microsoft.com/office/drawing/2014/main" id="{6E0B4114-8CC8-42EF-8D0E-B29CF49E6E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81" name="Group 160">
            <a:extLst>
              <a:ext uri="{FF2B5EF4-FFF2-40B4-BE49-F238E27FC236}">
                <a16:creationId xmlns:a16="http://schemas.microsoft.com/office/drawing/2014/main" id="{3B9E1362-600F-4D20-A4B1-60C6C900AB2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787502"/>
            <a:ext cx="1143000" cy="228600"/>
            <a:chOff x="4896" y="2112"/>
            <a:chExt cx="768" cy="192"/>
          </a:xfrm>
        </p:grpSpPr>
        <p:sp>
          <p:nvSpPr>
            <p:cNvPr id="82" name="Rectangle 161">
              <a:extLst>
                <a:ext uri="{FF2B5EF4-FFF2-40B4-BE49-F238E27FC236}">
                  <a16:creationId xmlns:a16="http://schemas.microsoft.com/office/drawing/2014/main" id="{E47FB970-B5A9-4D18-8DF6-4DF425D60D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83" name="Rectangle 162">
              <a:extLst>
                <a:ext uri="{FF2B5EF4-FFF2-40B4-BE49-F238E27FC236}">
                  <a16:creationId xmlns:a16="http://schemas.microsoft.com/office/drawing/2014/main" id="{101A7EF2-37E8-49CC-BE88-1FC3A2796A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84" name="Group 163">
            <a:extLst>
              <a:ext uri="{FF2B5EF4-FFF2-40B4-BE49-F238E27FC236}">
                <a16:creationId xmlns:a16="http://schemas.microsoft.com/office/drawing/2014/main" id="{02F525A4-6DF4-4B40-A03B-EA39C9BF5F4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016102"/>
            <a:ext cx="1143000" cy="228600"/>
            <a:chOff x="4896" y="2112"/>
            <a:chExt cx="768" cy="192"/>
          </a:xfrm>
        </p:grpSpPr>
        <p:sp>
          <p:nvSpPr>
            <p:cNvPr id="85" name="Rectangle 164">
              <a:extLst>
                <a:ext uri="{FF2B5EF4-FFF2-40B4-BE49-F238E27FC236}">
                  <a16:creationId xmlns:a16="http://schemas.microsoft.com/office/drawing/2014/main" id="{088EC458-EED3-47F7-89C6-EECADF12A9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86" name="Rectangle 165">
              <a:extLst>
                <a:ext uri="{FF2B5EF4-FFF2-40B4-BE49-F238E27FC236}">
                  <a16:creationId xmlns:a16="http://schemas.microsoft.com/office/drawing/2014/main" id="{E1B0B2C6-02FD-40EB-846B-7C9D07D1C2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87" name="Group 169">
            <a:extLst>
              <a:ext uri="{FF2B5EF4-FFF2-40B4-BE49-F238E27FC236}">
                <a16:creationId xmlns:a16="http://schemas.microsoft.com/office/drawing/2014/main" id="{44169780-D6C9-4728-BEDB-B4C3D98B8C17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787502"/>
            <a:ext cx="1143000" cy="228600"/>
            <a:chOff x="4896" y="2112"/>
            <a:chExt cx="768" cy="192"/>
          </a:xfrm>
        </p:grpSpPr>
        <p:sp>
          <p:nvSpPr>
            <p:cNvPr id="88" name="Rectangle 170">
              <a:extLst>
                <a:ext uri="{FF2B5EF4-FFF2-40B4-BE49-F238E27FC236}">
                  <a16:creationId xmlns:a16="http://schemas.microsoft.com/office/drawing/2014/main" id="{E199ECC7-45DF-4BCF-95B5-5617FC1F95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89" name="Rectangle 171">
              <a:extLst>
                <a:ext uri="{FF2B5EF4-FFF2-40B4-BE49-F238E27FC236}">
                  <a16:creationId xmlns:a16="http://schemas.microsoft.com/office/drawing/2014/main" id="{22732A3B-C806-41E4-8419-4820FE31E7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90" name="Group 172">
            <a:extLst>
              <a:ext uri="{FF2B5EF4-FFF2-40B4-BE49-F238E27FC236}">
                <a16:creationId xmlns:a16="http://schemas.microsoft.com/office/drawing/2014/main" id="{ED73B7CD-EFF4-4310-A0D8-EF61BAD971F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016102"/>
            <a:ext cx="1143000" cy="228600"/>
            <a:chOff x="4896" y="2112"/>
            <a:chExt cx="768" cy="192"/>
          </a:xfrm>
        </p:grpSpPr>
        <p:sp>
          <p:nvSpPr>
            <p:cNvPr id="91" name="Rectangle 173">
              <a:extLst>
                <a:ext uri="{FF2B5EF4-FFF2-40B4-BE49-F238E27FC236}">
                  <a16:creationId xmlns:a16="http://schemas.microsoft.com/office/drawing/2014/main" id="{2DDA1C39-691E-4376-8BAF-55B1C195CC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92" name="Rectangle 174">
              <a:extLst>
                <a:ext uri="{FF2B5EF4-FFF2-40B4-BE49-F238E27FC236}">
                  <a16:creationId xmlns:a16="http://schemas.microsoft.com/office/drawing/2014/main" id="{B271FF05-5E1C-499C-B4FC-C5B3DBC0F19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sp>
        <p:nvSpPr>
          <p:cNvPr id="93" name="Rectangle 175">
            <a:extLst>
              <a:ext uri="{FF2B5EF4-FFF2-40B4-BE49-F238E27FC236}">
                <a16:creationId xmlns:a16="http://schemas.microsoft.com/office/drawing/2014/main" id="{A0B47655-A10D-4EED-9506-670C0AC2F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39902"/>
            <a:ext cx="2997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800">
                <a:latin typeface="Calibri"/>
                <a:cs typeface="Calibri"/>
              </a:rPr>
              <a:t>2</a:t>
            </a:r>
          </a:p>
        </p:txBody>
      </p:sp>
      <p:grpSp>
        <p:nvGrpSpPr>
          <p:cNvPr id="94" name="Group 176">
            <a:extLst>
              <a:ext uri="{FF2B5EF4-FFF2-40B4-BE49-F238E27FC236}">
                <a16:creationId xmlns:a16="http://schemas.microsoft.com/office/drawing/2014/main" id="{959209EB-0F1B-4C54-AAB8-7FE438D444A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97302"/>
            <a:ext cx="1143000" cy="228600"/>
            <a:chOff x="4896" y="2112"/>
            <a:chExt cx="768" cy="192"/>
          </a:xfrm>
        </p:grpSpPr>
        <p:sp>
          <p:nvSpPr>
            <p:cNvPr id="95" name="Rectangle 177">
              <a:extLst>
                <a:ext uri="{FF2B5EF4-FFF2-40B4-BE49-F238E27FC236}">
                  <a16:creationId xmlns:a16="http://schemas.microsoft.com/office/drawing/2014/main" id="{AEA17893-F207-4703-9E8E-04B2BF17EB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96" name="Rectangle 178">
              <a:extLst>
                <a:ext uri="{FF2B5EF4-FFF2-40B4-BE49-F238E27FC236}">
                  <a16:creationId xmlns:a16="http://schemas.microsoft.com/office/drawing/2014/main" id="{C83F5C16-6A66-4B74-92F0-9616EA5CAA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97" name="Group 179">
            <a:extLst>
              <a:ext uri="{FF2B5EF4-FFF2-40B4-BE49-F238E27FC236}">
                <a16:creationId xmlns:a16="http://schemas.microsoft.com/office/drawing/2014/main" id="{10E962A5-01AC-4691-A3D9-CC748E97C48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225902"/>
            <a:ext cx="1143000" cy="228600"/>
            <a:chOff x="4896" y="2112"/>
            <a:chExt cx="768" cy="192"/>
          </a:xfrm>
        </p:grpSpPr>
        <p:sp>
          <p:nvSpPr>
            <p:cNvPr id="98" name="Rectangle 180">
              <a:extLst>
                <a:ext uri="{FF2B5EF4-FFF2-40B4-BE49-F238E27FC236}">
                  <a16:creationId xmlns:a16="http://schemas.microsoft.com/office/drawing/2014/main" id="{E170C8A3-E8A0-4CEF-AAE4-6E6AFC29BF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99" name="Rectangle 181">
              <a:extLst>
                <a:ext uri="{FF2B5EF4-FFF2-40B4-BE49-F238E27FC236}">
                  <a16:creationId xmlns:a16="http://schemas.microsoft.com/office/drawing/2014/main" id="{A1C1B7CE-EA4D-45D8-977A-C0D7CE443D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00" name="Group 182">
            <a:extLst>
              <a:ext uri="{FF2B5EF4-FFF2-40B4-BE49-F238E27FC236}">
                <a16:creationId xmlns:a16="http://schemas.microsoft.com/office/drawing/2014/main" id="{3F6C4D28-64BD-49AB-8178-45659839613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454502"/>
            <a:ext cx="1143000" cy="228600"/>
            <a:chOff x="4896" y="2112"/>
            <a:chExt cx="768" cy="192"/>
          </a:xfrm>
        </p:grpSpPr>
        <p:sp>
          <p:nvSpPr>
            <p:cNvPr id="101" name="Rectangle 183">
              <a:extLst>
                <a:ext uri="{FF2B5EF4-FFF2-40B4-BE49-F238E27FC236}">
                  <a16:creationId xmlns:a16="http://schemas.microsoft.com/office/drawing/2014/main" id="{F621552E-86DA-40E7-B526-482D2A0201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02" name="Rectangle 184">
              <a:extLst>
                <a:ext uri="{FF2B5EF4-FFF2-40B4-BE49-F238E27FC236}">
                  <a16:creationId xmlns:a16="http://schemas.microsoft.com/office/drawing/2014/main" id="{4E19E828-C3E3-42F6-8833-7FDFE81C4D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03" name="Group 185">
            <a:extLst>
              <a:ext uri="{FF2B5EF4-FFF2-40B4-BE49-F238E27FC236}">
                <a16:creationId xmlns:a16="http://schemas.microsoft.com/office/drawing/2014/main" id="{128C7842-3EB6-44EE-A2C7-BEF92E0CBC7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11102"/>
            <a:ext cx="1143000" cy="228600"/>
            <a:chOff x="4896" y="2112"/>
            <a:chExt cx="768" cy="192"/>
          </a:xfrm>
        </p:grpSpPr>
        <p:sp>
          <p:nvSpPr>
            <p:cNvPr id="104" name="Rectangle 186">
              <a:extLst>
                <a:ext uri="{FF2B5EF4-FFF2-40B4-BE49-F238E27FC236}">
                  <a16:creationId xmlns:a16="http://schemas.microsoft.com/office/drawing/2014/main" id="{57CA1022-916D-47B3-84A2-FCDD7F3F23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05" name="Rectangle 187">
              <a:extLst>
                <a:ext uri="{FF2B5EF4-FFF2-40B4-BE49-F238E27FC236}">
                  <a16:creationId xmlns:a16="http://schemas.microsoft.com/office/drawing/2014/main" id="{BE209EA8-510B-4428-9090-317ADF1127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06" name="Group 188">
            <a:extLst>
              <a:ext uri="{FF2B5EF4-FFF2-40B4-BE49-F238E27FC236}">
                <a16:creationId xmlns:a16="http://schemas.microsoft.com/office/drawing/2014/main" id="{96A2F5EB-F7B4-41DE-9046-D744A82B555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339702"/>
            <a:ext cx="1143000" cy="228600"/>
            <a:chOff x="4896" y="2112"/>
            <a:chExt cx="768" cy="192"/>
          </a:xfrm>
        </p:grpSpPr>
        <p:sp>
          <p:nvSpPr>
            <p:cNvPr id="107" name="Rectangle 189">
              <a:extLst>
                <a:ext uri="{FF2B5EF4-FFF2-40B4-BE49-F238E27FC236}">
                  <a16:creationId xmlns:a16="http://schemas.microsoft.com/office/drawing/2014/main" id="{633D9863-462B-4453-9F65-ED3248AFE1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08" name="Rectangle 190">
              <a:extLst>
                <a:ext uri="{FF2B5EF4-FFF2-40B4-BE49-F238E27FC236}">
                  <a16:creationId xmlns:a16="http://schemas.microsoft.com/office/drawing/2014/main" id="{01A85D07-0F78-4132-9804-BD590BFA2B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09" name="Group 191">
            <a:extLst>
              <a:ext uri="{FF2B5EF4-FFF2-40B4-BE49-F238E27FC236}">
                <a16:creationId xmlns:a16="http://schemas.microsoft.com/office/drawing/2014/main" id="{519AE984-14C0-473B-9FEB-EDEA8207743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68302"/>
            <a:ext cx="1143000" cy="228600"/>
            <a:chOff x="4896" y="2112"/>
            <a:chExt cx="768" cy="192"/>
          </a:xfrm>
        </p:grpSpPr>
        <p:sp>
          <p:nvSpPr>
            <p:cNvPr id="110" name="Rectangle 192">
              <a:extLst>
                <a:ext uri="{FF2B5EF4-FFF2-40B4-BE49-F238E27FC236}">
                  <a16:creationId xmlns:a16="http://schemas.microsoft.com/office/drawing/2014/main" id="{7B440BBB-ED24-4A3E-B680-07D765D783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11" name="Rectangle 193">
              <a:extLst>
                <a:ext uri="{FF2B5EF4-FFF2-40B4-BE49-F238E27FC236}">
                  <a16:creationId xmlns:a16="http://schemas.microsoft.com/office/drawing/2014/main" id="{363C4735-62FF-494B-9177-77A680EB9F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2" name="Group 195">
            <a:extLst>
              <a:ext uri="{FF2B5EF4-FFF2-40B4-BE49-F238E27FC236}">
                <a16:creationId xmlns:a16="http://schemas.microsoft.com/office/drawing/2014/main" id="{987DC30F-D313-481D-98B2-DA0E0178B2F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577702"/>
            <a:ext cx="1143000" cy="228600"/>
            <a:chOff x="4896" y="2112"/>
            <a:chExt cx="768" cy="192"/>
          </a:xfrm>
        </p:grpSpPr>
        <p:sp>
          <p:nvSpPr>
            <p:cNvPr id="113" name="Rectangle 196">
              <a:extLst>
                <a:ext uri="{FF2B5EF4-FFF2-40B4-BE49-F238E27FC236}">
                  <a16:creationId xmlns:a16="http://schemas.microsoft.com/office/drawing/2014/main" id="{B12A2FA1-6F04-49B8-9483-4C9A2D561B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14" name="Rectangle 197">
              <a:extLst>
                <a:ext uri="{FF2B5EF4-FFF2-40B4-BE49-F238E27FC236}">
                  <a16:creationId xmlns:a16="http://schemas.microsoft.com/office/drawing/2014/main" id="{3171BD7B-D9BB-4711-8C35-53B2B9C2CE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5" name="Group 198">
            <a:extLst>
              <a:ext uri="{FF2B5EF4-FFF2-40B4-BE49-F238E27FC236}">
                <a16:creationId xmlns:a16="http://schemas.microsoft.com/office/drawing/2014/main" id="{C03648F2-BAA6-4D93-B94D-27E185E0ADD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806302"/>
            <a:ext cx="1143000" cy="228600"/>
            <a:chOff x="4896" y="2112"/>
            <a:chExt cx="768" cy="192"/>
          </a:xfrm>
        </p:grpSpPr>
        <p:sp>
          <p:nvSpPr>
            <p:cNvPr id="116" name="Rectangle 199">
              <a:extLst>
                <a:ext uri="{FF2B5EF4-FFF2-40B4-BE49-F238E27FC236}">
                  <a16:creationId xmlns:a16="http://schemas.microsoft.com/office/drawing/2014/main" id="{F238755D-91D1-4E4A-95BE-E409BED134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17" name="Rectangle 200">
              <a:extLst>
                <a:ext uri="{FF2B5EF4-FFF2-40B4-BE49-F238E27FC236}">
                  <a16:creationId xmlns:a16="http://schemas.microsoft.com/office/drawing/2014/main" id="{F9BFD359-9125-4C59-949D-DDE0436758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8" name="Group 201">
            <a:extLst>
              <a:ext uri="{FF2B5EF4-FFF2-40B4-BE49-F238E27FC236}">
                <a16:creationId xmlns:a16="http://schemas.microsoft.com/office/drawing/2014/main" id="{95CC96B9-B18F-4FD8-966E-615F7F626B9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034902"/>
            <a:ext cx="1143000" cy="228600"/>
            <a:chOff x="4896" y="2112"/>
            <a:chExt cx="768" cy="192"/>
          </a:xfrm>
        </p:grpSpPr>
        <p:sp>
          <p:nvSpPr>
            <p:cNvPr id="119" name="Rectangle 202">
              <a:extLst>
                <a:ext uri="{FF2B5EF4-FFF2-40B4-BE49-F238E27FC236}">
                  <a16:creationId xmlns:a16="http://schemas.microsoft.com/office/drawing/2014/main" id="{27B2ECA2-8A9F-4BB3-B76D-C4E94A81A8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20" name="Rectangle 203">
              <a:extLst>
                <a:ext uri="{FF2B5EF4-FFF2-40B4-BE49-F238E27FC236}">
                  <a16:creationId xmlns:a16="http://schemas.microsoft.com/office/drawing/2014/main" id="{90381391-6659-47A8-A75B-89C5BB13EA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21" name="Group 204">
            <a:extLst>
              <a:ext uri="{FF2B5EF4-FFF2-40B4-BE49-F238E27FC236}">
                <a16:creationId xmlns:a16="http://schemas.microsoft.com/office/drawing/2014/main" id="{2DB13D9A-70AB-4C66-83AD-2CDC8DF37F8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63502"/>
            <a:ext cx="1143000" cy="228600"/>
            <a:chOff x="4896" y="2112"/>
            <a:chExt cx="768" cy="192"/>
          </a:xfrm>
        </p:grpSpPr>
        <p:sp>
          <p:nvSpPr>
            <p:cNvPr id="122" name="Rectangle 205">
              <a:extLst>
                <a:ext uri="{FF2B5EF4-FFF2-40B4-BE49-F238E27FC236}">
                  <a16:creationId xmlns:a16="http://schemas.microsoft.com/office/drawing/2014/main" id="{BCD7124C-9424-4989-8365-C9390857D2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23" name="Rectangle 206">
              <a:extLst>
                <a:ext uri="{FF2B5EF4-FFF2-40B4-BE49-F238E27FC236}">
                  <a16:creationId xmlns:a16="http://schemas.microsoft.com/office/drawing/2014/main" id="{6F8E0130-E1AF-4826-B887-7657BD22B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alibri"/>
                  <a:cs typeface="Calibri"/>
                </a:rPr>
                <a:t>tag/data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919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Effectiveness?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4180205" y="6428614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4">
                <a:moveTo>
                  <a:pt x="0" y="0"/>
                </a:moveTo>
                <a:lnTo>
                  <a:pt x="367055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548005" y="1326516"/>
            <a:ext cx="7967345" cy="5114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65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Renaming </a:t>
            </a:r>
            <a:r>
              <a:rPr sz="2400" dirty="0">
                <a:latin typeface="Verdana"/>
                <a:cs typeface="Verdana"/>
              </a:rPr>
              <a:t>and Out-of-order execution </a:t>
            </a:r>
            <a:r>
              <a:rPr sz="2400" spc="-5" dirty="0">
                <a:latin typeface="Verdana"/>
                <a:cs typeface="Verdana"/>
              </a:rPr>
              <a:t>was first  implemented in </a:t>
            </a:r>
            <a:r>
              <a:rPr sz="2400" dirty="0">
                <a:latin typeface="Verdana"/>
                <a:cs typeface="Verdana"/>
              </a:rPr>
              <a:t>1969 </a:t>
            </a:r>
            <a:r>
              <a:rPr sz="2400" spc="-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IBM 360/91 but </a:t>
            </a:r>
            <a:r>
              <a:rPr sz="2400" spc="-5" dirty="0">
                <a:latin typeface="Verdana"/>
                <a:cs typeface="Verdana"/>
              </a:rPr>
              <a:t>did </a:t>
            </a:r>
            <a:r>
              <a:rPr sz="2400" dirty="0">
                <a:latin typeface="Verdana"/>
                <a:cs typeface="Verdana"/>
              </a:rPr>
              <a:t>not  </a:t>
            </a:r>
            <a:r>
              <a:rPr sz="2400" spc="-5" dirty="0">
                <a:latin typeface="Verdana"/>
                <a:cs typeface="Verdana"/>
              </a:rPr>
              <a:t>show </a:t>
            </a:r>
            <a:r>
              <a:rPr sz="2400" dirty="0">
                <a:latin typeface="Verdana"/>
                <a:cs typeface="Verdana"/>
              </a:rPr>
              <a:t>up </a:t>
            </a:r>
            <a:r>
              <a:rPr sz="2400" spc="-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the subsequent </a:t>
            </a:r>
            <a:r>
              <a:rPr sz="2400" spc="-5" dirty="0">
                <a:latin typeface="Verdana"/>
                <a:cs typeface="Verdana"/>
              </a:rPr>
              <a:t>models until mid-  Nineties.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R="1499235" algn="ctr">
              <a:lnSpc>
                <a:spcPct val="100000"/>
              </a:lnSpc>
            </a:pPr>
            <a:r>
              <a:rPr sz="2400" i="1" spc="-5" dirty="0">
                <a:latin typeface="Verdana"/>
                <a:cs typeface="Verdana"/>
              </a:rPr>
              <a:t>Why ?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  <a:spcBef>
                <a:spcPts val="5"/>
              </a:spcBef>
            </a:pPr>
            <a:r>
              <a:rPr sz="2400" i="1" spc="-5" dirty="0">
                <a:latin typeface="Verdana"/>
                <a:cs typeface="Verdana"/>
              </a:rPr>
              <a:t>Reasons</a:t>
            </a:r>
            <a:endParaRPr sz="2400" dirty="0">
              <a:latin typeface="Verdana"/>
              <a:cs typeface="Verdana"/>
            </a:endParaRPr>
          </a:p>
          <a:p>
            <a:pPr marL="1339850" indent="-412750">
              <a:lnSpc>
                <a:spcPts val="2875"/>
              </a:lnSpc>
              <a:buAutoNum type="arabicPeriod"/>
              <a:tabLst>
                <a:tab pos="1340485" algn="l"/>
              </a:tabLst>
            </a:pPr>
            <a:r>
              <a:rPr sz="2400" spc="-5" dirty="0">
                <a:latin typeface="Verdana"/>
                <a:cs typeface="Verdana"/>
              </a:rPr>
              <a:t>Exceptions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precise!</a:t>
            </a:r>
            <a:endParaRPr sz="2400" dirty="0">
              <a:latin typeface="Verdana"/>
              <a:cs typeface="Verdana"/>
            </a:endParaRPr>
          </a:p>
          <a:p>
            <a:pPr marL="1339850" indent="-412750">
              <a:lnSpc>
                <a:spcPts val="2875"/>
              </a:lnSpc>
              <a:buAutoNum type="arabicPeriod"/>
              <a:tabLst>
                <a:tab pos="1340485" algn="l"/>
              </a:tabLst>
            </a:pPr>
            <a:r>
              <a:rPr sz="2400" spc="-5" dirty="0">
                <a:latin typeface="Verdana"/>
                <a:cs typeface="Verdana"/>
              </a:rPr>
              <a:t>Effective </a:t>
            </a:r>
            <a:r>
              <a:rPr sz="2400" dirty="0">
                <a:latin typeface="Verdana"/>
                <a:cs typeface="Verdana"/>
              </a:rPr>
              <a:t>on a very </a:t>
            </a:r>
            <a:r>
              <a:rPr sz="2400" spc="-5" dirty="0">
                <a:latin typeface="Verdana"/>
                <a:cs typeface="Verdana"/>
              </a:rPr>
              <a:t>small class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programs</a:t>
            </a:r>
            <a:endParaRPr lang="en-US" sz="2400" dirty="0">
              <a:latin typeface="Verdana"/>
              <a:cs typeface="Verdana"/>
            </a:endParaRPr>
          </a:p>
          <a:p>
            <a:pPr marL="1339850" indent="-412750">
              <a:lnSpc>
                <a:spcPts val="2875"/>
              </a:lnSpc>
              <a:buAutoNum type="arabicPeriod"/>
              <a:tabLst>
                <a:tab pos="1340485" algn="l"/>
              </a:tabLst>
            </a:pPr>
            <a:r>
              <a:rPr lang="en-US" sz="2400" dirty="0">
                <a:latin typeface="Verdana"/>
                <a:cs typeface="Verdana"/>
              </a:rPr>
              <a:t>Memory latency a much bigger problem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One more problem needed to be</a:t>
            </a:r>
            <a:r>
              <a:rPr sz="2400" spc="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solved</a:t>
            </a:r>
            <a:endParaRPr sz="2400" dirty="0">
              <a:latin typeface="Verdana"/>
              <a:cs typeface="Verdana"/>
            </a:endParaRPr>
          </a:p>
          <a:p>
            <a:pPr marL="4049395">
              <a:lnSpc>
                <a:spcPct val="100000"/>
              </a:lnSpc>
              <a:spcBef>
                <a:spcPts val="2014"/>
              </a:spcBef>
            </a:pP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Control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 transfers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217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Review: Three Strategies for Data Hazards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i="1" dirty="0">
                <a:latin typeface="Arial" panose="020B0604020202020204" pitchFamily="34" charset="0"/>
              </a:rPr>
              <a:t>Interlock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Wait for hazard to clear by holding dependent instruction in issue stage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i="1" dirty="0">
                <a:latin typeface="Arial" panose="020B0604020202020204" pitchFamily="34" charset="0"/>
              </a:rPr>
              <a:t>Bypass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Resolve hazard earlier by bypassing value as soon as available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i="1" dirty="0">
                <a:latin typeface="Arial" panose="020B0604020202020204" pitchFamily="34" charset="0"/>
              </a:rPr>
              <a:t>Speculate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Guess on value, correct if wrong</a:t>
            </a:r>
          </a:p>
        </p:txBody>
      </p:sp>
    </p:spTree>
    <p:extLst>
      <p:ext uri="{BB962C8B-B14F-4D97-AF65-F5344CB8AC3E}">
        <p14:creationId xmlns:p14="http://schemas.microsoft.com/office/powerpoint/2010/main" val="3916830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Out-of-Order Fades into Background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Out-of-order processing implemented commercially in 1960s, but disappeared again until 1990s as two major problems had to be solved: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Precise traps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Imprecise traps complicate debugging and OS code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Note, precise interrupts are relatively easy to provide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Branch prediction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Amount of exploitable instruction-level parallelism (ILP) limited by control hazards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Also, simpler machine designs in new technology beat complicated machines in old technology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Big advantage to fit processor &amp; caches on one chip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Microprocessors had era of 1%/week performance scaling</a:t>
            </a:r>
          </a:p>
        </p:txBody>
      </p:sp>
    </p:spTree>
    <p:extLst>
      <p:ext uri="{BB962C8B-B14F-4D97-AF65-F5344CB8AC3E}">
        <p14:creationId xmlns:p14="http://schemas.microsoft.com/office/powerpoint/2010/main" val="2170791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Precise Interrupts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It must appear as if an interrupt is taken between  two instructions	(say I</a:t>
            </a:r>
            <a:r>
              <a:rPr lang="en-US" altLang="en-US" sz="2400" baseline="-25000" dirty="0"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 and I</a:t>
            </a:r>
            <a:r>
              <a:rPr lang="en-US" altLang="en-US" sz="2400" baseline="-25000" dirty="0">
                <a:latin typeface="Arial" panose="020B0604020202020204" pitchFamily="34" charset="0"/>
              </a:rPr>
              <a:t>i+1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the effect of all instructions up to and including I</a:t>
            </a:r>
            <a:r>
              <a:rPr lang="en-US" altLang="en-US" sz="20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is  totally complete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no effect of any instruction after I</a:t>
            </a:r>
            <a:r>
              <a:rPr lang="en-US" altLang="en-US" sz="20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 has taken place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The interrupt handler either aborts the program or  restarts it at I</a:t>
            </a:r>
            <a:r>
              <a:rPr lang="en-US" altLang="en-US" sz="2400" baseline="-25000" dirty="0">
                <a:latin typeface="Arial" panose="020B0604020202020204" pitchFamily="34" charset="0"/>
              </a:rPr>
              <a:t>i+1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866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22194" y="127408"/>
            <a:ext cx="80253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Effect on Interrupts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Out-of-order Completion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2329815" y="1471874"/>
            <a:ext cx="2374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</a:t>
            </a:r>
            <a:r>
              <a:rPr sz="1950" i="1" baseline="-21367" dirty="0">
                <a:solidFill>
                  <a:srgbClr val="56127A"/>
                </a:solidFill>
                <a:latin typeface="Verdana"/>
                <a:cs typeface="Verdana"/>
              </a:rPr>
              <a:t>1 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</a:t>
            </a:r>
            <a:r>
              <a:rPr sz="1950" i="1" baseline="-21367" dirty="0">
                <a:solidFill>
                  <a:srgbClr val="56127A"/>
                </a:solidFill>
                <a:latin typeface="Verdana"/>
                <a:cs typeface="Verdana"/>
              </a:rPr>
              <a:t>2 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</a:t>
            </a:r>
            <a:r>
              <a:rPr sz="1950" i="1" baseline="-21367" dirty="0">
                <a:solidFill>
                  <a:srgbClr val="56127A"/>
                </a:solidFill>
                <a:latin typeface="Verdana"/>
                <a:cs typeface="Verdana"/>
              </a:rPr>
              <a:t>3 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</a:t>
            </a:r>
            <a:r>
              <a:rPr sz="1950" i="1" baseline="-21367" dirty="0">
                <a:solidFill>
                  <a:srgbClr val="56127A"/>
                </a:solidFill>
                <a:latin typeface="Verdana"/>
                <a:cs typeface="Verdana"/>
              </a:rPr>
              <a:t>4 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</a:t>
            </a:r>
            <a:r>
              <a:rPr sz="1950" i="1" baseline="-21367" dirty="0">
                <a:solidFill>
                  <a:srgbClr val="56127A"/>
                </a:solidFill>
                <a:latin typeface="Verdana"/>
                <a:cs typeface="Verdana"/>
              </a:rPr>
              <a:t>5 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</a:t>
            </a:r>
            <a:r>
              <a:rPr sz="1950" i="1" baseline="-21367" dirty="0">
                <a:solidFill>
                  <a:srgbClr val="56127A"/>
                </a:solidFill>
                <a:latin typeface="Verdana"/>
                <a:cs typeface="Verdana"/>
              </a:rPr>
              <a:t>6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902841" y="1471874"/>
            <a:ext cx="276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f4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902750" y="2081473"/>
            <a:ext cx="2762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f4  f2 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6  f2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86353" y="3747215"/>
            <a:ext cx="2374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Verdana"/>
                <a:cs typeface="Verdana"/>
              </a:rPr>
              <a:t>out-of-order</a:t>
            </a:r>
            <a:r>
              <a:rPr sz="2000" i="1" spc="-3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comp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554857" y="4059372"/>
            <a:ext cx="3575685" cy="710565"/>
          </a:xfrm>
          <a:custGeom>
            <a:avLst/>
            <a:gdLst/>
            <a:ahLst/>
            <a:cxnLst/>
            <a:rect l="l" t="t" r="r" b="b"/>
            <a:pathLst>
              <a:path w="3575684" h="710564">
                <a:moveTo>
                  <a:pt x="3537204" y="697229"/>
                </a:moveTo>
                <a:lnTo>
                  <a:pt x="3047" y="697229"/>
                </a:lnTo>
                <a:lnTo>
                  <a:pt x="0" y="700277"/>
                </a:lnTo>
                <a:lnTo>
                  <a:pt x="0" y="707135"/>
                </a:lnTo>
                <a:lnTo>
                  <a:pt x="3047" y="710183"/>
                </a:lnTo>
                <a:lnTo>
                  <a:pt x="3530345" y="710183"/>
                </a:lnTo>
                <a:lnTo>
                  <a:pt x="3530345" y="703325"/>
                </a:lnTo>
                <a:lnTo>
                  <a:pt x="3537204" y="697229"/>
                </a:lnTo>
                <a:close/>
              </a:path>
              <a:path w="3575684" h="710564">
                <a:moveTo>
                  <a:pt x="1363979" y="614933"/>
                </a:moveTo>
                <a:lnTo>
                  <a:pt x="6096" y="614933"/>
                </a:lnTo>
                <a:lnTo>
                  <a:pt x="3047" y="617220"/>
                </a:lnTo>
                <a:lnTo>
                  <a:pt x="3047" y="624840"/>
                </a:lnTo>
                <a:lnTo>
                  <a:pt x="6096" y="627125"/>
                </a:lnTo>
                <a:lnTo>
                  <a:pt x="1357122" y="627125"/>
                </a:lnTo>
                <a:lnTo>
                  <a:pt x="1357122" y="621029"/>
                </a:lnTo>
                <a:lnTo>
                  <a:pt x="1363979" y="614933"/>
                </a:lnTo>
                <a:close/>
              </a:path>
              <a:path w="3575684" h="710564">
                <a:moveTo>
                  <a:pt x="1402079" y="76200"/>
                </a:moveTo>
                <a:lnTo>
                  <a:pt x="1363979" y="0"/>
                </a:lnTo>
                <a:lnTo>
                  <a:pt x="1325879" y="76200"/>
                </a:lnTo>
                <a:lnTo>
                  <a:pt x="1357122" y="76200"/>
                </a:lnTo>
                <a:lnTo>
                  <a:pt x="1357122" y="60197"/>
                </a:lnTo>
                <a:lnTo>
                  <a:pt x="1360170" y="57150"/>
                </a:lnTo>
                <a:lnTo>
                  <a:pt x="1367028" y="57150"/>
                </a:lnTo>
                <a:lnTo>
                  <a:pt x="1370076" y="60197"/>
                </a:lnTo>
                <a:lnTo>
                  <a:pt x="1370076" y="76200"/>
                </a:lnTo>
                <a:lnTo>
                  <a:pt x="1402079" y="76200"/>
                </a:lnTo>
                <a:close/>
              </a:path>
              <a:path w="3575684" h="710564">
                <a:moveTo>
                  <a:pt x="1370076" y="76200"/>
                </a:moveTo>
                <a:lnTo>
                  <a:pt x="1370076" y="60197"/>
                </a:lnTo>
                <a:lnTo>
                  <a:pt x="1367028" y="57150"/>
                </a:lnTo>
                <a:lnTo>
                  <a:pt x="1360170" y="57150"/>
                </a:lnTo>
                <a:lnTo>
                  <a:pt x="1357122" y="60197"/>
                </a:lnTo>
                <a:lnTo>
                  <a:pt x="1357122" y="76200"/>
                </a:lnTo>
                <a:lnTo>
                  <a:pt x="1370076" y="76200"/>
                </a:lnTo>
                <a:close/>
              </a:path>
              <a:path w="3575684" h="710564">
                <a:moveTo>
                  <a:pt x="1370076" y="624840"/>
                </a:moveTo>
                <a:lnTo>
                  <a:pt x="1370076" y="76200"/>
                </a:lnTo>
                <a:lnTo>
                  <a:pt x="1357122" y="76200"/>
                </a:lnTo>
                <a:lnTo>
                  <a:pt x="1357122" y="614933"/>
                </a:lnTo>
                <a:lnTo>
                  <a:pt x="1363979" y="614933"/>
                </a:lnTo>
                <a:lnTo>
                  <a:pt x="1363979" y="627125"/>
                </a:lnTo>
                <a:lnTo>
                  <a:pt x="1367028" y="627125"/>
                </a:lnTo>
                <a:lnTo>
                  <a:pt x="1370076" y="624840"/>
                </a:lnTo>
                <a:close/>
              </a:path>
              <a:path w="3575684" h="710564">
                <a:moveTo>
                  <a:pt x="1363979" y="627125"/>
                </a:moveTo>
                <a:lnTo>
                  <a:pt x="1363979" y="614933"/>
                </a:lnTo>
                <a:lnTo>
                  <a:pt x="1357122" y="621029"/>
                </a:lnTo>
                <a:lnTo>
                  <a:pt x="1357122" y="627125"/>
                </a:lnTo>
                <a:lnTo>
                  <a:pt x="1363979" y="627125"/>
                </a:lnTo>
                <a:close/>
              </a:path>
              <a:path w="3575684" h="710564">
                <a:moveTo>
                  <a:pt x="3575304" y="159257"/>
                </a:moveTo>
                <a:lnTo>
                  <a:pt x="3537204" y="83057"/>
                </a:lnTo>
                <a:lnTo>
                  <a:pt x="3499104" y="159257"/>
                </a:lnTo>
                <a:lnTo>
                  <a:pt x="3530345" y="159257"/>
                </a:lnTo>
                <a:lnTo>
                  <a:pt x="3530345" y="142493"/>
                </a:lnTo>
                <a:lnTo>
                  <a:pt x="3533393" y="140207"/>
                </a:lnTo>
                <a:lnTo>
                  <a:pt x="3540252" y="140207"/>
                </a:lnTo>
                <a:lnTo>
                  <a:pt x="3543300" y="142493"/>
                </a:lnTo>
                <a:lnTo>
                  <a:pt x="3543300" y="159257"/>
                </a:lnTo>
                <a:lnTo>
                  <a:pt x="3575304" y="159257"/>
                </a:lnTo>
                <a:close/>
              </a:path>
              <a:path w="3575684" h="710564">
                <a:moveTo>
                  <a:pt x="3543300" y="159257"/>
                </a:moveTo>
                <a:lnTo>
                  <a:pt x="3543300" y="142493"/>
                </a:lnTo>
                <a:lnTo>
                  <a:pt x="3540252" y="140207"/>
                </a:lnTo>
                <a:lnTo>
                  <a:pt x="3533393" y="140207"/>
                </a:lnTo>
                <a:lnTo>
                  <a:pt x="3530345" y="142493"/>
                </a:lnTo>
                <a:lnTo>
                  <a:pt x="3530345" y="159257"/>
                </a:lnTo>
                <a:lnTo>
                  <a:pt x="3543300" y="159257"/>
                </a:lnTo>
                <a:close/>
              </a:path>
              <a:path w="3575684" h="710564">
                <a:moveTo>
                  <a:pt x="3543300" y="707135"/>
                </a:moveTo>
                <a:lnTo>
                  <a:pt x="3543300" y="159257"/>
                </a:lnTo>
                <a:lnTo>
                  <a:pt x="3530345" y="159257"/>
                </a:lnTo>
                <a:lnTo>
                  <a:pt x="3530345" y="697229"/>
                </a:lnTo>
                <a:lnTo>
                  <a:pt x="3537204" y="697229"/>
                </a:lnTo>
                <a:lnTo>
                  <a:pt x="3537204" y="710183"/>
                </a:lnTo>
                <a:lnTo>
                  <a:pt x="3540252" y="710183"/>
                </a:lnTo>
                <a:lnTo>
                  <a:pt x="3543300" y="707135"/>
                </a:lnTo>
                <a:close/>
              </a:path>
              <a:path w="3575684" h="710564">
                <a:moveTo>
                  <a:pt x="3537204" y="710183"/>
                </a:moveTo>
                <a:lnTo>
                  <a:pt x="3537204" y="697229"/>
                </a:lnTo>
                <a:lnTo>
                  <a:pt x="3530345" y="703325"/>
                </a:lnTo>
                <a:lnTo>
                  <a:pt x="3530345" y="710183"/>
                </a:lnTo>
                <a:lnTo>
                  <a:pt x="3537204" y="7101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4999868" y="4103055"/>
            <a:ext cx="1270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Verdana"/>
                <a:cs typeface="Verdana"/>
              </a:rPr>
              <a:t>restore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f2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3244215" y="1471874"/>
            <a:ext cx="5442585" cy="296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2135" algn="l"/>
                <a:tab pos="2756535" algn="l"/>
              </a:tabLst>
            </a:pP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DIVD	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f6,	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f6,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841500" algn="l"/>
                <a:tab pos="2756535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LD	f2,	45(r3)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840864" algn="l"/>
                <a:tab pos="2755900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MULTD	f0,	f2,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842135" algn="l"/>
                <a:tab pos="2756535" algn="l"/>
              </a:tabLst>
            </a:pP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DIVD	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f8,	f6,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841500" algn="l"/>
                <a:tab pos="2756535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SUBD	f10,	f0,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842135" algn="l"/>
                <a:tab pos="2756535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ADDD	f6,	f8,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tabLst>
                <a:tab pos="526415" algn="l"/>
                <a:tab pos="955675" algn="l"/>
                <a:tab pos="1383665" algn="l"/>
                <a:tab pos="1812289" algn="l"/>
                <a:tab pos="2240915" algn="l"/>
                <a:tab pos="2670175" algn="l"/>
                <a:tab pos="3097530" algn="l"/>
                <a:tab pos="3526790" algn="l"/>
                <a:tab pos="3954779" algn="l"/>
                <a:tab pos="4384040" algn="l"/>
                <a:tab pos="4812030" algn="l"/>
              </a:tabLst>
            </a:pPr>
            <a:r>
              <a:rPr sz="2000" spc="-5" dirty="0">
                <a:latin typeface="Verdana"/>
                <a:cs typeface="Verdana"/>
              </a:rPr>
              <a:t>1	2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</a:t>
            </a:r>
            <a:r>
              <a:rPr sz="2000" spc="-5" dirty="0">
                <a:latin typeface="Verdana"/>
                <a:cs typeface="Verdana"/>
              </a:rPr>
              <a:t>	3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</a:t>
            </a:r>
            <a:r>
              <a:rPr sz="2000" spc="-5" dirty="0">
                <a:latin typeface="Verdana"/>
                <a:cs typeface="Verdana"/>
              </a:rPr>
              <a:t>	4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</a:t>
            </a:r>
            <a:r>
              <a:rPr sz="2000" spc="-5" dirty="0">
                <a:latin typeface="Verdana"/>
                <a:cs typeface="Verdana"/>
              </a:rPr>
              <a:t>	5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sz="2000" spc="-5" dirty="0">
                <a:latin typeface="Verdana"/>
                <a:cs typeface="Verdana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</a:t>
            </a:r>
            <a:r>
              <a:rPr sz="2000" spc="-5" dirty="0">
                <a:latin typeface="Verdana"/>
                <a:cs typeface="Verdana"/>
              </a:rPr>
              <a:t>	6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2000" i="1" spc="-10" dirty="0">
                <a:latin typeface="Verdana"/>
                <a:cs typeface="Verdana"/>
              </a:rPr>
              <a:t>restore</a:t>
            </a:r>
            <a:r>
              <a:rPr sz="2000" i="1" spc="-65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f10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586358" y="4416993"/>
            <a:ext cx="757682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Verdana"/>
                <a:cs typeface="Verdana"/>
              </a:rPr>
              <a:t>Consider interrupts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Precise interrupts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are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difficult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to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implement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at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high</a:t>
            </a:r>
            <a:r>
              <a:rPr sz="2000" i="1" spc="85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speed</a:t>
            </a:r>
            <a:endParaRPr sz="2000">
              <a:latin typeface="Verdana"/>
              <a:cs typeface="Verdana"/>
            </a:endParaRPr>
          </a:p>
          <a:p>
            <a:pPr marL="1104900" marR="5080" indent="-178435">
              <a:lnSpc>
                <a:spcPct val="100000"/>
              </a:lnSpc>
            </a:pP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- want to start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execution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of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later instructions before  exception checks finished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on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earlier</a:t>
            </a:r>
            <a:r>
              <a:rPr sz="2000" i="1" spc="5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instructions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667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18369" y="65782"/>
            <a:ext cx="80253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Exception Handling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Arial" panose="020B0604020202020204" pitchFamily="34" charset="0"/>
              </a:rPr>
              <a:t>(In-Order Five-Stage Pipeline)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64513" y="5021334"/>
            <a:ext cx="84878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Hold exception flags in pipeline until commit point (M stage)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Exceptions in earlier pipe stages override later exceptions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Inject external interrupts at commit point (override others)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If exception at commit: update Cause and EPC registers, kill  all stages, inject handler PC into fetch stage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7071434" y="588130"/>
            <a:ext cx="922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7E6759"/>
                </a:solidFill>
                <a:latin typeface="Verdana"/>
                <a:cs typeface="Verdana"/>
              </a:rPr>
              <a:t>Commit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299286" y="1217288"/>
            <a:ext cx="7604759" cy="0"/>
          </a:xfrm>
          <a:custGeom>
            <a:avLst/>
            <a:gdLst/>
            <a:ahLst/>
            <a:cxnLst/>
            <a:rect l="l" t="t" r="r" b="b"/>
            <a:pathLst>
              <a:path w="7604759">
                <a:moveTo>
                  <a:pt x="0" y="0"/>
                </a:moveTo>
                <a:lnTo>
                  <a:pt x="7604379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201495" y="1928233"/>
            <a:ext cx="6044565" cy="2531745"/>
          </a:xfrm>
          <a:custGeom>
            <a:avLst/>
            <a:gdLst/>
            <a:ahLst/>
            <a:cxnLst/>
            <a:rect l="l" t="t" r="r" b="b"/>
            <a:pathLst>
              <a:path w="6044565" h="2531745">
                <a:moveTo>
                  <a:pt x="25146" y="1523999"/>
                </a:moveTo>
                <a:lnTo>
                  <a:pt x="25145" y="0"/>
                </a:lnTo>
                <a:lnTo>
                  <a:pt x="0" y="0"/>
                </a:lnTo>
                <a:lnTo>
                  <a:pt x="0" y="1543811"/>
                </a:lnTo>
                <a:lnTo>
                  <a:pt x="5334" y="1549907"/>
                </a:lnTo>
                <a:lnTo>
                  <a:pt x="12192" y="1549907"/>
                </a:lnTo>
                <a:lnTo>
                  <a:pt x="12192" y="1523999"/>
                </a:lnTo>
                <a:lnTo>
                  <a:pt x="25146" y="1523999"/>
                </a:lnTo>
                <a:close/>
              </a:path>
              <a:path w="6044565" h="2531745">
                <a:moveTo>
                  <a:pt x="1396746" y="1549907"/>
                </a:moveTo>
                <a:lnTo>
                  <a:pt x="1396746" y="1523999"/>
                </a:lnTo>
                <a:lnTo>
                  <a:pt x="12192" y="1523999"/>
                </a:lnTo>
                <a:lnTo>
                  <a:pt x="25146" y="1536953"/>
                </a:lnTo>
                <a:lnTo>
                  <a:pt x="25146" y="1549907"/>
                </a:lnTo>
                <a:lnTo>
                  <a:pt x="1396746" y="1549907"/>
                </a:lnTo>
                <a:close/>
              </a:path>
              <a:path w="6044565" h="2531745">
                <a:moveTo>
                  <a:pt x="25146" y="1549907"/>
                </a:moveTo>
                <a:lnTo>
                  <a:pt x="25146" y="1536953"/>
                </a:lnTo>
                <a:lnTo>
                  <a:pt x="12192" y="1523999"/>
                </a:lnTo>
                <a:lnTo>
                  <a:pt x="12192" y="1549907"/>
                </a:lnTo>
                <a:lnTo>
                  <a:pt x="25146" y="1549907"/>
                </a:lnTo>
                <a:close/>
              </a:path>
              <a:path w="6044565" h="2531745">
                <a:moveTo>
                  <a:pt x="1459992" y="1536953"/>
                </a:moveTo>
                <a:lnTo>
                  <a:pt x="1383791" y="1498853"/>
                </a:lnTo>
                <a:lnTo>
                  <a:pt x="1383791" y="1523999"/>
                </a:lnTo>
                <a:lnTo>
                  <a:pt x="1396746" y="1523999"/>
                </a:lnTo>
                <a:lnTo>
                  <a:pt x="1396746" y="1568577"/>
                </a:lnTo>
                <a:lnTo>
                  <a:pt x="1459992" y="1536953"/>
                </a:lnTo>
                <a:close/>
              </a:path>
              <a:path w="6044565" h="2531745">
                <a:moveTo>
                  <a:pt x="1396746" y="1568577"/>
                </a:moveTo>
                <a:lnTo>
                  <a:pt x="1396746" y="1549907"/>
                </a:lnTo>
                <a:lnTo>
                  <a:pt x="1383791" y="1549907"/>
                </a:lnTo>
                <a:lnTo>
                  <a:pt x="1383791" y="1575053"/>
                </a:lnTo>
                <a:lnTo>
                  <a:pt x="1396746" y="1568577"/>
                </a:lnTo>
                <a:close/>
              </a:path>
              <a:path w="6044565" h="2531745">
                <a:moveTo>
                  <a:pt x="5282946" y="959965"/>
                </a:moveTo>
                <a:lnTo>
                  <a:pt x="5282946" y="25907"/>
                </a:lnTo>
                <a:lnTo>
                  <a:pt x="5257799" y="25907"/>
                </a:lnTo>
                <a:lnTo>
                  <a:pt x="5257799" y="970787"/>
                </a:lnTo>
                <a:lnTo>
                  <a:pt x="5259324" y="974597"/>
                </a:lnTo>
                <a:lnTo>
                  <a:pt x="5263134" y="976883"/>
                </a:lnTo>
                <a:lnTo>
                  <a:pt x="5277612" y="986826"/>
                </a:lnTo>
                <a:lnTo>
                  <a:pt x="5277612" y="956309"/>
                </a:lnTo>
                <a:lnTo>
                  <a:pt x="5282946" y="959965"/>
                </a:lnTo>
                <a:close/>
              </a:path>
              <a:path w="6044565" h="2531745">
                <a:moveTo>
                  <a:pt x="5824231" y="1330942"/>
                </a:moveTo>
                <a:lnTo>
                  <a:pt x="5277612" y="956309"/>
                </a:lnTo>
                <a:lnTo>
                  <a:pt x="5282946" y="966215"/>
                </a:lnTo>
                <a:lnTo>
                  <a:pt x="5282946" y="990489"/>
                </a:lnTo>
                <a:lnTo>
                  <a:pt x="5809816" y="1352307"/>
                </a:lnTo>
                <a:lnTo>
                  <a:pt x="5824231" y="1330942"/>
                </a:lnTo>
                <a:close/>
              </a:path>
              <a:path w="6044565" h="2531745">
                <a:moveTo>
                  <a:pt x="5282946" y="990489"/>
                </a:moveTo>
                <a:lnTo>
                  <a:pt x="5282946" y="966215"/>
                </a:lnTo>
                <a:lnTo>
                  <a:pt x="5277612" y="956309"/>
                </a:lnTo>
                <a:lnTo>
                  <a:pt x="5277612" y="986826"/>
                </a:lnTo>
                <a:lnTo>
                  <a:pt x="5282946" y="990489"/>
                </a:lnTo>
                <a:close/>
              </a:path>
              <a:path w="6044565" h="2531745">
                <a:moveTo>
                  <a:pt x="5834634" y="1378423"/>
                </a:moveTo>
                <a:lnTo>
                  <a:pt x="5834634" y="1338071"/>
                </a:lnTo>
                <a:lnTo>
                  <a:pt x="5820155" y="1359407"/>
                </a:lnTo>
                <a:lnTo>
                  <a:pt x="5809816" y="1352307"/>
                </a:lnTo>
                <a:lnTo>
                  <a:pt x="5795772" y="1373124"/>
                </a:lnTo>
                <a:lnTo>
                  <a:pt x="5834634" y="1378423"/>
                </a:lnTo>
                <a:close/>
              </a:path>
              <a:path w="6044565" h="2531745">
                <a:moveTo>
                  <a:pt x="5834634" y="1338071"/>
                </a:moveTo>
                <a:lnTo>
                  <a:pt x="5824231" y="1330942"/>
                </a:lnTo>
                <a:lnTo>
                  <a:pt x="5809816" y="1352307"/>
                </a:lnTo>
                <a:lnTo>
                  <a:pt x="5820155" y="1359407"/>
                </a:lnTo>
                <a:lnTo>
                  <a:pt x="5834634" y="1338071"/>
                </a:lnTo>
                <a:close/>
              </a:path>
              <a:path w="6044565" h="2531745">
                <a:moveTo>
                  <a:pt x="5879591" y="1384553"/>
                </a:moveTo>
                <a:lnTo>
                  <a:pt x="5838443" y="1309877"/>
                </a:lnTo>
                <a:lnTo>
                  <a:pt x="5824231" y="1330942"/>
                </a:lnTo>
                <a:lnTo>
                  <a:pt x="5834634" y="1338071"/>
                </a:lnTo>
                <a:lnTo>
                  <a:pt x="5834634" y="1378423"/>
                </a:lnTo>
                <a:lnTo>
                  <a:pt x="5879591" y="1384553"/>
                </a:lnTo>
                <a:close/>
              </a:path>
              <a:path w="6044565" h="2531745">
                <a:moveTo>
                  <a:pt x="6020201" y="1918257"/>
                </a:moveTo>
                <a:lnTo>
                  <a:pt x="5995995" y="1910103"/>
                </a:lnTo>
                <a:lnTo>
                  <a:pt x="5791199" y="2523744"/>
                </a:lnTo>
                <a:lnTo>
                  <a:pt x="5815584" y="2531364"/>
                </a:lnTo>
                <a:lnTo>
                  <a:pt x="6020201" y="1918257"/>
                </a:lnTo>
                <a:close/>
              </a:path>
              <a:path w="6044565" h="2531745">
                <a:moveTo>
                  <a:pt x="6044184" y="1926335"/>
                </a:moveTo>
                <a:lnTo>
                  <a:pt x="6031991" y="1841753"/>
                </a:lnTo>
                <a:lnTo>
                  <a:pt x="5971793" y="1901951"/>
                </a:lnTo>
                <a:lnTo>
                  <a:pt x="5995995" y="1910103"/>
                </a:lnTo>
                <a:lnTo>
                  <a:pt x="5999987" y="1898141"/>
                </a:lnTo>
                <a:lnTo>
                  <a:pt x="6024372" y="1905761"/>
                </a:lnTo>
                <a:lnTo>
                  <a:pt x="6024372" y="1919662"/>
                </a:lnTo>
                <a:lnTo>
                  <a:pt x="6044184" y="1926335"/>
                </a:lnTo>
                <a:close/>
              </a:path>
              <a:path w="6044565" h="2531745">
                <a:moveTo>
                  <a:pt x="6024372" y="1905761"/>
                </a:moveTo>
                <a:lnTo>
                  <a:pt x="5999987" y="1898141"/>
                </a:lnTo>
                <a:lnTo>
                  <a:pt x="5995995" y="1910103"/>
                </a:lnTo>
                <a:lnTo>
                  <a:pt x="6020201" y="1918257"/>
                </a:lnTo>
                <a:lnTo>
                  <a:pt x="6024372" y="1905761"/>
                </a:lnTo>
                <a:close/>
              </a:path>
              <a:path w="6044565" h="2531745">
                <a:moveTo>
                  <a:pt x="6024372" y="1919662"/>
                </a:moveTo>
                <a:lnTo>
                  <a:pt x="6024372" y="1905761"/>
                </a:lnTo>
                <a:lnTo>
                  <a:pt x="6020201" y="1918257"/>
                </a:lnTo>
                <a:lnTo>
                  <a:pt x="6024372" y="1919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 txBox="1"/>
          <p:nvPr/>
        </p:nvSpPr>
        <p:spPr>
          <a:xfrm>
            <a:off x="6370394" y="4411845"/>
            <a:ext cx="12700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Asynchronous  Interrupts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26614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6614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2647263" y="3200265"/>
            <a:ext cx="3352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Verdana"/>
                <a:cs typeface="Verdana"/>
              </a:rPr>
              <a:t>Exc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2733372" y="3412859"/>
            <a:ext cx="162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26614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799" y="156972"/>
                </a:moveTo>
                <a:lnTo>
                  <a:pt x="152399" y="0"/>
                </a:lnTo>
                <a:lnTo>
                  <a:pt x="0" y="156972"/>
                </a:lnTo>
                <a:lnTo>
                  <a:pt x="304799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26614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399" y="0"/>
                </a:lnTo>
                <a:lnTo>
                  <a:pt x="304799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6614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6614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 txBox="1"/>
          <p:nvPr/>
        </p:nvSpPr>
        <p:spPr>
          <a:xfrm>
            <a:off x="2685363" y="4114665"/>
            <a:ext cx="2571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 marR="5080" indent="-4826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Verdana"/>
                <a:cs typeface="Verdana"/>
              </a:rPr>
              <a:t>PC  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26614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799" y="156972"/>
                </a:moveTo>
                <a:lnTo>
                  <a:pt x="152399" y="0"/>
                </a:lnTo>
                <a:lnTo>
                  <a:pt x="0" y="156972"/>
                </a:lnTo>
                <a:lnTo>
                  <a:pt x="304799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6614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399" y="0"/>
                </a:lnTo>
                <a:lnTo>
                  <a:pt x="304799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820494" y="1890133"/>
            <a:ext cx="7950200" cy="2451735"/>
          </a:xfrm>
          <a:custGeom>
            <a:avLst/>
            <a:gdLst/>
            <a:ahLst/>
            <a:cxnLst/>
            <a:rect l="l" t="t" r="r" b="b"/>
            <a:pathLst>
              <a:path w="7950200" h="2451735">
                <a:moveTo>
                  <a:pt x="25146" y="2400299"/>
                </a:moveTo>
                <a:lnTo>
                  <a:pt x="25146" y="51054"/>
                </a:lnTo>
                <a:lnTo>
                  <a:pt x="0" y="51054"/>
                </a:lnTo>
                <a:lnTo>
                  <a:pt x="0" y="2420111"/>
                </a:lnTo>
                <a:lnTo>
                  <a:pt x="5334" y="2426207"/>
                </a:lnTo>
                <a:lnTo>
                  <a:pt x="12192" y="2426207"/>
                </a:lnTo>
                <a:lnTo>
                  <a:pt x="12192" y="2400299"/>
                </a:lnTo>
                <a:lnTo>
                  <a:pt x="25146" y="2400299"/>
                </a:lnTo>
                <a:close/>
              </a:path>
              <a:path w="7950200" h="2451735">
                <a:moveTo>
                  <a:pt x="1777746" y="2426207"/>
                </a:moveTo>
                <a:lnTo>
                  <a:pt x="1777746" y="2400299"/>
                </a:lnTo>
                <a:lnTo>
                  <a:pt x="12192" y="2400299"/>
                </a:lnTo>
                <a:lnTo>
                  <a:pt x="25146" y="2413254"/>
                </a:lnTo>
                <a:lnTo>
                  <a:pt x="25146" y="2426207"/>
                </a:lnTo>
                <a:lnTo>
                  <a:pt x="1777746" y="2426207"/>
                </a:lnTo>
                <a:close/>
              </a:path>
              <a:path w="7950200" h="2451735">
                <a:moveTo>
                  <a:pt x="25146" y="2426207"/>
                </a:moveTo>
                <a:lnTo>
                  <a:pt x="25146" y="2413254"/>
                </a:lnTo>
                <a:lnTo>
                  <a:pt x="12192" y="2400299"/>
                </a:lnTo>
                <a:lnTo>
                  <a:pt x="12192" y="2426207"/>
                </a:lnTo>
                <a:lnTo>
                  <a:pt x="25146" y="2426207"/>
                </a:lnTo>
                <a:close/>
              </a:path>
              <a:path w="7950200" h="2451735">
                <a:moveTo>
                  <a:pt x="1840992" y="2413254"/>
                </a:moveTo>
                <a:lnTo>
                  <a:pt x="1764792" y="2375154"/>
                </a:lnTo>
                <a:lnTo>
                  <a:pt x="1764792" y="2400299"/>
                </a:lnTo>
                <a:lnTo>
                  <a:pt x="1777746" y="2400299"/>
                </a:lnTo>
                <a:lnTo>
                  <a:pt x="1777746" y="2444877"/>
                </a:lnTo>
                <a:lnTo>
                  <a:pt x="1840992" y="2413254"/>
                </a:lnTo>
                <a:close/>
              </a:path>
              <a:path w="7950200" h="2451735">
                <a:moveTo>
                  <a:pt x="1777746" y="2444877"/>
                </a:moveTo>
                <a:lnTo>
                  <a:pt x="1777746" y="2426207"/>
                </a:lnTo>
                <a:lnTo>
                  <a:pt x="1764792" y="2426207"/>
                </a:lnTo>
                <a:lnTo>
                  <a:pt x="1764792" y="2451354"/>
                </a:lnTo>
                <a:lnTo>
                  <a:pt x="1777746" y="2444877"/>
                </a:lnTo>
                <a:close/>
              </a:path>
              <a:path w="7950200" h="2451735">
                <a:moveTo>
                  <a:pt x="7886699" y="51054"/>
                </a:moveTo>
                <a:lnTo>
                  <a:pt x="7886699" y="25908"/>
                </a:lnTo>
                <a:lnTo>
                  <a:pt x="4444746" y="25908"/>
                </a:lnTo>
                <a:lnTo>
                  <a:pt x="4444746" y="51054"/>
                </a:lnTo>
                <a:lnTo>
                  <a:pt x="7886699" y="51054"/>
                </a:lnTo>
                <a:close/>
              </a:path>
              <a:path w="7950200" h="2451735">
                <a:moveTo>
                  <a:pt x="7949946" y="38100"/>
                </a:moveTo>
                <a:lnTo>
                  <a:pt x="7873746" y="0"/>
                </a:lnTo>
                <a:lnTo>
                  <a:pt x="7873746" y="25908"/>
                </a:lnTo>
                <a:lnTo>
                  <a:pt x="7886699" y="25908"/>
                </a:lnTo>
                <a:lnTo>
                  <a:pt x="7886699" y="69723"/>
                </a:lnTo>
                <a:lnTo>
                  <a:pt x="7949946" y="38100"/>
                </a:lnTo>
                <a:close/>
              </a:path>
              <a:path w="7950200" h="2451735">
                <a:moveTo>
                  <a:pt x="7886699" y="69723"/>
                </a:moveTo>
                <a:lnTo>
                  <a:pt x="7886699" y="51054"/>
                </a:lnTo>
                <a:lnTo>
                  <a:pt x="7873746" y="51054"/>
                </a:lnTo>
                <a:lnTo>
                  <a:pt x="7873746" y="76200"/>
                </a:lnTo>
                <a:lnTo>
                  <a:pt x="7886699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4198441" y="192823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2979241" y="19282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2522041" y="19282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769441" y="192823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4646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199"/>
                </a:lnTo>
                <a:lnTo>
                  <a:pt x="304800" y="12191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 txBox="1"/>
          <p:nvPr/>
        </p:nvSpPr>
        <p:spPr>
          <a:xfrm>
            <a:off x="472515" y="1792089"/>
            <a:ext cx="290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PC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7"/>
          <p:cNvSpPr/>
          <p:nvPr/>
        </p:nvSpPr>
        <p:spPr>
          <a:xfrm>
            <a:off x="4646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599"/>
                </a:moveTo>
                <a:lnTo>
                  <a:pt x="152400" y="0"/>
                </a:lnTo>
                <a:lnTo>
                  <a:pt x="304800" y="2285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1607641" y="1394833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0" y="0"/>
                </a:moveTo>
                <a:lnTo>
                  <a:pt x="0" y="990600"/>
                </a:lnTo>
                <a:lnTo>
                  <a:pt x="914400" y="990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1607641" y="1394833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0" y="0"/>
                </a:moveTo>
                <a:lnTo>
                  <a:pt x="0" y="990600"/>
                </a:lnTo>
                <a:lnTo>
                  <a:pt x="914400" y="990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 txBox="1"/>
          <p:nvPr/>
        </p:nvSpPr>
        <p:spPr>
          <a:xfrm>
            <a:off x="1777051" y="1600828"/>
            <a:ext cx="5778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Inst.  Mem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1"/>
          <p:cNvSpPr/>
          <p:nvPr/>
        </p:nvSpPr>
        <p:spPr>
          <a:xfrm>
            <a:off x="26744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200"/>
                </a:ln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26744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200"/>
                </a:ln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 txBox="1"/>
          <p:nvPr/>
        </p:nvSpPr>
        <p:spPr>
          <a:xfrm>
            <a:off x="2736416" y="1792089"/>
            <a:ext cx="1822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26744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600"/>
                </a:moveTo>
                <a:lnTo>
                  <a:pt x="152399" y="0"/>
                </a:lnTo>
                <a:lnTo>
                  <a:pt x="0" y="228600"/>
                </a:lnTo>
                <a:lnTo>
                  <a:pt x="304799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26744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399" y="0"/>
                </a:lnTo>
                <a:lnTo>
                  <a:pt x="304799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3131641" y="1394833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0" y="0"/>
                </a:moveTo>
                <a:lnTo>
                  <a:pt x="0" y="990600"/>
                </a:lnTo>
                <a:lnTo>
                  <a:pt x="1066800" y="9906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3131641" y="1394833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0" y="0"/>
                </a:moveTo>
                <a:lnTo>
                  <a:pt x="0" y="990600"/>
                </a:lnTo>
                <a:lnTo>
                  <a:pt x="1066800" y="9906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 txBox="1"/>
          <p:nvPr/>
        </p:nvSpPr>
        <p:spPr>
          <a:xfrm>
            <a:off x="3227906" y="1737988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Decode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39"/>
          <p:cNvSpPr/>
          <p:nvPr/>
        </p:nvSpPr>
        <p:spPr>
          <a:xfrm>
            <a:off x="44270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200"/>
                </a:ln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44270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200"/>
                </a:ln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4503494" y="1792089"/>
            <a:ext cx="1543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3" name="object 42"/>
          <p:cNvSpPr/>
          <p:nvPr/>
        </p:nvSpPr>
        <p:spPr>
          <a:xfrm>
            <a:off x="44270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228600"/>
                </a:moveTo>
                <a:lnTo>
                  <a:pt x="152400" y="0"/>
                </a:lnTo>
                <a:lnTo>
                  <a:pt x="0" y="228600"/>
                </a:lnTo>
                <a:lnTo>
                  <a:pt x="30480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44270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4884241" y="1394833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381000" y="762000"/>
                </a:moveTo>
                <a:lnTo>
                  <a:pt x="381000" y="228600"/>
                </a:lnTo>
                <a:lnTo>
                  <a:pt x="0" y="0"/>
                </a:lnTo>
                <a:lnTo>
                  <a:pt x="0" y="457200"/>
                </a:lnTo>
                <a:lnTo>
                  <a:pt x="76200" y="533400"/>
                </a:lnTo>
                <a:lnTo>
                  <a:pt x="76200" y="1005839"/>
                </a:lnTo>
                <a:lnTo>
                  <a:pt x="381000" y="762000"/>
                </a:lnTo>
                <a:close/>
              </a:path>
              <a:path w="381000" h="1066800">
                <a:moveTo>
                  <a:pt x="76200" y="1005839"/>
                </a:moveTo>
                <a:lnTo>
                  <a:pt x="76200" y="533400"/>
                </a:lnTo>
                <a:lnTo>
                  <a:pt x="0" y="609600"/>
                </a:lnTo>
                <a:lnTo>
                  <a:pt x="0" y="1066800"/>
                </a:lnTo>
                <a:lnTo>
                  <a:pt x="76200" y="1005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4884241" y="1394833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0" y="457200"/>
                </a:lnTo>
                <a:lnTo>
                  <a:pt x="76200" y="533400"/>
                </a:lnTo>
                <a:lnTo>
                  <a:pt x="0" y="609600"/>
                </a:lnTo>
                <a:lnTo>
                  <a:pt x="0" y="1066800"/>
                </a:lnTo>
                <a:lnTo>
                  <a:pt x="381000" y="762000"/>
                </a:lnTo>
                <a:lnTo>
                  <a:pt x="381000" y="22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57986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200"/>
                </a:ln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57986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200"/>
                </a:ln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 txBox="1"/>
          <p:nvPr/>
        </p:nvSpPr>
        <p:spPr>
          <a:xfrm>
            <a:off x="5852996" y="1792089"/>
            <a:ext cx="1974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0" name="object 49"/>
          <p:cNvSpPr/>
          <p:nvPr/>
        </p:nvSpPr>
        <p:spPr>
          <a:xfrm>
            <a:off x="57986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228600"/>
                </a:moveTo>
                <a:lnTo>
                  <a:pt x="152400" y="0"/>
                </a:lnTo>
                <a:lnTo>
                  <a:pt x="0" y="228600"/>
                </a:lnTo>
                <a:lnTo>
                  <a:pt x="30480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57986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7960816" y="1394833"/>
            <a:ext cx="123825" cy="990600"/>
          </a:xfrm>
          <a:custGeom>
            <a:avLst/>
            <a:gdLst/>
            <a:ahLst/>
            <a:cxnLst/>
            <a:rect l="l" t="t" r="r" b="b"/>
            <a:pathLst>
              <a:path w="123825" h="990600">
                <a:moveTo>
                  <a:pt x="0" y="990600"/>
                </a:moveTo>
                <a:lnTo>
                  <a:pt x="123825" y="990600"/>
                </a:lnTo>
                <a:lnTo>
                  <a:pt x="123825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7170241" y="1394833"/>
            <a:ext cx="733425" cy="990600"/>
          </a:xfrm>
          <a:custGeom>
            <a:avLst/>
            <a:gdLst/>
            <a:ahLst/>
            <a:cxnLst/>
            <a:rect l="l" t="t" r="r" b="b"/>
            <a:pathLst>
              <a:path w="733425" h="990600">
                <a:moveTo>
                  <a:pt x="0" y="990600"/>
                </a:moveTo>
                <a:lnTo>
                  <a:pt x="733425" y="990600"/>
                </a:lnTo>
                <a:lnTo>
                  <a:pt x="733425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7170241" y="1394833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0" y="0"/>
                </a:moveTo>
                <a:lnTo>
                  <a:pt x="0" y="990600"/>
                </a:lnTo>
                <a:lnTo>
                  <a:pt x="914400" y="990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 txBox="1"/>
          <p:nvPr/>
        </p:nvSpPr>
        <p:spPr>
          <a:xfrm>
            <a:off x="7344993" y="1600828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6" name="object 55"/>
          <p:cNvSpPr txBox="1"/>
          <p:nvPr/>
        </p:nvSpPr>
        <p:spPr>
          <a:xfrm>
            <a:off x="7339667" y="1875900"/>
            <a:ext cx="57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Mem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7" name="object 56"/>
          <p:cNvSpPr/>
          <p:nvPr/>
        </p:nvSpPr>
        <p:spPr>
          <a:xfrm>
            <a:off x="8237041" y="1318633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0"/>
                </a:moveTo>
                <a:lnTo>
                  <a:pt x="0" y="1219200"/>
                </a:ln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 txBox="1"/>
          <p:nvPr/>
        </p:nvSpPr>
        <p:spPr>
          <a:xfrm>
            <a:off x="8237041" y="1318633"/>
            <a:ext cx="30480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645"/>
              </a:spcBef>
            </a:pPr>
            <a:r>
              <a:rPr sz="1600" dirty="0">
                <a:latin typeface="Verdana"/>
                <a:cs typeface="Verdana"/>
              </a:rPr>
              <a:t>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9" name="object 58"/>
          <p:cNvSpPr/>
          <p:nvPr/>
        </p:nvSpPr>
        <p:spPr>
          <a:xfrm>
            <a:off x="82370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228600"/>
                </a:moveTo>
                <a:lnTo>
                  <a:pt x="152400" y="0"/>
                </a:lnTo>
                <a:lnTo>
                  <a:pt x="0" y="228600"/>
                </a:lnTo>
                <a:lnTo>
                  <a:pt x="30480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8237041" y="230923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4731841" y="16234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4731841" y="22330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 txBox="1"/>
          <p:nvPr/>
        </p:nvSpPr>
        <p:spPr>
          <a:xfrm>
            <a:off x="5016320" y="1808091"/>
            <a:ext cx="1924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+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4" name="object 63"/>
          <p:cNvSpPr/>
          <p:nvPr/>
        </p:nvSpPr>
        <p:spPr>
          <a:xfrm>
            <a:off x="6179641" y="2080633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190500"/>
                </a:moveTo>
                <a:lnTo>
                  <a:pt x="590538" y="124050"/>
                </a:lnTo>
                <a:lnTo>
                  <a:pt x="537936" y="67785"/>
                </a:lnTo>
                <a:lnTo>
                  <a:pt x="501205" y="44821"/>
                </a:lnTo>
                <a:lnTo>
                  <a:pt x="458667" y="26020"/>
                </a:lnTo>
                <a:lnTo>
                  <a:pt x="411181" y="11924"/>
                </a:lnTo>
                <a:lnTo>
                  <a:pt x="359605" y="3070"/>
                </a:lnTo>
                <a:lnTo>
                  <a:pt x="304800" y="0"/>
                </a:lnTo>
                <a:lnTo>
                  <a:pt x="249994" y="3070"/>
                </a:lnTo>
                <a:lnTo>
                  <a:pt x="198418" y="11924"/>
                </a:lnTo>
                <a:lnTo>
                  <a:pt x="150932" y="26020"/>
                </a:lnTo>
                <a:lnTo>
                  <a:pt x="108394" y="44821"/>
                </a:lnTo>
                <a:lnTo>
                  <a:pt x="71663" y="67785"/>
                </a:lnTo>
                <a:lnTo>
                  <a:pt x="41599" y="94375"/>
                </a:lnTo>
                <a:lnTo>
                  <a:pt x="4908" y="156271"/>
                </a:lnTo>
                <a:lnTo>
                  <a:pt x="0" y="190500"/>
                </a:lnTo>
                <a:lnTo>
                  <a:pt x="4908" y="224728"/>
                </a:lnTo>
                <a:lnTo>
                  <a:pt x="41599" y="286624"/>
                </a:lnTo>
                <a:lnTo>
                  <a:pt x="71663" y="313214"/>
                </a:lnTo>
                <a:lnTo>
                  <a:pt x="108394" y="336178"/>
                </a:lnTo>
                <a:lnTo>
                  <a:pt x="150932" y="354979"/>
                </a:lnTo>
                <a:lnTo>
                  <a:pt x="198418" y="369075"/>
                </a:lnTo>
                <a:lnTo>
                  <a:pt x="249994" y="377928"/>
                </a:lnTo>
                <a:lnTo>
                  <a:pt x="304800" y="381000"/>
                </a:lnTo>
                <a:lnTo>
                  <a:pt x="359605" y="377928"/>
                </a:lnTo>
                <a:lnTo>
                  <a:pt x="411181" y="369075"/>
                </a:lnTo>
                <a:lnTo>
                  <a:pt x="458667" y="354979"/>
                </a:lnTo>
                <a:lnTo>
                  <a:pt x="501205" y="336178"/>
                </a:lnTo>
                <a:lnTo>
                  <a:pt x="537936" y="313214"/>
                </a:lnTo>
                <a:lnTo>
                  <a:pt x="568000" y="286624"/>
                </a:lnTo>
                <a:lnTo>
                  <a:pt x="604691" y="224728"/>
                </a:lnTo>
                <a:lnTo>
                  <a:pt x="60960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6179641" y="2080633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304800" y="0"/>
                </a:moveTo>
                <a:lnTo>
                  <a:pt x="249994" y="3070"/>
                </a:lnTo>
                <a:lnTo>
                  <a:pt x="198418" y="11924"/>
                </a:lnTo>
                <a:lnTo>
                  <a:pt x="150932" y="26020"/>
                </a:lnTo>
                <a:lnTo>
                  <a:pt x="108394" y="44821"/>
                </a:lnTo>
                <a:lnTo>
                  <a:pt x="71663" y="67785"/>
                </a:lnTo>
                <a:lnTo>
                  <a:pt x="41599" y="94375"/>
                </a:lnTo>
                <a:lnTo>
                  <a:pt x="4908" y="156271"/>
                </a:lnTo>
                <a:lnTo>
                  <a:pt x="0" y="190500"/>
                </a:lnTo>
                <a:lnTo>
                  <a:pt x="4908" y="224728"/>
                </a:lnTo>
                <a:lnTo>
                  <a:pt x="41599" y="286624"/>
                </a:lnTo>
                <a:lnTo>
                  <a:pt x="71663" y="313214"/>
                </a:lnTo>
                <a:lnTo>
                  <a:pt x="108394" y="336178"/>
                </a:lnTo>
                <a:lnTo>
                  <a:pt x="150932" y="354979"/>
                </a:lnTo>
                <a:lnTo>
                  <a:pt x="198418" y="369075"/>
                </a:lnTo>
                <a:lnTo>
                  <a:pt x="249994" y="377928"/>
                </a:lnTo>
                <a:lnTo>
                  <a:pt x="304800" y="381000"/>
                </a:lnTo>
                <a:lnTo>
                  <a:pt x="359605" y="377928"/>
                </a:lnTo>
                <a:lnTo>
                  <a:pt x="411181" y="369075"/>
                </a:lnTo>
                <a:lnTo>
                  <a:pt x="458667" y="354979"/>
                </a:lnTo>
                <a:lnTo>
                  <a:pt x="501205" y="336178"/>
                </a:lnTo>
                <a:lnTo>
                  <a:pt x="537936" y="313214"/>
                </a:lnTo>
                <a:lnTo>
                  <a:pt x="568000" y="286624"/>
                </a:lnTo>
                <a:lnTo>
                  <a:pt x="604691" y="224728"/>
                </a:lnTo>
                <a:lnTo>
                  <a:pt x="609600" y="190500"/>
                </a:lnTo>
                <a:lnTo>
                  <a:pt x="604691" y="156271"/>
                </a:lnTo>
                <a:lnTo>
                  <a:pt x="568000" y="94375"/>
                </a:lnTo>
                <a:lnTo>
                  <a:pt x="537936" y="67785"/>
                </a:lnTo>
                <a:lnTo>
                  <a:pt x="501205" y="44821"/>
                </a:lnTo>
                <a:lnTo>
                  <a:pt x="458667" y="26020"/>
                </a:lnTo>
                <a:lnTo>
                  <a:pt x="411181" y="11924"/>
                </a:lnTo>
                <a:lnTo>
                  <a:pt x="359605" y="3070"/>
                </a:lnTo>
                <a:lnTo>
                  <a:pt x="3048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921841" y="2080633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599" y="190499"/>
                </a:moveTo>
                <a:lnTo>
                  <a:pt x="590538" y="124050"/>
                </a:lnTo>
                <a:lnTo>
                  <a:pt x="537936" y="67785"/>
                </a:lnTo>
                <a:lnTo>
                  <a:pt x="501205" y="44821"/>
                </a:lnTo>
                <a:lnTo>
                  <a:pt x="458667" y="26020"/>
                </a:lnTo>
                <a:lnTo>
                  <a:pt x="411181" y="11924"/>
                </a:lnTo>
                <a:lnTo>
                  <a:pt x="359605" y="3070"/>
                </a:lnTo>
                <a:lnTo>
                  <a:pt x="304799" y="0"/>
                </a:lnTo>
                <a:lnTo>
                  <a:pt x="249994" y="3070"/>
                </a:lnTo>
                <a:lnTo>
                  <a:pt x="198418" y="11924"/>
                </a:lnTo>
                <a:lnTo>
                  <a:pt x="150932" y="26020"/>
                </a:lnTo>
                <a:lnTo>
                  <a:pt x="108394" y="44821"/>
                </a:lnTo>
                <a:lnTo>
                  <a:pt x="71663" y="67785"/>
                </a:lnTo>
                <a:lnTo>
                  <a:pt x="41599" y="94375"/>
                </a:lnTo>
                <a:lnTo>
                  <a:pt x="4908" y="156271"/>
                </a:lnTo>
                <a:lnTo>
                  <a:pt x="0" y="190499"/>
                </a:lnTo>
                <a:lnTo>
                  <a:pt x="4908" y="224728"/>
                </a:lnTo>
                <a:lnTo>
                  <a:pt x="41599" y="286624"/>
                </a:lnTo>
                <a:lnTo>
                  <a:pt x="71663" y="313214"/>
                </a:lnTo>
                <a:lnTo>
                  <a:pt x="108394" y="336178"/>
                </a:lnTo>
                <a:lnTo>
                  <a:pt x="150932" y="354979"/>
                </a:lnTo>
                <a:lnTo>
                  <a:pt x="198418" y="369075"/>
                </a:lnTo>
                <a:lnTo>
                  <a:pt x="249994" y="377928"/>
                </a:lnTo>
                <a:lnTo>
                  <a:pt x="304799" y="380999"/>
                </a:lnTo>
                <a:lnTo>
                  <a:pt x="359605" y="377928"/>
                </a:lnTo>
                <a:lnTo>
                  <a:pt x="411181" y="369075"/>
                </a:lnTo>
                <a:lnTo>
                  <a:pt x="458667" y="354979"/>
                </a:lnTo>
                <a:lnTo>
                  <a:pt x="501205" y="336178"/>
                </a:lnTo>
                <a:lnTo>
                  <a:pt x="537936" y="313214"/>
                </a:lnTo>
                <a:lnTo>
                  <a:pt x="568000" y="286624"/>
                </a:lnTo>
                <a:lnTo>
                  <a:pt x="604691" y="224728"/>
                </a:lnTo>
                <a:lnTo>
                  <a:pt x="609599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921841" y="2080633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304799" y="0"/>
                </a:moveTo>
                <a:lnTo>
                  <a:pt x="249994" y="3070"/>
                </a:lnTo>
                <a:lnTo>
                  <a:pt x="198418" y="11924"/>
                </a:lnTo>
                <a:lnTo>
                  <a:pt x="150932" y="26020"/>
                </a:lnTo>
                <a:lnTo>
                  <a:pt x="108394" y="44821"/>
                </a:lnTo>
                <a:lnTo>
                  <a:pt x="71663" y="67785"/>
                </a:lnTo>
                <a:lnTo>
                  <a:pt x="41599" y="94375"/>
                </a:lnTo>
                <a:lnTo>
                  <a:pt x="4908" y="156271"/>
                </a:lnTo>
                <a:lnTo>
                  <a:pt x="0" y="190499"/>
                </a:lnTo>
                <a:lnTo>
                  <a:pt x="4908" y="224728"/>
                </a:lnTo>
                <a:lnTo>
                  <a:pt x="41599" y="286624"/>
                </a:lnTo>
                <a:lnTo>
                  <a:pt x="71663" y="313214"/>
                </a:lnTo>
                <a:lnTo>
                  <a:pt x="108394" y="336178"/>
                </a:lnTo>
                <a:lnTo>
                  <a:pt x="150932" y="354979"/>
                </a:lnTo>
                <a:lnTo>
                  <a:pt x="198418" y="369075"/>
                </a:lnTo>
                <a:lnTo>
                  <a:pt x="249994" y="377928"/>
                </a:lnTo>
                <a:lnTo>
                  <a:pt x="304799" y="380999"/>
                </a:lnTo>
                <a:lnTo>
                  <a:pt x="359605" y="377928"/>
                </a:lnTo>
                <a:lnTo>
                  <a:pt x="411181" y="369075"/>
                </a:lnTo>
                <a:lnTo>
                  <a:pt x="458667" y="354979"/>
                </a:lnTo>
                <a:lnTo>
                  <a:pt x="501205" y="336178"/>
                </a:lnTo>
                <a:lnTo>
                  <a:pt x="537936" y="313214"/>
                </a:lnTo>
                <a:lnTo>
                  <a:pt x="568000" y="286624"/>
                </a:lnTo>
                <a:lnTo>
                  <a:pt x="604691" y="224728"/>
                </a:lnTo>
                <a:lnTo>
                  <a:pt x="609599" y="190499"/>
                </a:lnTo>
                <a:lnTo>
                  <a:pt x="604691" y="156271"/>
                </a:lnTo>
                <a:lnTo>
                  <a:pt x="568000" y="94375"/>
                </a:lnTo>
                <a:lnTo>
                  <a:pt x="537936" y="67785"/>
                </a:lnTo>
                <a:lnTo>
                  <a:pt x="501205" y="44821"/>
                </a:lnTo>
                <a:lnTo>
                  <a:pt x="458667" y="26020"/>
                </a:lnTo>
                <a:lnTo>
                  <a:pt x="411181" y="11924"/>
                </a:lnTo>
                <a:lnTo>
                  <a:pt x="359605" y="3070"/>
                </a:lnTo>
                <a:lnTo>
                  <a:pt x="304799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44140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44140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 txBox="1"/>
          <p:nvPr/>
        </p:nvSpPr>
        <p:spPr>
          <a:xfrm>
            <a:off x="4399862" y="3200265"/>
            <a:ext cx="3352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Verdana"/>
                <a:cs typeface="Verdana"/>
              </a:rPr>
              <a:t>Exc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1" name="object 70"/>
          <p:cNvSpPr txBox="1"/>
          <p:nvPr/>
        </p:nvSpPr>
        <p:spPr>
          <a:xfrm>
            <a:off x="4498152" y="3412859"/>
            <a:ext cx="1377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" name="object 71"/>
          <p:cNvSpPr/>
          <p:nvPr/>
        </p:nvSpPr>
        <p:spPr>
          <a:xfrm>
            <a:off x="44140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800" y="156972"/>
                </a:moveTo>
                <a:lnTo>
                  <a:pt x="152400" y="0"/>
                </a:lnTo>
                <a:lnTo>
                  <a:pt x="0" y="156972"/>
                </a:lnTo>
                <a:lnTo>
                  <a:pt x="304800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44140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400" y="0"/>
                </a:lnTo>
                <a:lnTo>
                  <a:pt x="304800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44140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44140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/>
          <p:cNvSpPr txBox="1"/>
          <p:nvPr/>
        </p:nvSpPr>
        <p:spPr>
          <a:xfrm>
            <a:off x="4437962" y="4114665"/>
            <a:ext cx="2571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5080" indent="-6032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Verdana"/>
                <a:cs typeface="Verdana"/>
              </a:rPr>
              <a:t>PC  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7" name="object 76"/>
          <p:cNvSpPr/>
          <p:nvPr/>
        </p:nvSpPr>
        <p:spPr>
          <a:xfrm>
            <a:off x="44140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800" y="156972"/>
                </a:moveTo>
                <a:lnTo>
                  <a:pt x="152400" y="0"/>
                </a:lnTo>
                <a:lnTo>
                  <a:pt x="0" y="156972"/>
                </a:lnTo>
                <a:lnTo>
                  <a:pt x="304800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44140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400" y="0"/>
                </a:lnTo>
                <a:lnTo>
                  <a:pt x="304800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57856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57856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/>
          <p:cNvSpPr txBox="1"/>
          <p:nvPr/>
        </p:nvSpPr>
        <p:spPr>
          <a:xfrm>
            <a:off x="5771462" y="3200265"/>
            <a:ext cx="3352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Verdana"/>
                <a:cs typeface="Verdana"/>
              </a:rPr>
              <a:t>Exc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2" name="object 81"/>
          <p:cNvSpPr txBox="1"/>
          <p:nvPr/>
        </p:nvSpPr>
        <p:spPr>
          <a:xfrm>
            <a:off x="5850719" y="3412859"/>
            <a:ext cx="1752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3" name="object 82"/>
          <p:cNvSpPr/>
          <p:nvPr/>
        </p:nvSpPr>
        <p:spPr>
          <a:xfrm>
            <a:off x="57856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799" y="156972"/>
                </a:moveTo>
                <a:lnTo>
                  <a:pt x="152400" y="0"/>
                </a:lnTo>
                <a:lnTo>
                  <a:pt x="0" y="156972"/>
                </a:lnTo>
                <a:lnTo>
                  <a:pt x="304799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57856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400" y="0"/>
                </a:lnTo>
                <a:lnTo>
                  <a:pt x="304799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57856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57856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/>
          <p:cNvSpPr txBox="1"/>
          <p:nvPr/>
        </p:nvSpPr>
        <p:spPr>
          <a:xfrm>
            <a:off x="5809562" y="4114665"/>
            <a:ext cx="25717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Verdana"/>
                <a:cs typeface="Verdana"/>
              </a:rPr>
              <a:t>PC  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8" name="object 87"/>
          <p:cNvSpPr/>
          <p:nvPr/>
        </p:nvSpPr>
        <p:spPr>
          <a:xfrm>
            <a:off x="57856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799" y="156972"/>
                </a:moveTo>
                <a:lnTo>
                  <a:pt x="152400" y="0"/>
                </a:lnTo>
                <a:lnTo>
                  <a:pt x="0" y="156972"/>
                </a:lnTo>
                <a:lnTo>
                  <a:pt x="304799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57856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400" y="0"/>
                </a:lnTo>
                <a:lnTo>
                  <a:pt x="304799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81478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8147886" y="30079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81478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800" y="156972"/>
                </a:moveTo>
                <a:lnTo>
                  <a:pt x="152400" y="0"/>
                </a:lnTo>
                <a:lnTo>
                  <a:pt x="0" y="156972"/>
                </a:lnTo>
                <a:lnTo>
                  <a:pt x="304800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8147886" y="36892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400" y="0"/>
                </a:lnTo>
                <a:lnTo>
                  <a:pt x="304800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81478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8147886" y="3922388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0" y="838200"/>
                </a:lnTo>
                <a:lnTo>
                  <a:pt x="304800" y="838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81478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304800" y="156972"/>
                </a:moveTo>
                <a:lnTo>
                  <a:pt x="152400" y="0"/>
                </a:lnTo>
                <a:lnTo>
                  <a:pt x="0" y="156972"/>
                </a:lnTo>
                <a:lnTo>
                  <a:pt x="304800" y="156972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8147886" y="4603615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56972"/>
                </a:moveTo>
                <a:lnTo>
                  <a:pt x="152400" y="0"/>
                </a:lnTo>
                <a:lnTo>
                  <a:pt x="304800" y="15697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2966286" y="3427088"/>
            <a:ext cx="5181600" cy="914400"/>
          </a:xfrm>
          <a:custGeom>
            <a:avLst/>
            <a:gdLst/>
            <a:ahLst/>
            <a:cxnLst/>
            <a:rect l="l" t="t" r="r" b="b"/>
            <a:pathLst>
              <a:path w="5181600" h="914400">
                <a:moveTo>
                  <a:pt x="1384553" y="889253"/>
                </a:moveTo>
                <a:lnTo>
                  <a:pt x="1384553" y="863346"/>
                </a:lnTo>
                <a:lnTo>
                  <a:pt x="0" y="863346"/>
                </a:lnTo>
                <a:lnTo>
                  <a:pt x="0" y="889253"/>
                </a:lnTo>
                <a:lnTo>
                  <a:pt x="1384553" y="889253"/>
                </a:lnTo>
                <a:close/>
              </a:path>
              <a:path w="5181600" h="914400">
                <a:moveTo>
                  <a:pt x="1447800" y="876300"/>
                </a:moveTo>
                <a:lnTo>
                  <a:pt x="1371600" y="838200"/>
                </a:lnTo>
                <a:lnTo>
                  <a:pt x="1371600" y="863346"/>
                </a:lnTo>
                <a:lnTo>
                  <a:pt x="1384553" y="863346"/>
                </a:lnTo>
                <a:lnTo>
                  <a:pt x="1384553" y="907923"/>
                </a:lnTo>
                <a:lnTo>
                  <a:pt x="1447800" y="876300"/>
                </a:lnTo>
                <a:close/>
              </a:path>
              <a:path w="5181600" h="914400">
                <a:moveTo>
                  <a:pt x="1384553" y="907923"/>
                </a:moveTo>
                <a:lnTo>
                  <a:pt x="1384553" y="889253"/>
                </a:lnTo>
                <a:lnTo>
                  <a:pt x="1371600" y="889253"/>
                </a:lnTo>
                <a:lnTo>
                  <a:pt x="1371600" y="914400"/>
                </a:lnTo>
                <a:lnTo>
                  <a:pt x="1384553" y="907923"/>
                </a:lnTo>
                <a:close/>
              </a:path>
              <a:path w="5181600" h="914400">
                <a:moveTo>
                  <a:pt x="2756154" y="889253"/>
                </a:moveTo>
                <a:lnTo>
                  <a:pt x="2756154" y="863346"/>
                </a:lnTo>
                <a:lnTo>
                  <a:pt x="1752600" y="863346"/>
                </a:lnTo>
                <a:lnTo>
                  <a:pt x="1752600" y="889253"/>
                </a:lnTo>
                <a:lnTo>
                  <a:pt x="2756154" y="889253"/>
                </a:lnTo>
                <a:close/>
              </a:path>
              <a:path w="5181600" h="914400">
                <a:moveTo>
                  <a:pt x="2819400" y="876300"/>
                </a:moveTo>
                <a:lnTo>
                  <a:pt x="2743200" y="838200"/>
                </a:lnTo>
                <a:lnTo>
                  <a:pt x="2743200" y="863346"/>
                </a:lnTo>
                <a:lnTo>
                  <a:pt x="2756154" y="863346"/>
                </a:lnTo>
                <a:lnTo>
                  <a:pt x="2756154" y="907923"/>
                </a:lnTo>
                <a:lnTo>
                  <a:pt x="2819400" y="876300"/>
                </a:lnTo>
                <a:close/>
              </a:path>
              <a:path w="5181600" h="914400">
                <a:moveTo>
                  <a:pt x="2756154" y="907923"/>
                </a:moveTo>
                <a:lnTo>
                  <a:pt x="2756154" y="889253"/>
                </a:lnTo>
                <a:lnTo>
                  <a:pt x="2743200" y="889253"/>
                </a:lnTo>
                <a:lnTo>
                  <a:pt x="2743200" y="914400"/>
                </a:lnTo>
                <a:lnTo>
                  <a:pt x="2756154" y="907923"/>
                </a:lnTo>
                <a:close/>
              </a:path>
              <a:path w="5181600" h="914400">
                <a:moveTo>
                  <a:pt x="5118353" y="889253"/>
                </a:moveTo>
                <a:lnTo>
                  <a:pt x="5118353" y="863346"/>
                </a:lnTo>
                <a:lnTo>
                  <a:pt x="3124199" y="863346"/>
                </a:lnTo>
                <a:lnTo>
                  <a:pt x="3124199" y="889253"/>
                </a:lnTo>
                <a:lnTo>
                  <a:pt x="5118353" y="889253"/>
                </a:lnTo>
                <a:close/>
              </a:path>
              <a:path w="5181600" h="914400">
                <a:moveTo>
                  <a:pt x="5181599" y="876300"/>
                </a:moveTo>
                <a:lnTo>
                  <a:pt x="5105399" y="838200"/>
                </a:lnTo>
                <a:lnTo>
                  <a:pt x="5105399" y="863346"/>
                </a:lnTo>
                <a:lnTo>
                  <a:pt x="5118353" y="863346"/>
                </a:lnTo>
                <a:lnTo>
                  <a:pt x="5118353" y="907923"/>
                </a:lnTo>
                <a:lnTo>
                  <a:pt x="5181599" y="876300"/>
                </a:lnTo>
                <a:close/>
              </a:path>
              <a:path w="5181600" h="914400">
                <a:moveTo>
                  <a:pt x="5118353" y="907923"/>
                </a:moveTo>
                <a:lnTo>
                  <a:pt x="5118353" y="889253"/>
                </a:lnTo>
                <a:lnTo>
                  <a:pt x="5105399" y="889253"/>
                </a:lnTo>
                <a:lnTo>
                  <a:pt x="5105399" y="914400"/>
                </a:lnTo>
                <a:lnTo>
                  <a:pt x="5118353" y="907923"/>
                </a:lnTo>
                <a:close/>
              </a:path>
              <a:path w="5181600" h="914400">
                <a:moveTo>
                  <a:pt x="1384553" y="51053"/>
                </a:moveTo>
                <a:lnTo>
                  <a:pt x="1384553" y="25146"/>
                </a:lnTo>
                <a:lnTo>
                  <a:pt x="0" y="25146"/>
                </a:lnTo>
                <a:lnTo>
                  <a:pt x="0" y="51053"/>
                </a:lnTo>
                <a:lnTo>
                  <a:pt x="1384553" y="51053"/>
                </a:lnTo>
                <a:close/>
              </a:path>
              <a:path w="5181600" h="914400">
                <a:moveTo>
                  <a:pt x="1447800" y="38100"/>
                </a:moveTo>
                <a:lnTo>
                  <a:pt x="1371600" y="0"/>
                </a:lnTo>
                <a:lnTo>
                  <a:pt x="1371600" y="25146"/>
                </a:lnTo>
                <a:lnTo>
                  <a:pt x="1384553" y="25146"/>
                </a:lnTo>
                <a:lnTo>
                  <a:pt x="1384553" y="69723"/>
                </a:lnTo>
                <a:lnTo>
                  <a:pt x="1447800" y="38100"/>
                </a:lnTo>
                <a:close/>
              </a:path>
              <a:path w="5181600" h="914400">
                <a:moveTo>
                  <a:pt x="1384553" y="69723"/>
                </a:moveTo>
                <a:lnTo>
                  <a:pt x="1384553" y="51053"/>
                </a:lnTo>
                <a:lnTo>
                  <a:pt x="1371600" y="51053"/>
                </a:lnTo>
                <a:lnTo>
                  <a:pt x="1371600" y="76200"/>
                </a:lnTo>
                <a:lnTo>
                  <a:pt x="1384553" y="69723"/>
                </a:lnTo>
                <a:close/>
              </a:path>
              <a:path w="5181600" h="914400">
                <a:moveTo>
                  <a:pt x="2756154" y="51053"/>
                </a:moveTo>
                <a:lnTo>
                  <a:pt x="2756154" y="25146"/>
                </a:lnTo>
                <a:lnTo>
                  <a:pt x="1752600" y="25146"/>
                </a:lnTo>
                <a:lnTo>
                  <a:pt x="1752600" y="51053"/>
                </a:lnTo>
                <a:lnTo>
                  <a:pt x="2756154" y="51053"/>
                </a:lnTo>
                <a:close/>
              </a:path>
              <a:path w="5181600" h="914400">
                <a:moveTo>
                  <a:pt x="2819400" y="38100"/>
                </a:moveTo>
                <a:lnTo>
                  <a:pt x="2743200" y="0"/>
                </a:lnTo>
                <a:lnTo>
                  <a:pt x="2743200" y="25146"/>
                </a:lnTo>
                <a:lnTo>
                  <a:pt x="2756154" y="25146"/>
                </a:lnTo>
                <a:lnTo>
                  <a:pt x="2756154" y="69723"/>
                </a:lnTo>
                <a:lnTo>
                  <a:pt x="2819400" y="38100"/>
                </a:lnTo>
                <a:close/>
              </a:path>
              <a:path w="5181600" h="914400">
                <a:moveTo>
                  <a:pt x="2756154" y="69723"/>
                </a:moveTo>
                <a:lnTo>
                  <a:pt x="2756154" y="51053"/>
                </a:lnTo>
                <a:lnTo>
                  <a:pt x="2743200" y="51053"/>
                </a:lnTo>
                <a:lnTo>
                  <a:pt x="2743200" y="76200"/>
                </a:lnTo>
                <a:lnTo>
                  <a:pt x="2756154" y="69723"/>
                </a:lnTo>
                <a:close/>
              </a:path>
              <a:path w="5181600" h="914400">
                <a:moveTo>
                  <a:pt x="5118353" y="51053"/>
                </a:moveTo>
                <a:lnTo>
                  <a:pt x="5118353" y="25146"/>
                </a:lnTo>
                <a:lnTo>
                  <a:pt x="3124199" y="25146"/>
                </a:lnTo>
                <a:lnTo>
                  <a:pt x="3124199" y="51053"/>
                </a:lnTo>
                <a:lnTo>
                  <a:pt x="5118353" y="51053"/>
                </a:lnTo>
                <a:close/>
              </a:path>
              <a:path w="5181600" h="914400">
                <a:moveTo>
                  <a:pt x="5181599" y="38100"/>
                </a:moveTo>
                <a:lnTo>
                  <a:pt x="5105399" y="0"/>
                </a:lnTo>
                <a:lnTo>
                  <a:pt x="5105399" y="25146"/>
                </a:lnTo>
                <a:lnTo>
                  <a:pt x="5118353" y="25146"/>
                </a:lnTo>
                <a:lnTo>
                  <a:pt x="5118353" y="69723"/>
                </a:lnTo>
                <a:lnTo>
                  <a:pt x="5181599" y="38100"/>
                </a:lnTo>
                <a:close/>
              </a:path>
              <a:path w="5181600" h="914400">
                <a:moveTo>
                  <a:pt x="5118353" y="69723"/>
                </a:moveTo>
                <a:lnTo>
                  <a:pt x="5118353" y="51053"/>
                </a:lnTo>
                <a:lnTo>
                  <a:pt x="5105399" y="51053"/>
                </a:lnTo>
                <a:lnTo>
                  <a:pt x="5105399" y="76200"/>
                </a:lnTo>
                <a:lnTo>
                  <a:pt x="5118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3347286" y="316038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266700"/>
                </a:moveTo>
                <a:lnTo>
                  <a:pt x="605612" y="223495"/>
                </a:lnTo>
                <a:lnTo>
                  <a:pt x="594067" y="182489"/>
                </a:lnTo>
                <a:lnTo>
                  <a:pt x="575591" y="144236"/>
                </a:lnTo>
                <a:lnTo>
                  <a:pt x="550810" y="109288"/>
                </a:lnTo>
                <a:lnTo>
                  <a:pt x="520350" y="78200"/>
                </a:lnTo>
                <a:lnTo>
                  <a:pt x="484839" y="51523"/>
                </a:lnTo>
                <a:lnTo>
                  <a:pt x="444902" y="29811"/>
                </a:lnTo>
                <a:lnTo>
                  <a:pt x="401165" y="13618"/>
                </a:lnTo>
                <a:lnTo>
                  <a:pt x="354256" y="3496"/>
                </a:lnTo>
                <a:lnTo>
                  <a:pt x="304800" y="0"/>
                </a:lnTo>
                <a:lnTo>
                  <a:pt x="255343" y="3496"/>
                </a:lnTo>
                <a:lnTo>
                  <a:pt x="208434" y="13618"/>
                </a:lnTo>
                <a:lnTo>
                  <a:pt x="164698" y="29811"/>
                </a:lnTo>
                <a:lnTo>
                  <a:pt x="124760" y="51523"/>
                </a:lnTo>
                <a:lnTo>
                  <a:pt x="89249" y="78200"/>
                </a:lnTo>
                <a:lnTo>
                  <a:pt x="58789" y="109288"/>
                </a:lnTo>
                <a:lnTo>
                  <a:pt x="34008" y="144236"/>
                </a:lnTo>
                <a:lnTo>
                  <a:pt x="15532" y="182489"/>
                </a:lnTo>
                <a:lnTo>
                  <a:pt x="3987" y="223495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8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800" y="533400"/>
                </a:lnTo>
                <a:lnTo>
                  <a:pt x="354256" y="529903"/>
                </a:lnTo>
                <a:lnTo>
                  <a:pt x="401165" y="519781"/>
                </a:lnTo>
                <a:lnTo>
                  <a:pt x="444902" y="503588"/>
                </a:lnTo>
                <a:lnTo>
                  <a:pt x="484839" y="481876"/>
                </a:lnTo>
                <a:lnTo>
                  <a:pt x="520350" y="455199"/>
                </a:lnTo>
                <a:lnTo>
                  <a:pt x="550810" y="424110"/>
                </a:lnTo>
                <a:lnTo>
                  <a:pt x="575591" y="389163"/>
                </a:lnTo>
                <a:lnTo>
                  <a:pt x="594067" y="350910"/>
                </a:lnTo>
                <a:lnTo>
                  <a:pt x="605612" y="309904"/>
                </a:lnTo>
                <a:lnTo>
                  <a:pt x="609600" y="26670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3347286" y="316038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43" y="3496"/>
                </a:lnTo>
                <a:lnTo>
                  <a:pt x="208434" y="13618"/>
                </a:lnTo>
                <a:lnTo>
                  <a:pt x="164698" y="29811"/>
                </a:lnTo>
                <a:lnTo>
                  <a:pt x="124760" y="51523"/>
                </a:lnTo>
                <a:lnTo>
                  <a:pt x="89249" y="78200"/>
                </a:lnTo>
                <a:lnTo>
                  <a:pt x="58789" y="109288"/>
                </a:lnTo>
                <a:lnTo>
                  <a:pt x="34008" y="144236"/>
                </a:lnTo>
                <a:lnTo>
                  <a:pt x="15532" y="182489"/>
                </a:lnTo>
                <a:lnTo>
                  <a:pt x="3987" y="223495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8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800" y="533400"/>
                </a:lnTo>
                <a:lnTo>
                  <a:pt x="354256" y="529903"/>
                </a:lnTo>
                <a:lnTo>
                  <a:pt x="401165" y="519781"/>
                </a:lnTo>
                <a:lnTo>
                  <a:pt x="444902" y="503588"/>
                </a:lnTo>
                <a:lnTo>
                  <a:pt x="484839" y="481876"/>
                </a:lnTo>
                <a:lnTo>
                  <a:pt x="520350" y="455199"/>
                </a:lnTo>
                <a:lnTo>
                  <a:pt x="550810" y="424110"/>
                </a:lnTo>
                <a:lnTo>
                  <a:pt x="575591" y="389163"/>
                </a:lnTo>
                <a:lnTo>
                  <a:pt x="594067" y="350910"/>
                </a:lnTo>
                <a:lnTo>
                  <a:pt x="605612" y="309904"/>
                </a:lnTo>
                <a:lnTo>
                  <a:pt x="609600" y="266700"/>
                </a:lnTo>
                <a:lnTo>
                  <a:pt x="605612" y="223495"/>
                </a:lnTo>
                <a:lnTo>
                  <a:pt x="594067" y="182489"/>
                </a:lnTo>
                <a:lnTo>
                  <a:pt x="575591" y="144236"/>
                </a:lnTo>
                <a:lnTo>
                  <a:pt x="550810" y="109288"/>
                </a:lnTo>
                <a:lnTo>
                  <a:pt x="520350" y="78200"/>
                </a:lnTo>
                <a:lnTo>
                  <a:pt x="484839" y="51523"/>
                </a:lnTo>
                <a:lnTo>
                  <a:pt x="444902" y="29811"/>
                </a:lnTo>
                <a:lnTo>
                  <a:pt x="401165" y="13618"/>
                </a:lnTo>
                <a:lnTo>
                  <a:pt x="354256" y="3496"/>
                </a:lnTo>
                <a:lnTo>
                  <a:pt x="30480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4871286" y="316038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266699"/>
                </a:moveTo>
                <a:lnTo>
                  <a:pt x="605612" y="223495"/>
                </a:lnTo>
                <a:lnTo>
                  <a:pt x="594067" y="182489"/>
                </a:lnTo>
                <a:lnTo>
                  <a:pt x="575591" y="144236"/>
                </a:lnTo>
                <a:lnTo>
                  <a:pt x="550810" y="109288"/>
                </a:lnTo>
                <a:lnTo>
                  <a:pt x="520350" y="78200"/>
                </a:lnTo>
                <a:lnTo>
                  <a:pt x="484839" y="51523"/>
                </a:lnTo>
                <a:lnTo>
                  <a:pt x="444902" y="29811"/>
                </a:lnTo>
                <a:lnTo>
                  <a:pt x="401165" y="13618"/>
                </a:lnTo>
                <a:lnTo>
                  <a:pt x="354256" y="3496"/>
                </a:lnTo>
                <a:lnTo>
                  <a:pt x="304800" y="0"/>
                </a:lnTo>
                <a:lnTo>
                  <a:pt x="255343" y="3496"/>
                </a:lnTo>
                <a:lnTo>
                  <a:pt x="208434" y="13618"/>
                </a:lnTo>
                <a:lnTo>
                  <a:pt x="164698" y="29811"/>
                </a:lnTo>
                <a:lnTo>
                  <a:pt x="124760" y="51523"/>
                </a:lnTo>
                <a:lnTo>
                  <a:pt x="89249" y="78200"/>
                </a:lnTo>
                <a:lnTo>
                  <a:pt x="58789" y="109288"/>
                </a:lnTo>
                <a:lnTo>
                  <a:pt x="34008" y="144236"/>
                </a:lnTo>
                <a:lnTo>
                  <a:pt x="15532" y="182489"/>
                </a:lnTo>
                <a:lnTo>
                  <a:pt x="3987" y="223495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8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800" y="533400"/>
                </a:lnTo>
                <a:lnTo>
                  <a:pt x="354256" y="529903"/>
                </a:lnTo>
                <a:lnTo>
                  <a:pt x="401165" y="519781"/>
                </a:lnTo>
                <a:lnTo>
                  <a:pt x="444902" y="503588"/>
                </a:lnTo>
                <a:lnTo>
                  <a:pt x="484839" y="481876"/>
                </a:lnTo>
                <a:lnTo>
                  <a:pt x="520350" y="455199"/>
                </a:lnTo>
                <a:lnTo>
                  <a:pt x="550810" y="424110"/>
                </a:lnTo>
                <a:lnTo>
                  <a:pt x="575591" y="389163"/>
                </a:lnTo>
                <a:lnTo>
                  <a:pt x="594067" y="350910"/>
                </a:lnTo>
                <a:lnTo>
                  <a:pt x="605612" y="309904"/>
                </a:lnTo>
                <a:lnTo>
                  <a:pt x="609600" y="266699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4871286" y="316038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43" y="3496"/>
                </a:lnTo>
                <a:lnTo>
                  <a:pt x="208434" y="13618"/>
                </a:lnTo>
                <a:lnTo>
                  <a:pt x="164698" y="29811"/>
                </a:lnTo>
                <a:lnTo>
                  <a:pt x="124760" y="51523"/>
                </a:lnTo>
                <a:lnTo>
                  <a:pt x="89249" y="78200"/>
                </a:lnTo>
                <a:lnTo>
                  <a:pt x="58789" y="109288"/>
                </a:lnTo>
                <a:lnTo>
                  <a:pt x="34008" y="144236"/>
                </a:lnTo>
                <a:lnTo>
                  <a:pt x="15532" y="182489"/>
                </a:lnTo>
                <a:lnTo>
                  <a:pt x="3987" y="223495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8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800" y="533400"/>
                </a:lnTo>
                <a:lnTo>
                  <a:pt x="354256" y="529903"/>
                </a:lnTo>
                <a:lnTo>
                  <a:pt x="401165" y="519781"/>
                </a:lnTo>
                <a:lnTo>
                  <a:pt x="444902" y="503588"/>
                </a:lnTo>
                <a:lnTo>
                  <a:pt x="484839" y="481876"/>
                </a:lnTo>
                <a:lnTo>
                  <a:pt x="520350" y="455199"/>
                </a:lnTo>
                <a:lnTo>
                  <a:pt x="550810" y="424110"/>
                </a:lnTo>
                <a:lnTo>
                  <a:pt x="575591" y="389163"/>
                </a:lnTo>
                <a:lnTo>
                  <a:pt x="594067" y="350910"/>
                </a:lnTo>
                <a:lnTo>
                  <a:pt x="605612" y="309904"/>
                </a:lnTo>
                <a:lnTo>
                  <a:pt x="609600" y="266699"/>
                </a:lnTo>
                <a:lnTo>
                  <a:pt x="605612" y="223495"/>
                </a:lnTo>
                <a:lnTo>
                  <a:pt x="594067" y="182489"/>
                </a:lnTo>
                <a:lnTo>
                  <a:pt x="575591" y="144236"/>
                </a:lnTo>
                <a:lnTo>
                  <a:pt x="550810" y="109288"/>
                </a:lnTo>
                <a:lnTo>
                  <a:pt x="520350" y="78200"/>
                </a:lnTo>
                <a:lnTo>
                  <a:pt x="484839" y="51523"/>
                </a:lnTo>
                <a:lnTo>
                  <a:pt x="444902" y="29811"/>
                </a:lnTo>
                <a:lnTo>
                  <a:pt x="401165" y="13618"/>
                </a:lnTo>
                <a:lnTo>
                  <a:pt x="354256" y="3496"/>
                </a:lnTo>
                <a:lnTo>
                  <a:pt x="30480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7004886" y="323658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266700"/>
                </a:moveTo>
                <a:lnTo>
                  <a:pt x="605612" y="223495"/>
                </a:lnTo>
                <a:lnTo>
                  <a:pt x="594067" y="182489"/>
                </a:lnTo>
                <a:lnTo>
                  <a:pt x="575591" y="144236"/>
                </a:lnTo>
                <a:lnTo>
                  <a:pt x="550810" y="109288"/>
                </a:lnTo>
                <a:lnTo>
                  <a:pt x="520350" y="78200"/>
                </a:lnTo>
                <a:lnTo>
                  <a:pt x="484839" y="51523"/>
                </a:lnTo>
                <a:lnTo>
                  <a:pt x="444902" y="29811"/>
                </a:lnTo>
                <a:lnTo>
                  <a:pt x="401165" y="13618"/>
                </a:lnTo>
                <a:lnTo>
                  <a:pt x="354256" y="3496"/>
                </a:lnTo>
                <a:lnTo>
                  <a:pt x="304800" y="0"/>
                </a:lnTo>
                <a:lnTo>
                  <a:pt x="255343" y="3496"/>
                </a:lnTo>
                <a:lnTo>
                  <a:pt x="208434" y="13618"/>
                </a:lnTo>
                <a:lnTo>
                  <a:pt x="164697" y="29811"/>
                </a:lnTo>
                <a:lnTo>
                  <a:pt x="124760" y="51523"/>
                </a:lnTo>
                <a:lnTo>
                  <a:pt x="89249" y="78200"/>
                </a:lnTo>
                <a:lnTo>
                  <a:pt x="58789" y="109288"/>
                </a:lnTo>
                <a:lnTo>
                  <a:pt x="34008" y="144236"/>
                </a:lnTo>
                <a:lnTo>
                  <a:pt x="15532" y="182489"/>
                </a:lnTo>
                <a:lnTo>
                  <a:pt x="3987" y="223495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7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800" y="533400"/>
                </a:lnTo>
                <a:lnTo>
                  <a:pt x="354256" y="529903"/>
                </a:lnTo>
                <a:lnTo>
                  <a:pt x="401165" y="519781"/>
                </a:lnTo>
                <a:lnTo>
                  <a:pt x="444902" y="503588"/>
                </a:lnTo>
                <a:lnTo>
                  <a:pt x="484839" y="481876"/>
                </a:lnTo>
                <a:lnTo>
                  <a:pt x="520350" y="455199"/>
                </a:lnTo>
                <a:lnTo>
                  <a:pt x="550810" y="424110"/>
                </a:lnTo>
                <a:lnTo>
                  <a:pt x="575591" y="389163"/>
                </a:lnTo>
                <a:lnTo>
                  <a:pt x="594067" y="350910"/>
                </a:lnTo>
                <a:lnTo>
                  <a:pt x="605612" y="309904"/>
                </a:lnTo>
                <a:lnTo>
                  <a:pt x="609600" y="266700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7004886" y="3236588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304800" y="0"/>
                </a:moveTo>
                <a:lnTo>
                  <a:pt x="255343" y="3496"/>
                </a:lnTo>
                <a:lnTo>
                  <a:pt x="208434" y="13618"/>
                </a:lnTo>
                <a:lnTo>
                  <a:pt x="164697" y="29811"/>
                </a:lnTo>
                <a:lnTo>
                  <a:pt x="124760" y="51523"/>
                </a:lnTo>
                <a:lnTo>
                  <a:pt x="89249" y="78200"/>
                </a:lnTo>
                <a:lnTo>
                  <a:pt x="58789" y="109288"/>
                </a:lnTo>
                <a:lnTo>
                  <a:pt x="34008" y="144236"/>
                </a:lnTo>
                <a:lnTo>
                  <a:pt x="15532" y="182489"/>
                </a:lnTo>
                <a:lnTo>
                  <a:pt x="3987" y="223495"/>
                </a:lnTo>
                <a:lnTo>
                  <a:pt x="0" y="266700"/>
                </a:lnTo>
                <a:lnTo>
                  <a:pt x="3987" y="309904"/>
                </a:lnTo>
                <a:lnTo>
                  <a:pt x="15532" y="350910"/>
                </a:lnTo>
                <a:lnTo>
                  <a:pt x="34008" y="389163"/>
                </a:lnTo>
                <a:lnTo>
                  <a:pt x="58789" y="424110"/>
                </a:lnTo>
                <a:lnTo>
                  <a:pt x="89249" y="455199"/>
                </a:lnTo>
                <a:lnTo>
                  <a:pt x="124760" y="481876"/>
                </a:lnTo>
                <a:lnTo>
                  <a:pt x="164697" y="503588"/>
                </a:lnTo>
                <a:lnTo>
                  <a:pt x="208434" y="519781"/>
                </a:lnTo>
                <a:lnTo>
                  <a:pt x="255343" y="529903"/>
                </a:lnTo>
                <a:lnTo>
                  <a:pt x="304800" y="533400"/>
                </a:lnTo>
                <a:lnTo>
                  <a:pt x="354256" y="529903"/>
                </a:lnTo>
                <a:lnTo>
                  <a:pt x="401165" y="519781"/>
                </a:lnTo>
                <a:lnTo>
                  <a:pt x="444902" y="503588"/>
                </a:lnTo>
                <a:lnTo>
                  <a:pt x="484839" y="481876"/>
                </a:lnTo>
                <a:lnTo>
                  <a:pt x="520350" y="455199"/>
                </a:lnTo>
                <a:lnTo>
                  <a:pt x="550810" y="424110"/>
                </a:lnTo>
                <a:lnTo>
                  <a:pt x="575591" y="389163"/>
                </a:lnTo>
                <a:lnTo>
                  <a:pt x="594067" y="350910"/>
                </a:lnTo>
                <a:lnTo>
                  <a:pt x="605612" y="309904"/>
                </a:lnTo>
                <a:lnTo>
                  <a:pt x="609600" y="266700"/>
                </a:lnTo>
                <a:lnTo>
                  <a:pt x="605612" y="223495"/>
                </a:lnTo>
                <a:lnTo>
                  <a:pt x="594067" y="182489"/>
                </a:lnTo>
                <a:lnTo>
                  <a:pt x="575591" y="144236"/>
                </a:lnTo>
                <a:lnTo>
                  <a:pt x="550810" y="109288"/>
                </a:lnTo>
                <a:lnTo>
                  <a:pt x="520350" y="78200"/>
                </a:lnTo>
                <a:lnTo>
                  <a:pt x="484839" y="51523"/>
                </a:lnTo>
                <a:lnTo>
                  <a:pt x="444902" y="29811"/>
                </a:lnTo>
                <a:lnTo>
                  <a:pt x="401165" y="13618"/>
                </a:lnTo>
                <a:lnTo>
                  <a:pt x="354256" y="3496"/>
                </a:lnTo>
                <a:lnTo>
                  <a:pt x="30480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/>
          <p:cNvSpPr txBox="1"/>
          <p:nvPr/>
        </p:nvSpPr>
        <p:spPr>
          <a:xfrm>
            <a:off x="8535998" y="3268845"/>
            <a:ext cx="5664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10" dirty="0">
                <a:latin typeface="Verdana"/>
                <a:cs typeface="Verdana"/>
              </a:rPr>
              <a:t>Cause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6" name="object 105"/>
          <p:cNvSpPr txBox="1"/>
          <p:nvPr/>
        </p:nvSpPr>
        <p:spPr>
          <a:xfrm>
            <a:off x="8567244" y="4132198"/>
            <a:ext cx="3702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Verdana"/>
                <a:cs typeface="Verdana"/>
              </a:rPr>
              <a:t>EPC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7" name="object 106"/>
          <p:cNvSpPr/>
          <p:nvPr/>
        </p:nvSpPr>
        <p:spPr>
          <a:xfrm>
            <a:off x="184986" y="2169788"/>
            <a:ext cx="7588884" cy="2825750"/>
          </a:xfrm>
          <a:custGeom>
            <a:avLst/>
            <a:gdLst/>
            <a:ahLst/>
            <a:cxnLst/>
            <a:rect l="l" t="t" r="r" b="b"/>
            <a:pathLst>
              <a:path w="7588884" h="28257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3245"/>
                </a:lnTo>
                <a:lnTo>
                  <a:pt x="44958" y="63245"/>
                </a:lnTo>
                <a:lnTo>
                  <a:pt x="44958" y="76200"/>
                </a:lnTo>
                <a:lnTo>
                  <a:pt x="76200" y="76200"/>
                </a:lnTo>
                <a:close/>
              </a:path>
              <a:path w="7588884" h="2825750">
                <a:moveTo>
                  <a:pt x="44958" y="76200"/>
                </a:moveTo>
                <a:lnTo>
                  <a:pt x="44958" y="63245"/>
                </a:lnTo>
                <a:lnTo>
                  <a:pt x="32004" y="63245"/>
                </a:lnTo>
                <a:lnTo>
                  <a:pt x="32004" y="76200"/>
                </a:lnTo>
                <a:lnTo>
                  <a:pt x="44958" y="76200"/>
                </a:lnTo>
                <a:close/>
              </a:path>
              <a:path w="7588884" h="2825750">
                <a:moveTo>
                  <a:pt x="44958" y="2813303"/>
                </a:moveTo>
                <a:lnTo>
                  <a:pt x="44958" y="76200"/>
                </a:lnTo>
                <a:lnTo>
                  <a:pt x="32004" y="76200"/>
                </a:lnTo>
                <a:lnTo>
                  <a:pt x="32004" y="2823210"/>
                </a:lnTo>
                <a:lnTo>
                  <a:pt x="35052" y="2825495"/>
                </a:lnTo>
                <a:lnTo>
                  <a:pt x="38100" y="2825495"/>
                </a:lnTo>
                <a:lnTo>
                  <a:pt x="38100" y="2813303"/>
                </a:lnTo>
                <a:lnTo>
                  <a:pt x="44958" y="2813303"/>
                </a:lnTo>
                <a:close/>
              </a:path>
              <a:path w="7588884" h="2825750">
                <a:moveTo>
                  <a:pt x="7581899" y="2813303"/>
                </a:moveTo>
                <a:lnTo>
                  <a:pt x="38100" y="2813303"/>
                </a:lnTo>
                <a:lnTo>
                  <a:pt x="44958" y="2819400"/>
                </a:lnTo>
                <a:lnTo>
                  <a:pt x="44957" y="2825495"/>
                </a:lnTo>
                <a:lnTo>
                  <a:pt x="4070603" y="2825495"/>
                </a:lnTo>
                <a:lnTo>
                  <a:pt x="4070604" y="2819400"/>
                </a:lnTo>
                <a:lnTo>
                  <a:pt x="4083557" y="2819400"/>
                </a:lnTo>
                <a:lnTo>
                  <a:pt x="4083557" y="2825495"/>
                </a:lnTo>
                <a:lnTo>
                  <a:pt x="7575804" y="2825495"/>
                </a:lnTo>
                <a:lnTo>
                  <a:pt x="7575804" y="2819399"/>
                </a:lnTo>
                <a:lnTo>
                  <a:pt x="7581899" y="2813303"/>
                </a:lnTo>
                <a:close/>
              </a:path>
              <a:path w="7588884" h="2825750">
                <a:moveTo>
                  <a:pt x="44957" y="2825495"/>
                </a:moveTo>
                <a:lnTo>
                  <a:pt x="44958" y="2819400"/>
                </a:lnTo>
                <a:lnTo>
                  <a:pt x="38100" y="2813303"/>
                </a:lnTo>
                <a:lnTo>
                  <a:pt x="38100" y="2825495"/>
                </a:lnTo>
                <a:lnTo>
                  <a:pt x="44957" y="2825495"/>
                </a:lnTo>
                <a:close/>
              </a:path>
              <a:path w="7588884" h="2825750">
                <a:moveTo>
                  <a:pt x="4114799" y="2362200"/>
                </a:moveTo>
                <a:lnTo>
                  <a:pt x="4076699" y="2286000"/>
                </a:lnTo>
                <a:lnTo>
                  <a:pt x="4038599" y="2362200"/>
                </a:lnTo>
                <a:lnTo>
                  <a:pt x="4070604" y="2362200"/>
                </a:lnTo>
                <a:lnTo>
                  <a:pt x="4070604" y="2349246"/>
                </a:lnTo>
                <a:lnTo>
                  <a:pt x="4083557" y="2349246"/>
                </a:lnTo>
                <a:lnTo>
                  <a:pt x="4083557" y="2362200"/>
                </a:lnTo>
                <a:lnTo>
                  <a:pt x="4114799" y="2362200"/>
                </a:lnTo>
                <a:close/>
              </a:path>
              <a:path w="7588884" h="2825750">
                <a:moveTo>
                  <a:pt x="4083557" y="2362200"/>
                </a:moveTo>
                <a:lnTo>
                  <a:pt x="4083557" y="2349246"/>
                </a:lnTo>
                <a:lnTo>
                  <a:pt x="4070604" y="2349246"/>
                </a:lnTo>
                <a:lnTo>
                  <a:pt x="4070604" y="2362200"/>
                </a:lnTo>
                <a:lnTo>
                  <a:pt x="4083557" y="2362200"/>
                </a:lnTo>
                <a:close/>
              </a:path>
              <a:path w="7588884" h="2825750">
                <a:moveTo>
                  <a:pt x="4083557" y="2813303"/>
                </a:moveTo>
                <a:lnTo>
                  <a:pt x="4083557" y="2362200"/>
                </a:lnTo>
                <a:lnTo>
                  <a:pt x="4070604" y="2362200"/>
                </a:lnTo>
                <a:lnTo>
                  <a:pt x="4070604" y="2813303"/>
                </a:lnTo>
                <a:lnTo>
                  <a:pt x="4083557" y="2813303"/>
                </a:lnTo>
                <a:close/>
              </a:path>
              <a:path w="7588884" h="2825750">
                <a:moveTo>
                  <a:pt x="4083557" y="2825495"/>
                </a:moveTo>
                <a:lnTo>
                  <a:pt x="4083557" y="2819400"/>
                </a:lnTo>
                <a:lnTo>
                  <a:pt x="4070604" y="2819400"/>
                </a:lnTo>
                <a:lnTo>
                  <a:pt x="4070603" y="2825495"/>
                </a:lnTo>
                <a:lnTo>
                  <a:pt x="4083557" y="2825495"/>
                </a:lnTo>
                <a:close/>
              </a:path>
              <a:path w="7588884" h="2825750">
                <a:moveTo>
                  <a:pt x="7588757" y="2823210"/>
                </a:moveTo>
                <a:lnTo>
                  <a:pt x="7588757" y="1579625"/>
                </a:lnTo>
                <a:lnTo>
                  <a:pt x="7587995" y="1578101"/>
                </a:lnTo>
                <a:lnTo>
                  <a:pt x="7586471" y="1576577"/>
                </a:lnTo>
                <a:lnTo>
                  <a:pt x="7357871" y="1370837"/>
                </a:lnTo>
                <a:lnTo>
                  <a:pt x="7349489" y="1379981"/>
                </a:lnTo>
                <a:lnTo>
                  <a:pt x="7575804" y="1584418"/>
                </a:lnTo>
                <a:lnTo>
                  <a:pt x="7575804" y="1581911"/>
                </a:lnTo>
                <a:lnTo>
                  <a:pt x="7578089" y="1586483"/>
                </a:lnTo>
                <a:lnTo>
                  <a:pt x="7578089" y="2813303"/>
                </a:lnTo>
                <a:lnTo>
                  <a:pt x="7581899" y="2813303"/>
                </a:lnTo>
                <a:lnTo>
                  <a:pt x="7581899" y="2825495"/>
                </a:lnTo>
                <a:lnTo>
                  <a:pt x="7585709" y="2825495"/>
                </a:lnTo>
                <a:lnTo>
                  <a:pt x="7588757" y="2823210"/>
                </a:lnTo>
                <a:close/>
              </a:path>
              <a:path w="7588884" h="2825750">
                <a:moveTo>
                  <a:pt x="7578089" y="1586483"/>
                </a:moveTo>
                <a:lnTo>
                  <a:pt x="7575804" y="1581911"/>
                </a:lnTo>
                <a:lnTo>
                  <a:pt x="7575804" y="1584418"/>
                </a:lnTo>
                <a:lnTo>
                  <a:pt x="7578089" y="1586483"/>
                </a:lnTo>
                <a:close/>
              </a:path>
              <a:path w="7588884" h="2825750">
                <a:moveTo>
                  <a:pt x="7578089" y="2813303"/>
                </a:moveTo>
                <a:lnTo>
                  <a:pt x="7578089" y="1586483"/>
                </a:lnTo>
                <a:lnTo>
                  <a:pt x="7575804" y="1584418"/>
                </a:lnTo>
                <a:lnTo>
                  <a:pt x="7575804" y="2813303"/>
                </a:lnTo>
                <a:lnTo>
                  <a:pt x="7578089" y="2813303"/>
                </a:lnTo>
                <a:close/>
              </a:path>
              <a:path w="7588884" h="2825750">
                <a:moveTo>
                  <a:pt x="7581899" y="2825495"/>
                </a:moveTo>
                <a:lnTo>
                  <a:pt x="7581899" y="2813303"/>
                </a:lnTo>
                <a:lnTo>
                  <a:pt x="7575804" y="2819399"/>
                </a:lnTo>
                <a:lnTo>
                  <a:pt x="7575804" y="2825495"/>
                </a:lnTo>
                <a:lnTo>
                  <a:pt x="7581899" y="28254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2470986" y="4455788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3246"/>
                </a:lnTo>
                <a:lnTo>
                  <a:pt x="44958" y="63246"/>
                </a:lnTo>
                <a:lnTo>
                  <a:pt x="44958" y="76200"/>
                </a:lnTo>
                <a:lnTo>
                  <a:pt x="76200" y="76200"/>
                </a:lnTo>
                <a:close/>
              </a:path>
              <a:path w="76200" h="533400">
                <a:moveTo>
                  <a:pt x="44958" y="76200"/>
                </a:moveTo>
                <a:lnTo>
                  <a:pt x="44958" y="63246"/>
                </a:lnTo>
                <a:lnTo>
                  <a:pt x="32004" y="63246"/>
                </a:lnTo>
                <a:lnTo>
                  <a:pt x="32004" y="76200"/>
                </a:lnTo>
                <a:lnTo>
                  <a:pt x="44958" y="76200"/>
                </a:lnTo>
                <a:close/>
              </a:path>
              <a:path w="76200" h="533400">
                <a:moveTo>
                  <a:pt x="44958" y="533400"/>
                </a:moveTo>
                <a:lnTo>
                  <a:pt x="44958" y="76200"/>
                </a:lnTo>
                <a:lnTo>
                  <a:pt x="32004" y="76200"/>
                </a:lnTo>
                <a:lnTo>
                  <a:pt x="32004" y="533400"/>
                </a:lnTo>
                <a:lnTo>
                  <a:pt x="44958" y="53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5518986" y="4455788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3246"/>
                </a:lnTo>
                <a:lnTo>
                  <a:pt x="44958" y="63246"/>
                </a:lnTo>
                <a:lnTo>
                  <a:pt x="44958" y="76200"/>
                </a:lnTo>
                <a:lnTo>
                  <a:pt x="76200" y="76200"/>
                </a:lnTo>
                <a:close/>
              </a:path>
              <a:path w="76200" h="533400">
                <a:moveTo>
                  <a:pt x="44958" y="76200"/>
                </a:moveTo>
                <a:lnTo>
                  <a:pt x="44958" y="63246"/>
                </a:lnTo>
                <a:lnTo>
                  <a:pt x="32004" y="63246"/>
                </a:lnTo>
                <a:lnTo>
                  <a:pt x="32004" y="76200"/>
                </a:lnTo>
                <a:lnTo>
                  <a:pt x="44958" y="76200"/>
                </a:lnTo>
                <a:close/>
              </a:path>
              <a:path w="76200" h="533400">
                <a:moveTo>
                  <a:pt x="44958" y="533400"/>
                </a:moveTo>
                <a:lnTo>
                  <a:pt x="44958" y="76200"/>
                </a:lnTo>
                <a:lnTo>
                  <a:pt x="32004" y="76200"/>
                </a:lnTo>
                <a:lnTo>
                  <a:pt x="32004" y="533400"/>
                </a:lnTo>
                <a:lnTo>
                  <a:pt x="44958" y="53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3335094" y="2373241"/>
            <a:ext cx="317500" cy="817880"/>
          </a:xfrm>
          <a:custGeom>
            <a:avLst/>
            <a:gdLst/>
            <a:ahLst/>
            <a:cxnLst/>
            <a:rect l="l" t="t" r="r" b="b"/>
            <a:pathLst>
              <a:path w="317500" h="817879">
                <a:moveTo>
                  <a:pt x="25146" y="577874"/>
                </a:moveTo>
                <a:lnTo>
                  <a:pt x="25146" y="0"/>
                </a:lnTo>
                <a:lnTo>
                  <a:pt x="0" y="0"/>
                </a:lnTo>
                <a:lnTo>
                  <a:pt x="0" y="587502"/>
                </a:lnTo>
                <a:lnTo>
                  <a:pt x="1523" y="591312"/>
                </a:lnTo>
                <a:lnTo>
                  <a:pt x="4572" y="593597"/>
                </a:lnTo>
                <a:lnTo>
                  <a:pt x="19812" y="605278"/>
                </a:lnTo>
                <a:lnTo>
                  <a:pt x="19812" y="573786"/>
                </a:lnTo>
                <a:lnTo>
                  <a:pt x="25146" y="577874"/>
                </a:lnTo>
                <a:close/>
              </a:path>
              <a:path w="317500" h="817879">
                <a:moveTo>
                  <a:pt x="264156" y="761068"/>
                </a:moveTo>
                <a:lnTo>
                  <a:pt x="19812" y="573786"/>
                </a:lnTo>
                <a:lnTo>
                  <a:pt x="25146" y="583691"/>
                </a:lnTo>
                <a:lnTo>
                  <a:pt x="25146" y="609367"/>
                </a:lnTo>
                <a:lnTo>
                  <a:pt x="249038" y="780974"/>
                </a:lnTo>
                <a:lnTo>
                  <a:pt x="264156" y="761068"/>
                </a:lnTo>
                <a:close/>
              </a:path>
              <a:path w="317500" h="817879">
                <a:moveTo>
                  <a:pt x="25146" y="609367"/>
                </a:moveTo>
                <a:lnTo>
                  <a:pt x="25146" y="583691"/>
                </a:lnTo>
                <a:lnTo>
                  <a:pt x="19812" y="573786"/>
                </a:lnTo>
                <a:lnTo>
                  <a:pt x="19812" y="605278"/>
                </a:lnTo>
                <a:lnTo>
                  <a:pt x="25146" y="609367"/>
                </a:lnTo>
                <a:close/>
              </a:path>
              <a:path w="317500" h="817879">
                <a:moveTo>
                  <a:pt x="274320" y="809013"/>
                </a:moveTo>
                <a:lnTo>
                  <a:pt x="274320" y="768858"/>
                </a:lnTo>
                <a:lnTo>
                  <a:pt x="259079" y="788670"/>
                </a:lnTo>
                <a:lnTo>
                  <a:pt x="249038" y="780974"/>
                </a:lnTo>
                <a:lnTo>
                  <a:pt x="233934" y="800862"/>
                </a:lnTo>
                <a:lnTo>
                  <a:pt x="274320" y="809013"/>
                </a:lnTo>
                <a:close/>
              </a:path>
              <a:path w="317500" h="817879">
                <a:moveTo>
                  <a:pt x="274320" y="768858"/>
                </a:moveTo>
                <a:lnTo>
                  <a:pt x="264156" y="761068"/>
                </a:lnTo>
                <a:lnTo>
                  <a:pt x="249038" y="780974"/>
                </a:lnTo>
                <a:lnTo>
                  <a:pt x="259079" y="788670"/>
                </a:lnTo>
                <a:lnTo>
                  <a:pt x="274320" y="768858"/>
                </a:lnTo>
                <a:close/>
              </a:path>
              <a:path w="317500" h="817879">
                <a:moveTo>
                  <a:pt x="316991" y="817626"/>
                </a:moveTo>
                <a:lnTo>
                  <a:pt x="279653" y="740664"/>
                </a:lnTo>
                <a:lnTo>
                  <a:pt x="264156" y="761068"/>
                </a:lnTo>
                <a:lnTo>
                  <a:pt x="274320" y="768858"/>
                </a:lnTo>
                <a:lnTo>
                  <a:pt x="274320" y="809013"/>
                </a:lnTo>
                <a:lnTo>
                  <a:pt x="316991" y="817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/>
          <p:cNvSpPr txBox="1"/>
          <p:nvPr/>
        </p:nvSpPr>
        <p:spPr>
          <a:xfrm>
            <a:off x="3371154" y="2417691"/>
            <a:ext cx="790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FF0000"/>
                </a:solidFill>
                <a:latin typeface="Verdana"/>
                <a:cs typeface="Verdana"/>
              </a:rPr>
              <a:t>Illegal  </a:t>
            </a:r>
            <a:r>
              <a:rPr sz="1600" i="1" dirty="0">
                <a:solidFill>
                  <a:srgbClr val="FF0000"/>
                </a:solidFill>
                <a:latin typeface="Verdana"/>
                <a:cs typeface="Verdana"/>
              </a:rPr>
              <a:t>Opcode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2" name="object 111"/>
          <p:cNvSpPr/>
          <p:nvPr/>
        </p:nvSpPr>
        <p:spPr>
          <a:xfrm>
            <a:off x="5011494" y="2373241"/>
            <a:ext cx="168910" cy="817880"/>
          </a:xfrm>
          <a:custGeom>
            <a:avLst/>
            <a:gdLst/>
            <a:ahLst/>
            <a:cxnLst/>
            <a:rect l="l" t="t" r="r" b="b"/>
            <a:pathLst>
              <a:path w="168910" h="817879">
                <a:moveTo>
                  <a:pt x="25146" y="473391"/>
                </a:moveTo>
                <a:lnTo>
                  <a:pt x="25146" y="0"/>
                </a:lnTo>
                <a:lnTo>
                  <a:pt x="0" y="0"/>
                </a:lnTo>
                <a:lnTo>
                  <a:pt x="0" y="480060"/>
                </a:lnTo>
                <a:lnTo>
                  <a:pt x="762" y="481584"/>
                </a:lnTo>
                <a:lnTo>
                  <a:pt x="24384" y="534378"/>
                </a:lnTo>
                <a:lnTo>
                  <a:pt x="24384" y="471678"/>
                </a:lnTo>
                <a:lnTo>
                  <a:pt x="25146" y="473391"/>
                </a:lnTo>
                <a:close/>
              </a:path>
              <a:path w="168910" h="817879">
                <a:moveTo>
                  <a:pt x="144979" y="742834"/>
                </a:moveTo>
                <a:lnTo>
                  <a:pt x="24384" y="471678"/>
                </a:lnTo>
                <a:lnTo>
                  <a:pt x="25146" y="477012"/>
                </a:lnTo>
                <a:lnTo>
                  <a:pt x="25146" y="536081"/>
                </a:lnTo>
                <a:lnTo>
                  <a:pt x="122239" y="753080"/>
                </a:lnTo>
                <a:lnTo>
                  <a:pt x="144979" y="742834"/>
                </a:lnTo>
                <a:close/>
              </a:path>
              <a:path w="168910" h="817879">
                <a:moveTo>
                  <a:pt x="25146" y="536081"/>
                </a:moveTo>
                <a:lnTo>
                  <a:pt x="25146" y="477012"/>
                </a:lnTo>
                <a:lnTo>
                  <a:pt x="24384" y="471678"/>
                </a:lnTo>
                <a:lnTo>
                  <a:pt x="24384" y="534378"/>
                </a:lnTo>
                <a:lnTo>
                  <a:pt x="25146" y="536081"/>
                </a:lnTo>
                <a:close/>
              </a:path>
              <a:path w="168910" h="817879">
                <a:moveTo>
                  <a:pt x="150114" y="805673"/>
                </a:moveTo>
                <a:lnTo>
                  <a:pt x="150114" y="754379"/>
                </a:lnTo>
                <a:lnTo>
                  <a:pt x="127253" y="764286"/>
                </a:lnTo>
                <a:lnTo>
                  <a:pt x="122239" y="753080"/>
                </a:lnTo>
                <a:lnTo>
                  <a:pt x="99059" y="763523"/>
                </a:lnTo>
                <a:lnTo>
                  <a:pt x="150114" y="805673"/>
                </a:lnTo>
                <a:close/>
              </a:path>
              <a:path w="168910" h="817879">
                <a:moveTo>
                  <a:pt x="150114" y="754379"/>
                </a:moveTo>
                <a:lnTo>
                  <a:pt x="144979" y="742834"/>
                </a:lnTo>
                <a:lnTo>
                  <a:pt x="122239" y="753080"/>
                </a:lnTo>
                <a:lnTo>
                  <a:pt x="127253" y="764286"/>
                </a:lnTo>
                <a:lnTo>
                  <a:pt x="150114" y="754379"/>
                </a:lnTo>
                <a:close/>
              </a:path>
              <a:path w="168910" h="817879">
                <a:moveTo>
                  <a:pt x="168402" y="732281"/>
                </a:moveTo>
                <a:lnTo>
                  <a:pt x="144979" y="742834"/>
                </a:lnTo>
                <a:lnTo>
                  <a:pt x="150114" y="754379"/>
                </a:lnTo>
                <a:lnTo>
                  <a:pt x="150114" y="805673"/>
                </a:lnTo>
                <a:lnTo>
                  <a:pt x="164591" y="817626"/>
                </a:lnTo>
                <a:lnTo>
                  <a:pt x="168402" y="732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/>
          <p:cNvSpPr txBox="1"/>
          <p:nvPr/>
        </p:nvSpPr>
        <p:spPr>
          <a:xfrm>
            <a:off x="5009462" y="2563233"/>
            <a:ext cx="9328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FF0000"/>
                </a:solidFill>
                <a:latin typeface="Verdana"/>
                <a:cs typeface="Verdana"/>
              </a:rPr>
              <a:t>Overflow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4" name="object 113"/>
          <p:cNvSpPr txBox="1"/>
          <p:nvPr/>
        </p:nvSpPr>
        <p:spPr>
          <a:xfrm>
            <a:off x="6597464" y="2417685"/>
            <a:ext cx="1056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080" indent="-173355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600" i="1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Verdana"/>
                <a:cs typeface="Verdana"/>
              </a:rPr>
              <a:t>Addr  Except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5" name="object 114"/>
          <p:cNvSpPr/>
          <p:nvPr/>
        </p:nvSpPr>
        <p:spPr>
          <a:xfrm>
            <a:off x="7609152" y="2373241"/>
            <a:ext cx="393700" cy="946785"/>
          </a:xfrm>
          <a:custGeom>
            <a:avLst/>
            <a:gdLst/>
            <a:ahLst/>
            <a:cxnLst/>
            <a:rect l="l" t="t" r="r" b="b"/>
            <a:pathLst>
              <a:path w="393700" h="946785">
                <a:moveTo>
                  <a:pt x="364011" y="72846"/>
                </a:moveTo>
                <a:lnTo>
                  <a:pt x="351942" y="67992"/>
                </a:lnTo>
                <a:lnTo>
                  <a:pt x="0" y="941831"/>
                </a:lnTo>
                <a:lnTo>
                  <a:pt x="11429" y="946404"/>
                </a:lnTo>
                <a:lnTo>
                  <a:pt x="364011" y="72846"/>
                </a:lnTo>
                <a:close/>
              </a:path>
              <a:path w="393700" h="946785">
                <a:moveTo>
                  <a:pt x="393191" y="84581"/>
                </a:moveTo>
                <a:lnTo>
                  <a:pt x="386333" y="0"/>
                </a:lnTo>
                <a:lnTo>
                  <a:pt x="323088" y="56387"/>
                </a:lnTo>
                <a:lnTo>
                  <a:pt x="351942" y="67992"/>
                </a:lnTo>
                <a:lnTo>
                  <a:pt x="356616" y="56387"/>
                </a:lnTo>
                <a:lnTo>
                  <a:pt x="368808" y="60959"/>
                </a:lnTo>
                <a:lnTo>
                  <a:pt x="368808" y="74775"/>
                </a:lnTo>
                <a:lnTo>
                  <a:pt x="393191" y="84581"/>
                </a:lnTo>
                <a:close/>
              </a:path>
              <a:path w="393700" h="946785">
                <a:moveTo>
                  <a:pt x="368808" y="60959"/>
                </a:moveTo>
                <a:lnTo>
                  <a:pt x="356616" y="56387"/>
                </a:lnTo>
                <a:lnTo>
                  <a:pt x="351942" y="67992"/>
                </a:lnTo>
                <a:lnTo>
                  <a:pt x="364011" y="72846"/>
                </a:lnTo>
                <a:lnTo>
                  <a:pt x="368808" y="60959"/>
                </a:lnTo>
                <a:close/>
              </a:path>
              <a:path w="393700" h="946785">
                <a:moveTo>
                  <a:pt x="368808" y="74775"/>
                </a:moveTo>
                <a:lnTo>
                  <a:pt x="368808" y="60959"/>
                </a:lnTo>
                <a:lnTo>
                  <a:pt x="364011" y="72846"/>
                </a:lnTo>
                <a:lnTo>
                  <a:pt x="368808" y="74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/>
          <p:cNvSpPr txBox="1"/>
          <p:nvPr/>
        </p:nvSpPr>
        <p:spPr>
          <a:xfrm>
            <a:off x="8030793" y="2530468"/>
            <a:ext cx="3333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FF0000"/>
                </a:solidFill>
                <a:latin typeface="Verdana"/>
                <a:cs typeface="Verdana"/>
              </a:rPr>
              <a:t>Kill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7" name="object 116"/>
          <p:cNvSpPr txBox="1"/>
          <p:nvPr/>
        </p:nvSpPr>
        <p:spPr>
          <a:xfrm>
            <a:off x="7674931" y="2774307"/>
            <a:ext cx="10439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FF0000"/>
                </a:solidFill>
                <a:latin typeface="Verdana"/>
                <a:cs typeface="Verdana"/>
              </a:rPr>
              <a:t>W</a:t>
            </a:r>
            <a:r>
              <a:rPr sz="1600" i="1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Verdana"/>
                <a:cs typeface="Verdana"/>
              </a:rPr>
              <a:t>iteback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8" name="object 117"/>
          <p:cNvSpPr txBox="1"/>
          <p:nvPr/>
        </p:nvSpPr>
        <p:spPr>
          <a:xfrm>
            <a:off x="7888890" y="2785914"/>
            <a:ext cx="869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600" i="1" spc="-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9" name="object 118"/>
          <p:cNvSpPr/>
          <p:nvPr/>
        </p:nvSpPr>
        <p:spPr>
          <a:xfrm>
            <a:off x="7932241" y="912488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57150">
            <a:solidFill>
              <a:srgbClr val="7F675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/>
          <p:cNvSpPr txBox="1"/>
          <p:nvPr/>
        </p:nvSpPr>
        <p:spPr>
          <a:xfrm>
            <a:off x="7232985" y="863203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6759"/>
                </a:solidFill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1" name="object 120"/>
          <p:cNvSpPr txBox="1"/>
          <p:nvPr/>
        </p:nvSpPr>
        <p:spPr>
          <a:xfrm>
            <a:off x="3632521" y="4411845"/>
            <a:ext cx="541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Kill D  St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2" name="object 121"/>
          <p:cNvSpPr txBox="1"/>
          <p:nvPr/>
        </p:nvSpPr>
        <p:spPr>
          <a:xfrm>
            <a:off x="1879923" y="4411845"/>
            <a:ext cx="541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0005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Kill F  St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3" name="object 122"/>
          <p:cNvSpPr txBox="1"/>
          <p:nvPr/>
        </p:nvSpPr>
        <p:spPr>
          <a:xfrm>
            <a:off x="4927932" y="4411845"/>
            <a:ext cx="541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Kill E  St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4" name="object 123"/>
          <p:cNvSpPr txBox="1"/>
          <p:nvPr/>
        </p:nvSpPr>
        <p:spPr>
          <a:xfrm>
            <a:off x="1428824" y="2889369"/>
            <a:ext cx="102870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marR="5080" indent="-22225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PC</a:t>
            </a:r>
            <a:r>
              <a:rPr sz="1400" i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Address  Exceptions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5" name="object 124"/>
          <p:cNvSpPr txBox="1"/>
          <p:nvPr/>
        </p:nvSpPr>
        <p:spPr>
          <a:xfrm>
            <a:off x="342212" y="2657721"/>
            <a:ext cx="720725" cy="664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Select  </a:t>
            </a:r>
            <a:r>
              <a:rPr sz="1400" i="1" spc="-10" dirty="0">
                <a:solidFill>
                  <a:srgbClr val="FF0000"/>
                </a:solidFill>
                <a:latin typeface="Verdana"/>
                <a:cs typeface="Verdana"/>
              </a:rPr>
              <a:t>Han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dle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r  PC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74192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Phases of Instruction Execution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162050" y="1432939"/>
            <a:ext cx="7239000" cy="1014412"/>
            <a:chOff x="672" y="897"/>
            <a:chExt cx="4560" cy="75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72" y="897"/>
              <a:ext cx="4560" cy="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 i="1">
                <a:solidFill>
                  <a:srgbClr val="FFCC66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632" y="971"/>
              <a:ext cx="2968" cy="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Fetch</a:t>
              </a:r>
              <a:r>
                <a:rPr lang="en-US" sz="24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:</a:t>
              </a:r>
              <a:r>
                <a:rPr lang="en-US" sz="24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Instruction bits retrieved from instruction cache.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62050" y="5342951"/>
            <a:ext cx="7239000" cy="1219200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62050" y="3895152"/>
            <a:ext cx="7239000" cy="1295400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162050" y="2675951"/>
            <a:ext cx="7239000" cy="974725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57250" y="1761552"/>
            <a:ext cx="1295400" cy="381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I-cache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04850" y="2294951"/>
            <a:ext cx="1752600" cy="417512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 Buffer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04850" y="3514151"/>
            <a:ext cx="1752600" cy="5619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Issue Buffer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76250" y="4276151"/>
            <a:ext cx="2133600" cy="555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Functional Units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35948" y="6257351"/>
            <a:ext cx="2431073" cy="433388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Architectural State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rot="-16200000">
            <a:off x="1437481" y="1714720"/>
            <a:ext cx="211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543050" y="2142551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924050" y="3049014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543050" y="4047551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686050" y="3879276"/>
            <a:ext cx="57150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Execute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Instructions and operands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issued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to functional units. When execution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completes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, all results and exception flags are available.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762250" y="2675951"/>
            <a:ext cx="57531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Decode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Instructions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dispatched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to appropriate issue buffer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04850" y="5038151"/>
            <a:ext cx="1752600" cy="452438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Result Buffer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543050" y="4809551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686050" y="5342951"/>
            <a:ext cx="5637213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Commit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Instruction irrevocably updates architectural state (aka “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graduation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”), or takes precise trap/interrupt.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009650" y="1304351"/>
            <a:ext cx="1066800" cy="2809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PC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628650" y="5619177"/>
            <a:ext cx="19050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1543050" y="5490589"/>
            <a:ext cx="0" cy="157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543050" y="6076376"/>
            <a:ext cx="0" cy="18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23850" y="2904551"/>
            <a:ext cx="2362200" cy="4032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Decode/Rename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1543050" y="2693413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543050" y="3303013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3100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Commit for Precise  Exceptions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306480" y="1064702"/>
            <a:ext cx="6546850" cy="4270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040765">
              <a:lnSpc>
                <a:spcPct val="100000"/>
              </a:lnSpc>
              <a:spcBef>
                <a:spcPts val="560"/>
              </a:spcBef>
              <a:tabLst>
                <a:tab pos="4088765" algn="l"/>
              </a:tabLst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In-order	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Out-of-order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226505" y="1137894"/>
            <a:ext cx="1087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In-order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965324" y="1578839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0"/>
                </a:moveTo>
                <a:lnTo>
                  <a:pt x="0" y="762000"/>
                </a:lnTo>
                <a:lnTo>
                  <a:pt x="1219200" y="761999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441324" y="1578839"/>
            <a:ext cx="26162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785"/>
              </a:spcBef>
              <a:tabLst>
                <a:tab pos="1661795" algn="l"/>
              </a:tabLst>
            </a:pPr>
            <a:r>
              <a:rPr sz="2000" spc="-10" dirty="0">
                <a:latin typeface="Verdana"/>
                <a:cs typeface="Verdana"/>
              </a:rPr>
              <a:t>Fetch	Decode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479924" y="2798039"/>
            <a:ext cx="1219200" cy="504825"/>
          </a:xfrm>
          <a:custGeom>
            <a:avLst/>
            <a:gdLst/>
            <a:ahLst/>
            <a:cxnLst/>
            <a:rect l="l" t="t" r="r" b="b"/>
            <a:pathLst>
              <a:path w="1219200" h="504825">
                <a:moveTo>
                  <a:pt x="0" y="0"/>
                </a:moveTo>
                <a:lnTo>
                  <a:pt x="0" y="504444"/>
                </a:lnTo>
                <a:lnTo>
                  <a:pt x="1219200" y="504444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 txBox="1"/>
          <p:nvPr/>
        </p:nvSpPr>
        <p:spPr>
          <a:xfrm>
            <a:off x="4573903" y="2883636"/>
            <a:ext cx="1031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Verdana"/>
                <a:cs typeface="Verdana"/>
              </a:rPr>
              <a:t>Execute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6994524" y="1502639"/>
            <a:ext cx="12954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Verdana"/>
                <a:cs typeface="Verdana"/>
              </a:rPr>
              <a:t>Commit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1431924" y="1826489"/>
            <a:ext cx="2438400" cy="190500"/>
          </a:xfrm>
          <a:custGeom>
            <a:avLst/>
            <a:gdLst/>
            <a:ahLst/>
            <a:cxnLst/>
            <a:rect l="l" t="t" r="r" b="b"/>
            <a:pathLst>
              <a:path w="2438400" h="190500">
                <a:moveTo>
                  <a:pt x="438150" y="76200"/>
                </a:moveTo>
                <a:lnTo>
                  <a:pt x="4381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438150" y="76200"/>
                </a:lnTo>
                <a:close/>
              </a:path>
              <a:path w="2438400" h="190500">
                <a:moveTo>
                  <a:pt x="533400" y="57150"/>
                </a:moveTo>
                <a:lnTo>
                  <a:pt x="419100" y="0"/>
                </a:lnTo>
                <a:lnTo>
                  <a:pt x="419100" y="38100"/>
                </a:lnTo>
                <a:lnTo>
                  <a:pt x="438150" y="38100"/>
                </a:lnTo>
                <a:lnTo>
                  <a:pt x="438150" y="104775"/>
                </a:lnTo>
                <a:lnTo>
                  <a:pt x="533400" y="57150"/>
                </a:lnTo>
                <a:close/>
              </a:path>
              <a:path w="2438400" h="190500">
                <a:moveTo>
                  <a:pt x="438150" y="104775"/>
                </a:moveTo>
                <a:lnTo>
                  <a:pt x="438150" y="76200"/>
                </a:lnTo>
                <a:lnTo>
                  <a:pt x="419100" y="76200"/>
                </a:lnTo>
                <a:lnTo>
                  <a:pt x="419100" y="114300"/>
                </a:lnTo>
                <a:lnTo>
                  <a:pt x="438150" y="104775"/>
                </a:lnTo>
                <a:close/>
              </a:path>
              <a:path w="2438400" h="190500">
                <a:moveTo>
                  <a:pt x="2343150" y="152399"/>
                </a:moveTo>
                <a:lnTo>
                  <a:pt x="2343150" y="114299"/>
                </a:lnTo>
                <a:lnTo>
                  <a:pt x="1752600" y="114299"/>
                </a:lnTo>
                <a:lnTo>
                  <a:pt x="1752600" y="152399"/>
                </a:lnTo>
                <a:lnTo>
                  <a:pt x="2343150" y="152399"/>
                </a:lnTo>
                <a:close/>
              </a:path>
              <a:path w="2438400" h="190500">
                <a:moveTo>
                  <a:pt x="2438400" y="133349"/>
                </a:moveTo>
                <a:lnTo>
                  <a:pt x="2324100" y="76199"/>
                </a:lnTo>
                <a:lnTo>
                  <a:pt x="2324100" y="114299"/>
                </a:lnTo>
                <a:lnTo>
                  <a:pt x="2343150" y="114299"/>
                </a:lnTo>
                <a:lnTo>
                  <a:pt x="2343150" y="180974"/>
                </a:lnTo>
                <a:lnTo>
                  <a:pt x="2438400" y="133349"/>
                </a:lnTo>
                <a:close/>
              </a:path>
              <a:path w="2438400" h="190500">
                <a:moveTo>
                  <a:pt x="2343150" y="180974"/>
                </a:moveTo>
                <a:lnTo>
                  <a:pt x="2343150" y="152399"/>
                </a:lnTo>
                <a:lnTo>
                  <a:pt x="2324100" y="152399"/>
                </a:lnTo>
                <a:lnTo>
                  <a:pt x="2324100" y="190499"/>
                </a:lnTo>
                <a:lnTo>
                  <a:pt x="2343150" y="180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870324" y="1578839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0" y="0"/>
                </a:moveTo>
                <a:lnTo>
                  <a:pt x="0" y="685799"/>
                </a:lnTo>
                <a:lnTo>
                  <a:pt x="2362200" y="685799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 txBox="1"/>
          <p:nvPr/>
        </p:nvSpPr>
        <p:spPr>
          <a:xfrm>
            <a:off x="4105274" y="1755114"/>
            <a:ext cx="18942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Verdana"/>
                <a:cs typeface="Verdana"/>
              </a:rPr>
              <a:t>Reorder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Buffer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4651374" y="1902689"/>
            <a:ext cx="2343150" cy="1123950"/>
          </a:xfrm>
          <a:custGeom>
            <a:avLst/>
            <a:gdLst/>
            <a:ahLst/>
            <a:cxnLst/>
            <a:rect l="l" t="t" r="r" b="b"/>
            <a:pathLst>
              <a:path w="2343150" h="1123950">
                <a:moveTo>
                  <a:pt x="2247900" y="76199"/>
                </a:moveTo>
                <a:lnTo>
                  <a:pt x="2247900" y="38099"/>
                </a:lnTo>
                <a:lnTo>
                  <a:pt x="1581150" y="38099"/>
                </a:lnTo>
                <a:lnTo>
                  <a:pt x="1581150" y="76199"/>
                </a:lnTo>
                <a:lnTo>
                  <a:pt x="1872995" y="76199"/>
                </a:lnTo>
                <a:lnTo>
                  <a:pt x="1872995" y="57149"/>
                </a:lnTo>
                <a:lnTo>
                  <a:pt x="1898903" y="57149"/>
                </a:lnTo>
                <a:lnTo>
                  <a:pt x="1898903" y="76199"/>
                </a:lnTo>
                <a:lnTo>
                  <a:pt x="2247900" y="76199"/>
                </a:lnTo>
                <a:close/>
              </a:path>
              <a:path w="2343150" h="1123950">
                <a:moveTo>
                  <a:pt x="1924050" y="1047749"/>
                </a:moveTo>
                <a:lnTo>
                  <a:pt x="1847850" y="1047749"/>
                </a:lnTo>
                <a:lnTo>
                  <a:pt x="1872995" y="1098041"/>
                </a:lnTo>
                <a:lnTo>
                  <a:pt x="1872995" y="1060703"/>
                </a:lnTo>
                <a:lnTo>
                  <a:pt x="1898903" y="1060703"/>
                </a:lnTo>
                <a:lnTo>
                  <a:pt x="1898903" y="1098043"/>
                </a:lnTo>
                <a:lnTo>
                  <a:pt x="1924050" y="1047749"/>
                </a:lnTo>
                <a:close/>
              </a:path>
              <a:path w="2343150" h="1123950">
                <a:moveTo>
                  <a:pt x="1898903" y="76199"/>
                </a:moveTo>
                <a:lnTo>
                  <a:pt x="1898903" y="57149"/>
                </a:lnTo>
                <a:lnTo>
                  <a:pt x="1872995" y="57149"/>
                </a:lnTo>
                <a:lnTo>
                  <a:pt x="1872995" y="76199"/>
                </a:lnTo>
                <a:lnTo>
                  <a:pt x="1898903" y="76199"/>
                </a:lnTo>
                <a:close/>
              </a:path>
              <a:path w="2343150" h="1123950">
                <a:moveTo>
                  <a:pt x="1898903" y="1047749"/>
                </a:moveTo>
                <a:lnTo>
                  <a:pt x="1898903" y="76199"/>
                </a:lnTo>
                <a:lnTo>
                  <a:pt x="1872995" y="76199"/>
                </a:lnTo>
                <a:lnTo>
                  <a:pt x="1872995" y="1047749"/>
                </a:lnTo>
                <a:lnTo>
                  <a:pt x="1898903" y="1047749"/>
                </a:lnTo>
                <a:close/>
              </a:path>
              <a:path w="2343150" h="1123950">
                <a:moveTo>
                  <a:pt x="1898903" y="1098043"/>
                </a:moveTo>
                <a:lnTo>
                  <a:pt x="1898903" y="1060703"/>
                </a:lnTo>
                <a:lnTo>
                  <a:pt x="1872995" y="1060703"/>
                </a:lnTo>
                <a:lnTo>
                  <a:pt x="1872995" y="1098041"/>
                </a:lnTo>
                <a:lnTo>
                  <a:pt x="1885950" y="1123949"/>
                </a:lnTo>
                <a:lnTo>
                  <a:pt x="1898903" y="1098043"/>
                </a:lnTo>
                <a:close/>
              </a:path>
              <a:path w="2343150" h="1123950">
                <a:moveTo>
                  <a:pt x="2343150" y="57149"/>
                </a:moveTo>
                <a:lnTo>
                  <a:pt x="2228850" y="0"/>
                </a:lnTo>
                <a:lnTo>
                  <a:pt x="2228850" y="38099"/>
                </a:lnTo>
                <a:lnTo>
                  <a:pt x="2247900" y="38099"/>
                </a:lnTo>
                <a:lnTo>
                  <a:pt x="2247900" y="104774"/>
                </a:lnTo>
                <a:lnTo>
                  <a:pt x="2343150" y="57149"/>
                </a:lnTo>
                <a:close/>
              </a:path>
              <a:path w="2343150" h="1123950">
                <a:moveTo>
                  <a:pt x="2247900" y="104774"/>
                </a:moveTo>
                <a:lnTo>
                  <a:pt x="2247900" y="76199"/>
                </a:lnTo>
                <a:lnTo>
                  <a:pt x="2228850" y="76199"/>
                </a:lnTo>
                <a:lnTo>
                  <a:pt x="2228850" y="114299"/>
                </a:lnTo>
                <a:lnTo>
                  <a:pt x="2247900" y="104774"/>
                </a:lnTo>
                <a:close/>
              </a:path>
              <a:path w="2343150" h="1123950">
                <a:moveTo>
                  <a:pt x="114300" y="781049"/>
                </a:moveTo>
                <a:lnTo>
                  <a:pt x="0" y="781049"/>
                </a:lnTo>
                <a:lnTo>
                  <a:pt x="38100" y="85725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857250"/>
                </a:lnTo>
                <a:lnTo>
                  <a:pt x="114300" y="781049"/>
                </a:lnTo>
                <a:close/>
              </a:path>
              <a:path w="2343150" h="1123950">
                <a:moveTo>
                  <a:pt x="76200" y="781049"/>
                </a:moveTo>
                <a:lnTo>
                  <a:pt x="76200" y="361949"/>
                </a:lnTo>
                <a:lnTo>
                  <a:pt x="38100" y="361949"/>
                </a:lnTo>
                <a:lnTo>
                  <a:pt x="38100" y="781049"/>
                </a:lnTo>
                <a:lnTo>
                  <a:pt x="76200" y="781049"/>
                </a:lnTo>
                <a:close/>
              </a:path>
              <a:path w="2343150" h="1123950">
                <a:moveTo>
                  <a:pt x="76200" y="857250"/>
                </a:moveTo>
                <a:lnTo>
                  <a:pt x="76200" y="800100"/>
                </a:lnTo>
                <a:lnTo>
                  <a:pt x="38100" y="800100"/>
                </a:lnTo>
                <a:lnTo>
                  <a:pt x="38100" y="857250"/>
                </a:lnTo>
                <a:lnTo>
                  <a:pt x="57150" y="895350"/>
                </a:lnTo>
                <a:lnTo>
                  <a:pt x="76200" y="857250"/>
                </a:lnTo>
                <a:close/>
              </a:path>
              <a:path w="2343150" h="1123950">
                <a:moveTo>
                  <a:pt x="876300" y="476249"/>
                </a:moveTo>
                <a:lnTo>
                  <a:pt x="819150" y="361949"/>
                </a:lnTo>
                <a:lnTo>
                  <a:pt x="762000" y="476249"/>
                </a:lnTo>
                <a:lnTo>
                  <a:pt x="800100" y="476249"/>
                </a:lnTo>
                <a:lnTo>
                  <a:pt x="800100" y="457199"/>
                </a:lnTo>
                <a:lnTo>
                  <a:pt x="838200" y="457199"/>
                </a:lnTo>
                <a:lnTo>
                  <a:pt x="838200" y="476249"/>
                </a:lnTo>
                <a:lnTo>
                  <a:pt x="876300" y="476249"/>
                </a:lnTo>
                <a:close/>
              </a:path>
              <a:path w="2343150" h="1123950">
                <a:moveTo>
                  <a:pt x="838200" y="476249"/>
                </a:moveTo>
                <a:lnTo>
                  <a:pt x="838200" y="457199"/>
                </a:lnTo>
                <a:lnTo>
                  <a:pt x="800100" y="457199"/>
                </a:lnTo>
                <a:lnTo>
                  <a:pt x="800100" y="476249"/>
                </a:lnTo>
                <a:lnTo>
                  <a:pt x="838200" y="476249"/>
                </a:lnTo>
                <a:close/>
              </a:path>
              <a:path w="2343150" h="1123950">
                <a:moveTo>
                  <a:pt x="838200" y="895349"/>
                </a:moveTo>
                <a:lnTo>
                  <a:pt x="838200" y="476249"/>
                </a:lnTo>
                <a:lnTo>
                  <a:pt x="800100" y="476249"/>
                </a:lnTo>
                <a:lnTo>
                  <a:pt x="800100" y="895349"/>
                </a:lnTo>
                <a:lnTo>
                  <a:pt x="838200" y="895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1431924" y="2245589"/>
            <a:ext cx="4958080" cy="1090930"/>
          </a:xfrm>
          <a:custGeom>
            <a:avLst/>
            <a:gdLst/>
            <a:ahLst/>
            <a:cxnLst/>
            <a:rect l="l" t="t" r="r" b="b"/>
            <a:pathLst>
              <a:path w="4958080" h="1090929">
                <a:moveTo>
                  <a:pt x="82295" y="73151"/>
                </a:moveTo>
                <a:lnTo>
                  <a:pt x="0" y="95250"/>
                </a:lnTo>
                <a:lnTo>
                  <a:pt x="57912" y="140658"/>
                </a:lnTo>
                <a:lnTo>
                  <a:pt x="57912" y="107441"/>
                </a:lnTo>
                <a:lnTo>
                  <a:pt x="59435" y="104393"/>
                </a:lnTo>
                <a:lnTo>
                  <a:pt x="63245" y="103631"/>
                </a:lnTo>
                <a:lnTo>
                  <a:pt x="75557" y="106172"/>
                </a:lnTo>
                <a:lnTo>
                  <a:pt x="82295" y="73151"/>
                </a:lnTo>
                <a:close/>
              </a:path>
              <a:path w="4958080" h="1090929">
                <a:moveTo>
                  <a:pt x="75557" y="106172"/>
                </a:moveTo>
                <a:lnTo>
                  <a:pt x="63245" y="103631"/>
                </a:lnTo>
                <a:lnTo>
                  <a:pt x="59435" y="104393"/>
                </a:lnTo>
                <a:lnTo>
                  <a:pt x="57912" y="107441"/>
                </a:lnTo>
                <a:lnTo>
                  <a:pt x="57912" y="110489"/>
                </a:lnTo>
                <a:lnTo>
                  <a:pt x="60960" y="112775"/>
                </a:lnTo>
                <a:lnTo>
                  <a:pt x="73674" y="115398"/>
                </a:lnTo>
                <a:lnTo>
                  <a:pt x="75557" y="106172"/>
                </a:lnTo>
                <a:close/>
              </a:path>
              <a:path w="4958080" h="1090929">
                <a:moveTo>
                  <a:pt x="73674" y="115398"/>
                </a:moveTo>
                <a:lnTo>
                  <a:pt x="60960" y="112775"/>
                </a:lnTo>
                <a:lnTo>
                  <a:pt x="57912" y="110489"/>
                </a:lnTo>
                <a:lnTo>
                  <a:pt x="57912" y="140658"/>
                </a:lnTo>
                <a:lnTo>
                  <a:pt x="67056" y="147827"/>
                </a:lnTo>
                <a:lnTo>
                  <a:pt x="73674" y="115398"/>
                </a:lnTo>
                <a:close/>
              </a:path>
              <a:path w="4958080" h="1090929">
                <a:moveTo>
                  <a:pt x="4805171" y="1086611"/>
                </a:moveTo>
                <a:lnTo>
                  <a:pt x="4804409" y="1083564"/>
                </a:lnTo>
                <a:lnTo>
                  <a:pt x="4801361" y="1081277"/>
                </a:lnTo>
                <a:lnTo>
                  <a:pt x="75557" y="106172"/>
                </a:lnTo>
                <a:lnTo>
                  <a:pt x="73674" y="115398"/>
                </a:lnTo>
                <a:lnTo>
                  <a:pt x="4799838" y="1090421"/>
                </a:lnTo>
                <a:lnTo>
                  <a:pt x="4802885" y="1089660"/>
                </a:lnTo>
                <a:lnTo>
                  <a:pt x="4805171" y="1086611"/>
                </a:lnTo>
                <a:close/>
              </a:path>
              <a:path w="4958080" h="1090929">
                <a:moveTo>
                  <a:pt x="1835657" y="0"/>
                </a:moveTo>
                <a:lnTo>
                  <a:pt x="1752600" y="19049"/>
                </a:lnTo>
                <a:lnTo>
                  <a:pt x="1809750" y="67459"/>
                </a:lnTo>
                <a:lnTo>
                  <a:pt x="1809750" y="32765"/>
                </a:lnTo>
                <a:lnTo>
                  <a:pt x="1812035" y="29717"/>
                </a:lnTo>
                <a:lnTo>
                  <a:pt x="1815083" y="29717"/>
                </a:lnTo>
                <a:lnTo>
                  <a:pt x="1827552" y="32758"/>
                </a:lnTo>
                <a:lnTo>
                  <a:pt x="1835657" y="0"/>
                </a:lnTo>
                <a:close/>
              </a:path>
              <a:path w="4958080" h="1090929">
                <a:moveTo>
                  <a:pt x="1827552" y="32758"/>
                </a:moveTo>
                <a:lnTo>
                  <a:pt x="1815083" y="29717"/>
                </a:lnTo>
                <a:lnTo>
                  <a:pt x="1812035" y="29717"/>
                </a:lnTo>
                <a:lnTo>
                  <a:pt x="1809750" y="32765"/>
                </a:lnTo>
                <a:lnTo>
                  <a:pt x="1810512" y="36575"/>
                </a:lnTo>
                <a:lnTo>
                  <a:pt x="1812797" y="38861"/>
                </a:lnTo>
                <a:lnTo>
                  <a:pt x="1825289" y="41907"/>
                </a:lnTo>
                <a:lnTo>
                  <a:pt x="1827552" y="32758"/>
                </a:lnTo>
                <a:close/>
              </a:path>
              <a:path w="4958080" h="1090929">
                <a:moveTo>
                  <a:pt x="1825289" y="41907"/>
                </a:moveTo>
                <a:lnTo>
                  <a:pt x="1812797" y="38861"/>
                </a:lnTo>
                <a:lnTo>
                  <a:pt x="1810512" y="36575"/>
                </a:lnTo>
                <a:lnTo>
                  <a:pt x="1809750" y="32765"/>
                </a:lnTo>
                <a:lnTo>
                  <a:pt x="1809750" y="67459"/>
                </a:lnTo>
                <a:lnTo>
                  <a:pt x="1817370" y="73913"/>
                </a:lnTo>
                <a:lnTo>
                  <a:pt x="1825289" y="41907"/>
                </a:lnTo>
                <a:close/>
              </a:path>
              <a:path w="4958080" h="1090929">
                <a:moveTo>
                  <a:pt x="4881371" y="781811"/>
                </a:moveTo>
                <a:lnTo>
                  <a:pt x="4880609" y="778764"/>
                </a:lnTo>
                <a:lnTo>
                  <a:pt x="4877561" y="776477"/>
                </a:lnTo>
                <a:lnTo>
                  <a:pt x="1827552" y="32758"/>
                </a:lnTo>
                <a:lnTo>
                  <a:pt x="1825289" y="41907"/>
                </a:lnTo>
                <a:lnTo>
                  <a:pt x="4876038" y="785621"/>
                </a:lnTo>
                <a:lnTo>
                  <a:pt x="4879085" y="784860"/>
                </a:lnTo>
                <a:lnTo>
                  <a:pt x="4881371" y="781811"/>
                </a:lnTo>
                <a:close/>
              </a:path>
              <a:path w="4958080" h="1090929">
                <a:moveTo>
                  <a:pt x="4424171" y="121920"/>
                </a:moveTo>
                <a:lnTo>
                  <a:pt x="4343400" y="95249"/>
                </a:lnTo>
                <a:lnTo>
                  <a:pt x="4370070" y="176021"/>
                </a:lnTo>
                <a:lnTo>
                  <a:pt x="4383785" y="162306"/>
                </a:lnTo>
                <a:lnTo>
                  <a:pt x="4383785" y="140207"/>
                </a:lnTo>
                <a:lnTo>
                  <a:pt x="4384547" y="136397"/>
                </a:lnTo>
                <a:lnTo>
                  <a:pt x="4388357" y="135635"/>
                </a:lnTo>
                <a:lnTo>
                  <a:pt x="4391406" y="136397"/>
                </a:lnTo>
                <a:lnTo>
                  <a:pt x="4400543" y="145548"/>
                </a:lnTo>
                <a:lnTo>
                  <a:pt x="4424171" y="121920"/>
                </a:lnTo>
                <a:close/>
              </a:path>
              <a:path w="4958080" h="1090929">
                <a:moveTo>
                  <a:pt x="4400543" y="145548"/>
                </a:moveTo>
                <a:lnTo>
                  <a:pt x="4391406" y="136397"/>
                </a:lnTo>
                <a:lnTo>
                  <a:pt x="4388357" y="135635"/>
                </a:lnTo>
                <a:lnTo>
                  <a:pt x="4384547" y="136397"/>
                </a:lnTo>
                <a:lnTo>
                  <a:pt x="4383785" y="140207"/>
                </a:lnTo>
                <a:lnTo>
                  <a:pt x="4384547" y="143255"/>
                </a:lnTo>
                <a:lnTo>
                  <a:pt x="4393698" y="152393"/>
                </a:lnTo>
                <a:lnTo>
                  <a:pt x="4400543" y="145548"/>
                </a:lnTo>
                <a:close/>
              </a:path>
              <a:path w="4958080" h="1090929">
                <a:moveTo>
                  <a:pt x="4393698" y="152393"/>
                </a:moveTo>
                <a:lnTo>
                  <a:pt x="4384547" y="143255"/>
                </a:lnTo>
                <a:lnTo>
                  <a:pt x="4383785" y="140207"/>
                </a:lnTo>
                <a:lnTo>
                  <a:pt x="4383785" y="162306"/>
                </a:lnTo>
                <a:lnTo>
                  <a:pt x="4393698" y="152393"/>
                </a:lnTo>
                <a:close/>
              </a:path>
              <a:path w="4958080" h="1090929">
                <a:moveTo>
                  <a:pt x="4957571" y="704849"/>
                </a:moveTo>
                <a:lnTo>
                  <a:pt x="4956047" y="701801"/>
                </a:lnTo>
                <a:lnTo>
                  <a:pt x="4400543" y="145548"/>
                </a:lnTo>
                <a:lnTo>
                  <a:pt x="4393698" y="152393"/>
                </a:lnTo>
                <a:lnTo>
                  <a:pt x="4949952" y="707897"/>
                </a:lnTo>
                <a:lnTo>
                  <a:pt x="4953000" y="709421"/>
                </a:lnTo>
                <a:lnTo>
                  <a:pt x="4956047" y="707897"/>
                </a:lnTo>
                <a:lnTo>
                  <a:pt x="4957571" y="7048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/>
          <p:nvPr/>
        </p:nvSpPr>
        <p:spPr>
          <a:xfrm>
            <a:off x="2654428" y="2677143"/>
            <a:ext cx="4102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Kill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3492627" y="2372343"/>
            <a:ext cx="4102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Kill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5931024" y="2296146"/>
            <a:ext cx="4102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Kill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6003924" y="2721839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457200" y="793260"/>
                </a:moveTo>
                <a:lnTo>
                  <a:pt x="457200" y="429767"/>
                </a:lnTo>
                <a:lnTo>
                  <a:pt x="0" y="486155"/>
                </a:lnTo>
                <a:lnTo>
                  <a:pt x="367283" y="664464"/>
                </a:lnTo>
                <a:lnTo>
                  <a:pt x="367283" y="799272"/>
                </a:lnTo>
                <a:lnTo>
                  <a:pt x="457200" y="793260"/>
                </a:lnTo>
                <a:close/>
              </a:path>
              <a:path w="2133600" h="1219200">
                <a:moveTo>
                  <a:pt x="367283" y="799272"/>
                </a:moveTo>
                <a:lnTo>
                  <a:pt x="367283" y="664464"/>
                </a:lnTo>
                <a:lnTo>
                  <a:pt x="12953" y="822960"/>
                </a:lnTo>
                <a:lnTo>
                  <a:pt x="367283" y="799272"/>
                </a:lnTo>
                <a:close/>
              </a:path>
              <a:path w="2133600" h="1219200">
                <a:moveTo>
                  <a:pt x="1434083" y="0"/>
                </a:moveTo>
                <a:lnTo>
                  <a:pt x="1066800" y="327660"/>
                </a:lnTo>
                <a:lnTo>
                  <a:pt x="825245" y="129540"/>
                </a:lnTo>
                <a:lnTo>
                  <a:pt x="722376" y="356615"/>
                </a:lnTo>
                <a:lnTo>
                  <a:pt x="36575" y="129540"/>
                </a:lnTo>
                <a:lnTo>
                  <a:pt x="457200" y="429767"/>
                </a:lnTo>
                <a:lnTo>
                  <a:pt x="457200" y="793260"/>
                </a:lnTo>
                <a:lnTo>
                  <a:pt x="560070" y="786383"/>
                </a:lnTo>
                <a:lnTo>
                  <a:pt x="560070" y="959898"/>
                </a:lnTo>
                <a:lnTo>
                  <a:pt x="762000" y="882395"/>
                </a:lnTo>
                <a:lnTo>
                  <a:pt x="838200" y="1219200"/>
                </a:lnTo>
                <a:lnTo>
                  <a:pt x="1040130" y="842771"/>
                </a:lnTo>
                <a:lnTo>
                  <a:pt x="1308353" y="1114044"/>
                </a:lnTo>
                <a:lnTo>
                  <a:pt x="1384553" y="816101"/>
                </a:lnTo>
                <a:lnTo>
                  <a:pt x="1398270" y="822998"/>
                </a:lnTo>
                <a:lnTo>
                  <a:pt x="1398270" y="300227"/>
                </a:lnTo>
                <a:lnTo>
                  <a:pt x="1434083" y="0"/>
                </a:lnTo>
                <a:close/>
              </a:path>
              <a:path w="2133600" h="1219200">
                <a:moveTo>
                  <a:pt x="560070" y="959898"/>
                </a:moveTo>
                <a:lnTo>
                  <a:pt x="560070" y="786383"/>
                </a:lnTo>
                <a:lnTo>
                  <a:pt x="470153" y="994410"/>
                </a:lnTo>
                <a:lnTo>
                  <a:pt x="560070" y="959898"/>
                </a:lnTo>
                <a:close/>
              </a:path>
              <a:path w="2133600" h="1219200">
                <a:moveTo>
                  <a:pt x="1815845" y="251460"/>
                </a:moveTo>
                <a:lnTo>
                  <a:pt x="1398270" y="300227"/>
                </a:lnTo>
                <a:lnTo>
                  <a:pt x="1398270" y="822998"/>
                </a:lnTo>
                <a:lnTo>
                  <a:pt x="1649730" y="949433"/>
                </a:lnTo>
                <a:lnTo>
                  <a:pt x="1649730" y="413003"/>
                </a:lnTo>
                <a:lnTo>
                  <a:pt x="1815845" y="251460"/>
                </a:lnTo>
                <a:close/>
              </a:path>
              <a:path w="2133600" h="1219200">
                <a:moveTo>
                  <a:pt x="2084070" y="459485"/>
                </a:moveTo>
                <a:lnTo>
                  <a:pt x="1649730" y="413003"/>
                </a:lnTo>
                <a:lnTo>
                  <a:pt x="1649730" y="949433"/>
                </a:lnTo>
                <a:lnTo>
                  <a:pt x="1663445" y="956329"/>
                </a:lnTo>
                <a:lnTo>
                  <a:pt x="1663445" y="730757"/>
                </a:lnTo>
                <a:lnTo>
                  <a:pt x="1738883" y="733814"/>
                </a:lnTo>
                <a:lnTo>
                  <a:pt x="1738883" y="591312"/>
                </a:lnTo>
                <a:lnTo>
                  <a:pt x="2084070" y="459485"/>
                </a:lnTo>
                <a:close/>
              </a:path>
              <a:path w="2133600" h="1219200">
                <a:moveTo>
                  <a:pt x="1792224" y="1021079"/>
                </a:moveTo>
                <a:lnTo>
                  <a:pt x="1663445" y="730757"/>
                </a:lnTo>
                <a:lnTo>
                  <a:pt x="1663445" y="956329"/>
                </a:lnTo>
                <a:lnTo>
                  <a:pt x="1792224" y="1021079"/>
                </a:lnTo>
                <a:close/>
              </a:path>
              <a:path w="2133600" h="1219200">
                <a:moveTo>
                  <a:pt x="2133600" y="749807"/>
                </a:moveTo>
                <a:lnTo>
                  <a:pt x="1738883" y="591312"/>
                </a:lnTo>
                <a:lnTo>
                  <a:pt x="1738883" y="733814"/>
                </a:lnTo>
                <a:lnTo>
                  <a:pt x="2133600" y="749807"/>
                </a:lnTo>
                <a:close/>
              </a:path>
            </a:pathLst>
          </a:custGeom>
          <a:solidFill>
            <a:srgbClr val="91A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6003924" y="2721839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1066800" y="327660"/>
                </a:moveTo>
                <a:lnTo>
                  <a:pt x="825245" y="129540"/>
                </a:lnTo>
                <a:lnTo>
                  <a:pt x="722376" y="356615"/>
                </a:lnTo>
                <a:lnTo>
                  <a:pt x="36575" y="129540"/>
                </a:lnTo>
                <a:lnTo>
                  <a:pt x="457200" y="429767"/>
                </a:lnTo>
                <a:lnTo>
                  <a:pt x="0" y="486155"/>
                </a:lnTo>
                <a:lnTo>
                  <a:pt x="367283" y="664464"/>
                </a:lnTo>
                <a:lnTo>
                  <a:pt x="12953" y="822960"/>
                </a:lnTo>
                <a:lnTo>
                  <a:pt x="560070" y="786383"/>
                </a:lnTo>
                <a:lnTo>
                  <a:pt x="470153" y="994410"/>
                </a:lnTo>
                <a:lnTo>
                  <a:pt x="762000" y="882395"/>
                </a:lnTo>
                <a:lnTo>
                  <a:pt x="838200" y="1219200"/>
                </a:lnTo>
                <a:lnTo>
                  <a:pt x="1040130" y="842771"/>
                </a:lnTo>
                <a:lnTo>
                  <a:pt x="1308353" y="1114044"/>
                </a:lnTo>
                <a:lnTo>
                  <a:pt x="1384553" y="816101"/>
                </a:lnTo>
                <a:lnTo>
                  <a:pt x="1792224" y="1021079"/>
                </a:lnTo>
                <a:lnTo>
                  <a:pt x="1663445" y="730757"/>
                </a:lnTo>
                <a:lnTo>
                  <a:pt x="2133600" y="749807"/>
                </a:lnTo>
                <a:lnTo>
                  <a:pt x="1738883" y="591312"/>
                </a:lnTo>
                <a:lnTo>
                  <a:pt x="2084070" y="459485"/>
                </a:lnTo>
                <a:lnTo>
                  <a:pt x="1649730" y="413003"/>
                </a:lnTo>
                <a:lnTo>
                  <a:pt x="1815845" y="251460"/>
                </a:lnTo>
                <a:lnTo>
                  <a:pt x="1398270" y="300227"/>
                </a:lnTo>
                <a:lnTo>
                  <a:pt x="1434083" y="0"/>
                </a:lnTo>
                <a:lnTo>
                  <a:pt x="1066800" y="32766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 txBox="1"/>
          <p:nvPr/>
        </p:nvSpPr>
        <p:spPr>
          <a:xfrm>
            <a:off x="6359269" y="3131286"/>
            <a:ext cx="1400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Verdana"/>
                <a:cs typeface="Verdana"/>
              </a:rPr>
              <a:t>Exception?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1"/>
          <p:cNvSpPr/>
          <p:nvPr/>
        </p:nvSpPr>
        <p:spPr>
          <a:xfrm>
            <a:off x="560957" y="2417039"/>
            <a:ext cx="5905500" cy="1335405"/>
          </a:xfrm>
          <a:custGeom>
            <a:avLst/>
            <a:gdLst/>
            <a:ahLst/>
            <a:cxnLst/>
            <a:rect l="l" t="t" r="r" b="b"/>
            <a:pathLst>
              <a:path w="5905500" h="1335404">
                <a:moveTo>
                  <a:pt x="76200" y="73151"/>
                </a:moveTo>
                <a:lnTo>
                  <a:pt x="25400" y="0"/>
                </a:lnTo>
                <a:lnTo>
                  <a:pt x="0" y="78485"/>
                </a:lnTo>
                <a:lnTo>
                  <a:pt x="25400" y="76707"/>
                </a:lnTo>
                <a:lnTo>
                  <a:pt x="25400" y="58674"/>
                </a:lnTo>
                <a:lnTo>
                  <a:pt x="38100" y="59435"/>
                </a:lnTo>
                <a:lnTo>
                  <a:pt x="38100" y="75818"/>
                </a:lnTo>
                <a:lnTo>
                  <a:pt x="76200" y="73151"/>
                </a:lnTo>
                <a:close/>
              </a:path>
              <a:path w="5905500" h="1335404">
                <a:moveTo>
                  <a:pt x="38100" y="75818"/>
                </a:moveTo>
                <a:lnTo>
                  <a:pt x="38100" y="59435"/>
                </a:lnTo>
                <a:lnTo>
                  <a:pt x="25400" y="58674"/>
                </a:lnTo>
                <a:lnTo>
                  <a:pt x="25400" y="76707"/>
                </a:lnTo>
                <a:lnTo>
                  <a:pt x="38100" y="75818"/>
                </a:lnTo>
                <a:close/>
              </a:path>
              <a:path w="5905500" h="1335404">
                <a:moveTo>
                  <a:pt x="38100" y="114300"/>
                </a:moveTo>
                <a:lnTo>
                  <a:pt x="38100" y="75818"/>
                </a:lnTo>
                <a:lnTo>
                  <a:pt x="25400" y="76707"/>
                </a:lnTo>
                <a:lnTo>
                  <a:pt x="25400" y="93725"/>
                </a:lnTo>
                <a:lnTo>
                  <a:pt x="38100" y="114300"/>
                </a:lnTo>
                <a:close/>
              </a:path>
              <a:path w="5905500" h="1335404">
                <a:moveTo>
                  <a:pt x="50800" y="170687"/>
                </a:moveTo>
                <a:lnTo>
                  <a:pt x="50800" y="123443"/>
                </a:lnTo>
                <a:lnTo>
                  <a:pt x="38100" y="112775"/>
                </a:lnTo>
                <a:lnTo>
                  <a:pt x="38100" y="158495"/>
                </a:lnTo>
                <a:lnTo>
                  <a:pt x="50800" y="170687"/>
                </a:lnTo>
                <a:close/>
              </a:path>
              <a:path w="5905500" h="1335404">
                <a:moveTo>
                  <a:pt x="63500" y="201168"/>
                </a:moveTo>
                <a:lnTo>
                  <a:pt x="63500" y="188213"/>
                </a:lnTo>
                <a:lnTo>
                  <a:pt x="50800" y="179831"/>
                </a:lnTo>
                <a:lnTo>
                  <a:pt x="50800" y="193547"/>
                </a:lnTo>
                <a:lnTo>
                  <a:pt x="63500" y="201168"/>
                </a:lnTo>
                <a:close/>
              </a:path>
              <a:path w="5905500" h="1335404">
                <a:moveTo>
                  <a:pt x="76200" y="236220"/>
                </a:moveTo>
                <a:lnTo>
                  <a:pt x="76200" y="204977"/>
                </a:lnTo>
                <a:lnTo>
                  <a:pt x="63500" y="196595"/>
                </a:lnTo>
                <a:lnTo>
                  <a:pt x="63500" y="217931"/>
                </a:lnTo>
                <a:lnTo>
                  <a:pt x="76200" y="236220"/>
                </a:lnTo>
                <a:close/>
              </a:path>
              <a:path w="5905500" h="1335404">
                <a:moveTo>
                  <a:pt x="88900" y="255270"/>
                </a:moveTo>
                <a:lnTo>
                  <a:pt x="88900" y="233172"/>
                </a:lnTo>
                <a:lnTo>
                  <a:pt x="76200" y="214883"/>
                </a:lnTo>
                <a:lnTo>
                  <a:pt x="76200" y="246125"/>
                </a:lnTo>
                <a:lnTo>
                  <a:pt x="88900" y="255270"/>
                </a:lnTo>
                <a:close/>
              </a:path>
              <a:path w="5905500" h="1335404">
                <a:moveTo>
                  <a:pt x="101600" y="304800"/>
                </a:moveTo>
                <a:lnTo>
                  <a:pt x="101600" y="272795"/>
                </a:lnTo>
                <a:lnTo>
                  <a:pt x="88900" y="252983"/>
                </a:lnTo>
                <a:lnTo>
                  <a:pt x="88900" y="294894"/>
                </a:lnTo>
                <a:lnTo>
                  <a:pt x="101600" y="304800"/>
                </a:lnTo>
                <a:close/>
              </a:path>
              <a:path w="5905500" h="1335404">
                <a:moveTo>
                  <a:pt x="114300" y="338327"/>
                </a:moveTo>
                <a:lnTo>
                  <a:pt x="114300" y="311658"/>
                </a:lnTo>
                <a:lnTo>
                  <a:pt x="101600" y="301751"/>
                </a:lnTo>
                <a:lnTo>
                  <a:pt x="101600" y="335279"/>
                </a:lnTo>
                <a:lnTo>
                  <a:pt x="114300" y="338327"/>
                </a:lnTo>
                <a:close/>
              </a:path>
              <a:path w="5905500" h="1335404">
                <a:moveTo>
                  <a:pt x="127000" y="357377"/>
                </a:moveTo>
                <a:lnTo>
                  <a:pt x="127000" y="340614"/>
                </a:lnTo>
                <a:lnTo>
                  <a:pt x="114300" y="332994"/>
                </a:lnTo>
                <a:lnTo>
                  <a:pt x="114300" y="342138"/>
                </a:lnTo>
                <a:lnTo>
                  <a:pt x="127000" y="357377"/>
                </a:lnTo>
                <a:close/>
              </a:path>
              <a:path w="5905500" h="1335404">
                <a:moveTo>
                  <a:pt x="139700" y="390905"/>
                </a:moveTo>
                <a:lnTo>
                  <a:pt x="139700" y="361950"/>
                </a:lnTo>
                <a:lnTo>
                  <a:pt x="127000" y="353567"/>
                </a:lnTo>
                <a:lnTo>
                  <a:pt x="127000" y="381762"/>
                </a:lnTo>
                <a:lnTo>
                  <a:pt x="139700" y="390905"/>
                </a:lnTo>
                <a:close/>
              </a:path>
              <a:path w="5905500" h="1335404">
                <a:moveTo>
                  <a:pt x="152400" y="410717"/>
                </a:moveTo>
                <a:lnTo>
                  <a:pt x="152400" y="397001"/>
                </a:lnTo>
                <a:lnTo>
                  <a:pt x="139700" y="387095"/>
                </a:lnTo>
                <a:lnTo>
                  <a:pt x="139700" y="404621"/>
                </a:lnTo>
                <a:lnTo>
                  <a:pt x="152400" y="410717"/>
                </a:lnTo>
                <a:close/>
              </a:path>
              <a:path w="5905500" h="1335404">
                <a:moveTo>
                  <a:pt x="165100" y="425195"/>
                </a:moveTo>
                <a:lnTo>
                  <a:pt x="165100" y="407670"/>
                </a:lnTo>
                <a:lnTo>
                  <a:pt x="152400" y="404621"/>
                </a:lnTo>
                <a:lnTo>
                  <a:pt x="152400" y="422910"/>
                </a:lnTo>
                <a:lnTo>
                  <a:pt x="165100" y="425195"/>
                </a:lnTo>
                <a:close/>
              </a:path>
              <a:path w="5905500" h="1335404">
                <a:moveTo>
                  <a:pt x="177800" y="468629"/>
                </a:moveTo>
                <a:lnTo>
                  <a:pt x="177800" y="436625"/>
                </a:lnTo>
                <a:lnTo>
                  <a:pt x="165100" y="433577"/>
                </a:lnTo>
                <a:lnTo>
                  <a:pt x="165100" y="461771"/>
                </a:lnTo>
                <a:lnTo>
                  <a:pt x="177800" y="468629"/>
                </a:lnTo>
                <a:close/>
              </a:path>
              <a:path w="5905500" h="1335404">
                <a:moveTo>
                  <a:pt x="190500" y="480821"/>
                </a:moveTo>
                <a:lnTo>
                  <a:pt x="190500" y="472440"/>
                </a:lnTo>
                <a:lnTo>
                  <a:pt x="177800" y="461771"/>
                </a:lnTo>
                <a:lnTo>
                  <a:pt x="177800" y="479297"/>
                </a:lnTo>
                <a:lnTo>
                  <a:pt x="190500" y="480821"/>
                </a:lnTo>
                <a:close/>
              </a:path>
              <a:path w="5905500" h="1335404">
                <a:moveTo>
                  <a:pt x="203200" y="500633"/>
                </a:moveTo>
                <a:lnTo>
                  <a:pt x="203200" y="481583"/>
                </a:lnTo>
                <a:lnTo>
                  <a:pt x="190500" y="478535"/>
                </a:lnTo>
                <a:lnTo>
                  <a:pt x="190500" y="498347"/>
                </a:lnTo>
                <a:lnTo>
                  <a:pt x="203200" y="500633"/>
                </a:lnTo>
                <a:close/>
              </a:path>
              <a:path w="5905500" h="1335404">
                <a:moveTo>
                  <a:pt x="215900" y="518160"/>
                </a:moveTo>
                <a:lnTo>
                  <a:pt x="215900" y="500633"/>
                </a:lnTo>
                <a:lnTo>
                  <a:pt x="203200" y="497585"/>
                </a:lnTo>
                <a:lnTo>
                  <a:pt x="203200" y="513588"/>
                </a:lnTo>
                <a:lnTo>
                  <a:pt x="215900" y="518160"/>
                </a:lnTo>
                <a:close/>
              </a:path>
              <a:path w="5905500" h="1335404">
                <a:moveTo>
                  <a:pt x="228600" y="534924"/>
                </a:moveTo>
                <a:lnTo>
                  <a:pt x="228600" y="522732"/>
                </a:lnTo>
                <a:lnTo>
                  <a:pt x="215900" y="517397"/>
                </a:lnTo>
                <a:lnTo>
                  <a:pt x="215900" y="522732"/>
                </a:lnTo>
                <a:lnTo>
                  <a:pt x="228600" y="534924"/>
                </a:lnTo>
                <a:close/>
              </a:path>
              <a:path w="5905500" h="1335404">
                <a:moveTo>
                  <a:pt x="419100" y="754379"/>
                </a:moveTo>
                <a:lnTo>
                  <a:pt x="419100" y="740664"/>
                </a:lnTo>
                <a:lnTo>
                  <a:pt x="406400" y="726185"/>
                </a:lnTo>
                <a:lnTo>
                  <a:pt x="381000" y="695705"/>
                </a:lnTo>
                <a:lnTo>
                  <a:pt x="355600" y="674370"/>
                </a:lnTo>
                <a:lnTo>
                  <a:pt x="342900" y="653795"/>
                </a:lnTo>
                <a:lnTo>
                  <a:pt x="317500" y="632460"/>
                </a:lnTo>
                <a:lnTo>
                  <a:pt x="279400" y="591312"/>
                </a:lnTo>
                <a:lnTo>
                  <a:pt x="266700" y="569976"/>
                </a:lnTo>
                <a:lnTo>
                  <a:pt x="254000" y="560070"/>
                </a:lnTo>
                <a:lnTo>
                  <a:pt x="241300" y="549401"/>
                </a:lnTo>
                <a:lnTo>
                  <a:pt x="241300" y="539495"/>
                </a:lnTo>
                <a:lnTo>
                  <a:pt x="228600" y="528827"/>
                </a:lnTo>
                <a:lnTo>
                  <a:pt x="228600" y="545591"/>
                </a:lnTo>
                <a:lnTo>
                  <a:pt x="241300" y="555497"/>
                </a:lnTo>
                <a:lnTo>
                  <a:pt x="254000" y="576833"/>
                </a:lnTo>
                <a:lnTo>
                  <a:pt x="279400" y="597408"/>
                </a:lnTo>
                <a:lnTo>
                  <a:pt x="292100" y="618744"/>
                </a:lnTo>
                <a:lnTo>
                  <a:pt x="317500" y="639317"/>
                </a:lnTo>
                <a:lnTo>
                  <a:pt x="355600" y="680465"/>
                </a:lnTo>
                <a:lnTo>
                  <a:pt x="368300" y="691133"/>
                </a:lnTo>
                <a:lnTo>
                  <a:pt x="368300" y="701801"/>
                </a:lnTo>
                <a:lnTo>
                  <a:pt x="393700" y="732282"/>
                </a:lnTo>
                <a:lnTo>
                  <a:pt x="406400" y="746760"/>
                </a:lnTo>
                <a:lnTo>
                  <a:pt x="419100" y="754379"/>
                </a:lnTo>
                <a:close/>
              </a:path>
              <a:path w="5905500" h="1335404">
                <a:moveTo>
                  <a:pt x="431800" y="764285"/>
                </a:moveTo>
                <a:lnTo>
                  <a:pt x="431800" y="753617"/>
                </a:lnTo>
                <a:lnTo>
                  <a:pt x="419100" y="746760"/>
                </a:lnTo>
                <a:lnTo>
                  <a:pt x="419100" y="760476"/>
                </a:lnTo>
                <a:lnTo>
                  <a:pt x="431800" y="764285"/>
                </a:lnTo>
                <a:close/>
              </a:path>
              <a:path w="5905500" h="1335404">
                <a:moveTo>
                  <a:pt x="457200" y="781050"/>
                </a:moveTo>
                <a:lnTo>
                  <a:pt x="457200" y="770382"/>
                </a:lnTo>
                <a:lnTo>
                  <a:pt x="444500" y="764285"/>
                </a:lnTo>
                <a:lnTo>
                  <a:pt x="431800" y="758951"/>
                </a:lnTo>
                <a:lnTo>
                  <a:pt x="431800" y="767333"/>
                </a:lnTo>
                <a:lnTo>
                  <a:pt x="444500" y="772667"/>
                </a:lnTo>
                <a:lnTo>
                  <a:pt x="444500" y="774953"/>
                </a:lnTo>
                <a:lnTo>
                  <a:pt x="457200" y="781050"/>
                </a:lnTo>
                <a:close/>
              </a:path>
              <a:path w="5905500" h="1335404">
                <a:moveTo>
                  <a:pt x="469900" y="801624"/>
                </a:moveTo>
                <a:lnTo>
                  <a:pt x="469900" y="778764"/>
                </a:lnTo>
                <a:lnTo>
                  <a:pt x="457200" y="774191"/>
                </a:lnTo>
                <a:lnTo>
                  <a:pt x="457200" y="795527"/>
                </a:lnTo>
                <a:lnTo>
                  <a:pt x="469900" y="801624"/>
                </a:lnTo>
                <a:close/>
              </a:path>
              <a:path w="5905500" h="1335404">
                <a:moveTo>
                  <a:pt x="482600" y="834390"/>
                </a:moveTo>
                <a:lnTo>
                  <a:pt x="482600" y="822197"/>
                </a:lnTo>
                <a:lnTo>
                  <a:pt x="469900" y="805433"/>
                </a:lnTo>
                <a:lnTo>
                  <a:pt x="469900" y="825245"/>
                </a:lnTo>
                <a:lnTo>
                  <a:pt x="482600" y="834390"/>
                </a:lnTo>
                <a:close/>
              </a:path>
              <a:path w="5905500" h="1335404">
                <a:moveTo>
                  <a:pt x="495300" y="867917"/>
                </a:moveTo>
                <a:lnTo>
                  <a:pt x="495300" y="839724"/>
                </a:lnTo>
                <a:lnTo>
                  <a:pt x="482600" y="831341"/>
                </a:lnTo>
                <a:lnTo>
                  <a:pt x="482600" y="860297"/>
                </a:lnTo>
                <a:lnTo>
                  <a:pt x="495300" y="867917"/>
                </a:lnTo>
                <a:close/>
              </a:path>
              <a:path w="5905500" h="1335404">
                <a:moveTo>
                  <a:pt x="508000" y="899160"/>
                </a:moveTo>
                <a:lnTo>
                  <a:pt x="508000" y="877824"/>
                </a:lnTo>
                <a:lnTo>
                  <a:pt x="495300" y="871727"/>
                </a:lnTo>
                <a:lnTo>
                  <a:pt x="495300" y="895350"/>
                </a:lnTo>
                <a:lnTo>
                  <a:pt x="508000" y="899160"/>
                </a:lnTo>
                <a:close/>
              </a:path>
              <a:path w="5905500" h="1335404">
                <a:moveTo>
                  <a:pt x="533400" y="918971"/>
                </a:moveTo>
                <a:lnTo>
                  <a:pt x="533400" y="918210"/>
                </a:lnTo>
                <a:lnTo>
                  <a:pt x="520700" y="917447"/>
                </a:lnTo>
                <a:lnTo>
                  <a:pt x="520700" y="904494"/>
                </a:lnTo>
                <a:lnTo>
                  <a:pt x="508000" y="893064"/>
                </a:lnTo>
                <a:lnTo>
                  <a:pt x="508000" y="910590"/>
                </a:lnTo>
                <a:lnTo>
                  <a:pt x="520700" y="918210"/>
                </a:lnTo>
                <a:lnTo>
                  <a:pt x="533400" y="918971"/>
                </a:lnTo>
                <a:close/>
              </a:path>
              <a:path w="5905500" h="1335404">
                <a:moveTo>
                  <a:pt x="533400" y="918971"/>
                </a:moveTo>
                <a:lnTo>
                  <a:pt x="520700" y="918210"/>
                </a:lnTo>
                <a:lnTo>
                  <a:pt x="520700" y="922020"/>
                </a:lnTo>
                <a:lnTo>
                  <a:pt x="522287" y="922305"/>
                </a:lnTo>
                <a:lnTo>
                  <a:pt x="533400" y="918971"/>
                </a:lnTo>
                <a:close/>
              </a:path>
              <a:path w="5905500" h="1335404">
                <a:moveTo>
                  <a:pt x="522287" y="922305"/>
                </a:moveTo>
                <a:lnTo>
                  <a:pt x="520700" y="922020"/>
                </a:lnTo>
                <a:lnTo>
                  <a:pt x="520700" y="922782"/>
                </a:lnTo>
                <a:lnTo>
                  <a:pt x="522287" y="922305"/>
                </a:lnTo>
                <a:close/>
              </a:path>
              <a:path w="5905500" h="1335404">
                <a:moveTo>
                  <a:pt x="533400" y="926591"/>
                </a:moveTo>
                <a:lnTo>
                  <a:pt x="533400" y="924305"/>
                </a:lnTo>
                <a:lnTo>
                  <a:pt x="522287" y="922305"/>
                </a:lnTo>
                <a:lnTo>
                  <a:pt x="520700" y="922782"/>
                </a:lnTo>
                <a:lnTo>
                  <a:pt x="520700" y="927353"/>
                </a:lnTo>
                <a:lnTo>
                  <a:pt x="533400" y="926591"/>
                </a:lnTo>
                <a:close/>
              </a:path>
              <a:path w="5905500" h="1335404">
                <a:moveTo>
                  <a:pt x="533400" y="945641"/>
                </a:moveTo>
                <a:lnTo>
                  <a:pt x="533400" y="926591"/>
                </a:lnTo>
                <a:lnTo>
                  <a:pt x="520700" y="927353"/>
                </a:lnTo>
                <a:lnTo>
                  <a:pt x="520700" y="934974"/>
                </a:lnTo>
                <a:lnTo>
                  <a:pt x="533400" y="945641"/>
                </a:lnTo>
                <a:close/>
              </a:path>
              <a:path w="5905500" h="1335404">
                <a:moveTo>
                  <a:pt x="533400" y="924305"/>
                </a:moveTo>
                <a:lnTo>
                  <a:pt x="533400" y="918971"/>
                </a:lnTo>
                <a:lnTo>
                  <a:pt x="522287" y="922305"/>
                </a:lnTo>
                <a:lnTo>
                  <a:pt x="533400" y="924305"/>
                </a:lnTo>
                <a:close/>
              </a:path>
              <a:path w="5905500" h="1335404">
                <a:moveTo>
                  <a:pt x="546100" y="969264"/>
                </a:moveTo>
                <a:lnTo>
                  <a:pt x="546100" y="947927"/>
                </a:lnTo>
                <a:lnTo>
                  <a:pt x="533400" y="941070"/>
                </a:lnTo>
                <a:lnTo>
                  <a:pt x="533400" y="964691"/>
                </a:lnTo>
                <a:lnTo>
                  <a:pt x="546100" y="969264"/>
                </a:lnTo>
                <a:close/>
              </a:path>
              <a:path w="5905500" h="1335404">
                <a:moveTo>
                  <a:pt x="558800" y="991362"/>
                </a:moveTo>
                <a:lnTo>
                  <a:pt x="558800" y="974597"/>
                </a:lnTo>
                <a:lnTo>
                  <a:pt x="546100" y="969264"/>
                </a:lnTo>
                <a:lnTo>
                  <a:pt x="546100" y="985265"/>
                </a:lnTo>
                <a:lnTo>
                  <a:pt x="558800" y="991362"/>
                </a:lnTo>
                <a:close/>
              </a:path>
              <a:path w="5905500" h="1335404">
                <a:moveTo>
                  <a:pt x="673100" y="1108710"/>
                </a:moveTo>
                <a:lnTo>
                  <a:pt x="673100" y="1101090"/>
                </a:lnTo>
                <a:lnTo>
                  <a:pt x="660400" y="1088135"/>
                </a:lnTo>
                <a:lnTo>
                  <a:pt x="647700" y="1074420"/>
                </a:lnTo>
                <a:lnTo>
                  <a:pt x="635000" y="1061465"/>
                </a:lnTo>
                <a:lnTo>
                  <a:pt x="596900" y="1034033"/>
                </a:lnTo>
                <a:lnTo>
                  <a:pt x="596900" y="1027176"/>
                </a:lnTo>
                <a:lnTo>
                  <a:pt x="584200" y="1011935"/>
                </a:lnTo>
                <a:lnTo>
                  <a:pt x="571500" y="995171"/>
                </a:lnTo>
                <a:lnTo>
                  <a:pt x="558800" y="986790"/>
                </a:lnTo>
                <a:lnTo>
                  <a:pt x="558800" y="1000505"/>
                </a:lnTo>
                <a:lnTo>
                  <a:pt x="571500" y="1009650"/>
                </a:lnTo>
                <a:lnTo>
                  <a:pt x="571500" y="1018032"/>
                </a:lnTo>
                <a:lnTo>
                  <a:pt x="584200" y="1025651"/>
                </a:lnTo>
                <a:lnTo>
                  <a:pt x="584200" y="1034033"/>
                </a:lnTo>
                <a:lnTo>
                  <a:pt x="596900" y="1040891"/>
                </a:lnTo>
                <a:lnTo>
                  <a:pt x="609600" y="1055370"/>
                </a:lnTo>
                <a:lnTo>
                  <a:pt x="622300" y="1069085"/>
                </a:lnTo>
                <a:lnTo>
                  <a:pt x="660400" y="1094994"/>
                </a:lnTo>
                <a:lnTo>
                  <a:pt x="673100" y="1108710"/>
                </a:lnTo>
                <a:close/>
              </a:path>
              <a:path w="5905500" h="1335404">
                <a:moveTo>
                  <a:pt x="698500" y="1113282"/>
                </a:moveTo>
                <a:lnTo>
                  <a:pt x="698500" y="1104138"/>
                </a:lnTo>
                <a:lnTo>
                  <a:pt x="685800" y="1102614"/>
                </a:lnTo>
                <a:lnTo>
                  <a:pt x="685800" y="1101090"/>
                </a:lnTo>
                <a:lnTo>
                  <a:pt x="673100" y="1100327"/>
                </a:lnTo>
                <a:lnTo>
                  <a:pt x="673100" y="1110233"/>
                </a:lnTo>
                <a:lnTo>
                  <a:pt x="698500" y="1113282"/>
                </a:lnTo>
                <a:close/>
              </a:path>
              <a:path w="5905500" h="1335404">
                <a:moveTo>
                  <a:pt x="711200" y="1117091"/>
                </a:moveTo>
                <a:lnTo>
                  <a:pt x="711200" y="1108710"/>
                </a:lnTo>
                <a:lnTo>
                  <a:pt x="698500" y="1106424"/>
                </a:lnTo>
                <a:lnTo>
                  <a:pt x="698500" y="1115567"/>
                </a:lnTo>
                <a:lnTo>
                  <a:pt x="711200" y="1117091"/>
                </a:lnTo>
                <a:close/>
              </a:path>
              <a:path w="5905500" h="1335404">
                <a:moveTo>
                  <a:pt x="736600" y="1128521"/>
                </a:moveTo>
                <a:lnTo>
                  <a:pt x="736600" y="1117853"/>
                </a:lnTo>
                <a:lnTo>
                  <a:pt x="723900" y="1115567"/>
                </a:lnTo>
                <a:lnTo>
                  <a:pt x="723900" y="1112520"/>
                </a:lnTo>
                <a:lnTo>
                  <a:pt x="711200" y="1110233"/>
                </a:lnTo>
                <a:lnTo>
                  <a:pt x="711200" y="1119377"/>
                </a:lnTo>
                <a:lnTo>
                  <a:pt x="723900" y="1121664"/>
                </a:lnTo>
                <a:lnTo>
                  <a:pt x="736600" y="1128521"/>
                </a:lnTo>
                <a:close/>
              </a:path>
              <a:path w="5905500" h="1335404">
                <a:moveTo>
                  <a:pt x="762000" y="1148333"/>
                </a:moveTo>
                <a:lnTo>
                  <a:pt x="762000" y="1136141"/>
                </a:lnTo>
                <a:lnTo>
                  <a:pt x="749300" y="1131570"/>
                </a:lnTo>
                <a:lnTo>
                  <a:pt x="736600" y="1123950"/>
                </a:lnTo>
                <a:lnTo>
                  <a:pt x="736600" y="1135379"/>
                </a:lnTo>
                <a:lnTo>
                  <a:pt x="749300" y="1143000"/>
                </a:lnTo>
                <a:lnTo>
                  <a:pt x="762000" y="1148333"/>
                </a:lnTo>
                <a:close/>
              </a:path>
              <a:path w="5905500" h="1335404">
                <a:moveTo>
                  <a:pt x="774700" y="1159764"/>
                </a:moveTo>
                <a:lnTo>
                  <a:pt x="774700" y="1146047"/>
                </a:lnTo>
                <a:lnTo>
                  <a:pt x="762000" y="1140714"/>
                </a:lnTo>
                <a:lnTo>
                  <a:pt x="762000" y="1153667"/>
                </a:lnTo>
                <a:lnTo>
                  <a:pt x="774700" y="1159764"/>
                </a:lnTo>
                <a:close/>
              </a:path>
              <a:path w="5905500" h="1335404">
                <a:moveTo>
                  <a:pt x="5905499" y="1251203"/>
                </a:moveTo>
                <a:lnTo>
                  <a:pt x="5905499" y="1241297"/>
                </a:lnTo>
                <a:lnTo>
                  <a:pt x="5791199" y="1251965"/>
                </a:lnTo>
                <a:lnTo>
                  <a:pt x="5676899" y="1261110"/>
                </a:lnTo>
                <a:lnTo>
                  <a:pt x="5575299" y="1267967"/>
                </a:lnTo>
                <a:lnTo>
                  <a:pt x="5460999" y="1273301"/>
                </a:lnTo>
                <a:lnTo>
                  <a:pt x="5346700" y="1277873"/>
                </a:lnTo>
                <a:lnTo>
                  <a:pt x="5232400" y="1280921"/>
                </a:lnTo>
                <a:lnTo>
                  <a:pt x="5118100" y="1283207"/>
                </a:lnTo>
                <a:lnTo>
                  <a:pt x="5003800" y="1283970"/>
                </a:lnTo>
                <a:lnTo>
                  <a:pt x="4787900" y="1284731"/>
                </a:lnTo>
                <a:lnTo>
                  <a:pt x="4559300" y="1283970"/>
                </a:lnTo>
                <a:lnTo>
                  <a:pt x="4114800" y="1283970"/>
                </a:lnTo>
                <a:lnTo>
                  <a:pt x="3949700" y="1296162"/>
                </a:lnTo>
                <a:lnTo>
                  <a:pt x="3784600" y="1306067"/>
                </a:lnTo>
                <a:lnTo>
                  <a:pt x="3619500" y="1313688"/>
                </a:lnTo>
                <a:lnTo>
                  <a:pt x="3454400" y="1319783"/>
                </a:lnTo>
                <a:lnTo>
                  <a:pt x="3289300" y="1323594"/>
                </a:lnTo>
                <a:lnTo>
                  <a:pt x="3124200" y="1325117"/>
                </a:lnTo>
                <a:lnTo>
                  <a:pt x="2959100" y="1325879"/>
                </a:lnTo>
                <a:lnTo>
                  <a:pt x="2794000" y="1323594"/>
                </a:lnTo>
                <a:lnTo>
                  <a:pt x="2628900" y="1320545"/>
                </a:lnTo>
                <a:lnTo>
                  <a:pt x="2463800" y="1315974"/>
                </a:lnTo>
                <a:lnTo>
                  <a:pt x="2298700" y="1309877"/>
                </a:lnTo>
                <a:lnTo>
                  <a:pt x="2133600" y="1302257"/>
                </a:lnTo>
                <a:lnTo>
                  <a:pt x="1968500" y="1293114"/>
                </a:lnTo>
                <a:lnTo>
                  <a:pt x="1803400" y="1283207"/>
                </a:lnTo>
                <a:lnTo>
                  <a:pt x="1638300" y="1271777"/>
                </a:lnTo>
                <a:lnTo>
                  <a:pt x="1473200" y="1258824"/>
                </a:lnTo>
                <a:lnTo>
                  <a:pt x="1435100" y="1251965"/>
                </a:lnTo>
                <a:lnTo>
                  <a:pt x="1384300" y="1245870"/>
                </a:lnTo>
                <a:lnTo>
                  <a:pt x="1346200" y="1240535"/>
                </a:lnTo>
                <a:lnTo>
                  <a:pt x="1295400" y="1235201"/>
                </a:lnTo>
                <a:lnTo>
                  <a:pt x="1206500" y="1226057"/>
                </a:lnTo>
                <a:lnTo>
                  <a:pt x="1168400" y="1220724"/>
                </a:lnTo>
                <a:lnTo>
                  <a:pt x="1117600" y="1216151"/>
                </a:lnTo>
                <a:lnTo>
                  <a:pt x="1028700" y="1205483"/>
                </a:lnTo>
                <a:lnTo>
                  <a:pt x="990600" y="1198626"/>
                </a:lnTo>
                <a:lnTo>
                  <a:pt x="939800" y="1191767"/>
                </a:lnTo>
                <a:lnTo>
                  <a:pt x="927100" y="1187957"/>
                </a:lnTo>
                <a:lnTo>
                  <a:pt x="876300" y="1178814"/>
                </a:lnTo>
                <a:lnTo>
                  <a:pt x="863600" y="1174241"/>
                </a:lnTo>
                <a:lnTo>
                  <a:pt x="812800" y="1163574"/>
                </a:lnTo>
                <a:lnTo>
                  <a:pt x="800100" y="1157477"/>
                </a:lnTo>
                <a:lnTo>
                  <a:pt x="774700" y="1151382"/>
                </a:lnTo>
                <a:lnTo>
                  <a:pt x="774700" y="1160526"/>
                </a:lnTo>
                <a:lnTo>
                  <a:pt x="812800" y="1172717"/>
                </a:lnTo>
                <a:lnTo>
                  <a:pt x="863600" y="1183385"/>
                </a:lnTo>
                <a:lnTo>
                  <a:pt x="901700" y="1192529"/>
                </a:lnTo>
                <a:lnTo>
                  <a:pt x="927100" y="1197101"/>
                </a:lnTo>
                <a:lnTo>
                  <a:pt x="939800" y="1200912"/>
                </a:lnTo>
                <a:lnTo>
                  <a:pt x="990600" y="1208532"/>
                </a:lnTo>
                <a:lnTo>
                  <a:pt x="1079500" y="1220724"/>
                </a:lnTo>
                <a:lnTo>
                  <a:pt x="1117600" y="1226057"/>
                </a:lnTo>
                <a:lnTo>
                  <a:pt x="1295400" y="1244345"/>
                </a:lnTo>
                <a:lnTo>
                  <a:pt x="1346200" y="1249679"/>
                </a:lnTo>
                <a:lnTo>
                  <a:pt x="1384300" y="1255014"/>
                </a:lnTo>
                <a:lnTo>
                  <a:pt x="1422400" y="1261110"/>
                </a:lnTo>
                <a:lnTo>
                  <a:pt x="1473200" y="1268729"/>
                </a:lnTo>
                <a:lnTo>
                  <a:pt x="1638300" y="1280921"/>
                </a:lnTo>
                <a:lnTo>
                  <a:pt x="1803400" y="1292351"/>
                </a:lnTo>
                <a:lnTo>
                  <a:pt x="1968500" y="1303020"/>
                </a:lnTo>
                <a:lnTo>
                  <a:pt x="2133600" y="1311401"/>
                </a:lnTo>
                <a:lnTo>
                  <a:pt x="2298700" y="1319021"/>
                </a:lnTo>
                <a:lnTo>
                  <a:pt x="2463800" y="1325879"/>
                </a:lnTo>
                <a:lnTo>
                  <a:pt x="2628900" y="1330451"/>
                </a:lnTo>
                <a:lnTo>
                  <a:pt x="2794000" y="1333500"/>
                </a:lnTo>
                <a:lnTo>
                  <a:pt x="2959100" y="1335024"/>
                </a:lnTo>
                <a:lnTo>
                  <a:pt x="3124200" y="1335024"/>
                </a:lnTo>
                <a:lnTo>
                  <a:pt x="3289300" y="1332738"/>
                </a:lnTo>
                <a:lnTo>
                  <a:pt x="3454400" y="1328927"/>
                </a:lnTo>
                <a:lnTo>
                  <a:pt x="3619500" y="1323594"/>
                </a:lnTo>
                <a:lnTo>
                  <a:pt x="3784600" y="1315974"/>
                </a:lnTo>
                <a:lnTo>
                  <a:pt x="3949700" y="1306067"/>
                </a:lnTo>
                <a:lnTo>
                  <a:pt x="4114800" y="1293876"/>
                </a:lnTo>
                <a:lnTo>
                  <a:pt x="4343400" y="1293114"/>
                </a:lnTo>
                <a:lnTo>
                  <a:pt x="4787900" y="1294637"/>
                </a:lnTo>
                <a:lnTo>
                  <a:pt x="5003800" y="1293875"/>
                </a:lnTo>
                <a:lnTo>
                  <a:pt x="5232400" y="1290827"/>
                </a:lnTo>
                <a:lnTo>
                  <a:pt x="5460999" y="1283207"/>
                </a:lnTo>
                <a:lnTo>
                  <a:pt x="5575299" y="1277111"/>
                </a:lnTo>
                <a:lnTo>
                  <a:pt x="5676899" y="1270253"/>
                </a:lnTo>
                <a:lnTo>
                  <a:pt x="5791199" y="1261871"/>
                </a:lnTo>
                <a:lnTo>
                  <a:pt x="5905499" y="12512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 txBox="1"/>
          <p:nvPr/>
        </p:nvSpPr>
        <p:spPr>
          <a:xfrm>
            <a:off x="1282825" y="3210534"/>
            <a:ext cx="2232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Inject handler</a:t>
            </a:r>
            <a:r>
              <a:rPr sz="2000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PC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660272" y="4061688"/>
            <a:ext cx="73907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876300" indent="-177800">
              <a:lnSpc>
                <a:spcPct val="100000"/>
              </a:lnSpc>
              <a:spcBef>
                <a:spcPts val="95"/>
              </a:spcBef>
              <a:buChar char="•"/>
              <a:tabLst>
                <a:tab pos="240029" algn="l"/>
              </a:tabLst>
            </a:pP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Instructions fetched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decoded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into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instruction  reorder buffer</a:t>
            </a:r>
            <a:r>
              <a:rPr sz="2000" spc="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in-order</a:t>
            </a:r>
            <a:endParaRPr sz="2000">
              <a:latin typeface="Verdana"/>
              <a:cs typeface="Verdana"/>
            </a:endParaRPr>
          </a:p>
          <a:p>
            <a:pPr marL="190500" indent="-177800">
              <a:lnSpc>
                <a:spcPts val="2390"/>
              </a:lnSpc>
              <a:buChar char="•"/>
              <a:tabLst>
                <a:tab pos="240029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Execution is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out-of-order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( </a:t>
            </a:r>
            <a:r>
              <a:rPr sz="2000" spc="-5" dirty="0">
                <a:solidFill>
                  <a:srgbClr val="56127A"/>
                </a:solidFill>
                <a:latin typeface="Symbol"/>
                <a:cs typeface="Symbol"/>
              </a:rPr>
              <a:t></a:t>
            </a:r>
            <a:r>
              <a:rPr sz="2000" spc="-5" dirty="0">
                <a:solidFill>
                  <a:srgbClr val="56127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out-of-order</a:t>
            </a:r>
            <a:r>
              <a:rPr sz="2000" spc="-22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completion)</a:t>
            </a:r>
            <a:endParaRPr sz="2000">
              <a:latin typeface="Verdana"/>
              <a:cs typeface="Verdana"/>
            </a:endParaRPr>
          </a:p>
          <a:p>
            <a:pPr marL="190500" marR="5080" indent="-177800">
              <a:lnSpc>
                <a:spcPct val="100000"/>
              </a:lnSpc>
              <a:spcBef>
                <a:spcPts val="15"/>
              </a:spcBef>
              <a:buFont typeface="Verdana"/>
              <a:buChar char="•"/>
              <a:tabLst>
                <a:tab pos="240029" algn="l"/>
              </a:tabLst>
            </a:pP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Commit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(write-back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to architectural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state,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i.e.,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regfile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&amp;  memory, is</a:t>
            </a:r>
            <a:r>
              <a:rPr sz="200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in-order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95070" y="5744692"/>
            <a:ext cx="7848600" cy="708025"/>
          </a:xfrm>
          <a:prstGeom prst="rect">
            <a:avLst/>
          </a:prstGeom>
          <a:ln w="6350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5250" marR="441325">
              <a:lnSpc>
                <a:spcPct val="100000"/>
              </a:lnSpc>
              <a:spcBef>
                <a:spcPts val="370"/>
              </a:spcBef>
            </a:pPr>
            <a:r>
              <a:rPr sz="2000" i="1" spc="-10" dirty="0">
                <a:latin typeface="Verdana"/>
                <a:cs typeface="Verdana"/>
              </a:rPr>
              <a:t>Temporary storage needed </a:t>
            </a:r>
            <a:r>
              <a:rPr sz="2000" i="1" spc="-5" dirty="0">
                <a:latin typeface="Verdana"/>
                <a:cs typeface="Verdana"/>
              </a:rPr>
              <a:t>to </a:t>
            </a:r>
            <a:r>
              <a:rPr sz="2000" i="1" spc="-10" dirty="0">
                <a:latin typeface="Verdana"/>
                <a:cs typeface="Verdana"/>
              </a:rPr>
              <a:t>hold results before commit  (shadow registers </a:t>
            </a:r>
            <a:r>
              <a:rPr sz="2000" i="1" spc="-5" dirty="0">
                <a:latin typeface="Verdana"/>
                <a:cs typeface="Verdana"/>
              </a:rPr>
              <a:t>and </a:t>
            </a:r>
            <a:r>
              <a:rPr sz="2000" i="1" spc="-10" dirty="0">
                <a:latin typeface="Verdana"/>
                <a:cs typeface="Verdana"/>
              </a:rPr>
              <a:t>store</a:t>
            </a:r>
            <a:r>
              <a:rPr sz="2000" i="1" spc="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buffers)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2468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Extensions for Precise Exceptions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6407376" y="1492506"/>
            <a:ext cx="2362200" cy="2718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/>
          </p:nvPr>
        </p:nvGraphicFramePr>
        <p:xfrm>
          <a:off x="1606268" y="1466851"/>
          <a:ext cx="7162800" cy="2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1161768" y="2051051"/>
            <a:ext cx="445134" cy="76200"/>
          </a:xfrm>
          <a:custGeom>
            <a:avLst/>
            <a:gdLst/>
            <a:ahLst/>
            <a:cxnLst/>
            <a:rect l="l" t="t" r="r" b="b"/>
            <a:pathLst>
              <a:path w="445135" h="76200">
                <a:moveTo>
                  <a:pt x="381000" y="51053"/>
                </a:moveTo>
                <a:lnTo>
                  <a:pt x="381000" y="25907"/>
                </a:lnTo>
                <a:lnTo>
                  <a:pt x="0" y="25907"/>
                </a:lnTo>
                <a:lnTo>
                  <a:pt x="0" y="51053"/>
                </a:lnTo>
                <a:lnTo>
                  <a:pt x="381000" y="51053"/>
                </a:lnTo>
                <a:close/>
              </a:path>
              <a:path w="445135" h="76200">
                <a:moveTo>
                  <a:pt x="445007" y="38099"/>
                </a:moveTo>
                <a:lnTo>
                  <a:pt x="368807" y="0"/>
                </a:lnTo>
                <a:lnTo>
                  <a:pt x="368807" y="25907"/>
                </a:lnTo>
                <a:lnTo>
                  <a:pt x="381000" y="25907"/>
                </a:lnTo>
                <a:lnTo>
                  <a:pt x="381000" y="70103"/>
                </a:lnTo>
                <a:lnTo>
                  <a:pt x="445007" y="38099"/>
                </a:lnTo>
                <a:close/>
              </a:path>
              <a:path w="445135" h="76200">
                <a:moveTo>
                  <a:pt x="381000" y="70103"/>
                </a:moveTo>
                <a:lnTo>
                  <a:pt x="381000" y="51053"/>
                </a:lnTo>
                <a:lnTo>
                  <a:pt x="368807" y="51053"/>
                </a:lnTo>
                <a:lnTo>
                  <a:pt x="368807" y="76199"/>
                </a:lnTo>
                <a:lnTo>
                  <a:pt x="38100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1161768" y="3346451"/>
            <a:ext cx="445134" cy="76200"/>
          </a:xfrm>
          <a:custGeom>
            <a:avLst/>
            <a:gdLst/>
            <a:ahLst/>
            <a:cxnLst/>
            <a:rect l="l" t="t" r="r" b="b"/>
            <a:pathLst>
              <a:path w="445135" h="76200">
                <a:moveTo>
                  <a:pt x="381000" y="51054"/>
                </a:moveTo>
                <a:lnTo>
                  <a:pt x="381000" y="25908"/>
                </a:lnTo>
                <a:lnTo>
                  <a:pt x="0" y="25908"/>
                </a:lnTo>
                <a:lnTo>
                  <a:pt x="0" y="51054"/>
                </a:lnTo>
                <a:lnTo>
                  <a:pt x="381000" y="51054"/>
                </a:lnTo>
                <a:close/>
              </a:path>
              <a:path w="445135" h="76200">
                <a:moveTo>
                  <a:pt x="445007" y="38100"/>
                </a:moveTo>
                <a:lnTo>
                  <a:pt x="368807" y="0"/>
                </a:lnTo>
                <a:lnTo>
                  <a:pt x="368807" y="25908"/>
                </a:lnTo>
                <a:lnTo>
                  <a:pt x="381000" y="25908"/>
                </a:lnTo>
                <a:lnTo>
                  <a:pt x="381000" y="70103"/>
                </a:lnTo>
                <a:lnTo>
                  <a:pt x="445007" y="38100"/>
                </a:lnTo>
                <a:close/>
              </a:path>
              <a:path w="445135" h="76200">
                <a:moveTo>
                  <a:pt x="381000" y="70103"/>
                </a:moveTo>
                <a:lnTo>
                  <a:pt x="381000" y="51054"/>
                </a:lnTo>
                <a:lnTo>
                  <a:pt x="368807" y="51054"/>
                </a:lnTo>
                <a:lnTo>
                  <a:pt x="368807" y="76200"/>
                </a:lnTo>
                <a:lnTo>
                  <a:pt x="38100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78687" y="1186042"/>
            <a:ext cx="8827135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1145">
              <a:lnSpc>
                <a:spcPct val="100000"/>
              </a:lnSpc>
              <a:spcBef>
                <a:spcPts val="1290"/>
              </a:spcBef>
              <a:tabLst>
                <a:tab pos="2251075" algn="l"/>
                <a:tab pos="2750185" algn="l"/>
                <a:tab pos="3434079" algn="l"/>
                <a:tab pos="3970654" algn="l"/>
                <a:tab pos="4584700" algn="l"/>
                <a:tab pos="5153660" algn="l"/>
                <a:tab pos="5551805" algn="l"/>
                <a:tab pos="6337935" algn="l"/>
                <a:tab pos="6734809" algn="l"/>
                <a:tab pos="7526655" algn="l"/>
                <a:tab pos="8121015" algn="l"/>
              </a:tabLst>
            </a:pPr>
            <a:r>
              <a:rPr sz="1600" spc="-5" dirty="0" err="1">
                <a:solidFill>
                  <a:srgbClr val="56127A"/>
                </a:solidFill>
                <a:latin typeface="Verdana"/>
                <a:cs typeface="Verdana"/>
              </a:rPr>
              <a:t>Inst</a:t>
            </a:r>
            <a:r>
              <a:rPr sz="1600" spc="-5" dirty="0">
                <a:solidFill>
                  <a:srgbClr val="56127A"/>
                </a:solidFill>
                <a:latin typeface="Verdana"/>
                <a:cs typeface="Verdana"/>
              </a:rPr>
              <a:t>#	</a:t>
            </a:r>
            <a:r>
              <a:rPr sz="1600" dirty="0">
                <a:solidFill>
                  <a:srgbClr val="56127A"/>
                </a:solidFill>
                <a:latin typeface="Verdana"/>
                <a:cs typeface="Verdana"/>
              </a:rPr>
              <a:t>use	exec	</a:t>
            </a:r>
            <a:r>
              <a:rPr sz="1600" spc="-5" dirty="0">
                <a:solidFill>
                  <a:srgbClr val="56127A"/>
                </a:solidFill>
                <a:latin typeface="Verdana"/>
                <a:cs typeface="Verdana"/>
              </a:rPr>
              <a:t>op	p1	src1	p2	src2	pd	dest	data	cause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33350" marR="7734300" indent="478790" algn="just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pt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1950" baseline="-21367" dirty="0">
                <a:latin typeface="Verdana"/>
                <a:cs typeface="Verdana"/>
              </a:rPr>
              <a:t>2  </a:t>
            </a:r>
            <a:r>
              <a:rPr sz="2000" spc="-5" dirty="0">
                <a:latin typeface="Verdana"/>
                <a:cs typeface="Verdana"/>
              </a:rPr>
              <a:t>next </a:t>
            </a:r>
            <a:r>
              <a:rPr sz="2000" spc="-10" dirty="0">
                <a:latin typeface="Verdana"/>
                <a:cs typeface="Verdana"/>
              </a:rPr>
              <a:t>to  </a:t>
            </a:r>
            <a:r>
              <a:rPr sz="2000" spc="-5" dirty="0">
                <a:latin typeface="Verdana"/>
                <a:cs typeface="Verdana"/>
              </a:rPr>
              <a:t>commit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 marR="7678420" indent="655955" algn="r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pt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1950" baseline="-21367" dirty="0">
                <a:latin typeface="Verdana"/>
                <a:cs typeface="Verdana"/>
              </a:rPr>
              <a:t>1  </a:t>
            </a:r>
            <a:r>
              <a:rPr sz="2000" spc="-10" dirty="0">
                <a:latin typeface="Verdana"/>
                <a:cs typeface="Verdana"/>
              </a:rPr>
              <a:t>next  </a:t>
            </a:r>
            <a:r>
              <a:rPr sz="2000" spc="-5" dirty="0">
                <a:latin typeface="Verdana"/>
                <a:cs typeface="Verdana"/>
              </a:rPr>
              <a:t>available</a:t>
            </a:r>
            <a:endParaRPr sz="2000" dirty="0">
              <a:latin typeface="Verdana"/>
              <a:cs typeface="Verdana"/>
            </a:endParaRPr>
          </a:p>
          <a:p>
            <a:pPr marL="3687445">
              <a:lnSpc>
                <a:spcPct val="100000"/>
              </a:lnSpc>
              <a:spcBef>
                <a:spcPts val="730"/>
              </a:spcBef>
            </a:pPr>
            <a:r>
              <a:rPr sz="2400" i="1" spc="-5" dirty="0">
                <a:latin typeface="Verdana"/>
                <a:cs typeface="Verdana"/>
              </a:rPr>
              <a:t>Reorder</a:t>
            </a:r>
            <a:r>
              <a:rPr sz="2400" i="1" spc="0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buffer</a:t>
            </a:r>
            <a:endParaRPr sz="2400" dirty="0">
              <a:latin typeface="Verdana"/>
              <a:cs typeface="Verdana"/>
            </a:endParaRPr>
          </a:p>
          <a:p>
            <a:pPr marL="589280" indent="-178435">
              <a:lnSpc>
                <a:spcPct val="100000"/>
              </a:lnSpc>
              <a:spcBef>
                <a:spcPts val="1715"/>
              </a:spcBef>
              <a:buChar char="•"/>
              <a:tabLst>
                <a:tab pos="638810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add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&lt;pd, dest, data, cause&gt; fields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in the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instruction</a:t>
            </a:r>
            <a:r>
              <a:rPr sz="2000" spc="13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template</a:t>
            </a:r>
            <a:endParaRPr sz="2000" dirty="0">
              <a:latin typeface="Verdana"/>
              <a:cs typeface="Verdana"/>
            </a:endParaRPr>
          </a:p>
          <a:p>
            <a:pPr marL="589280" marR="1140460" indent="-178435">
              <a:lnSpc>
                <a:spcPts val="2390"/>
              </a:lnSpc>
              <a:spcBef>
                <a:spcPts val="85"/>
              </a:spcBef>
              <a:buChar char="•"/>
              <a:tabLst>
                <a:tab pos="638810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commit instructions to reg file and memory in program 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order </a:t>
            </a:r>
            <a:r>
              <a:rPr sz="2000" spc="-5" dirty="0">
                <a:solidFill>
                  <a:srgbClr val="56127A"/>
                </a:solidFill>
                <a:latin typeface="Symbol"/>
                <a:cs typeface="Symbol"/>
              </a:rPr>
              <a:t></a:t>
            </a:r>
            <a:r>
              <a:rPr sz="2000" spc="-5" dirty="0">
                <a:solidFill>
                  <a:srgbClr val="56127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buffers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can be maintained</a:t>
            </a:r>
            <a:r>
              <a:rPr sz="2000" spc="-27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circularly</a:t>
            </a:r>
            <a:endParaRPr sz="2000" dirty="0">
              <a:latin typeface="Verdana"/>
              <a:cs typeface="Verdana"/>
            </a:endParaRPr>
          </a:p>
          <a:p>
            <a:pPr marL="638175" indent="-227329">
              <a:lnSpc>
                <a:spcPts val="2330"/>
              </a:lnSpc>
              <a:buChar char="•"/>
              <a:tabLst>
                <a:tab pos="638810" algn="l"/>
              </a:tabLst>
            </a:pP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on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exception, clear reorder buffer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by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resetting</a:t>
            </a:r>
            <a:r>
              <a:rPr sz="2000" spc="9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ptr</a:t>
            </a:r>
            <a:r>
              <a:rPr sz="2850" spc="-15" baseline="-20467" dirty="0">
                <a:solidFill>
                  <a:srgbClr val="56127A"/>
                </a:solidFill>
                <a:latin typeface="Verdana"/>
                <a:cs typeface="Verdana"/>
              </a:rPr>
              <a:t>1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=ptr</a:t>
            </a:r>
            <a:r>
              <a:rPr sz="2850" spc="-15" baseline="-20467" dirty="0">
                <a:solidFill>
                  <a:srgbClr val="56127A"/>
                </a:solidFill>
                <a:latin typeface="Verdana"/>
                <a:cs typeface="Verdana"/>
              </a:rPr>
              <a:t>2</a:t>
            </a:r>
            <a:endParaRPr sz="2850" baseline="-20467" dirty="0">
              <a:latin typeface="Verdana"/>
              <a:cs typeface="Verdana"/>
            </a:endParaRPr>
          </a:p>
          <a:p>
            <a:pPr marL="1325245">
              <a:lnSpc>
                <a:spcPct val="100000"/>
              </a:lnSpc>
            </a:pP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(stores must wait for commit before updating</a:t>
            </a:r>
            <a:r>
              <a:rPr sz="2000" i="1" spc="65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memory)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3976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04778" y="144154"/>
            <a:ext cx="802534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Rollback and Renaming</a:t>
            </a:r>
          </a:p>
          <a:p>
            <a:pPr>
              <a:spcBef>
                <a:spcPct val="0"/>
              </a:spcBef>
              <a:buNone/>
            </a:pPr>
            <a:r>
              <a:rPr lang="it-IT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(HP PA8000, Pentium Pro, Core2Duo, Nehalem)</a:t>
            </a:r>
            <a:endParaRPr lang="en-US" altLang="en-US" sz="20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6389442" y="2405194"/>
            <a:ext cx="1892046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275409" y="2732345"/>
            <a:ext cx="103314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Reorder  buffer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5993" y="1199977"/>
            <a:ext cx="20091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Register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File  </a:t>
            </a:r>
            <a:r>
              <a:rPr sz="1800" i="1" spc="-5" dirty="0">
                <a:solidFill>
                  <a:srgbClr val="56127A"/>
                </a:solidFill>
                <a:latin typeface="Verdana"/>
                <a:cs typeface="Verdana"/>
              </a:rPr>
              <a:t>(now holds only  committed</a:t>
            </a:r>
            <a:r>
              <a:rPr sz="1800" i="1" spc="-55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56127A"/>
                </a:solidFill>
                <a:latin typeface="Verdana"/>
                <a:cs typeface="Verdana"/>
              </a:rPr>
              <a:t>state)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2868240" y="4360485"/>
            <a:ext cx="787400" cy="711835"/>
          </a:xfrm>
          <a:custGeom>
            <a:avLst/>
            <a:gdLst/>
            <a:ahLst/>
            <a:cxnLst/>
            <a:rect l="l" t="t" r="r" b="b"/>
            <a:pathLst>
              <a:path w="787400" h="711835">
                <a:moveTo>
                  <a:pt x="0" y="0"/>
                </a:moveTo>
                <a:lnTo>
                  <a:pt x="0" y="711707"/>
                </a:lnTo>
                <a:lnTo>
                  <a:pt x="787145" y="711707"/>
                </a:lnTo>
                <a:lnTo>
                  <a:pt x="78714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023433" y="4360485"/>
            <a:ext cx="788035" cy="711835"/>
          </a:xfrm>
          <a:custGeom>
            <a:avLst/>
            <a:gdLst/>
            <a:ahLst/>
            <a:cxnLst/>
            <a:rect l="l" t="t" r="r" b="b"/>
            <a:pathLst>
              <a:path w="788035" h="711835">
                <a:moveTo>
                  <a:pt x="0" y="0"/>
                </a:moveTo>
                <a:lnTo>
                  <a:pt x="0" y="711707"/>
                </a:lnTo>
                <a:lnTo>
                  <a:pt x="787907" y="711707"/>
                </a:lnTo>
                <a:lnTo>
                  <a:pt x="787907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5179386" y="4360485"/>
            <a:ext cx="787400" cy="711835"/>
          </a:xfrm>
          <a:custGeom>
            <a:avLst/>
            <a:gdLst/>
            <a:ahLst/>
            <a:cxnLst/>
            <a:rect l="l" t="t" r="r" b="b"/>
            <a:pathLst>
              <a:path w="787400" h="711835">
                <a:moveTo>
                  <a:pt x="0" y="0"/>
                </a:moveTo>
                <a:lnTo>
                  <a:pt x="0" y="711707"/>
                </a:lnTo>
                <a:lnTo>
                  <a:pt x="787146" y="711707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6335341" y="4360485"/>
            <a:ext cx="787400" cy="711835"/>
          </a:xfrm>
          <a:custGeom>
            <a:avLst/>
            <a:gdLst/>
            <a:ahLst/>
            <a:cxnLst/>
            <a:rect l="l" t="t" r="r" b="b"/>
            <a:pathLst>
              <a:path w="787400" h="711835">
                <a:moveTo>
                  <a:pt x="0" y="0"/>
                </a:moveTo>
                <a:lnTo>
                  <a:pt x="0" y="711707"/>
                </a:lnTo>
                <a:lnTo>
                  <a:pt x="787146" y="711707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1801440" y="4360485"/>
            <a:ext cx="787400" cy="711835"/>
          </a:xfrm>
          <a:custGeom>
            <a:avLst/>
            <a:gdLst/>
            <a:ahLst/>
            <a:cxnLst/>
            <a:rect l="l" t="t" r="r" b="b"/>
            <a:pathLst>
              <a:path w="787400" h="711835">
                <a:moveTo>
                  <a:pt x="0" y="0"/>
                </a:moveTo>
                <a:lnTo>
                  <a:pt x="0" y="711707"/>
                </a:lnTo>
                <a:lnTo>
                  <a:pt x="787145" y="711707"/>
                </a:lnTo>
                <a:lnTo>
                  <a:pt x="78714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070933" y="4093785"/>
            <a:ext cx="3461385" cy="0"/>
          </a:xfrm>
          <a:custGeom>
            <a:avLst/>
            <a:gdLst/>
            <a:ahLst/>
            <a:cxnLst/>
            <a:rect l="l" t="t" r="r" b="b"/>
            <a:pathLst>
              <a:path w="3461384">
                <a:moveTo>
                  <a:pt x="0" y="0"/>
                </a:moveTo>
                <a:lnTo>
                  <a:pt x="346100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2169486" y="5060764"/>
            <a:ext cx="3467100" cy="373380"/>
          </a:xfrm>
          <a:custGeom>
            <a:avLst/>
            <a:gdLst/>
            <a:ahLst/>
            <a:cxnLst/>
            <a:rect l="l" t="t" r="r" b="b"/>
            <a:pathLst>
              <a:path w="3467100" h="373379">
                <a:moveTo>
                  <a:pt x="1143000" y="297179"/>
                </a:moveTo>
                <a:lnTo>
                  <a:pt x="1066800" y="297179"/>
                </a:lnTo>
                <a:lnTo>
                  <a:pt x="1091946" y="347472"/>
                </a:lnTo>
                <a:lnTo>
                  <a:pt x="1091946" y="316229"/>
                </a:lnTo>
                <a:lnTo>
                  <a:pt x="1098042" y="322325"/>
                </a:lnTo>
                <a:lnTo>
                  <a:pt x="1111758" y="322325"/>
                </a:lnTo>
                <a:lnTo>
                  <a:pt x="1117853" y="316229"/>
                </a:lnTo>
                <a:lnTo>
                  <a:pt x="1117853" y="347472"/>
                </a:lnTo>
                <a:lnTo>
                  <a:pt x="1143000" y="297179"/>
                </a:lnTo>
                <a:close/>
              </a:path>
              <a:path w="3467100" h="373379">
                <a:moveTo>
                  <a:pt x="1117853" y="297179"/>
                </a:moveTo>
                <a:lnTo>
                  <a:pt x="1117853" y="15240"/>
                </a:lnTo>
                <a:lnTo>
                  <a:pt x="1111758" y="9144"/>
                </a:lnTo>
                <a:lnTo>
                  <a:pt x="1098042" y="9144"/>
                </a:lnTo>
                <a:lnTo>
                  <a:pt x="1091946" y="15240"/>
                </a:lnTo>
                <a:lnTo>
                  <a:pt x="1091946" y="297179"/>
                </a:lnTo>
                <a:lnTo>
                  <a:pt x="1117853" y="297179"/>
                </a:lnTo>
                <a:close/>
              </a:path>
              <a:path w="3467100" h="373379">
                <a:moveTo>
                  <a:pt x="1117853" y="347472"/>
                </a:moveTo>
                <a:lnTo>
                  <a:pt x="1117853" y="316229"/>
                </a:lnTo>
                <a:lnTo>
                  <a:pt x="1111758" y="322325"/>
                </a:lnTo>
                <a:lnTo>
                  <a:pt x="1098042" y="322325"/>
                </a:lnTo>
                <a:lnTo>
                  <a:pt x="1091946" y="316229"/>
                </a:lnTo>
                <a:lnTo>
                  <a:pt x="1091946" y="347472"/>
                </a:lnTo>
                <a:lnTo>
                  <a:pt x="1104900" y="373379"/>
                </a:lnTo>
                <a:lnTo>
                  <a:pt x="1117853" y="347472"/>
                </a:lnTo>
                <a:close/>
              </a:path>
              <a:path w="3467100" h="373379">
                <a:moveTo>
                  <a:pt x="76200" y="287274"/>
                </a:moveTo>
                <a:lnTo>
                  <a:pt x="0" y="287274"/>
                </a:lnTo>
                <a:lnTo>
                  <a:pt x="25146" y="337566"/>
                </a:lnTo>
                <a:lnTo>
                  <a:pt x="25146" y="307085"/>
                </a:lnTo>
                <a:lnTo>
                  <a:pt x="31242" y="312420"/>
                </a:lnTo>
                <a:lnTo>
                  <a:pt x="44958" y="312420"/>
                </a:lnTo>
                <a:lnTo>
                  <a:pt x="51053" y="307085"/>
                </a:lnTo>
                <a:lnTo>
                  <a:pt x="51053" y="337566"/>
                </a:lnTo>
                <a:lnTo>
                  <a:pt x="76200" y="287274"/>
                </a:lnTo>
                <a:close/>
              </a:path>
              <a:path w="3467100" h="373379">
                <a:moveTo>
                  <a:pt x="51053" y="287274"/>
                </a:moveTo>
                <a:lnTo>
                  <a:pt x="51053" y="5333"/>
                </a:lnTo>
                <a:lnTo>
                  <a:pt x="44958" y="0"/>
                </a:lnTo>
                <a:lnTo>
                  <a:pt x="31242" y="0"/>
                </a:lnTo>
                <a:lnTo>
                  <a:pt x="25146" y="5333"/>
                </a:lnTo>
                <a:lnTo>
                  <a:pt x="25146" y="287274"/>
                </a:lnTo>
                <a:lnTo>
                  <a:pt x="51053" y="287274"/>
                </a:lnTo>
                <a:close/>
              </a:path>
              <a:path w="3467100" h="373379">
                <a:moveTo>
                  <a:pt x="51053" y="337566"/>
                </a:moveTo>
                <a:lnTo>
                  <a:pt x="51053" y="307085"/>
                </a:lnTo>
                <a:lnTo>
                  <a:pt x="44958" y="312420"/>
                </a:lnTo>
                <a:lnTo>
                  <a:pt x="31242" y="312420"/>
                </a:lnTo>
                <a:lnTo>
                  <a:pt x="25146" y="307085"/>
                </a:lnTo>
                <a:lnTo>
                  <a:pt x="25146" y="337566"/>
                </a:lnTo>
                <a:lnTo>
                  <a:pt x="38100" y="363474"/>
                </a:lnTo>
                <a:lnTo>
                  <a:pt x="51053" y="337566"/>
                </a:lnTo>
                <a:close/>
              </a:path>
              <a:path w="3467100" h="373379">
                <a:moveTo>
                  <a:pt x="2298953" y="287274"/>
                </a:moveTo>
                <a:lnTo>
                  <a:pt x="2222753" y="287274"/>
                </a:lnTo>
                <a:lnTo>
                  <a:pt x="2247900" y="337566"/>
                </a:lnTo>
                <a:lnTo>
                  <a:pt x="2247900" y="307085"/>
                </a:lnTo>
                <a:lnTo>
                  <a:pt x="2253996" y="312420"/>
                </a:lnTo>
                <a:lnTo>
                  <a:pt x="2267712" y="312420"/>
                </a:lnTo>
                <a:lnTo>
                  <a:pt x="2273046" y="307085"/>
                </a:lnTo>
                <a:lnTo>
                  <a:pt x="2273046" y="339089"/>
                </a:lnTo>
                <a:lnTo>
                  <a:pt x="2298953" y="287274"/>
                </a:lnTo>
                <a:close/>
              </a:path>
              <a:path w="3467100" h="373379">
                <a:moveTo>
                  <a:pt x="2273046" y="287274"/>
                </a:moveTo>
                <a:lnTo>
                  <a:pt x="2273046" y="5333"/>
                </a:lnTo>
                <a:lnTo>
                  <a:pt x="2267712" y="0"/>
                </a:lnTo>
                <a:lnTo>
                  <a:pt x="2253996" y="0"/>
                </a:lnTo>
                <a:lnTo>
                  <a:pt x="2247899" y="5333"/>
                </a:lnTo>
                <a:lnTo>
                  <a:pt x="2247900" y="287274"/>
                </a:lnTo>
                <a:lnTo>
                  <a:pt x="2273046" y="287274"/>
                </a:lnTo>
                <a:close/>
              </a:path>
              <a:path w="3467100" h="373379">
                <a:moveTo>
                  <a:pt x="2273046" y="339089"/>
                </a:moveTo>
                <a:lnTo>
                  <a:pt x="2273046" y="307085"/>
                </a:lnTo>
                <a:lnTo>
                  <a:pt x="2267712" y="312420"/>
                </a:lnTo>
                <a:lnTo>
                  <a:pt x="2253996" y="312420"/>
                </a:lnTo>
                <a:lnTo>
                  <a:pt x="2247900" y="307085"/>
                </a:lnTo>
                <a:lnTo>
                  <a:pt x="2247900" y="337566"/>
                </a:lnTo>
                <a:lnTo>
                  <a:pt x="2260853" y="363474"/>
                </a:lnTo>
                <a:lnTo>
                  <a:pt x="2273046" y="339089"/>
                </a:lnTo>
                <a:close/>
              </a:path>
              <a:path w="3467100" h="373379">
                <a:moveTo>
                  <a:pt x="3467100" y="287274"/>
                </a:moveTo>
                <a:lnTo>
                  <a:pt x="3390900" y="287274"/>
                </a:lnTo>
                <a:lnTo>
                  <a:pt x="3416046" y="337566"/>
                </a:lnTo>
                <a:lnTo>
                  <a:pt x="3416046" y="307085"/>
                </a:lnTo>
                <a:lnTo>
                  <a:pt x="3422142" y="312420"/>
                </a:lnTo>
                <a:lnTo>
                  <a:pt x="3435858" y="312420"/>
                </a:lnTo>
                <a:lnTo>
                  <a:pt x="3441953" y="307085"/>
                </a:lnTo>
                <a:lnTo>
                  <a:pt x="3441953" y="337566"/>
                </a:lnTo>
                <a:lnTo>
                  <a:pt x="3467100" y="287274"/>
                </a:lnTo>
                <a:close/>
              </a:path>
              <a:path w="3467100" h="373379">
                <a:moveTo>
                  <a:pt x="3441953" y="287274"/>
                </a:moveTo>
                <a:lnTo>
                  <a:pt x="3441953" y="5333"/>
                </a:lnTo>
                <a:lnTo>
                  <a:pt x="3435858" y="0"/>
                </a:lnTo>
                <a:lnTo>
                  <a:pt x="3422142" y="0"/>
                </a:lnTo>
                <a:lnTo>
                  <a:pt x="3416046" y="5333"/>
                </a:lnTo>
                <a:lnTo>
                  <a:pt x="3416046" y="287274"/>
                </a:lnTo>
                <a:lnTo>
                  <a:pt x="3441953" y="287274"/>
                </a:lnTo>
                <a:close/>
              </a:path>
              <a:path w="3467100" h="373379">
                <a:moveTo>
                  <a:pt x="3441953" y="337566"/>
                </a:moveTo>
                <a:lnTo>
                  <a:pt x="3441953" y="307085"/>
                </a:lnTo>
                <a:lnTo>
                  <a:pt x="3435858" y="312420"/>
                </a:lnTo>
                <a:lnTo>
                  <a:pt x="3422142" y="312420"/>
                </a:lnTo>
                <a:lnTo>
                  <a:pt x="3416046" y="307085"/>
                </a:lnTo>
                <a:lnTo>
                  <a:pt x="3416046" y="337566"/>
                </a:lnTo>
                <a:lnTo>
                  <a:pt x="3429000" y="363474"/>
                </a:lnTo>
                <a:lnTo>
                  <a:pt x="3441953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3426786" y="3941385"/>
            <a:ext cx="3445510" cy="0"/>
          </a:xfrm>
          <a:custGeom>
            <a:avLst/>
            <a:gdLst/>
            <a:ahLst/>
            <a:cxnLst/>
            <a:rect l="l" t="t" r="r" b="b"/>
            <a:pathLst>
              <a:path w="3445509">
                <a:moveTo>
                  <a:pt x="0" y="0"/>
                </a:moveTo>
                <a:lnTo>
                  <a:pt x="3445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4836486" y="3749361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299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5979486" y="3749361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54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068140" y="3929193"/>
            <a:ext cx="4838700" cy="444500"/>
          </a:xfrm>
          <a:custGeom>
            <a:avLst/>
            <a:gdLst/>
            <a:ahLst/>
            <a:cxnLst/>
            <a:rect l="l" t="t" r="r" b="b"/>
            <a:pathLst>
              <a:path w="4838700" h="444500">
                <a:moveTo>
                  <a:pt x="76200" y="355091"/>
                </a:moveTo>
                <a:lnTo>
                  <a:pt x="0" y="355091"/>
                </a:lnTo>
                <a:lnTo>
                  <a:pt x="25146" y="405384"/>
                </a:lnTo>
                <a:lnTo>
                  <a:pt x="25146" y="374903"/>
                </a:lnTo>
                <a:lnTo>
                  <a:pt x="31242" y="381000"/>
                </a:lnTo>
                <a:lnTo>
                  <a:pt x="44958" y="381000"/>
                </a:lnTo>
                <a:lnTo>
                  <a:pt x="50292" y="374903"/>
                </a:lnTo>
                <a:lnTo>
                  <a:pt x="50292" y="406907"/>
                </a:lnTo>
                <a:lnTo>
                  <a:pt x="76200" y="355091"/>
                </a:lnTo>
                <a:close/>
              </a:path>
              <a:path w="4838700" h="444500">
                <a:moveTo>
                  <a:pt x="1002792" y="171450"/>
                </a:moveTo>
                <a:lnTo>
                  <a:pt x="1002792" y="157733"/>
                </a:lnTo>
                <a:lnTo>
                  <a:pt x="997458" y="152400"/>
                </a:lnTo>
                <a:lnTo>
                  <a:pt x="31242" y="152400"/>
                </a:lnTo>
                <a:lnTo>
                  <a:pt x="25146" y="157733"/>
                </a:lnTo>
                <a:lnTo>
                  <a:pt x="25146" y="355091"/>
                </a:lnTo>
                <a:lnTo>
                  <a:pt x="38100" y="355091"/>
                </a:lnTo>
                <a:lnTo>
                  <a:pt x="38100" y="177546"/>
                </a:lnTo>
                <a:lnTo>
                  <a:pt x="50292" y="164591"/>
                </a:lnTo>
                <a:lnTo>
                  <a:pt x="50292" y="177546"/>
                </a:lnTo>
                <a:lnTo>
                  <a:pt x="997458" y="177546"/>
                </a:lnTo>
                <a:lnTo>
                  <a:pt x="1002792" y="171450"/>
                </a:lnTo>
                <a:close/>
              </a:path>
              <a:path w="4838700" h="444500">
                <a:moveTo>
                  <a:pt x="50292" y="406907"/>
                </a:moveTo>
                <a:lnTo>
                  <a:pt x="50292" y="374903"/>
                </a:lnTo>
                <a:lnTo>
                  <a:pt x="44958" y="381000"/>
                </a:lnTo>
                <a:lnTo>
                  <a:pt x="31242" y="381000"/>
                </a:lnTo>
                <a:lnTo>
                  <a:pt x="25146" y="374903"/>
                </a:lnTo>
                <a:lnTo>
                  <a:pt x="25146" y="405384"/>
                </a:lnTo>
                <a:lnTo>
                  <a:pt x="38100" y="431291"/>
                </a:lnTo>
                <a:lnTo>
                  <a:pt x="50292" y="406907"/>
                </a:lnTo>
                <a:close/>
              </a:path>
              <a:path w="4838700" h="444500">
                <a:moveTo>
                  <a:pt x="50292" y="177546"/>
                </a:moveTo>
                <a:lnTo>
                  <a:pt x="50292" y="164591"/>
                </a:lnTo>
                <a:lnTo>
                  <a:pt x="38100" y="177546"/>
                </a:lnTo>
                <a:lnTo>
                  <a:pt x="50292" y="177546"/>
                </a:lnTo>
                <a:close/>
              </a:path>
              <a:path w="4838700" h="444500">
                <a:moveTo>
                  <a:pt x="50292" y="355091"/>
                </a:moveTo>
                <a:lnTo>
                  <a:pt x="50292" y="177546"/>
                </a:lnTo>
                <a:lnTo>
                  <a:pt x="38100" y="177546"/>
                </a:lnTo>
                <a:lnTo>
                  <a:pt x="38100" y="355091"/>
                </a:lnTo>
                <a:lnTo>
                  <a:pt x="50292" y="355091"/>
                </a:lnTo>
                <a:close/>
              </a:path>
              <a:path w="4838700" h="444500">
                <a:moveTo>
                  <a:pt x="355092" y="368046"/>
                </a:moveTo>
                <a:lnTo>
                  <a:pt x="278892" y="368046"/>
                </a:lnTo>
                <a:lnTo>
                  <a:pt x="304800" y="419861"/>
                </a:lnTo>
                <a:lnTo>
                  <a:pt x="304800" y="387858"/>
                </a:lnTo>
                <a:lnTo>
                  <a:pt x="310134" y="393191"/>
                </a:lnTo>
                <a:lnTo>
                  <a:pt x="324612" y="393191"/>
                </a:lnTo>
                <a:lnTo>
                  <a:pt x="329945" y="387858"/>
                </a:lnTo>
                <a:lnTo>
                  <a:pt x="329945" y="418338"/>
                </a:lnTo>
                <a:lnTo>
                  <a:pt x="355092" y="368046"/>
                </a:lnTo>
                <a:close/>
              </a:path>
              <a:path w="4838700" h="444500">
                <a:moveTo>
                  <a:pt x="1333499" y="19050"/>
                </a:moveTo>
                <a:lnTo>
                  <a:pt x="1333499" y="5333"/>
                </a:lnTo>
                <a:lnTo>
                  <a:pt x="1327404" y="0"/>
                </a:lnTo>
                <a:lnTo>
                  <a:pt x="310134" y="0"/>
                </a:lnTo>
                <a:lnTo>
                  <a:pt x="304800" y="5333"/>
                </a:lnTo>
                <a:lnTo>
                  <a:pt x="304800" y="152400"/>
                </a:lnTo>
                <a:lnTo>
                  <a:pt x="316992" y="152400"/>
                </a:lnTo>
                <a:lnTo>
                  <a:pt x="316992" y="25146"/>
                </a:lnTo>
                <a:lnTo>
                  <a:pt x="329945" y="12192"/>
                </a:lnTo>
                <a:lnTo>
                  <a:pt x="329945" y="25146"/>
                </a:lnTo>
                <a:lnTo>
                  <a:pt x="1327404" y="25146"/>
                </a:lnTo>
                <a:lnTo>
                  <a:pt x="1333499" y="19050"/>
                </a:lnTo>
                <a:close/>
              </a:path>
              <a:path w="4838700" h="444500">
                <a:moveTo>
                  <a:pt x="329945" y="368046"/>
                </a:moveTo>
                <a:lnTo>
                  <a:pt x="329945" y="177546"/>
                </a:lnTo>
                <a:lnTo>
                  <a:pt x="304800" y="177546"/>
                </a:lnTo>
                <a:lnTo>
                  <a:pt x="304800" y="368046"/>
                </a:lnTo>
                <a:lnTo>
                  <a:pt x="329945" y="368046"/>
                </a:lnTo>
                <a:close/>
              </a:path>
              <a:path w="4838700" h="444500">
                <a:moveTo>
                  <a:pt x="329945" y="418338"/>
                </a:moveTo>
                <a:lnTo>
                  <a:pt x="329945" y="387858"/>
                </a:lnTo>
                <a:lnTo>
                  <a:pt x="324612" y="393191"/>
                </a:lnTo>
                <a:lnTo>
                  <a:pt x="310134" y="393191"/>
                </a:lnTo>
                <a:lnTo>
                  <a:pt x="304800" y="387858"/>
                </a:lnTo>
                <a:lnTo>
                  <a:pt x="304800" y="419861"/>
                </a:lnTo>
                <a:lnTo>
                  <a:pt x="316992" y="444246"/>
                </a:lnTo>
                <a:lnTo>
                  <a:pt x="329945" y="418338"/>
                </a:lnTo>
                <a:close/>
              </a:path>
              <a:path w="4838700" h="444500">
                <a:moveTo>
                  <a:pt x="329945" y="25146"/>
                </a:moveTo>
                <a:lnTo>
                  <a:pt x="329945" y="12192"/>
                </a:lnTo>
                <a:lnTo>
                  <a:pt x="316992" y="25146"/>
                </a:lnTo>
                <a:lnTo>
                  <a:pt x="329945" y="25146"/>
                </a:lnTo>
                <a:close/>
              </a:path>
              <a:path w="4838700" h="444500">
                <a:moveTo>
                  <a:pt x="329945" y="152400"/>
                </a:moveTo>
                <a:lnTo>
                  <a:pt x="329945" y="25146"/>
                </a:lnTo>
                <a:lnTo>
                  <a:pt x="316992" y="25146"/>
                </a:lnTo>
                <a:lnTo>
                  <a:pt x="316992" y="152400"/>
                </a:lnTo>
                <a:lnTo>
                  <a:pt x="329945" y="152400"/>
                </a:lnTo>
                <a:close/>
              </a:path>
              <a:path w="4838700" h="444500">
                <a:moveTo>
                  <a:pt x="1040892" y="355091"/>
                </a:moveTo>
                <a:lnTo>
                  <a:pt x="964692" y="355091"/>
                </a:lnTo>
                <a:lnTo>
                  <a:pt x="990599" y="406907"/>
                </a:lnTo>
                <a:lnTo>
                  <a:pt x="990599" y="368046"/>
                </a:lnTo>
                <a:lnTo>
                  <a:pt x="1015745" y="368046"/>
                </a:lnTo>
                <a:lnTo>
                  <a:pt x="1015745" y="405384"/>
                </a:lnTo>
                <a:lnTo>
                  <a:pt x="1040892" y="355091"/>
                </a:lnTo>
                <a:close/>
              </a:path>
              <a:path w="4838700" h="444500">
                <a:moveTo>
                  <a:pt x="1015745" y="355091"/>
                </a:moveTo>
                <a:lnTo>
                  <a:pt x="1015745" y="177546"/>
                </a:lnTo>
                <a:lnTo>
                  <a:pt x="990599" y="177546"/>
                </a:lnTo>
                <a:lnTo>
                  <a:pt x="990599" y="355091"/>
                </a:lnTo>
                <a:lnTo>
                  <a:pt x="1015745" y="355091"/>
                </a:lnTo>
                <a:close/>
              </a:path>
              <a:path w="4838700" h="444500">
                <a:moveTo>
                  <a:pt x="1015745" y="405384"/>
                </a:moveTo>
                <a:lnTo>
                  <a:pt x="1015745" y="368046"/>
                </a:lnTo>
                <a:lnTo>
                  <a:pt x="990599" y="368046"/>
                </a:lnTo>
                <a:lnTo>
                  <a:pt x="990599" y="406907"/>
                </a:lnTo>
                <a:lnTo>
                  <a:pt x="1002792" y="431291"/>
                </a:lnTo>
                <a:lnTo>
                  <a:pt x="1015745" y="405384"/>
                </a:lnTo>
                <a:close/>
              </a:path>
              <a:path w="4838700" h="444500">
                <a:moveTo>
                  <a:pt x="1383792" y="329946"/>
                </a:moveTo>
                <a:lnTo>
                  <a:pt x="1307592" y="329946"/>
                </a:lnTo>
                <a:lnTo>
                  <a:pt x="1333499" y="381761"/>
                </a:lnTo>
                <a:lnTo>
                  <a:pt x="1333499" y="342899"/>
                </a:lnTo>
                <a:lnTo>
                  <a:pt x="1358645" y="342899"/>
                </a:lnTo>
                <a:lnTo>
                  <a:pt x="1358645" y="380238"/>
                </a:lnTo>
                <a:lnTo>
                  <a:pt x="1383792" y="329946"/>
                </a:lnTo>
                <a:close/>
              </a:path>
              <a:path w="4838700" h="444500">
                <a:moveTo>
                  <a:pt x="1358645" y="329946"/>
                </a:moveTo>
                <a:lnTo>
                  <a:pt x="1358645" y="12191"/>
                </a:lnTo>
                <a:lnTo>
                  <a:pt x="1333499" y="12191"/>
                </a:lnTo>
                <a:lnTo>
                  <a:pt x="1333499" y="329946"/>
                </a:lnTo>
                <a:lnTo>
                  <a:pt x="1358645" y="329946"/>
                </a:lnTo>
                <a:close/>
              </a:path>
              <a:path w="4838700" h="444500">
                <a:moveTo>
                  <a:pt x="1358645" y="380238"/>
                </a:moveTo>
                <a:lnTo>
                  <a:pt x="1358645" y="342899"/>
                </a:lnTo>
                <a:lnTo>
                  <a:pt x="1333499" y="342899"/>
                </a:lnTo>
                <a:lnTo>
                  <a:pt x="1333499" y="381761"/>
                </a:lnTo>
                <a:lnTo>
                  <a:pt x="1345692" y="406146"/>
                </a:lnTo>
                <a:lnTo>
                  <a:pt x="1358645" y="380238"/>
                </a:lnTo>
                <a:close/>
              </a:path>
              <a:path w="4838700" h="444500">
                <a:moveTo>
                  <a:pt x="2221992" y="355091"/>
                </a:moveTo>
                <a:lnTo>
                  <a:pt x="2145792" y="355091"/>
                </a:lnTo>
                <a:lnTo>
                  <a:pt x="2171699" y="406907"/>
                </a:lnTo>
                <a:lnTo>
                  <a:pt x="2171699" y="368046"/>
                </a:lnTo>
                <a:lnTo>
                  <a:pt x="2196845" y="368046"/>
                </a:lnTo>
                <a:lnTo>
                  <a:pt x="2196845" y="405384"/>
                </a:lnTo>
                <a:lnTo>
                  <a:pt x="2221992" y="355091"/>
                </a:lnTo>
                <a:close/>
              </a:path>
              <a:path w="4838700" h="444500">
                <a:moveTo>
                  <a:pt x="2196845" y="355091"/>
                </a:moveTo>
                <a:lnTo>
                  <a:pt x="2196845" y="177546"/>
                </a:lnTo>
                <a:lnTo>
                  <a:pt x="2171699" y="177546"/>
                </a:lnTo>
                <a:lnTo>
                  <a:pt x="2171699" y="355091"/>
                </a:lnTo>
                <a:lnTo>
                  <a:pt x="2196845" y="355091"/>
                </a:lnTo>
                <a:close/>
              </a:path>
              <a:path w="4838700" h="444500">
                <a:moveTo>
                  <a:pt x="2196845" y="405384"/>
                </a:moveTo>
                <a:lnTo>
                  <a:pt x="2196845" y="368046"/>
                </a:lnTo>
                <a:lnTo>
                  <a:pt x="2171699" y="368046"/>
                </a:lnTo>
                <a:lnTo>
                  <a:pt x="2171699" y="406907"/>
                </a:lnTo>
                <a:lnTo>
                  <a:pt x="2183892" y="431291"/>
                </a:lnTo>
                <a:lnTo>
                  <a:pt x="2196845" y="405384"/>
                </a:lnTo>
                <a:close/>
              </a:path>
              <a:path w="4838700" h="444500">
                <a:moveTo>
                  <a:pt x="2564892" y="329946"/>
                </a:moveTo>
                <a:lnTo>
                  <a:pt x="2488692" y="329946"/>
                </a:lnTo>
                <a:lnTo>
                  <a:pt x="2514599" y="381761"/>
                </a:lnTo>
                <a:lnTo>
                  <a:pt x="2514599" y="342899"/>
                </a:lnTo>
                <a:lnTo>
                  <a:pt x="2539745" y="342899"/>
                </a:lnTo>
                <a:lnTo>
                  <a:pt x="2539745" y="380238"/>
                </a:lnTo>
                <a:lnTo>
                  <a:pt x="2564892" y="329946"/>
                </a:lnTo>
                <a:close/>
              </a:path>
              <a:path w="4838700" h="444500">
                <a:moveTo>
                  <a:pt x="2539745" y="329946"/>
                </a:moveTo>
                <a:lnTo>
                  <a:pt x="2539745" y="12191"/>
                </a:lnTo>
                <a:lnTo>
                  <a:pt x="2514599" y="12191"/>
                </a:lnTo>
                <a:lnTo>
                  <a:pt x="2514599" y="329946"/>
                </a:lnTo>
                <a:lnTo>
                  <a:pt x="2539745" y="329946"/>
                </a:lnTo>
                <a:close/>
              </a:path>
              <a:path w="4838700" h="444500">
                <a:moveTo>
                  <a:pt x="2539745" y="380238"/>
                </a:moveTo>
                <a:lnTo>
                  <a:pt x="2539745" y="342899"/>
                </a:lnTo>
                <a:lnTo>
                  <a:pt x="2514599" y="342899"/>
                </a:lnTo>
                <a:lnTo>
                  <a:pt x="2514599" y="381761"/>
                </a:lnTo>
                <a:lnTo>
                  <a:pt x="2526792" y="406146"/>
                </a:lnTo>
                <a:lnTo>
                  <a:pt x="2539745" y="380238"/>
                </a:lnTo>
                <a:close/>
              </a:path>
              <a:path w="4838700" h="444500">
                <a:moveTo>
                  <a:pt x="3377945" y="355091"/>
                </a:moveTo>
                <a:lnTo>
                  <a:pt x="3301745" y="355091"/>
                </a:lnTo>
                <a:lnTo>
                  <a:pt x="3326891" y="405384"/>
                </a:lnTo>
                <a:lnTo>
                  <a:pt x="3326891" y="368046"/>
                </a:lnTo>
                <a:lnTo>
                  <a:pt x="3352799" y="368046"/>
                </a:lnTo>
                <a:lnTo>
                  <a:pt x="3352799" y="405384"/>
                </a:lnTo>
                <a:lnTo>
                  <a:pt x="3377945" y="355091"/>
                </a:lnTo>
                <a:close/>
              </a:path>
              <a:path w="4838700" h="444500">
                <a:moveTo>
                  <a:pt x="3352799" y="355091"/>
                </a:moveTo>
                <a:lnTo>
                  <a:pt x="3352799" y="177546"/>
                </a:lnTo>
                <a:lnTo>
                  <a:pt x="3326891" y="177546"/>
                </a:lnTo>
                <a:lnTo>
                  <a:pt x="3326891" y="355091"/>
                </a:lnTo>
                <a:lnTo>
                  <a:pt x="3352799" y="355091"/>
                </a:lnTo>
                <a:close/>
              </a:path>
              <a:path w="4838700" h="444500">
                <a:moveTo>
                  <a:pt x="3352799" y="405384"/>
                </a:moveTo>
                <a:lnTo>
                  <a:pt x="3352799" y="368046"/>
                </a:lnTo>
                <a:lnTo>
                  <a:pt x="3326891" y="368046"/>
                </a:lnTo>
                <a:lnTo>
                  <a:pt x="3326891" y="405384"/>
                </a:lnTo>
                <a:lnTo>
                  <a:pt x="3339845" y="431291"/>
                </a:lnTo>
                <a:lnTo>
                  <a:pt x="3352799" y="405384"/>
                </a:lnTo>
                <a:close/>
              </a:path>
              <a:path w="4838700" h="444500">
                <a:moveTo>
                  <a:pt x="3720845" y="329946"/>
                </a:moveTo>
                <a:lnTo>
                  <a:pt x="3644645" y="329946"/>
                </a:lnTo>
                <a:lnTo>
                  <a:pt x="3669791" y="380238"/>
                </a:lnTo>
                <a:lnTo>
                  <a:pt x="3669791" y="342899"/>
                </a:lnTo>
                <a:lnTo>
                  <a:pt x="3695699" y="342899"/>
                </a:lnTo>
                <a:lnTo>
                  <a:pt x="3695699" y="380238"/>
                </a:lnTo>
                <a:lnTo>
                  <a:pt x="3720845" y="329946"/>
                </a:lnTo>
                <a:close/>
              </a:path>
              <a:path w="4838700" h="444500">
                <a:moveTo>
                  <a:pt x="3695699" y="329946"/>
                </a:moveTo>
                <a:lnTo>
                  <a:pt x="3695699" y="12191"/>
                </a:lnTo>
                <a:lnTo>
                  <a:pt x="3669791" y="12191"/>
                </a:lnTo>
                <a:lnTo>
                  <a:pt x="3669791" y="329946"/>
                </a:lnTo>
                <a:lnTo>
                  <a:pt x="3695699" y="329946"/>
                </a:lnTo>
                <a:close/>
              </a:path>
              <a:path w="4838700" h="444500">
                <a:moveTo>
                  <a:pt x="3695699" y="380238"/>
                </a:moveTo>
                <a:lnTo>
                  <a:pt x="3695699" y="342899"/>
                </a:lnTo>
                <a:lnTo>
                  <a:pt x="3669791" y="342899"/>
                </a:lnTo>
                <a:lnTo>
                  <a:pt x="3669791" y="380238"/>
                </a:lnTo>
                <a:lnTo>
                  <a:pt x="3682745" y="406146"/>
                </a:lnTo>
                <a:lnTo>
                  <a:pt x="3695699" y="380238"/>
                </a:lnTo>
                <a:close/>
              </a:path>
              <a:path w="4838700" h="444500">
                <a:moveTo>
                  <a:pt x="4495800" y="355091"/>
                </a:moveTo>
                <a:lnTo>
                  <a:pt x="4419600" y="355091"/>
                </a:lnTo>
                <a:lnTo>
                  <a:pt x="4444745" y="405382"/>
                </a:lnTo>
                <a:lnTo>
                  <a:pt x="4444745" y="368046"/>
                </a:lnTo>
                <a:lnTo>
                  <a:pt x="4469891" y="368046"/>
                </a:lnTo>
                <a:lnTo>
                  <a:pt x="4469891" y="406909"/>
                </a:lnTo>
                <a:lnTo>
                  <a:pt x="4495800" y="355091"/>
                </a:lnTo>
                <a:close/>
              </a:path>
              <a:path w="4838700" h="444500">
                <a:moveTo>
                  <a:pt x="4469891" y="355091"/>
                </a:moveTo>
                <a:lnTo>
                  <a:pt x="4469891" y="177546"/>
                </a:lnTo>
                <a:lnTo>
                  <a:pt x="4444745" y="177546"/>
                </a:lnTo>
                <a:lnTo>
                  <a:pt x="4444745" y="355091"/>
                </a:lnTo>
                <a:lnTo>
                  <a:pt x="4469891" y="355091"/>
                </a:lnTo>
                <a:close/>
              </a:path>
              <a:path w="4838700" h="444500">
                <a:moveTo>
                  <a:pt x="4469891" y="406909"/>
                </a:moveTo>
                <a:lnTo>
                  <a:pt x="4469891" y="368046"/>
                </a:lnTo>
                <a:lnTo>
                  <a:pt x="4444745" y="368046"/>
                </a:lnTo>
                <a:lnTo>
                  <a:pt x="4444745" y="405382"/>
                </a:lnTo>
                <a:lnTo>
                  <a:pt x="4457700" y="431291"/>
                </a:lnTo>
                <a:lnTo>
                  <a:pt x="4469891" y="406909"/>
                </a:lnTo>
                <a:close/>
              </a:path>
              <a:path w="4838700" h="444500">
                <a:moveTo>
                  <a:pt x="4838700" y="329946"/>
                </a:moveTo>
                <a:lnTo>
                  <a:pt x="4762500" y="329946"/>
                </a:lnTo>
                <a:lnTo>
                  <a:pt x="4787645" y="380237"/>
                </a:lnTo>
                <a:lnTo>
                  <a:pt x="4787645" y="342899"/>
                </a:lnTo>
                <a:lnTo>
                  <a:pt x="4812791" y="342899"/>
                </a:lnTo>
                <a:lnTo>
                  <a:pt x="4812791" y="381763"/>
                </a:lnTo>
                <a:lnTo>
                  <a:pt x="4838700" y="329946"/>
                </a:lnTo>
                <a:close/>
              </a:path>
              <a:path w="4838700" h="444500">
                <a:moveTo>
                  <a:pt x="4812791" y="329946"/>
                </a:moveTo>
                <a:lnTo>
                  <a:pt x="4812791" y="12191"/>
                </a:lnTo>
                <a:lnTo>
                  <a:pt x="4787645" y="12191"/>
                </a:lnTo>
                <a:lnTo>
                  <a:pt x="4787645" y="329946"/>
                </a:lnTo>
                <a:lnTo>
                  <a:pt x="4812791" y="329946"/>
                </a:lnTo>
                <a:close/>
              </a:path>
              <a:path w="4838700" h="444500">
                <a:moveTo>
                  <a:pt x="4812791" y="381763"/>
                </a:moveTo>
                <a:lnTo>
                  <a:pt x="4812791" y="342899"/>
                </a:lnTo>
                <a:lnTo>
                  <a:pt x="4787645" y="342899"/>
                </a:lnTo>
                <a:lnTo>
                  <a:pt x="4787645" y="380237"/>
                </a:lnTo>
                <a:lnTo>
                  <a:pt x="4800600" y="406146"/>
                </a:lnTo>
                <a:lnTo>
                  <a:pt x="4812791" y="38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1915994" y="4431605"/>
            <a:ext cx="572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Load  </a:t>
            </a:r>
            <a:r>
              <a:rPr sz="1800" spc="-5" dirty="0">
                <a:latin typeface="Verdana"/>
                <a:cs typeface="Verdana"/>
              </a:rPr>
              <a:t>Unit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3109289" y="4558842"/>
            <a:ext cx="146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U	</a:t>
            </a:r>
            <a:r>
              <a:rPr sz="1800" spc="-5" dirty="0">
                <a:latin typeface="Verdana"/>
                <a:cs typeface="Verdana"/>
              </a:rPr>
              <a:t>FU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395289" y="4571808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423989" y="4444542"/>
            <a:ext cx="643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Store  </a:t>
            </a:r>
            <a:r>
              <a:rPr sz="1800" spc="-5" dirty="0">
                <a:latin typeface="Verdana"/>
                <a:cs typeface="Verdana"/>
              </a:rPr>
              <a:t>Unit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8413569" y="2359728"/>
            <a:ext cx="2127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1  </a:t>
            </a: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2</a:t>
            </a:r>
            <a:endParaRPr sz="1800" baseline="-23148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n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2251783" y="2402908"/>
            <a:ext cx="0" cy="1342390"/>
          </a:xfrm>
          <a:custGeom>
            <a:avLst/>
            <a:gdLst/>
            <a:ahLst/>
            <a:cxnLst/>
            <a:rect l="l" t="t" r="r" b="b"/>
            <a:pathLst>
              <a:path h="1342389">
                <a:moveTo>
                  <a:pt x="0" y="0"/>
                </a:moveTo>
                <a:lnTo>
                  <a:pt x="0" y="13418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2708983" y="2398336"/>
            <a:ext cx="0" cy="1342390"/>
          </a:xfrm>
          <a:custGeom>
            <a:avLst/>
            <a:gdLst/>
            <a:ahLst/>
            <a:cxnLst/>
            <a:rect l="l" t="t" r="r" b="b"/>
            <a:pathLst>
              <a:path h="1342389">
                <a:moveTo>
                  <a:pt x="0" y="0"/>
                </a:moveTo>
                <a:lnTo>
                  <a:pt x="0" y="13418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5133666" y="2392239"/>
            <a:ext cx="0" cy="1343025"/>
          </a:xfrm>
          <a:custGeom>
            <a:avLst/>
            <a:gdLst/>
            <a:ahLst/>
            <a:cxnLst/>
            <a:rect l="l" t="t" r="r" b="b"/>
            <a:pathLst>
              <a:path h="1343025">
                <a:moveTo>
                  <a:pt x="0" y="0"/>
                </a:moveTo>
                <a:lnTo>
                  <a:pt x="0" y="13426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4194883" y="2389191"/>
            <a:ext cx="0" cy="1350010"/>
          </a:xfrm>
          <a:custGeom>
            <a:avLst/>
            <a:gdLst/>
            <a:ahLst/>
            <a:cxnLst/>
            <a:rect l="l" t="t" r="r" b="b"/>
            <a:pathLst>
              <a:path h="1350010">
                <a:moveTo>
                  <a:pt x="0" y="0"/>
                </a:moveTo>
                <a:lnTo>
                  <a:pt x="0" y="1349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420940" y="239071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3247716" y="2392239"/>
            <a:ext cx="0" cy="1343025"/>
          </a:xfrm>
          <a:custGeom>
            <a:avLst/>
            <a:gdLst/>
            <a:ahLst/>
            <a:cxnLst/>
            <a:rect l="l" t="t" r="r" b="b"/>
            <a:pathLst>
              <a:path h="1343025">
                <a:moveTo>
                  <a:pt x="0" y="0"/>
                </a:moveTo>
                <a:lnTo>
                  <a:pt x="0" y="13426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3919039" y="2392239"/>
            <a:ext cx="0" cy="1343025"/>
          </a:xfrm>
          <a:custGeom>
            <a:avLst/>
            <a:gdLst/>
            <a:ahLst/>
            <a:cxnLst/>
            <a:rect l="l" t="t" r="r" b="b"/>
            <a:pathLst>
              <a:path h="1343025">
                <a:moveTo>
                  <a:pt x="0" y="0"/>
                </a:moveTo>
                <a:lnTo>
                  <a:pt x="0" y="13426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6649284" y="239071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7309939" y="2386144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 txBox="1"/>
          <p:nvPr/>
        </p:nvSpPr>
        <p:spPr>
          <a:xfrm>
            <a:off x="1604083" y="2396811"/>
            <a:ext cx="647700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735"/>
              </a:lnSpc>
            </a:pPr>
            <a:r>
              <a:rPr sz="1600" spc="-5" dirty="0">
                <a:latin typeface="Verdana"/>
                <a:cs typeface="Verdana"/>
              </a:rPr>
              <a:t>Ins#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2251783" y="2396811"/>
            <a:ext cx="457200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r>
              <a:rPr sz="1600" dirty="0">
                <a:latin typeface="Verdana"/>
                <a:cs typeface="Verdana"/>
              </a:rPr>
              <a:t>use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2708983" y="2396811"/>
            <a:ext cx="539115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735"/>
              </a:lnSpc>
            </a:pPr>
            <a:r>
              <a:rPr sz="1600" dirty="0">
                <a:latin typeface="Verdana"/>
                <a:cs typeface="Verdana"/>
              </a:rPr>
              <a:t>exec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3247716" y="2396811"/>
            <a:ext cx="671830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1735"/>
              </a:lnSpc>
            </a:pPr>
            <a:r>
              <a:rPr sz="1600" spc="-5" dirty="0">
                <a:latin typeface="Verdana"/>
                <a:cs typeface="Verdana"/>
              </a:rPr>
              <a:t>op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6"/>
          <p:cNvSpPr txBox="1"/>
          <p:nvPr/>
        </p:nvSpPr>
        <p:spPr>
          <a:xfrm>
            <a:off x="3925797" y="2360490"/>
            <a:ext cx="13125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42290" algn="l"/>
                <a:tab pos="1185545" algn="l"/>
              </a:tabLst>
            </a:pPr>
            <a:r>
              <a:rPr sz="1600" spc="-5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1	</a:t>
            </a:r>
            <a:r>
              <a:rPr sz="1600" spc="-5" dirty="0">
                <a:latin typeface="Verdana"/>
                <a:cs typeface="Verdana"/>
              </a:rPr>
              <a:t>src</a:t>
            </a:r>
            <a:r>
              <a:rPr sz="1600" dirty="0">
                <a:latin typeface="Verdana"/>
                <a:cs typeface="Verdana"/>
              </a:rPr>
              <a:t>1	</a:t>
            </a:r>
            <a:r>
              <a:rPr sz="1600" spc="-5" dirty="0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5146366" y="2360490"/>
            <a:ext cx="12128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600" dirty="0">
                <a:latin typeface="Verdana"/>
                <a:cs typeface="Verdana"/>
              </a:rPr>
              <a:t>2	</a:t>
            </a:r>
            <a:r>
              <a:rPr sz="1600" spc="-5" dirty="0">
                <a:latin typeface="Verdana"/>
                <a:cs typeface="Verdana"/>
              </a:rPr>
              <a:t>src2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6369072" y="2360490"/>
            <a:ext cx="93471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2430" algn="l"/>
              </a:tabLst>
            </a:pPr>
            <a:r>
              <a:rPr sz="1600" spc="-5" dirty="0">
                <a:latin typeface="Verdana"/>
                <a:cs typeface="Verdana"/>
              </a:rPr>
              <a:t>pd	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dest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7316289" y="2360490"/>
            <a:ext cx="9652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1604083" y="2396811"/>
            <a:ext cx="6684009" cy="1355725"/>
          </a:xfrm>
          <a:custGeom>
            <a:avLst/>
            <a:gdLst/>
            <a:ahLst/>
            <a:cxnLst/>
            <a:rect l="l" t="t" r="r" b="b"/>
            <a:pathLst>
              <a:path w="6684009" h="1355725">
                <a:moveTo>
                  <a:pt x="0" y="0"/>
                </a:moveTo>
                <a:lnTo>
                  <a:pt x="0" y="1355598"/>
                </a:lnTo>
                <a:lnTo>
                  <a:pt x="6683502" y="1355598"/>
                </a:lnTo>
                <a:lnTo>
                  <a:pt x="6683502" y="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1618561" y="2638365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1618561" y="2917258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1602559" y="3183958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1618561" y="3438465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6371917" y="2399859"/>
            <a:ext cx="0" cy="1362710"/>
          </a:xfrm>
          <a:custGeom>
            <a:avLst/>
            <a:gdLst/>
            <a:ahLst/>
            <a:cxnLst/>
            <a:rect l="l" t="t" r="r" b="b"/>
            <a:pathLst>
              <a:path h="1362710">
                <a:moveTo>
                  <a:pt x="0" y="0"/>
                </a:moveTo>
                <a:lnTo>
                  <a:pt x="0" y="13624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1788486" y="2040958"/>
            <a:ext cx="7252334" cy="3378835"/>
          </a:xfrm>
          <a:custGeom>
            <a:avLst/>
            <a:gdLst/>
            <a:ahLst/>
            <a:cxnLst/>
            <a:rect l="l" t="t" r="r" b="b"/>
            <a:pathLst>
              <a:path w="7252334" h="3378835">
                <a:moveTo>
                  <a:pt x="7239000" y="3352800"/>
                </a:moveTo>
                <a:lnTo>
                  <a:pt x="0" y="3352800"/>
                </a:lnTo>
                <a:lnTo>
                  <a:pt x="0" y="3378707"/>
                </a:lnTo>
                <a:lnTo>
                  <a:pt x="7226045" y="3378707"/>
                </a:lnTo>
                <a:lnTo>
                  <a:pt x="7226045" y="3365753"/>
                </a:lnTo>
                <a:lnTo>
                  <a:pt x="7239000" y="3352800"/>
                </a:lnTo>
                <a:close/>
              </a:path>
              <a:path w="7252334" h="3378835">
                <a:moveTo>
                  <a:pt x="2923793" y="292607"/>
                </a:moveTo>
                <a:lnTo>
                  <a:pt x="2898343" y="291589"/>
                </a:lnTo>
                <a:lnTo>
                  <a:pt x="2897885" y="304037"/>
                </a:lnTo>
                <a:lnTo>
                  <a:pt x="2872740" y="303276"/>
                </a:lnTo>
                <a:lnTo>
                  <a:pt x="2872740" y="290565"/>
                </a:lnTo>
                <a:lnTo>
                  <a:pt x="2847593" y="289559"/>
                </a:lnTo>
                <a:lnTo>
                  <a:pt x="2872740" y="345318"/>
                </a:lnTo>
                <a:lnTo>
                  <a:pt x="2872740" y="303276"/>
                </a:lnTo>
                <a:lnTo>
                  <a:pt x="2873173" y="290583"/>
                </a:lnTo>
                <a:lnTo>
                  <a:pt x="2873173" y="346278"/>
                </a:lnTo>
                <a:lnTo>
                  <a:pt x="2882646" y="367284"/>
                </a:lnTo>
                <a:lnTo>
                  <a:pt x="2923793" y="292607"/>
                </a:lnTo>
                <a:close/>
              </a:path>
              <a:path w="7252334" h="3378835">
                <a:moveTo>
                  <a:pt x="2898343" y="291589"/>
                </a:moveTo>
                <a:lnTo>
                  <a:pt x="2873173" y="290583"/>
                </a:lnTo>
                <a:lnTo>
                  <a:pt x="2872740" y="303276"/>
                </a:lnTo>
                <a:lnTo>
                  <a:pt x="2897885" y="304037"/>
                </a:lnTo>
                <a:lnTo>
                  <a:pt x="2898343" y="291589"/>
                </a:lnTo>
                <a:close/>
              </a:path>
              <a:path w="7252334" h="3378835">
                <a:moveTo>
                  <a:pt x="7251954" y="3372612"/>
                </a:moveTo>
                <a:lnTo>
                  <a:pt x="7251954" y="6096"/>
                </a:lnTo>
                <a:lnTo>
                  <a:pt x="7245857" y="0"/>
                </a:lnTo>
                <a:lnTo>
                  <a:pt x="2888742" y="0"/>
                </a:lnTo>
                <a:lnTo>
                  <a:pt x="2883408" y="6096"/>
                </a:lnTo>
                <a:lnTo>
                  <a:pt x="2882646" y="12953"/>
                </a:lnTo>
                <a:lnTo>
                  <a:pt x="2873173" y="290583"/>
                </a:lnTo>
                <a:lnTo>
                  <a:pt x="2895599" y="291480"/>
                </a:lnTo>
                <a:lnTo>
                  <a:pt x="2895599" y="25907"/>
                </a:lnTo>
                <a:lnTo>
                  <a:pt x="2908553" y="13716"/>
                </a:lnTo>
                <a:lnTo>
                  <a:pt x="2908553" y="25907"/>
                </a:lnTo>
                <a:lnTo>
                  <a:pt x="4019549" y="25907"/>
                </a:lnTo>
                <a:lnTo>
                  <a:pt x="4019549" y="6857"/>
                </a:lnTo>
                <a:lnTo>
                  <a:pt x="4044696" y="6096"/>
                </a:lnTo>
                <a:lnTo>
                  <a:pt x="4045244" y="25907"/>
                </a:lnTo>
                <a:lnTo>
                  <a:pt x="5930646" y="25907"/>
                </a:lnTo>
                <a:lnTo>
                  <a:pt x="5930646" y="12953"/>
                </a:lnTo>
                <a:lnTo>
                  <a:pt x="5956554" y="12953"/>
                </a:lnTo>
                <a:lnTo>
                  <a:pt x="5956554" y="25907"/>
                </a:lnTo>
                <a:lnTo>
                  <a:pt x="7226045" y="25907"/>
                </a:lnTo>
                <a:lnTo>
                  <a:pt x="7226045" y="12953"/>
                </a:lnTo>
                <a:lnTo>
                  <a:pt x="7239000" y="25907"/>
                </a:lnTo>
                <a:lnTo>
                  <a:pt x="7239000" y="3378707"/>
                </a:lnTo>
                <a:lnTo>
                  <a:pt x="7245857" y="3378707"/>
                </a:lnTo>
                <a:lnTo>
                  <a:pt x="7251954" y="3372612"/>
                </a:lnTo>
                <a:close/>
              </a:path>
              <a:path w="7252334" h="3378835">
                <a:moveTo>
                  <a:pt x="2908553" y="13716"/>
                </a:moveTo>
                <a:lnTo>
                  <a:pt x="2895599" y="25907"/>
                </a:lnTo>
                <a:lnTo>
                  <a:pt x="2908105" y="25907"/>
                </a:lnTo>
                <a:lnTo>
                  <a:pt x="2908553" y="13716"/>
                </a:lnTo>
                <a:close/>
              </a:path>
              <a:path w="7252334" h="3378835">
                <a:moveTo>
                  <a:pt x="2908105" y="25907"/>
                </a:moveTo>
                <a:lnTo>
                  <a:pt x="2895599" y="25907"/>
                </a:lnTo>
                <a:lnTo>
                  <a:pt x="2895599" y="291480"/>
                </a:lnTo>
                <a:lnTo>
                  <a:pt x="2898343" y="291589"/>
                </a:lnTo>
                <a:lnTo>
                  <a:pt x="2908105" y="25907"/>
                </a:lnTo>
                <a:close/>
              </a:path>
              <a:path w="7252334" h="3378835">
                <a:moveTo>
                  <a:pt x="2908553" y="25907"/>
                </a:moveTo>
                <a:lnTo>
                  <a:pt x="2908553" y="13716"/>
                </a:lnTo>
                <a:lnTo>
                  <a:pt x="2908105" y="25907"/>
                </a:lnTo>
                <a:lnTo>
                  <a:pt x="2908553" y="25907"/>
                </a:lnTo>
                <a:close/>
              </a:path>
              <a:path w="7252334" h="3378835">
                <a:moveTo>
                  <a:pt x="4051553" y="293703"/>
                </a:moveTo>
                <a:lnTo>
                  <a:pt x="4051553" y="253746"/>
                </a:lnTo>
                <a:lnTo>
                  <a:pt x="4025646" y="254507"/>
                </a:lnTo>
                <a:lnTo>
                  <a:pt x="4025333" y="241819"/>
                </a:lnTo>
                <a:lnTo>
                  <a:pt x="4000499" y="242316"/>
                </a:lnTo>
                <a:lnTo>
                  <a:pt x="4040123" y="317753"/>
                </a:lnTo>
                <a:lnTo>
                  <a:pt x="4051553" y="293703"/>
                </a:lnTo>
                <a:close/>
              </a:path>
              <a:path w="7252334" h="3378835">
                <a:moveTo>
                  <a:pt x="4045244" y="25907"/>
                </a:moveTo>
                <a:lnTo>
                  <a:pt x="4044696" y="6096"/>
                </a:lnTo>
                <a:lnTo>
                  <a:pt x="4019549" y="6857"/>
                </a:lnTo>
                <a:lnTo>
                  <a:pt x="4020018" y="25907"/>
                </a:lnTo>
                <a:lnTo>
                  <a:pt x="4045244" y="25907"/>
                </a:lnTo>
                <a:close/>
              </a:path>
              <a:path w="7252334" h="3378835">
                <a:moveTo>
                  <a:pt x="4020018" y="25907"/>
                </a:moveTo>
                <a:lnTo>
                  <a:pt x="4019549" y="6857"/>
                </a:lnTo>
                <a:lnTo>
                  <a:pt x="4019549" y="25907"/>
                </a:lnTo>
                <a:lnTo>
                  <a:pt x="4020018" y="25907"/>
                </a:lnTo>
                <a:close/>
              </a:path>
              <a:path w="7252334" h="3378835">
                <a:moveTo>
                  <a:pt x="4051209" y="241301"/>
                </a:moveTo>
                <a:lnTo>
                  <a:pt x="4045244" y="25907"/>
                </a:lnTo>
                <a:lnTo>
                  <a:pt x="4020018" y="25907"/>
                </a:lnTo>
                <a:lnTo>
                  <a:pt x="4025333" y="241819"/>
                </a:lnTo>
                <a:lnTo>
                  <a:pt x="4051209" y="241301"/>
                </a:lnTo>
                <a:close/>
              </a:path>
              <a:path w="7252334" h="3378835">
                <a:moveTo>
                  <a:pt x="4051553" y="253746"/>
                </a:moveTo>
                <a:lnTo>
                  <a:pt x="4051209" y="241301"/>
                </a:lnTo>
                <a:lnTo>
                  <a:pt x="4025333" y="241819"/>
                </a:lnTo>
                <a:lnTo>
                  <a:pt x="4025646" y="254507"/>
                </a:lnTo>
                <a:lnTo>
                  <a:pt x="4051553" y="253746"/>
                </a:lnTo>
                <a:close/>
              </a:path>
              <a:path w="7252334" h="3378835">
                <a:moveTo>
                  <a:pt x="4076699" y="240791"/>
                </a:moveTo>
                <a:lnTo>
                  <a:pt x="4051209" y="241301"/>
                </a:lnTo>
                <a:lnTo>
                  <a:pt x="4051553" y="253746"/>
                </a:lnTo>
                <a:lnTo>
                  <a:pt x="4051553" y="293703"/>
                </a:lnTo>
                <a:lnTo>
                  <a:pt x="4076699" y="240791"/>
                </a:lnTo>
                <a:close/>
              </a:path>
              <a:path w="7252334" h="3378835">
                <a:moveTo>
                  <a:pt x="5981700" y="241553"/>
                </a:moveTo>
                <a:lnTo>
                  <a:pt x="5905500" y="241553"/>
                </a:lnTo>
                <a:lnTo>
                  <a:pt x="5930646" y="291846"/>
                </a:lnTo>
                <a:lnTo>
                  <a:pt x="5930646" y="254507"/>
                </a:lnTo>
                <a:lnTo>
                  <a:pt x="5956554" y="254507"/>
                </a:lnTo>
                <a:lnTo>
                  <a:pt x="5956554" y="291845"/>
                </a:lnTo>
                <a:lnTo>
                  <a:pt x="5981700" y="241553"/>
                </a:lnTo>
                <a:close/>
              </a:path>
              <a:path w="7252334" h="3378835">
                <a:moveTo>
                  <a:pt x="5956554" y="25907"/>
                </a:moveTo>
                <a:lnTo>
                  <a:pt x="5956554" y="12953"/>
                </a:lnTo>
                <a:lnTo>
                  <a:pt x="5930646" y="12953"/>
                </a:lnTo>
                <a:lnTo>
                  <a:pt x="5930646" y="25907"/>
                </a:lnTo>
                <a:lnTo>
                  <a:pt x="5956554" y="25907"/>
                </a:lnTo>
                <a:close/>
              </a:path>
              <a:path w="7252334" h="3378835">
                <a:moveTo>
                  <a:pt x="5956554" y="241553"/>
                </a:moveTo>
                <a:lnTo>
                  <a:pt x="5956554" y="25907"/>
                </a:lnTo>
                <a:lnTo>
                  <a:pt x="5930646" y="25907"/>
                </a:lnTo>
                <a:lnTo>
                  <a:pt x="5930646" y="241553"/>
                </a:lnTo>
                <a:lnTo>
                  <a:pt x="5956554" y="241553"/>
                </a:lnTo>
                <a:close/>
              </a:path>
              <a:path w="7252334" h="3378835">
                <a:moveTo>
                  <a:pt x="5956554" y="291845"/>
                </a:moveTo>
                <a:lnTo>
                  <a:pt x="5956554" y="254507"/>
                </a:lnTo>
                <a:lnTo>
                  <a:pt x="5930646" y="254507"/>
                </a:lnTo>
                <a:lnTo>
                  <a:pt x="5930646" y="291846"/>
                </a:lnTo>
                <a:lnTo>
                  <a:pt x="5943600" y="317753"/>
                </a:lnTo>
                <a:lnTo>
                  <a:pt x="5956554" y="291845"/>
                </a:lnTo>
                <a:close/>
              </a:path>
              <a:path w="7252334" h="3378835">
                <a:moveTo>
                  <a:pt x="7239000" y="25907"/>
                </a:moveTo>
                <a:lnTo>
                  <a:pt x="7226045" y="12953"/>
                </a:lnTo>
                <a:lnTo>
                  <a:pt x="7226045" y="25907"/>
                </a:lnTo>
                <a:lnTo>
                  <a:pt x="7239000" y="25907"/>
                </a:lnTo>
                <a:close/>
              </a:path>
              <a:path w="7252334" h="3378835">
                <a:moveTo>
                  <a:pt x="7239000" y="3352800"/>
                </a:moveTo>
                <a:lnTo>
                  <a:pt x="7239000" y="25907"/>
                </a:lnTo>
                <a:lnTo>
                  <a:pt x="7226045" y="25907"/>
                </a:lnTo>
                <a:lnTo>
                  <a:pt x="7226045" y="3352800"/>
                </a:lnTo>
                <a:lnTo>
                  <a:pt x="7239000" y="3352800"/>
                </a:lnTo>
                <a:close/>
              </a:path>
              <a:path w="7252334" h="3378835">
                <a:moveTo>
                  <a:pt x="7239000" y="3378707"/>
                </a:moveTo>
                <a:lnTo>
                  <a:pt x="7239000" y="3352800"/>
                </a:lnTo>
                <a:lnTo>
                  <a:pt x="7226045" y="3365753"/>
                </a:lnTo>
                <a:lnTo>
                  <a:pt x="7226045" y="3378707"/>
                </a:lnTo>
                <a:lnTo>
                  <a:pt x="7239000" y="3378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7427286" y="4187511"/>
            <a:ext cx="990600" cy="711200"/>
          </a:xfrm>
          <a:custGeom>
            <a:avLst/>
            <a:gdLst/>
            <a:ahLst/>
            <a:cxnLst/>
            <a:rect l="l" t="t" r="r" b="b"/>
            <a:pathLst>
              <a:path w="990600" h="711200">
                <a:moveTo>
                  <a:pt x="0" y="0"/>
                </a:moveTo>
                <a:lnTo>
                  <a:pt x="0" y="710946"/>
                </a:lnTo>
                <a:lnTo>
                  <a:pt x="990600" y="710946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 txBox="1"/>
          <p:nvPr/>
        </p:nvSpPr>
        <p:spPr>
          <a:xfrm>
            <a:off x="7462592" y="4390458"/>
            <a:ext cx="9220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Commit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1" name="object 49"/>
          <p:cNvSpPr/>
          <p:nvPr/>
        </p:nvSpPr>
        <p:spPr>
          <a:xfrm>
            <a:off x="7770186" y="373031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25146" y="431292"/>
                </a:lnTo>
                <a:lnTo>
                  <a:pt x="25146" y="393953"/>
                </a:lnTo>
                <a:lnTo>
                  <a:pt x="51054" y="393953"/>
                </a:lnTo>
                <a:lnTo>
                  <a:pt x="51054" y="431291"/>
                </a:lnTo>
                <a:lnTo>
                  <a:pt x="76200" y="381000"/>
                </a:lnTo>
                <a:close/>
              </a:path>
              <a:path w="76200" h="457200">
                <a:moveTo>
                  <a:pt x="51054" y="381000"/>
                </a:moveTo>
                <a:lnTo>
                  <a:pt x="51054" y="0"/>
                </a:lnTo>
                <a:lnTo>
                  <a:pt x="25146" y="0"/>
                </a:lnTo>
                <a:lnTo>
                  <a:pt x="25146" y="381000"/>
                </a:lnTo>
                <a:lnTo>
                  <a:pt x="51054" y="381000"/>
                </a:lnTo>
                <a:close/>
              </a:path>
              <a:path w="76200" h="457200">
                <a:moveTo>
                  <a:pt x="51054" y="431291"/>
                </a:moveTo>
                <a:lnTo>
                  <a:pt x="51054" y="393953"/>
                </a:lnTo>
                <a:lnTo>
                  <a:pt x="25146" y="393953"/>
                </a:lnTo>
                <a:lnTo>
                  <a:pt x="25146" y="431292"/>
                </a:lnTo>
                <a:lnTo>
                  <a:pt x="38100" y="457200"/>
                </a:lnTo>
                <a:lnTo>
                  <a:pt x="51054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0"/>
          <p:cNvGraphicFramePr>
            <a:graphicFrameLocks noGrp="1"/>
          </p:cNvGraphicFramePr>
          <p:nvPr>
            <p:extLst/>
          </p:nvPr>
        </p:nvGraphicFramePr>
        <p:xfrm>
          <a:off x="2877639" y="1241111"/>
          <a:ext cx="1092200" cy="89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1"/>
          <p:cNvSpPr/>
          <p:nvPr/>
        </p:nvSpPr>
        <p:spPr>
          <a:xfrm>
            <a:off x="3995239" y="1398591"/>
            <a:ext cx="4777105" cy="3702050"/>
          </a:xfrm>
          <a:custGeom>
            <a:avLst/>
            <a:gdLst/>
            <a:ahLst/>
            <a:cxnLst/>
            <a:rect l="l" t="t" r="r" b="b"/>
            <a:pathLst>
              <a:path w="4777105" h="3702050">
                <a:moveTo>
                  <a:pt x="85344" y="28193"/>
                </a:moveTo>
                <a:lnTo>
                  <a:pt x="85344" y="0"/>
                </a:lnTo>
                <a:lnTo>
                  <a:pt x="0" y="42671"/>
                </a:lnTo>
                <a:lnTo>
                  <a:pt x="71627" y="78485"/>
                </a:lnTo>
                <a:lnTo>
                  <a:pt x="71627" y="28193"/>
                </a:lnTo>
                <a:lnTo>
                  <a:pt x="85344" y="28193"/>
                </a:lnTo>
                <a:close/>
              </a:path>
              <a:path w="4777105" h="3702050">
                <a:moveTo>
                  <a:pt x="4776977" y="3695699"/>
                </a:moveTo>
                <a:lnTo>
                  <a:pt x="4776977" y="35052"/>
                </a:lnTo>
                <a:lnTo>
                  <a:pt x="4770120" y="28193"/>
                </a:lnTo>
                <a:lnTo>
                  <a:pt x="71627" y="28193"/>
                </a:lnTo>
                <a:lnTo>
                  <a:pt x="71627" y="57149"/>
                </a:lnTo>
                <a:lnTo>
                  <a:pt x="4748021" y="57149"/>
                </a:lnTo>
                <a:lnTo>
                  <a:pt x="4748021" y="42671"/>
                </a:lnTo>
                <a:lnTo>
                  <a:pt x="4762500" y="57149"/>
                </a:lnTo>
                <a:lnTo>
                  <a:pt x="4762500" y="3701795"/>
                </a:lnTo>
                <a:lnTo>
                  <a:pt x="4770120" y="3701795"/>
                </a:lnTo>
                <a:lnTo>
                  <a:pt x="4776977" y="3695699"/>
                </a:lnTo>
                <a:close/>
              </a:path>
              <a:path w="4777105" h="3702050">
                <a:moveTo>
                  <a:pt x="85344" y="85343"/>
                </a:moveTo>
                <a:lnTo>
                  <a:pt x="85344" y="57149"/>
                </a:lnTo>
                <a:lnTo>
                  <a:pt x="71627" y="57149"/>
                </a:lnTo>
                <a:lnTo>
                  <a:pt x="71627" y="78485"/>
                </a:lnTo>
                <a:lnTo>
                  <a:pt x="85344" y="85343"/>
                </a:lnTo>
                <a:close/>
              </a:path>
              <a:path w="4777105" h="3702050">
                <a:moveTo>
                  <a:pt x="3849624" y="3673601"/>
                </a:moveTo>
                <a:lnTo>
                  <a:pt x="3849624" y="3484625"/>
                </a:lnTo>
                <a:lnTo>
                  <a:pt x="3821430" y="3484625"/>
                </a:lnTo>
                <a:lnTo>
                  <a:pt x="3821430" y="3695699"/>
                </a:lnTo>
                <a:lnTo>
                  <a:pt x="3827526" y="3701795"/>
                </a:lnTo>
                <a:lnTo>
                  <a:pt x="3835145" y="3701795"/>
                </a:lnTo>
                <a:lnTo>
                  <a:pt x="3835145" y="3673601"/>
                </a:lnTo>
                <a:lnTo>
                  <a:pt x="3849624" y="3673601"/>
                </a:lnTo>
                <a:close/>
              </a:path>
              <a:path w="4777105" h="3702050">
                <a:moveTo>
                  <a:pt x="4762500" y="3673601"/>
                </a:moveTo>
                <a:lnTo>
                  <a:pt x="3835145" y="3673601"/>
                </a:lnTo>
                <a:lnTo>
                  <a:pt x="3849624" y="3687317"/>
                </a:lnTo>
                <a:lnTo>
                  <a:pt x="3849624" y="3701795"/>
                </a:lnTo>
                <a:lnTo>
                  <a:pt x="4748021" y="3701795"/>
                </a:lnTo>
                <a:lnTo>
                  <a:pt x="4748021" y="3687317"/>
                </a:lnTo>
                <a:lnTo>
                  <a:pt x="4762500" y="3673601"/>
                </a:lnTo>
                <a:close/>
              </a:path>
              <a:path w="4777105" h="3702050">
                <a:moveTo>
                  <a:pt x="3849624" y="3701795"/>
                </a:moveTo>
                <a:lnTo>
                  <a:pt x="3849624" y="3687317"/>
                </a:lnTo>
                <a:lnTo>
                  <a:pt x="3835145" y="3673601"/>
                </a:lnTo>
                <a:lnTo>
                  <a:pt x="3835145" y="3701795"/>
                </a:lnTo>
                <a:lnTo>
                  <a:pt x="3849624" y="3701795"/>
                </a:lnTo>
                <a:close/>
              </a:path>
              <a:path w="4777105" h="3702050">
                <a:moveTo>
                  <a:pt x="4762500" y="57149"/>
                </a:moveTo>
                <a:lnTo>
                  <a:pt x="4748021" y="42671"/>
                </a:lnTo>
                <a:lnTo>
                  <a:pt x="4748021" y="57149"/>
                </a:lnTo>
                <a:lnTo>
                  <a:pt x="4762500" y="57149"/>
                </a:lnTo>
                <a:close/>
              </a:path>
              <a:path w="4777105" h="3702050">
                <a:moveTo>
                  <a:pt x="4762500" y="3673601"/>
                </a:moveTo>
                <a:lnTo>
                  <a:pt x="4762500" y="57149"/>
                </a:lnTo>
                <a:lnTo>
                  <a:pt x="4748021" y="57149"/>
                </a:lnTo>
                <a:lnTo>
                  <a:pt x="4748021" y="3673601"/>
                </a:lnTo>
                <a:lnTo>
                  <a:pt x="4762500" y="3673601"/>
                </a:lnTo>
                <a:close/>
              </a:path>
              <a:path w="4777105" h="3702050">
                <a:moveTo>
                  <a:pt x="4762500" y="3701795"/>
                </a:moveTo>
                <a:lnTo>
                  <a:pt x="4762500" y="3673601"/>
                </a:lnTo>
                <a:lnTo>
                  <a:pt x="4748021" y="3687317"/>
                </a:lnTo>
                <a:lnTo>
                  <a:pt x="4748021" y="3701795"/>
                </a:lnTo>
                <a:lnTo>
                  <a:pt x="4762500" y="3701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 txBox="1"/>
          <p:nvPr/>
        </p:nvSpPr>
        <p:spPr>
          <a:xfrm>
            <a:off x="683840" y="5032519"/>
            <a:ext cx="7845425" cy="139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00">
              <a:lnSpc>
                <a:spcPct val="1222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&lt; t, </a:t>
            </a:r>
            <a:r>
              <a:rPr sz="2000" spc="-10" dirty="0">
                <a:latin typeface="Verdana"/>
                <a:cs typeface="Verdana"/>
              </a:rPr>
              <a:t>result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&gt; 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Register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file does not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contain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renaming tags any</a:t>
            </a:r>
            <a:r>
              <a:rPr sz="2000" spc="35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more.</a:t>
            </a:r>
            <a:endParaRPr sz="2000" dirty="0">
              <a:latin typeface="Verdana"/>
              <a:cs typeface="Verdana"/>
            </a:endParaRPr>
          </a:p>
          <a:p>
            <a:pPr marL="2254250" marR="24130" indent="-2242185">
              <a:lnSpc>
                <a:spcPts val="2500"/>
              </a:lnSpc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How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does the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decode stage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find the tag of a </a:t>
            </a: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source register?</a:t>
            </a:r>
            <a:endParaRPr lang="en-US" sz="2000" i="1" spc="-10" dirty="0">
              <a:solidFill>
                <a:srgbClr val="56127A"/>
              </a:solidFill>
              <a:latin typeface="Verdana"/>
              <a:cs typeface="Verdana"/>
            </a:endParaRPr>
          </a:p>
          <a:p>
            <a:pPr marL="2254250" marR="24130" indent="-2242185" algn="ctr">
              <a:lnSpc>
                <a:spcPts val="2500"/>
              </a:lnSpc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 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Search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the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“dest” field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in the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reorder</a:t>
            </a:r>
            <a:r>
              <a:rPr sz="2000" i="1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buffer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0705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Renaming Table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2"/>
          <p:cNvSpPr/>
          <p:nvPr/>
        </p:nvSpPr>
        <p:spPr>
          <a:xfrm>
            <a:off x="6377964" y="2576382"/>
            <a:ext cx="1892046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343941" y="1404681"/>
            <a:ext cx="1063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Rename  </a:t>
            </a:r>
            <a:r>
              <a:rPr sz="2000" i="1" spc="-5" dirty="0">
                <a:solidFill>
                  <a:srgbClr val="56127A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75542" y="2903534"/>
            <a:ext cx="1032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Reorder  buffer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455437" y="1354389"/>
            <a:ext cx="1070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Register</a:t>
            </a:r>
            <a:endParaRPr sz="2000">
              <a:latin typeface="Verdana"/>
              <a:cs typeface="Verdana"/>
            </a:endParaRPr>
          </a:p>
          <a:p>
            <a:pPr marL="621030">
              <a:lnSpc>
                <a:spcPct val="100000"/>
              </a:lnSpc>
            </a:pPr>
            <a:r>
              <a:rPr sz="2000" i="1" spc="-10" dirty="0">
                <a:solidFill>
                  <a:srgbClr val="56127A"/>
                </a:solidFill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856762" y="4532436"/>
            <a:ext cx="787400" cy="711200"/>
          </a:xfrm>
          <a:custGeom>
            <a:avLst/>
            <a:gdLst/>
            <a:ahLst/>
            <a:cxnLst/>
            <a:rect l="l" t="t" r="r" b="b"/>
            <a:pathLst>
              <a:path w="787400" h="711200">
                <a:moveTo>
                  <a:pt x="0" y="0"/>
                </a:moveTo>
                <a:lnTo>
                  <a:pt x="0" y="710946"/>
                </a:lnTo>
                <a:lnTo>
                  <a:pt x="787145" y="710946"/>
                </a:lnTo>
                <a:lnTo>
                  <a:pt x="78714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4011955" y="4532436"/>
            <a:ext cx="788035" cy="711200"/>
          </a:xfrm>
          <a:custGeom>
            <a:avLst/>
            <a:gdLst/>
            <a:ahLst/>
            <a:cxnLst/>
            <a:rect l="l" t="t" r="r" b="b"/>
            <a:pathLst>
              <a:path w="788035" h="711200">
                <a:moveTo>
                  <a:pt x="0" y="0"/>
                </a:moveTo>
                <a:lnTo>
                  <a:pt x="0" y="710946"/>
                </a:lnTo>
                <a:lnTo>
                  <a:pt x="787907" y="710946"/>
                </a:lnTo>
                <a:lnTo>
                  <a:pt x="787907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5167908" y="4532436"/>
            <a:ext cx="787400" cy="711200"/>
          </a:xfrm>
          <a:custGeom>
            <a:avLst/>
            <a:gdLst/>
            <a:ahLst/>
            <a:cxnLst/>
            <a:rect l="l" t="t" r="r" b="b"/>
            <a:pathLst>
              <a:path w="787400" h="711200">
                <a:moveTo>
                  <a:pt x="0" y="0"/>
                </a:moveTo>
                <a:lnTo>
                  <a:pt x="0" y="710946"/>
                </a:lnTo>
                <a:lnTo>
                  <a:pt x="787146" y="710946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6323863" y="4532436"/>
            <a:ext cx="787400" cy="711200"/>
          </a:xfrm>
          <a:custGeom>
            <a:avLst/>
            <a:gdLst/>
            <a:ahLst/>
            <a:cxnLst/>
            <a:rect l="l" t="t" r="r" b="b"/>
            <a:pathLst>
              <a:path w="787400" h="711200">
                <a:moveTo>
                  <a:pt x="0" y="0"/>
                </a:moveTo>
                <a:lnTo>
                  <a:pt x="0" y="710946"/>
                </a:lnTo>
                <a:lnTo>
                  <a:pt x="787146" y="710946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789962" y="4532436"/>
            <a:ext cx="787400" cy="711200"/>
          </a:xfrm>
          <a:custGeom>
            <a:avLst/>
            <a:gdLst/>
            <a:ahLst/>
            <a:cxnLst/>
            <a:rect l="l" t="t" r="r" b="b"/>
            <a:pathLst>
              <a:path w="787400" h="711200">
                <a:moveTo>
                  <a:pt x="0" y="0"/>
                </a:moveTo>
                <a:lnTo>
                  <a:pt x="0" y="710946"/>
                </a:lnTo>
                <a:lnTo>
                  <a:pt x="787145" y="710946"/>
                </a:lnTo>
                <a:lnTo>
                  <a:pt x="787145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3059455" y="4265736"/>
            <a:ext cx="3461385" cy="0"/>
          </a:xfrm>
          <a:custGeom>
            <a:avLst/>
            <a:gdLst/>
            <a:ahLst/>
            <a:cxnLst/>
            <a:rect l="l" t="t" r="r" b="b"/>
            <a:pathLst>
              <a:path w="3461384">
                <a:moveTo>
                  <a:pt x="0" y="0"/>
                </a:moveTo>
                <a:lnTo>
                  <a:pt x="346100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158008" y="5231952"/>
            <a:ext cx="3467100" cy="373380"/>
          </a:xfrm>
          <a:custGeom>
            <a:avLst/>
            <a:gdLst/>
            <a:ahLst/>
            <a:cxnLst/>
            <a:rect l="l" t="t" r="r" b="b"/>
            <a:pathLst>
              <a:path w="3467100" h="373379">
                <a:moveTo>
                  <a:pt x="1143000" y="297179"/>
                </a:moveTo>
                <a:lnTo>
                  <a:pt x="1066800" y="297179"/>
                </a:lnTo>
                <a:lnTo>
                  <a:pt x="1091946" y="347472"/>
                </a:lnTo>
                <a:lnTo>
                  <a:pt x="1091946" y="316992"/>
                </a:lnTo>
                <a:lnTo>
                  <a:pt x="1098042" y="322326"/>
                </a:lnTo>
                <a:lnTo>
                  <a:pt x="1111758" y="322326"/>
                </a:lnTo>
                <a:lnTo>
                  <a:pt x="1117853" y="316992"/>
                </a:lnTo>
                <a:lnTo>
                  <a:pt x="1117853" y="347472"/>
                </a:lnTo>
                <a:lnTo>
                  <a:pt x="1143000" y="297179"/>
                </a:lnTo>
                <a:close/>
              </a:path>
              <a:path w="3467100" h="373379">
                <a:moveTo>
                  <a:pt x="1117853" y="297179"/>
                </a:moveTo>
                <a:lnTo>
                  <a:pt x="1117853" y="15240"/>
                </a:lnTo>
                <a:lnTo>
                  <a:pt x="1111758" y="9906"/>
                </a:lnTo>
                <a:lnTo>
                  <a:pt x="1098042" y="9906"/>
                </a:lnTo>
                <a:lnTo>
                  <a:pt x="1091946" y="15240"/>
                </a:lnTo>
                <a:lnTo>
                  <a:pt x="1091946" y="297179"/>
                </a:lnTo>
                <a:lnTo>
                  <a:pt x="1117853" y="297179"/>
                </a:lnTo>
                <a:close/>
              </a:path>
              <a:path w="3467100" h="373379">
                <a:moveTo>
                  <a:pt x="1117853" y="347472"/>
                </a:moveTo>
                <a:lnTo>
                  <a:pt x="1117853" y="316992"/>
                </a:lnTo>
                <a:lnTo>
                  <a:pt x="1111758" y="322326"/>
                </a:lnTo>
                <a:lnTo>
                  <a:pt x="1098042" y="322326"/>
                </a:lnTo>
                <a:lnTo>
                  <a:pt x="1091946" y="316992"/>
                </a:lnTo>
                <a:lnTo>
                  <a:pt x="1091946" y="347472"/>
                </a:lnTo>
                <a:lnTo>
                  <a:pt x="1104900" y="373379"/>
                </a:lnTo>
                <a:lnTo>
                  <a:pt x="1117853" y="347472"/>
                </a:lnTo>
                <a:close/>
              </a:path>
              <a:path w="3467100" h="373379">
                <a:moveTo>
                  <a:pt x="76200" y="287274"/>
                </a:moveTo>
                <a:lnTo>
                  <a:pt x="0" y="287274"/>
                </a:lnTo>
                <a:lnTo>
                  <a:pt x="25146" y="337566"/>
                </a:lnTo>
                <a:lnTo>
                  <a:pt x="25146" y="307086"/>
                </a:lnTo>
                <a:lnTo>
                  <a:pt x="31242" y="313182"/>
                </a:lnTo>
                <a:lnTo>
                  <a:pt x="44958" y="313182"/>
                </a:lnTo>
                <a:lnTo>
                  <a:pt x="51053" y="307086"/>
                </a:lnTo>
                <a:lnTo>
                  <a:pt x="51053" y="337566"/>
                </a:lnTo>
                <a:lnTo>
                  <a:pt x="76200" y="287274"/>
                </a:lnTo>
                <a:close/>
              </a:path>
              <a:path w="3467100" h="373379">
                <a:moveTo>
                  <a:pt x="51053" y="287274"/>
                </a:moveTo>
                <a:lnTo>
                  <a:pt x="51053" y="6096"/>
                </a:lnTo>
                <a:lnTo>
                  <a:pt x="44958" y="0"/>
                </a:lnTo>
                <a:lnTo>
                  <a:pt x="31242" y="0"/>
                </a:lnTo>
                <a:lnTo>
                  <a:pt x="25146" y="6096"/>
                </a:lnTo>
                <a:lnTo>
                  <a:pt x="25146" y="287274"/>
                </a:lnTo>
                <a:lnTo>
                  <a:pt x="51053" y="287274"/>
                </a:lnTo>
                <a:close/>
              </a:path>
              <a:path w="3467100" h="373379">
                <a:moveTo>
                  <a:pt x="51053" y="337566"/>
                </a:moveTo>
                <a:lnTo>
                  <a:pt x="51053" y="307086"/>
                </a:lnTo>
                <a:lnTo>
                  <a:pt x="44958" y="313182"/>
                </a:lnTo>
                <a:lnTo>
                  <a:pt x="31242" y="313182"/>
                </a:lnTo>
                <a:lnTo>
                  <a:pt x="25146" y="307086"/>
                </a:lnTo>
                <a:lnTo>
                  <a:pt x="25146" y="337566"/>
                </a:lnTo>
                <a:lnTo>
                  <a:pt x="38100" y="363474"/>
                </a:lnTo>
                <a:lnTo>
                  <a:pt x="51053" y="337566"/>
                </a:lnTo>
                <a:close/>
              </a:path>
              <a:path w="3467100" h="373379">
                <a:moveTo>
                  <a:pt x="2298953" y="287274"/>
                </a:moveTo>
                <a:lnTo>
                  <a:pt x="2222753" y="287274"/>
                </a:lnTo>
                <a:lnTo>
                  <a:pt x="2247900" y="337566"/>
                </a:lnTo>
                <a:lnTo>
                  <a:pt x="2247900" y="307086"/>
                </a:lnTo>
                <a:lnTo>
                  <a:pt x="2253996" y="313182"/>
                </a:lnTo>
                <a:lnTo>
                  <a:pt x="2267712" y="313182"/>
                </a:lnTo>
                <a:lnTo>
                  <a:pt x="2273046" y="307086"/>
                </a:lnTo>
                <a:lnTo>
                  <a:pt x="2273046" y="339089"/>
                </a:lnTo>
                <a:lnTo>
                  <a:pt x="2298953" y="287274"/>
                </a:lnTo>
                <a:close/>
              </a:path>
              <a:path w="3467100" h="373379">
                <a:moveTo>
                  <a:pt x="2273046" y="287274"/>
                </a:moveTo>
                <a:lnTo>
                  <a:pt x="2273046" y="6096"/>
                </a:lnTo>
                <a:lnTo>
                  <a:pt x="2267712" y="0"/>
                </a:lnTo>
                <a:lnTo>
                  <a:pt x="2253996" y="0"/>
                </a:lnTo>
                <a:lnTo>
                  <a:pt x="2247899" y="6096"/>
                </a:lnTo>
                <a:lnTo>
                  <a:pt x="2247900" y="287274"/>
                </a:lnTo>
                <a:lnTo>
                  <a:pt x="2273046" y="287274"/>
                </a:lnTo>
                <a:close/>
              </a:path>
              <a:path w="3467100" h="373379">
                <a:moveTo>
                  <a:pt x="2273046" y="339089"/>
                </a:moveTo>
                <a:lnTo>
                  <a:pt x="2273046" y="307086"/>
                </a:lnTo>
                <a:lnTo>
                  <a:pt x="2267712" y="313182"/>
                </a:lnTo>
                <a:lnTo>
                  <a:pt x="2253996" y="313182"/>
                </a:lnTo>
                <a:lnTo>
                  <a:pt x="2247900" y="307086"/>
                </a:lnTo>
                <a:lnTo>
                  <a:pt x="2247900" y="337566"/>
                </a:lnTo>
                <a:lnTo>
                  <a:pt x="2260853" y="363474"/>
                </a:lnTo>
                <a:lnTo>
                  <a:pt x="2273046" y="339089"/>
                </a:lnTo>
                <a:close/>
              </a:path>
              <a:path w="3467100" h="373379">
                <a:moveTo>
                  <a:pt x="3467100" y="287274"/>
                </a:moveTo>
                <a:lnTo>
                  <a:pt x="3390900" y="287274"/>
                </a:lnTo>
                <a:lnTo>
                  <a:pt x="3416046" y="337566"/>
                </a:lnTo>
                <a:lnTo>
                  <a:pt x="3416046" y="307086"/>
                </a:lnTo>
                <a:lnTo>
                  <a:pt x="3422142" y="313181"/>
                </a:lnTo>
                <a:lnTo>
                  <a:pt x="3435858" y="313181"/>
                </a:lnTo>
                <a:lnTo>
                  <a:pt x="3441953" y="307086"/>
                </a:lnTo>
                <a:lnTo>
                  <a:pt x="3441953" y="337566"/>
                </a:lnTo>
                <a:lnTo>
                  <a:pt x="3467100" y="287274"/>
                </a:lnTo>
                <a:close/>
              </a:path>
              <a:path w="3467100" h="373379">
                <a:moveTo>
                  <a:pt x="3441953" y="287274"/>
                </a:moveTo>
                <a:lnTo>
                  <a:pt x="3441953" y="6096"/>
                </a:lnTo>
                <a:lnTo>
                  <a:pt x="3435858" y="0"/>
                </a:lnTo>
                <a:lnTo>
                  <a:pt x="3422142" y="0"/>
                </a:lnTo>
                <a:lnTo>
                  <a:pt x="3416046" y="6096"/>
                </a:lnTo>
                <a:lnTo>
                  <a:pt x="3416046" y="287274"/>
                </a:lnTo>
                <a:lnTo>
                  <a:pt x="3441953" y="287274"/>
                </a:lnTo>
                <a:close/>
              </a:path>
              <a:path w="3467100" h="373379">
                <a:moveTo>
                  <a:pt x="3441953" y="337566"/>
                </a:moveTo>
                <a:lnTo>
                  <a:pt x="3441953" y="307086"/>
                </a:lnTo>
                <a:lnTo>
                  <a:pt x="3435858" y="313181"/>
                </a:lnTo>
                <a:lnTo>
                  <a:pt x="3422142" y="313181"/>
                </a:lnTo>
                <a:lnTo>
                  <a:pt x="3416046" y="307086"/>
                </a:lnTo>
                <a:lnTo>
                  <a:pt x="3416046" y="337566"/>
                </a:lnTo>
                <a:lnTo>
                  <a:pt x="3429000" y="363474"/>
                </a:lnTo>
                <a:lnTo>
                  <a:pt x="3441953" y="337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3415308" y="4113336"/>
            <a:ext cx="3445510" cy="0"/>
          </a:xfrm>
          <a:custGeom>
            <a:avLst/>
            <a:gdLst/>
            <a:ahLst/>
            <a:cxnLst/>
            <a:rect l="l" t="t" r="r" b="b"/>
            <a:pathLst>
              <a:path w="3445509">
                <a:moveTo>
                  <a:pt x="0" y="0"/>
                </a:moveTo>
                <a:lnTo>
                  <a:pt x="3445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4825008" y="3920551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7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5968008" y="3920551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2056662" y="4100383"/>
            <a:ext cx="4838700" cy="444500"/>
          </a:xfrm>
          <a:custGeom>
            <a:avLst/>
            <a:gdLst/>
            <a:ahLst/>
            <a:cxnLst/>
            <a:rect l="l" t="t" r="r" b="b"/>
            <a:pathLst>
              <a:path w="4838700" h="444500">
                <a:moveTo>
                  <a:pt x="76200" y="355853"/>
                </a:moveTo>
                <a:lnTo>
                  <a:pt x="0" y="355853"/>
                </a:lnTo>
                <a:lnTo>
                  <a:pt x="25146" y="406145"/>
                </a:lnTo>
                <a:lnTo>
                  <a:pt x="25146" y="374903"/>
                </a:lnTo>
                <a:lnTo>
                  <a:pt x="31242" y="381000"/>
                </a:lnTo>
                <a:lnTo>
                  <a:pt x="44958" y="381000"/>
                </a:lnTo>
                <a:lnTo>
                  <a:pt x="50292" y="374903"/>
                </a:lnTo>
                <a:lnTo>
                  <a:pt x="50292" y="407669"/>
                </a:lnTo>
                <a:lnTo>
                  <a:pt x="76200" y="355853"/>
                </a:lnTo>
                <a:close/>
              </a:path>
              <a:path w="4838700" h="444500">
                <a:moveTo>
                  <a:pt x="1002792" y="172212"/>
                </a:moveTo>
                <a:lnTo>
                  <a:pt x="1002792" y="157734"/>
                </a:lnTo>
                <a:lnTo>
                  <a:pt x="997458" y="152400"/>
                </a:lnTo>
                <a:lnTo>
                  <a:pt x="31242" y="152400"/>
                </a:lnTo>
                <a:lnTo>
                  <a:pt x="25146" y="157734"/>
                </a:lnTo>
                <a:lnTo>
                  <a:pt x="25146" y="355853"/>
                </a:lnTo>
                <a:lnTo>
                  <a:pt x="38100" y="355853"/>
                </a:lnTo>
                <a:lnTo>
                  <a:pt x="38100" y="177545"/>
                </a:lnTo>
                <a:lnTo>
                  <a:pt x="50292" y="165353"/>
                </a:lnTo>
                <a:lnTo>
                  <a:pt x="50292" y="177545"/>
                </a:lnTo>
                <a:lnTo>
                  <a:pt x="997458" y="177545"/>
                </a:lnTo>
                <a:lnTo>
                  <a:pt x="1002792" y="172212"/>
                </a:lnTo>
                <a:close/>
              </a:path>
              <a:path w="4838700" h="444500">
                <a:moveTo>
                  <a:pt x="50292" y="407669"/>
                </a:moveTo>
                <a:lnTo>
                  <a:pt x="50292" y="374903"/>
                </a:lnTo>
                <a:lnTo>
                  <a:pt x="44958" y="381000"/>
                </a:lnTo>
                <a:lnTo>
                  <a:pt x="31242" y="381000"/>
                </a:lnTo>
                <a:lnTo>
                  <a:pt x="25146" y="374903"/>
                </a:lnTo>
                <a:lnTo>
                  <a:pt x="25146" y="406145"/>
                </a:lnTo>
                <a:lnTo>
                  <a:pt x="38100" y="432053"/>
                </a:lnTo>
                <a:lnTo>
                  <a:pt x="50292" y="407669"/>
                </a:lnTo>
                <a:close/>
              </a:path>
              <a:path w="4838700" h="444500">
                <a:moveTo>
                  <a:pt x="50292" y="177545"/>
                </a:moveTo>
                <a:lnTo>
                  <a:pt x="50292" y="165353"/>
                </a:lnTo>
                <a:lnTo>
                  <a:pt x="38100" y="177545"/>
                </a:lnTo>
                <a:lnTo>
                  <a:pt x="50292" y="177545"/>
                </a:lnTo>
                <a:close/>
              </a:path>
              <a:path w="4838700" h="444500">
                <a:moveTo>
                  <a:pt x="50292" y="355853"/>
                </a:moveTo>
                <a:lnTo>
                  <a:pt x="50292" y="177545"/>
                </a:lnTo>
                <a:lnTo>
                  <a:pt x="38100" y="177545"/>
                </a:lnTo>
                <a:lnTo>
                  <a:pt x="38100" y="355853"/>
                </a:lnTo>
                <a:lnTo>
                  <a:pt x="50292" y="355853"/>
                </a:lnTo>
                <a:close/>
              </a:path>
              <a:path w="4838700" h="444500">
                <a:moveTo>
                  <a:pt x="355092" y="368045"/>
                </a:moveTo>
                <a:lnTo>
                  <a:pt x="278892" y="368045"/>
                </a:lnTo>
                <a:lnTo>
                  <a:pt x="304800" y="419861"/>
                </a:lnTo>
                <a:lnTo>
                  <a:pt x="304800" y="387857"/>
                </a:lnTo>
                <a:lnTo>
                  <a:pt x="310134" y="393953"/>
                </a:lnTo>
                <a:lnTo>
                  <a:pt x="324612" y="393953"/>
                </a:lnTo>
                <a:lnTo>
                  <a:pt x="329946" y="387857"/>
                </a:lnTo>
                <a:lnTo>
                  <a:pt x="329946" y="418338"/>
                </a:lnTo>
                <a:lnTo>
                  <a:pt x="355092" y="368045"/>
                </a:lnTo>
                <a:close/>
              </a:path>
              <a:path w="4838700" h="444500">
                <a:moveTo>
                  <a:pt x="1333499" y="19812"/>
                </a:moveTo>
                <a:lnTo>
                  <a:pt x="1333499" y="5334"/>
                </a:lnTo>
                <a:lnTo>
                  <a:pt x="1327404" y="0"/>
                </a:lnTo>
                <a:lnTo>
                  <a:pt x="310134" y="0"/>
                </a:lnTo>
                <a:lnTo>
                  <a:pt x="304800" y="5334"/>
                </a:lnTo>
                <a:lnTo>
                  <a:pt x="304800" y="152400"/>
                </a:lnTo>
                <a:lnTo>
                  <a:pt x="316992" y="152400"/>
                </a:lnTo>
                <a:lnTo>
                  <a:pt x="316992" y="25145"/>
                </a:lnTo>
                <a:lnTo>
                  <a:pt x="329946" y="12953"/>
                </a:lnTo>
                <a:lnTo>
                  <a:pt x="329946" y="25145"/>
                </a:lnTo>
                <a:lnTo>
                  <a:pt x="1327404" y="25145"/>
                </a:lnTo>
                <a:lnTo>
                  <a:pt x="1333499" y="19812"/>
                </a:lnTo>
                <a:close/>
              </a:path>
              <a:path w="4838700" h="444500">
                <a:moveTo>
                  <a:pt x="329946" y="368045"/>
                </a:moveTo>
                <a:lnTo>
                  <a:pt x="329946" y="177545"/>
                </a:lnTo>
                <a:lnTo>
                  <a:pt x="304800" y="177545"/>
                </a:lnTo>
                <a:lnTo>
                  <a:pt x="304800" y="368045"/>
                </a:lnTo>
                <a:lnTo>
                  <a:pt x="329946" y="368045"/>
                </a:lnTo>
                <a:close/>
              </a:path>
              <a:path w="4838700" h="444500">
                <a:moveTo>
                  <a:pt x="329946" y="418338"/>
                </a:moveTo>
                <a:lnTo>
                  <a:pt x="329946" y="387857"/>
                </a:lnTo>
                <a:lnTo>
                  <a:pt x="324612" y="393953"/>
                </a:lnTo>
                <a:lnTo>
                  <a:pt x="310134" y="393953"/>
                </a:lnTo>
                <a:lnTo>
                  <a:pt x="304800" y="387857"/>
                </a:lnTo>
                <a:lnTo>
                  <a:pt x="304800" y="419861"/>
                </a:lnTo>
                <a:lnTo>
                  <a:pt x="316992" y="444245"/>
                </a:lnTo>
                <a:lnTo>
                  <a:pt x="329946" y="418338"/>
                </a:lnTo>
                <a:close/>
              </a:path>
              <a:path w="4838700" h="444500">
                <a:moveTo>
                  <a:pt x="329946" y="25145"/>
                </a:moveTo>
                <a:lnTo>
                  <a:pt x="329946" y="12953"/>
                </a:lnTo>
                <a:lnTo>
                  <a:pt x="316992" y="25145"/>
                </a:lnTo>
                <a:lnTo>
                  <a:pt x="329946" y="25145"/>
                </a:lnTo>
                <a:close/>
              </a:path>
              <a:path w="4838700" h="444500">
                <a:moveTo>
                  <a:pt x="329946" y="152400"/>
                </a:moveTo>
                <a:lnTo>
                  <a:pt x="329946" y="25145"/>
                </a:lnTo>
                <a:lnTo>
                  <a:pt x="316992" y="25145"/>
                </a:lnTo>
                <a:lnTo>
                  <a:pt x="316992" y="152400"/>
                </a:lnTo>
                <a:lnTo>
                  <a:pt x="329946" y="152400"/>
                </a:lnTo>
                <a:close/>
              </a:path>
              <a:path w="4838700" h="444500">
                <a:moveTo>
                  <a:pt x="1040892" y="355853"/>
                </a:moveTo>
                <a:lnTo>
                  <a:pt x="964692" y="355853"/>
                </a:lnTo>
                <a:lnTo>
                  <a:pt x="990599" y="407669"/>
                </a:lnTo>
                <a:lnTo>
                  <a:pt x="990599" y="368045"/>
                </a:lnTo>
                <a:lnTo>
                  <a:pt x="1015745" y="368045"/>
                </a:lnTo>
                <a:lnTo>
                  <a:pt x="1015745" y="406146"/>
                </a:lnTo>
                <a:lnTo>
                  <a:pt x="1040892" y="355853"/>
                </a:lnTo>
                <a:close/>
              </a:path>
              <a:path w="4838700" h="444500">
                <a:moveTo>
                  <a:pt x="1015745" y="355853"/>
                </a:moveTo>
                <a:lnTo>
                  <a:pt x="1015745" y="177545"/>
                </a:lnTo>
                <a:lnTo>
                  <a:pt x="990599" y="177545"/>
                </a:lnTo>
                <a:lnTo>
                  <a:pt x="990599" y="355853"/>
                </a:lnTo>
                <a:lnTo>
                  <a:pt x="1015745" y="355853"/>
                </a:lnTo>
                <a:close/>
              </a:path>
              <a:path w="4838700" h="444500">
                <a:moveTo>
                  <a:pt x="1015745" y="406146"/>
                </a:moveTo>
                <a:lnTo>
                  <a:pt x="1015745" y="368045"/>
                </a:lnTo>
                <a:lnTo>
                  <a:pt x="990599" y="368045"/>
                </a:lnTo>
                <a:lnTo>
                  <a:pt x="990599" y="407669"/>
                </a:lnTo>
                <a:lnTo>
                  <a:pt x="1002792" y="432053"/>
                </a:lnTo>
                <a:lnTo>
                  <a:pt x="1015745" y="406146"/>
                </a:lnTo>
                <a:close/>
              </a:path>
              <a:path w="4838700" h="444500">
                <a:moveTo>
                  <a:pt x="1383792" y="329945"/>
                </a:moveTo>
                <a:lnTo>
                  <a:pt x="1307592" y="329945"/>
                </a:lnTo>
                <a:lnTo>
                  <a:pt x="1333499" y="381761"/>
                </a:lnTo>
                <a:lnTo>
                  <a:pt x="1333499" y="342899"/>
                </a:lnTo>
                <a:lnTo>
                  <a:pt x="1358645" y="342899"/>
                </a:lnTo>
                <a:lnTo>
                  <a:pt x="1358645" y="380238"/>
                </a:lnTo>
                <a:lnTo>
                  <a:pt x="1383792" y="329945"/>
                </a:lnTo>
                <a:close/>
              </a:path>
              <a:path w="4838700" h="444500">
                <a:moveTo>
                  <a:pt x="1358645" y="329945"/>
                </a:moveTo>
                <a:lnTo>
                  <a:pt x="1358645" y="12953"/>
                </a:lnTo>
                <a:lnTo>
                  <a:pt x="1333499" y="12953"/>
                </a:lnTo>
                <a:lnTo>
                  <a:pt x="1333499" y="329945"/>
                </a:lnTo>
                <a:lnTo>
                  <a:pt x="1358645" y="329945"/>
                </a:lnTo>
                <a:close/>
              </a:path>
              <a:path w="4838700" h="444500">
                <a:moveTo>
                  <a:pt x="1358645" y="380238"/>
                </a:moveTo>
                <a:lnTo>
                  <a:pt x="1358645" y="342899"/>
                </a:lnTo>
                <a:lnTo>
                  <a:pt x="1333499" y="342899"/>
                </a:lnTo>
                <a:lnTo>
                  <a:pt x="1333499" y="381761"/>
                </a:lnTo>
                <a:lnTo>
                  <a:pt x="1345692" y="406145"/>
                </a:lnTo>
                <a:lnTo>
                  <a:pt x="1358645" y="380238"/>
                </a:lnTo>
                <a:close/>
              </a:path>
              <a:path w="4838700" h="444500">
                <a:moveTo>
                  <a:pt x="2221992" y="355853"/>
                </a:moveTo>
                <a:lnTo>
                  <a:pt x="2145792" y="355853"/>
                </a:lnTo>
                <a:lnTo>
                  <a:pt x="2171699" y="407669"/>
                </a:lnTo>
                <a:lnTo>
                  <a:pt x="2171699" y="368045"/>
                </a:lnTo>
                <a:lnTo>
                  <a:pt x="2196845" y="368045"/>
                </a:lnTo>
                <a:lnTo>
                  <a:pt x="2196845" y="406146"/>
                </a:lnTo>
                <a:lnTo>
                  <a:pt x="2221992" y="355853"/>
                </a:lnTo>
                <a:close/>
              </a:path>
              <a:path w="4838700" h="444500">
                <a:moveTo>
                  <a:pt x="2196845" y="355853"/>
                </a:moveTo>
                <a:lnTo>
                  <a:pt x="2196845" y="177545"/>
                </a:lnTo>
                <a:lnTo>
                  <a:pt x="2171699" y="177545"/>
                </a:lnTo>
                <a:lnTo>
                  <a:pt x="2171699" y="355853"/>
                </a:lnTo>
                <a:lnTo>
                  <a:pt x="2196845" y="355853"/>
                </a:lnTo>
                <a:close/>
              </a:path>
              <a:path w="4838700" h="444500">
                <a:moveTo>
                  <a:pt x="2196845" y="406146"/>
                </a:moveTo>
                <a:lnTo>
                  <a:pt x="2196845" y="368045"/>
                </a:lnTo>
                <a:lnTo>
                  <a:pt x="2171699" y="368045"/>
                </a:lnTo>
                <a:lnTo>
                  <a:pt x="2171699" y="407669"/>
                </a:lnTo>
                <a:lnTo>
                  <a:pt x="2183892" y="432053"/>
                </a:lnTo>
                <a:lnTo>
                  <a:pt x="2196845" y="406146"/>
                </a:lnTo>
                <a:close/>
              </a:path>
              <a:path w="4838700" h="444500">
                <a:moveTo>
                  <a:pt x="2564892" y="329945"/>
                </a:moveTo>
                <a:lnTo>
                  <a:pt x="2488692" y="329945"/>
                </a:lnTo>
                <a:lnTo>
                  <a:pt x="2514599" y="381761"/>
                </a:lnTo>
                <a:lnTo>
                  <a:pt x="2514599" y="342899"/>
                </a:lnTo>
                <a:lnTo>
                  <a:pt x="2539745" y="342899"/>
                </a:lnTo>
                <a:lnTo>
                  <a:pt x="2539745" y="380238"/>
                </a:lnTo>
                <a:lnTo>
                  <a:pt x="2564892" y="329945"/>
                </a:lnTo>
                <a:close/>
              </a:path>
              <a:path w="4838700" h="444500">
                <a:moveTo>
                  <a:pt x="2539745" y="329945"/>
                </a:moveTo>
                <a:lnTo>
                  <a:pt x="2539745" y="12953"/>
                </a:lnTo>
                <a:lnTo>
                  <a:pt x="2514599" y="12953"/>
                </a:lnTo>
                <a:lnTo>
                  <a:pt x="2514599" y="329945"/>
                </a:lnTo>
                <a:lnTo>
                  <a:pt x="2539745" y="329945"/>
                </a:lnTo>
                <a:close/>
              </a:path>
              <a:path w="4838700" h="444500">
                <a:moveTo>
                  <a:pt x="2539745" y="380238"/>
                </a:moveTo>
                <a:lnTo>
                  <a:pt x="2539745" y="342899"/>
                </a:lnTo>
                <a:lnTo>
                  <a:pt x="2514599" y="342899"/>
                </a:lnTo>
                <a:lnTo>
                  <a:pt x="2514599" y="381761"/>
                </a:lnTo>
                <a:lnTo>
                  <a:pt x="2526792" y="406145"/>
                </a:lnTo>
                <a:lnTo>
                  <a:pt x="2539745" y="380238"/>
                </a:lnTo>
                <a:close/>
              </a:path>
              <a:path w="4838700" h="444500">
                <a:moveTo>
                  <a:pt x="3377945" y="355853"/>
                </a:moveTo>
                <a:lnTo>
                  <a:pt x="3301745" y="355853"/>
                </a:lnTo>
                <a:lnTo>
                  <a:pt x="3326891" y="406145"/>
                </a:lnTo>
                <a:lnTo>
                  <a:pt x="3326891" y="368045"/>
                </a:lnTo>
                <a:lnTo>
                  <a:pt x="3352799" y="368045"/>
                </a:lnTo>
                <a:lnTo>
                  <a:pt x="3352799" y="406146"/>
                </a:lnTo>
                <a:lnTo>
                  <a:pt x="3377945" y="355853"/>
                </a:lnTo>
                <a:close/>
              </a:path>
              <a:path w="4838700" h="444500">
                <a:moveTo>
                  <a:pt x="3352799" y="355853"/>
                </a:moveTo>
                <a:lnTo>
                  <a:pt x="3352799" y="177545"/>
                </a:lnTo>
                <a:lnTo>
                  <a:pt x="3326891" y="177545"/>
                </a:lnTo>
                <a:lnTo>
                  <a:pt x="3326891" y="355853"/>
                </a:lnTo>
                <a:lnTo>
                  <a:pt x="3352799" y="355853"/>
                </a:lnTo>
                <a:close/>
              </a:path>
              <a:path w="4838700" h="444500">
                <a:moveTo>
                  <a:pt x="3352799" y="406146"/>
                </a:moveTo>
                <a:lnTo>
                  <a:pt x="3352799" y="368045"/>
                </a:lnTo>
                <a:lnTo>
                  <a:pt x="3326891" y="368045"/>
                </a:lnTo>
                <a:lnTo>
                  <a:pt x="3326891" y="406145"/>
                </a:lnTo>
                <a:lnTo>
                  <a:pt x="3339845" y="432053"/>
                </a:lnTo>
                <a:lnTo>
                  <a:pt x="3352799" y="406146"/>
                </a:lnTo>
                <a:close/>
              </a:path>
              <a:path w="4838700" h="444500">
                <a:moveTo>
                  <a:pt x="3720845" y="329945"/>
                </a:moveTo>
                <a:lnTo>
                  <a:pt x="3644645" y="329945"/>
                </a:lnTo>
                <a:lnTo>
                  <a:pt x="3669791" y="380237"/>
                </a:lnTo>
                <a:lnTo>
                  <a:pt x="3669791" y="342899"/>
                </a:lnTo>
                <a:lnTo>
                  <a:pt x="3695699" y="342899"/>
                </a:lnTo>
                <a:lnTo>
                  <a:pt x="3695699" y="380238"/>
                </a:lnTo>
                <a:lnTo>
                  <a:pt x="3720845" y="329945"/>
                </a:lnTo>
                <a:close/>
              </a:path>
              <a:path w="4838700" h="444500">
                <a:moveTo>
                  <a:pt x="3695699" y="329945"/>
                </a:moveTo>
                <a:lnTo>
                  <a:pt x="3695699" y="12953"/>
                </a:lnTo>
                <a:lnTo>
                  <a:pt x="3669791" y="12953"/>
                </a:lnTo>
                <a:lnTo>
                  <a:pt x="3669791" y="329945"/>
                </a:lnTo>
                <a:lnTo>
                  <a:pt x="3695699" y="329945"/>
                </a:lnTo>
                <a:close/>
              </a:path>
              <a:path w="4838700" h="444500">
                <a:moveTo>
                  <a:pt x="3695699" y="380238"/>
                </a:moveTo>
                <a:lnTo>
                  <a:pt x="3695699" y="342899"/>
                </a:lnTo>
                <a:lnTo>
                  <a:pt x="3669791" y="342899"/>
                </a:lnTo>
                <a:lnTo>
                  <a:pt x="3669791" y="380237"/>
                </a:lnTo>
                <a:lnTo>
                  <a:pt x="3682745" y="406145"/>
                </a:lnTo>
                <a:lnTo>
                  <a:pt x="3695699" y="380238"/>
                </a:lnTo>
                <a:close/>
              </a:path>
              <a:path w="4838700" h="444500">
                <a:moveTo>
                  <a:pt x="4495800" y="355853"/>
                </a:moveTo>
                <a:lnTo>
                  <a:pt x="4419600" y="355853"/>
                </a:lnTo>
                <a:lnTo>
                  <a:pt x="4444745" y="406144"/>
                </a:lnTo>
                <a:lnTo>
                  <a:pt x="4444745" y="368045"/>
                </a:lnTo>
                <a:lnTo>
                  <a:pt x="4469891" y="368045"/>
                </a:lnTo>
                <a:lnTo>
                  <a:pt x="4469891" y="407670"/>
                </a:lnTo>
                <a:lnTo>
                  <a:pt x="4495800" y="355853"/>
                </a:lnTo>
                <a:close/>
              </a:path>
              <a:path w="4838700" h="444500">
                <a:moveTo>
                  <a:pt x="4469891" y="355853"/>
                </a:moveTo>
                <a:lnTo>
                  <a:pt x="4469891" y="177545"/>
                </a:lnTo>
                <a:lnTo>
                  <a:pt x="4444745" y="177545"/>
                </a:lnTo>
                <a:lnTo>
                  <a:pt x="4444745" y="355853"/>
                </a:lnTo>
                <a:lnTo>
                  <a:pt x="4469891" y="355853"/>
                </a:lnTo>
                <a:close/>
              </a:path>
              <a:path w="4838700" h="444500">
                <a:moveTo>
                  <a:pt x="4469891" y="407670"/>
                </a:moveTo>
                <a:lnTo>
                  <a:pt x="4469891" y="368045"/>
                </a:lnTo>
                <a:lnTo>
                  <a:pt x="4444745" y="368045"/>
                </a:lnTo>
                <a:lnTo>
                  <a:pt x="4444745" y="406144"/>
                </a:lnTo>
                <a:lnTo>
                  <a:pt x="4457700" y="432053"/>
                </a:lnTo>
                <a:lnTo>
                  <a:pt x="4469891" y="407670"/>
                </a:lnTo>
                <a:close/>
              </a:path>
              <a:path w="4838700" h="444500">
                <a:moveTo>
                  <a:pt x="4838700" y="329945"/>
                </a:moveTo>
                <a:lnTo>
                  <a:pt x="4762500" y="329945"/>
                </a:lnTo>
                <a:lnTo>
                  <a:pt x="4787645" y="380236"/>
                </a:lnTo>
                <a:lnTo>
                  <a:pt x="4787645" y="342899"/>
                </a:lnTo>
                <a:lnTo>
                  <a:pt x="4812791" y="342899"/>
                </a:lnTo>
                <a:lnTo>
                  <a:pt x="4812791" y="381762"/>
                </a:lnTo>
                <a:lnTo>
                  <a:pt x="4838700" y="329945"/>
                </a:lnTo>
                <a:close/>
              </a:path>
              <a:path w="4838700" h="444500">
                <a:moveTo>
                  <a:pt x="4812791" y="329945"/>
                </a:moveTo>
                <a:lnTo>
                  <a:pt x="4812791" y="12953"/>
                </a:lnTo>
                <a:lnTo>
                  <a:pt x="4787645" y="12953"/>
                </a:lnTo>
                <a:lnTo>
                  <a:pt x="4787645" y="329945"/>
                </a:lnTo>
                <a:lnTo>
                  <a:pt x="4812791" y="329945"/>
                </a:lnTo>
                <a:close/>
              </a:path>
              <a:path w="4838700" h="444500">
                <a:moveTo>
                  <a:pt x="4812791" y="381762"/>
                </a:moveTo>
                <a:lnTo>
                  <a:pt x="4812791" y="342899"/>
                </a:lnTo>
                <a:lnTo>
                  <a:pt x="4787645" y="342899"/>
                </a:lnTo>
                <a:lnTo>
                  <a:pt x="4787645" y="380236"/>
                </a:lnTo>
                <a:lnTo>
                  <a:pt x="4800600" y="406145"/>
                </a:lnTo>
                <a:lnTo>
                  <a:pt x="4812791" y="381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 txBox="1"/>
          <p:nvPr/>
        </p:nvSpPr>
        <p:spPr>
          <a:xfrm>
            <a:off x="1904516" y="4603557"/>
            <a:ext cx="57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Load  </a:t>
            </a:r>
            <a:r>
              <a:rPr sz="1800" spc="-5" dirty="0">
                <a:latin typeface="Verdana"/>
                <a:cs typeface="Verdana"/>
              </a:rPr>
              <a:t>Unit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3097811" y="4730041"/>
            <a:ext cx="146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U	</a:t>
            </a:r>
            <a:r>
              <a:rPr sz="1800" spc="-5" dirty="0">
                <a:latin typeface="Verdana"/>
                <a:cs typeface="Verdana"/>
              </a:rPr>
              <a:t>FU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5383811" y="4743002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6412511" y="4615741"/>
            <a:ext cx="6438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Store  </a:t>
            </a:r>
            <a:r>
              <a:rPr sz="1800" spc="-5" dirty="0">
                <a:latin typeface="Verdana"/>
                <a:cs typeface="Verdana"/>
              </a:rPr>
              <a:t>Unit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02091" y="2531678"/>
            <a:ext cx="21272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1  </a:t>
            </a: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2</a:t>
            </a:r>
            <a:endParaRPr sz="1800" baseline="-23148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Verdana"/>
                <a:cs typeface="Verdana"/>
              </a:rPr>
              <a:t>t</a:t>
            </a:r>
            <a:r>
              <a:rPr sz="1800" i="1" baseline="-23148" dirty="0">
                <a:latin typeface="Verdana"/>
                <a:cs typeface="Verdana"/>
              </a:rPr>
              <a:t>n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2240305" y="2574858"/>
            <a:ext cx="0" cy="1341120"/>
          </a:xfrm>
          <a:custGeom>
            <a:avLst/>
            <a:gdLst/>
            <a:ahLst/>
            <a:cxnLst/>
            <a:rect l="l" t="t" r="r" b="b"/>
            <a:pathLst>
              <a:path h="1341120">
                <a:moveTo>
                  <a:pt x="0" y="0"/>
                </a:moveTo>
                <a:lnTo>
                  <a:pt x="0" y="13411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2697505" y="2570287"/>
            <a:ext cx="0" cy="1341120"/>
          </a:xfrm>
          <a:custGeom>
            <a:avLst/>
            <a:gdLst/>
            <a:ahLst/>
            <a:cxnLst/>
            <a:rect l="l" t="t" r="r" b="b"/>
            <a:pathLst>
              <a:path h="1341120">
                <a:moveTo>
                  <a:pt x="0" y="0"/>
                </a:moveTo>
                <a:lnTo>
                  <a:pt x="0" y="13411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5122188" y="2563429"/>
            <a:ext cx="0" cy="1343660"/>
          </a:xfrm>
          <a:custGeom>
            <a:avLst/>
            <a:gdLst/>
            <a:ahLst/>
            <a:cxnLst/>
            <a:rect l="l" t="t" r="r" b="b"/>
            <a:pathLst>
              <a:path h="1343660">
                <a:moveTo>
                  <a:pt x="0" y="0"/>
                </a:moveTo>
                <a:lnTo>
                  <a:pt x="0" y="13434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4183405" y="2560380"/>
            <a:ext cx="0" cy="1350010"/>
          </a:xfrm>
          <a:custGeom>
            <a:avLst/>
            <a:gdLst/>
            <a:ahLst/>
            <a:cxnLst/>
            <a:rect l="l" t="t" r="r" b="b"/>
            <a:pathLst>
              <a:path h="1350010">
                <a:moveTo>
                  <a:pt x="0" y="0"/>
                </a:moveTo>
                <a:lnTo>
                  <a:pt x="0" y="1349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409462" y="2561904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3236238" y="2563429"/>
            <a:ext cx="0" cy="1343660"/>
          </a:xfrm>
          <a:custGeom>
            <a:avLst/>
            <a:gdLst/>
            <a:ahLst/>
            <a:cxnLst/>
            <a:rect l="l" t="t" r="r" b="b"/>
            <a:pathLst>
              <a:path h="1343660">
                <a:moveTo>
                  <a:pt x="0" y="0"/>
                </a:moveTo>
                <a:lnTo>
                  <a:pt x="0" y="13434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3907561" y="2563429"/>
            <a:ext cx="0" cy="1343660"/>
          </a:xfrm>
          <a:custGeom>
            <a:avLst/>
            <a:gdLst/>
            <a:ahLst/>
            <a:cxnLst/>
            <a:rect l="l" t="t" r="r" b="b"/>
            <a:pathLst>
              <a:path h="1343660">
                <a:moveTo>
                  <a:pt x="0" y="0"/>
                </a:moveTo>
                <a:lnTo>
                  <a:pt x="0" y="13434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6637806" y="2561904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7298461" y="2557332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5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 txBox="1"/>
          <p:nvPr/>
        </p:nvSpPr>
        <p:spPr>
          <a:xfrm>
            <a:off x="1592605" y="2568001"/>
            <a:ext cx="647700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735"/>
              </a:lnSpc>
            </a:pPr>
            <a:r>
              <a:rPr sz="1600" spc="-5" dirty="0">
                <a:latin typeface="Verdana"/>
                <a:cs typeface="Verdana"/>
              </a:rPr>
              <a:t>Ins#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2240305" y="2568001"/>
            <a:ext cx="457200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r>
              <a:rPr sz="1600" dirty="0">
                <a:latin typeface="Verdana"/>
                <a:cs typeface="Verdana"/>
              </a:rPr>
              <a:t>use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2697505" y="2568001"/>
            <a:ext cx="539115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735"/>
              </a:lnSpc>
            </a:pPr>
            <a:r>
              <a:rPr sz="1600" dirty="0">
                <a:latin typeface="Verdana"/>
                <a:cs typeface="Verdana"/>
              </a:rPr>
              <a:t>exec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6"/>
          <p:cNvSpPr txBox="1"/>
          <p:nvPr/>
        </p:nvSpPr>
        <p:spPr>
          <a:xfrm>
            <a:off x="3236238" y="2568001"/>
            <a:ext cx="671830" cy="241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1735"/>
              </a:lnSpc>
            </a:pPr>
            <a:r>
              <a:rPr sz="1600" spc="-5" dirty="0">
                <a:latin typeface="Verdana"/>
                <a:cs typeface="Verdana"/>
              </a:rPr>
              <a:t>op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3914962" y="2531679"/>
            <a:ext cx="1310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42290" algn="l"/>
                <a:tab pos="1182370" algn="l"/>
              </a:tabLst>
            </a:pPr>
            <a:r>
              <a:rPr sz="1600" spc="-5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1	</a:t>
            </a:r>
            <a:r>
              <a:rPr sz="1600" spc="-5" dirty="0">
                <a:latin typeface="Verdana"/>
                <a:cs typeface="Verdana"/>
              </a:rPr>
              <a:t>src</a:t>
            </a:r>
            <a:r>
              <a:rPr sz="1600" dirty="0">
                <a:latin typeface="Verdana"/>
                <a:cs typeface="Verdana"/>
              </a:rPr>
              <a:t>1	</a:t>
            </a:r>
            <a:r>
              <a:rPr sz="1600" spc="-5" dirty="0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5134888" y="2531679"/>
            <a:ext cx="12128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1600" dirty="0">
                <a:latin typeface="Verdana"/>
                <a:cs typeface="Verdana"/>
              </a:rPr>
              <a:t>2	</a:t>
            </a:r>
            <a:r>
              <a:rPr sz="1600" spc="-5" dirty="0">
                <a:latin typeface="Verdana"/>
                <a:cs typeface="Verdana"/>
              </a:rPr>
              <a:t>src2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6354536" y="2531679"/>
            <a:ext cx="93789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spc="-5" dirty="0">
                <a:latin typeface="Verdana"/>
                <a:cs typeface="Verdana"/>
              </a:rPr>
              <a:t>pd	dest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0"/>
          <p:cNvSpPr txBox="1"/>
          <p:nvPr/>
        </p:nvSpPr>
        <p:spPr>
          <a:xfrm>
            <a:off x="7304811" y="2531679"/>
            <a:ext cx="9652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1592605" y="2568001"/>
            <a:ext cx="6684009" cy="1356360"/>
          </a:xfrm>
          <a:custGeom>
            <a:avLst/>
            <a:gdLst/>
            <a:ahLst/>
            <a:cxnLst/>
            <a:rect l="l" t="t" r="r" b="b"/>
            <a:pathLst>
              <a:path w="6684009" h="1356360">
                <a:moveTo>
                  <a:pt x="0" y="0"/>
                </a:moveTo>
                <a:lnTo>
                  <a:pt x="0" y="1356360"/>
                </a:lnTo>
                <a:lnTo>
                  <a:pt x="6683502" y="1356359"/>
                </a:lnTo>
                <a:lnTo>
                  <a:pt x="6683502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1607083" y="2809554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1607083" y="3089208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1591081" y="3355908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1607083" y="3609654"/>
            <a:ext cx="6674484" cy="0"/>
          </a:xfrm>
          <a:custGeom>
            <a:avLst/>
            <a:gdLst/>
            <a:ahLst/>
            <a:cxnLst/>
            <a:rect l="l" t="t" r="r" b="b"/>
            <a:pathLst>
              <a:path w="6674484">
                <a:moveTo>
                  <a:pt x="0" y="0"/>
                </a:moveTo>
                <a:lnTo>
                  <a:pt x="66743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6360439" y="2571810"/>
            <a:ext cx="0" cy="1362075"/>
          </a:xfrm>
          <a:custGeom>
            <a:avLst/>
            <a:gdLst/>
            <a:ahLst/>
            <a:cxnLst/>
            <a:rect l="l" t="t" r="r" b="b"/>
            <a:pathLst>
              <a:path h="1362075">
                <a:moveTo>
                  <a:pt x="0" y="0"/>
                </a:moveTo>
                <a:lnTo>
                  <a:pt x="0" y="1361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1777008" y="2212908"/>
            <a:ext cx="7252334" cy="3378200"/>
          </a:xfrm>
          <a:custGeom>
            <a:avLst/>
            <a:gdLst/>
            <a:ahLst/>
            <a:cxnLst/>
            <a:rect l="l" t="t" r="r" b="b"/>
            <a:pathLst>
              <a:path w="7252334" h="3378200">
                <a:moveTo>
                  <a:pt x="7239000" y="3352799"/>
                </a:moveTo>
                <a:lnTo>
                  <a:pt x="0" y="3352799"/>
                </a:lnTo>
                <a:lnTo>
                  <a:pt x="0" y="3377946"/>
                </a:lnTo>
                <a:lnTo>
                  <a:pt x="7226045" y="3377946"/>
                </a:lnTo>
                <a:lnTo>
                  <a:pt x="7226045" y="3364992"/>
                </a:lnTo>
                <a:lnTo>
                  <a:pt x="7239000" y="3352799"/>
                </a:lnTo>
                <a:close/>
              </a:path>
              <a:path w="7252334" h="3378200">
                <a:moveTo>
                  <a:pt x="2923793" y="291846"/>
                </a:moveTo>
                <a:lnTo>
                  <a:pt x="2898343" y="290828"/>
                </a:lnTo>
                <a:lnTo>
                  <a:pt x="2897885" y="303276"/>
                </a:lnTo>
                <a:lnTo>
                  <a:pt x="2872740" y="302514"/>
                </a:lnTo>
                <a:lnTo>
                  <a:pt x="2872740" y="289803"/>
                </a:lnTo>
                <a:lnTo>
                  <a:pt x="2847593" y="288798"/>
                </a:lnTo>
                <a:lnTo>
                  <a:pt x="2872740" y="344556"/>
                </a:lnTo>
                <a:lnTo>
                  <a:pt x="2872740" y="302514"/>
                </a:lnTo>
                <a:lnTo>
                  <a:pt x="2873173" y="289821"/>
                </a:lnTo>
                <a:lnTo>
                  <a:pt x="2873173" y="345517"/>
                </a:lnTo>
                <a:lnTo>
                  <a:pt x="2882646" y="366522"/>
                </a:lnTo>
                <a:lnTo>
                  <a:pt x="2923793" y="291846"/>
                </a:lnTo>
                <a:close/>
              </a:path>
              <a:path w="7252334" h="3378200">
                <a:moveTo>
                  <a:pt x="2898343" y="290828"/>
                </a:moveTo>
                <a:lnTo>
                  <a:pt x="2873173" y="289821"/>
                </a:lnTo>
                <a:lnTo>
                  <a:pt x="2872740" y="302514"/>
                </a:lnTo>
                <a:lnTo>
                  <a:pt x="2897885" y="303276"/>
                </a:lnTo>
                <a:lnTo>
                  <a:pt x="2898343" y="290828"/>
                </a:lnTo>
                <a:close/>
              </a:path>
              <a:path w="7252334" h="3378200">
                <a:moveTo>
                  <a:pt x="7251954" y="3372611"/>
                </a:moveTo>
                <a:lnTo>
                  <a:pt x="7251954" y="5334"/>
                </a:lnTo>
                <a:lnTo>
                  <a:pt x="7245857" y="0"/>
                </a:lnTo>
                <a:lnTo>
                  <a:pt x="2888742" y="0"/>
                </a:lnTo>
                <a:lnTo>
                  <a:pt x="2883408" y="5334"/>
                </a:lnTo>
                <a:lnTo>
                  <a:pt x="2882646" y="12192"/>
                </a:lnTo>
                <a:lnTo>
                  <a:pt x="2873173" y="289821"/>
                </a:lnTo>
                <a:lnTo>
                  <a:pt x="2895599" y="290718"/>
                </a:lnTo>
                <a:lnTo>
                  <a:pt x="2895599" y="25146"/>
                </a:lnTo>
                <a:lnTo>
                  <a:pt x="2908553" y="12954"/>
                </a:lnTo>
                <a:lnTo>
                  <a:pt x="2908553" y="25146"/>
                </a:lnTo>
                <a:lnTo>
                  <a:pt x="4019549" y="25146"/>
                </a:lnTo>
                <a:lnTo>
                  <a:pt x="4019549" y="6858"/>
                </a:lnTo>
                <a:lnTo>
                  <a:pt x="4044696" y="6096"/>
                </a:lnTo>
                <a:lnTo>
                  <a:pt x="4045223" y="25146"/>
                </a:lnTo>
                <a:lnTo>
                  <a:pt x="5930646" y="25146"/>
                </a:lnTo>
                <a:lnTo>
                  <a:pt x="5930646" y="12192"/>
                </a:lnTo>
                <a:lnTo>
                  <a:pt x="5956554" y="12192"/>
                </a:lnTo>
                <a:lnTo>
                  <a:pt x="5956554" y="25146"/>
                </a:lnTo>
                <a:lnTo>
                  <a:pt x="7226045" y="25146"/>
                </a:lnTo>
                <a:lnTo>
                  <a:pt x="7226045" y="12192"/>
                </a:lnTo>
                <a:lnTo>
                  <a:pt x="7239000" y="25146"/>
                </a:lnTo>
                <a:lnTo>
                  <a:pt x="7239000" y="3377946"/>
                </a:lnTo>
                <a:lnTo>
                  <a:pt x="7245857" y="3377946"/>
                </a:lnTo>
                <a:lnTo>
                  <a:pt x="7251954" y="3372611"/>
                </a:lnTo>
                <a:close/>
              </a:path>
              <a:path w="7252334" h="3378200">
                <a:moveTo>
                  <a:pt x="2908553" y="12954"/>
                </a:moveTo>
                <a:lnTo>
                  <a:pt x="2895599" y="25146"/>
                </a:lnTo>
                <a:lnTo>
                  <a:pt x="2908105" y="25146"/>
                </a:lnTo>
                <a:lnTo>
                  <a:pt x="2908553" y="12954"/>
                </a:lnTo>
                <a:close/>
              </a:path>
              <a:path w="7252334" h="3378200">
                <a:moveTo>
                  <a:pt x="2908105" y="25146"/>
                </a:moveTo>
                <a:lnTo>
                  <a:pt x="2895599" y="25146"/>
                </a:lnTo>
                <a:lnTo>
                  <a:pt x="2895599" y="290718"/>
                </a:lnTo>
                <a:lnTo>
                  <a:pt x="2898343" y="290828"/>
                </a:lnTo>
                <a:lnTo>
                  <a:pt x="2908105" y="25146"/>
                </a:lnTo>
                <a:close/>
              </a:path>
              <a:path w="7252334" h="3378200">
                <a:moveTo>
                  <a:pt x="2908553" y="25146"/>
                </a:moveTo>
                <a:lnTo>
                  <a:pt x="2908553" y="12954"/>
                </a:lnTo>
                <a:lnTo>
                  <a:pt x="2908105" y="25146"/>
                </a:lnTo>
                <a:lnTo>
                  <a:pt x="2908553" y="25146"/>
                </a:lnTo>
                <a:close/>
              </a:path>
              <a:path w="7252334" h="3378200">
                <a:moveTo>
                  <a:pt x="4051553" y="292941"/>
                </a:moveTo>
                <a:lnTo>
                  <a:pt x="4051553" y="253746"/>
                </a:lnTo>
                <a:lnTo>
                  <a:pt x="4025646" y="254508"/>
                </a:lnTo>
                <a:lnTo>
                  <a:pt x="4025327" y="241571"/>
                </a:lnTo>
                <a:lnTo>
                  <a:pt x="4000499" y="242316"/>
                </a:lnTo>
                <a:lnTo>
                  <a:pt x="4040123" y="316992"/>
                </a:lnTo>
                <a:lnTo>
                  <a:pt x="4051553" y="292941"/>
                </a:lnTo>
                <a:close/>
              </a:path>
              <a:path w="7252334" h="3378200">
                <a:moveTo>
                  <a:pt x="4045223" y="25146"/>
                </a:moveTo>
                <a:lnTo>
                  <a:pt x="4044696" y="6096"/>
                </a:lnTo>
                <a:lnTo>
                  <a:pt x="4019549" y="6858"/>
                </a:lnTo>
                <a:lnTo>
                  <a:pt x="4020000" y="25146"/>
                </a:lnTo>
                <a:lnTo>
                  <a:pt x="4045223" y="25146"/>
                </a:lnTo>
                <a:close/>
              </a:path>
              <a:path w="7252334" h="3378200">
                <a:moveTo>
                  <a:pt x="4020000" y="25146"/>
                </a:moveTo>
                <a:lnTo>
                  <a:pt x="4019549" y="6858"/>
                </a:lnTo>
                <a:lnTo>
                  <a:pt x="4019549" y="25146"/>
                </a:lnTo>
                <a:lnTo>
                  <a:pt x="4020000" y="25146"/>
                </a:lnTo>
                <a:close/>
              </a:path>
              <a:path w="7252334" h="3378200">
                <a:moveTo>
                  <a:pt x="4051195" y="240795"/>
                </a:moveTo>
                <a:lnTo>
                  <a:pt x="4045223" y="25146"/>
                </a:lnTo>
                <a:lnTo>
                  <a:pt x="4020000" y="25146"/>
                </a:lnTo>
                <a:lnTo>
                  <a:pt x="4025327" y="241571"/>
                </a:lnTo>
                <a:lnTo>
                  <a:pt x="4051195" y="240795"/>
                </a:lnTo>
                <a:close/>
              </a:path>
              <a:path w="7252334" h="3378200">
                <a:moveTo>
                  <a:pt x="4051553" y="253746"/>
                </a:moveTo>
                <a:lnTo>
                  <a:pt x="4051195" y="240795"/>
                </a:lnTo>
                <a:lnTo>
                  <a:pt x="4025327" y="241571"/>
                </a:lnTo>
                <a:lnTo>
                  <a:pt x="4025646" y="254508"/>
                </a:lnTo>
                <a:lnTo>
                  <a:pt x="4051553" y="253746"/>
                </a:lnTo>
                <a:close/>
              </a:path>
              <a:path w="7252334" h="3378200">
                <a:moveTo>
                  <a:pt x="4076699" y="240030"/>
                </a:moveTo>
                <a:lnTo>
                  <a:pt x="4051195" y="240795"/>
                </a:lnTo>
                <a:lnTo>
                  <a:pt x="4051553" y="253746"/>
                </a:lnTo>
                <a:lnTo>
                  <a:pt x="4051553" y="292941"/>
                </a:lnTo>
                <a:lnTo>
                  <a:pt x="4076699" y="240030"/>
                </a:lnTo>
                <a:close/>
              </a:path>
              <a:path w="7252334" h="3378200">
                <a:moveTo>
                  <a:pt x="5981700" y="240792"/>
                </a:moveTo>
                <a:lnTo>
                  <a:pt x="5905500" y="240792"/>
                </a:lnTo>
                <a:lnTo>
                  <a:pt x="5930646" y="291084"/>
                </a:lnTo>
                <a:lnTo>
                  <a:pt x="5930646" y="253746"/>
                </a:lnTo>
                <a:lnTo>
                  <a:pt x="5956554" y="253746"/>
                </a:lnTo>
                <a:lnTo>
                  <a:pt x="5956554" y="291083"/>
                </a:lnTo>
                <a:lnTo>
                  <a:pt x="5981700" y="240792"/>
                </a:lnTo>
                <a:close/>
              </a:path>
              <a:path w="7252334" h="3378200">
                <a:moveTo>
                  <a:pt x="5956554" y="25146"/>
                </a:moveTo>
                <a:lnTo>
                  <a:pt x="5956554" y="12192"/>
                </a:lnTo>
                <a:lnTo>
                  <a:pt x="5930646" y="12192"/>
                </a:lnTo>
                <a:lnTo>
                  <a:pt x="5930646" y="25146"/>
                </a:lnTo>
                <a:lnTo>
                  <a:pt x="5956554" y="25146"/>
                </a:lnTo>
                <a:close/>
              </a:path>
              <a:path w="7252334" h="3378200">
                <a:moveTo>
                  <a:pt x="5956554" y="240792"/>
                </a:moveTo>
                <a:lnTo>
                  <a:pt x="5956554" y="25146"/>
                </a:lnTo>
                <a:lnTo>
                  <a:pt x="5930646" y="25146"/>
                </a:lnTo>
                <a:lnTo>
                  <a:pt x="5930646" y="240792"/>
                </a:lnTo>
                <a:lnTo>
                  <a:pt x="5956554" y="240792"/>
                </a:lnTo>
                <a:close/>
              </a:path>
              <a:path w="7252334" h="3378200">
                <a:moveTo>
                  <a:pt x="5956554" y="291083"/>
                </a:moveTo>
                <a:lnTo>
                  <a:pt x="5956554" y="253746"/>
                </a:lnTo>
                <a:lnTo>
                  <a:pt x="5930646" y="253746"/>
                </a:lnTo>
                <a:lnTo>
                  <a:pt x="5930646" y="291084"/>
                </a:lnTo>
                <a:lnTo>
                  <a:pt x="5943600" y="316992"/>
                </a:lnTo>
                <a:lnTo>
                  <a:pt x="5956554" y="291083"/>
                </a:lnTo>
                <a:close/>
              </a:path>
              <a:path w="7252334" h="3378200">
                <a:moveTo>
                  <a:pt x="7239000" y="25146"/>
                </a:moveTo>
                <a:lnTo>
                  <a:pt x="7226045" y="12192"/>
                </a:lnTo>
                <a:lnTo>
                  <a:pt x="7226045" y="25146"/>
                </a:lnTo>
                <a:lnTo>
                  <a:pt x="7239000" y="25146"/>
                </a:lnTo>
                <a:close/>
              </a:path>
              <a:path w="7252334" h="3378200">
                <a:moveTo>
                  <a:pt x="7239000" y="3352799"/>
                </a:moveTo>
                <a:lnTo>
                  <a:pt x="7239000" y="25146"/>
                </a:lnTo>
                <a:lnTo>
                  <a:pt x="7226045" y="25146"/>
                </a:lnTo>
                <a:lnTo>
                  <a:pt x="7226045" y="3352799"/>
                </a:lnTo>
                <a:lnTo>
                  <a:pt x="7239000" y="3352799"/>
                </a:lnTo>
                <a:close/>
              </a:path>
              <a:path w="7252334" h="3378200">
                <a:moveTo>
                  <a:pt x="7239000" y="3377946"/>
                </a:moveTo>
                <a:lnTo>
                  <a:pt x="7239000" y="3352799"/>
                </a:lnTo>
                <a:lnTo>
                  <a:pt x="7226045" y="3364992"/>
                </a:lnTo>
                <a:lnTo>
                  <a:pt x="7226045" y="3377946"/>
                </a:lnTo>
                <a:lnTo>
                  <a:pt x="7239000" y="3377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7415808" y="4358701"/>
            <a:ext cx="990600" cy="711835"/>
          </a:xfrm>
          <a:custGeom>
            <a:avLst/>
            <a:gdLst/>
            <a:ahLst/>
            <a:cxnLst/>
            <a:rect l="l" t="t" r="r" b="b"/>
            <a:pathLst>
              <a:path w="990600" h="711835">
                <a:moveTo>
                  <a:pt x="0" y="0"/>
                </a:moveTo>
                <a:lnTo>
                  <a:pt x="0" y="711707"/>
                </a:lnTo>
                <a:lnTo>
                  <a:pt x="990600" y="711707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 txBox="1"/>
          <p:nvPr/>
        </p:nvSpPr>
        <p:spPr>
          <a:xfrm>
            <a:off x="7451114" y="4561647"/>
            <a:ext cx="9220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Commit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7758708" y="390150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25146" y="431292"/>
                </a:lnTo>
                <a:lnTo>
                  <a:pt x="25146" y="393953"/>
                </a:lnTo>
                <a:lnTo>
                  <a:pt x="51054" y="393953"/>
                </a:lnTo>
                <a:lnTo>
                  <a:pt x="51054" y="431291"/>
                </a:lnTo>
                <a:lnTo>
                  <a:pt x="76200" y="381000"/>
                </a:lnTo>
                <a:close/>
              </a:path>
              <a:path w="76200" h="457200">
                <a:moveTo>
                  <a:pt x="51054" y="381000"/>
                </a:moveTo>
                <a:lnTo>
                  <a:pt x="51054" y="0"/>
                </a:lnTo>
                <a:lnTo>
                  <a:pt x="25146" y="0"/>
                </a:lnTo>
                <a:lnTo>
                  <a:pt x="25146" y="381000"/>
                </a:lnTo>
                <a:lnTo>
                  <a:pt x="51054" y="381000"/>
                </a:lnTo>
                <a:close/>
              </a:path>
              <a:path w="76200" h="457200">
                <a:moveTo>
                  <a:pt x="51054" y="431291"/>
                </a:moveTo>
                <a:lnTo>
                  <a:pt x="51054" y="393953"/>
                </a:lnTo>
                <a:lnTo>
                  <a:pt x="25146" y="393953"/>
                </a:lnTo>
                <a:lnTo>
                  <a:pt x="25146" y="431292"/>
                </a:lnTo>
                <a:lnTo>
                  <a:pt x="38100" y="457200"/>
                </a:lnTo>
                <a:lnTo>
                  <a:pt x="51054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1"/>
          <p:cNvGraphicFramePr>
            <a:graphicFrameLocks noGrp="1"/>
          </p:cNvGraphicFramePr>
          <p:nvPr>
            <p:extLst/>
          </p:nvPr>
        </p:nvGraphicFramePr>
        <p:xfrm>
          <a:off x="6701306" y="1259901"/>
          <a:ext cx="1092835" cy="89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object 52"/>
          <p:cNvGraphicFramePr>
            <a:graphicFrameLocks noGrp="1"/>
          </p:cNvGraphicFramePr>
          <p:nvPr>
            <p:extLst/>
          </p:nvPr>
        </p:nvGraphicFramePr>
        <p:xfrm>
          <a:off x="1961158" y="1304351"/>
          <a:ext cx="990600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i="1" dirty="0">
                          <a:latin typeface="Verdana"/>
                          <a:cs typeface="Verdana"/>
                        </a:rPr>
                        <a:t>v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91A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object 53"/>
          <p:cNvSpPr txBox="1"/>
          <p:nvPr/>
        </p:nvSpPr>
        <p:spPr>
          <a:xfrm>
            <a:off x="1727733" y="1272092"/>
            <a:ext cx="220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r</a:t>
            </a:r>
            <a:r>
              <a:rPr sz="1800" i="1" baseline="-23148" dirty="0">
                <a:latin typeface="Verdana"/>
                <a:cs typeface="Verdana"/>
              </a:rPr>
              <a:t>1  </a:t>
            </a:r>
            <a:r>
              <a:rPr sz="1800" i="1" spc="-5" dirty="0">
                <a:latin typeface="Verdana"/>
                <a:cs typeface="Verdana"/>
              </a:rPr>
              <a:t>r</a:t>
            </a:r>
            <a:r>
              <a:rPr sz="1800" i="1" baseline="-23148" dirty="0">
                <a:latin typeface="Verdana"/>
                <a:cs typeface="Verdana"/>
              </a:rPr>
              <a:t>2</a:t>
            </a:r>
            <a:endParaRPr sz="1800" baseline="-23148">
              <a:latin typeface="Verdana"/>
              <a:cs typeface="Verdana"/>
            </a:endParaRPr>
          </a:p>
        </p:txBody>
      </p:sp>
      <p:sp>
        <p:nvSpPr>
          <p:cNvPr id="56" name="object 54"/>
          <p:cNvSpPr txBox="1"/>
          <p:nvPr/>
        </p:nvSpPr>
        <p:spPr>
          <a:xfrm>
            <a:off x="3402608" y="1275902"/>
            <a:ext cx="1043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Verdana"/>
                <a:cs typeface="Verdana"/>
              </a:rPr>
              <a:t>tag  </a:t>
            </a:r>
            <a:r>
              <a:rPr sz="2000" i="1" spc="-5" dirty="0">
                <a:latin typeface="Verdana"/>
                <a:cs typeface="Verdana"/>
              </a:rPr>
              <a:t>valid</a:t>
            </a:r>
            <a:r>
              <a:rPr sz="2000" i="1" spc="-6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bit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7" name="object 55"/>
          <p:cNvSpPr/>
          <p:nvPr/>
        </p:nvSpPr>
        <p:spPr>
          <a:xfrm>
            <a:off x="2484906" y="1244407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152400"/>
                </a:moveTo>
                <a:lnTo>
                  <a:pt x="47736" y="129616"/>
                </a:lnTo>
                <a:lnTo>
                  <a:pt x="95317" y="107289"/>
                </a:lnTo>
                <a:lnTo>
                  <a:pt x="142632" y="85877"/>
                </a:lnTo>
                <a:lnTo>
                  <a:pt x="189573" y="65836"/>
                </a:lnTo>
                <a:lnTo>
                  <a:pt x="236029" y="47624"/>
                </a:lnTo>
                <a:lnTo>
                  <a:pt x="281891" y="31699"/>
                </a:lnTo>
                <a:lnTo>
                  <a:pt x="327048" y="18516"/>
                </a:lnTo>
                <a:lnTo>
                  <a:pt x="371392" y="8534"/>
                </a:lnTo>
                <a:lnTo>
                  <a:pt x="414812" y="2209"/>
                </a:lnTo>
                <a:lnTo>
                  <a:pt x="457199" y="0"/>
                </a:lnTo>
                <a:lnTo>
                  <a:pt x="511231" y="5517"/>
                </a:lnTo>
                <a:lnTo>
                  <a:pt x="566987" y="20276"/>
                </a:lnTo>
                <a:lnTo>
                  <a:pt x="622689" y="41590"/>
                </a:lnTo>
                <a:lnTo>
                  <a:pt x="676560" y="66770"/>
                </a:lnTo>
                <a:lnTo>
                  <a:pt x="726824" y="93129"/>
                </a:lnTo>
                <a:lnTo>
                  <a:pt x="771703" y="117979"/>
                </a:lnTo>
                <a:lnTo>
                  <a:pt x="809420" y="138631"/>
                </a:lnTo>
                <a:lnTo>
                  <a:pt x="838199" y="15239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2942106" y="1549207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381000" y="1523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7805191" y="1582734"/>
            <a:ext cx="955675" cy="3702050"/>
          </a:xfrm>
          <a:custGeom>
            <a:avLst/>
            <a:gdLst/>
            <a:ahLst/>
            <a:cxnLst/>
            <a:rect l="l" t="t" r="r" b="b"/>
            <a:pathLst>
              <a:path w="955675" h="3702050">
                <a:moveTo>
                  <a:pt x="28193" y="3673601"/>
                </a:moveTo>
                <a:lnTo>
                  <a:pt x="28193" y="3484625"/>
                </a:lnTo>
                <a:lnTo>
                  <a:pt x="0" y="3484625"/>
                </a:lnTo>
                <a:lnTo>
                  <a:pt x="0" y="3695699"/>
                </a:lnTo>
                <a:lnTo>
                  <a:pt x="6095" y="3701795"/>
                </a:lnTo>
                <a:lnTo>
                  <a:pt x="13715" y="3701795"/>
                </a:lnTo>
                <a:lnTo>
                  <a:pt x="13715" y="3673601"/>
                </a:lnTo>
                <a:lnTo>
                  <a:pt x="28193" y="3673601"/>
                </a:lnTo>
                <a:close/>
              </a:path>
              <a:path w="955675" h="3702050">
                <a:moveTo>
                  <a:pt x="941069" y="3673601"/>
                </a:moveTo>
                <a:lnTo>
                  <a:pt x="13715" y="3673601"/>
                </a:lnTo>
                <a:lnTo>
                  <a:pt x="28193" y="3687317"/>
                </a:lnTo>
                <a:lnTo>
                  <a:pt x="28193" y="3701795"/>
                </a:lnTo>
                <a:lnTo>
                  <a:pt x="926591" y="3701795"/>
                </a:lnTo>
                <a:lnTo>
                  <a:pt x="926591" y="3687317"/>
                </a:lnTo>
                <a:lnTo>
                  <a:pt x="941069" y="3673601"/>
                </a:lnTo>
                <a:close/>
              </a:path>
              <a:path w="955675" h="3702050">
                <a:moveTo>
                  <a:pt x="28193" y="3701795"/>
                </a:moveTo>
                <a:lnTo>
                  <a:pt x="28193" y="3687317"/>
                </a:lnTo>
                <a:lnTo>
                  <a:pt x="13715" y="3673601"/>
                </a:lnTo>
                <a:lnTo>
                  <a:pt x="13715" y="3701795"/>
                </a:lnTo>
                <a:lnTo>
                  <a:pt x="28193" y="3701795"/>
                </a:lnTo>
                <a:close/>
              </a:path>
              <a:path w="955675" h="3702050">
                <a:moveTo>
                  <a:pt x="112013" y="28193"/>
                </a:moveTo>
                <a:lnTo>
                  <a:pt x="112013" y="0"/>
                </a:lnTo>
                <a:lnTo>
                  <a:pt x="26669" y="42671"/>
                </a:lnTo>
                <a:lnTo>
                  <a:pt x="98297" y="78486"/>
                </a:lnTo>
                <a:lnTo>
                  <a:pt x="98297" y="28193"/>
                </a:lnTo>
                <a:lnTo>
                  <a:pt x="112013" y="28193"/>
                </a:lnTo>
                <a:close/>
              </a:path>
              <a:path w="955675" h="3702050">
                <a:moveTo>
                  <a:pt x="955547" y="3695699"/>
                </a:moveTo>
                <a:lnTo>
                  <a:pt x="955547" y="35052"/>
                </a:lnTo>
                <a:lnTo>
                  <a:pt x="948690" y="28193"/>
                </a:lnTo>
                <a:lnTo>
                  <a:pt x="98297" y="28193"/>
                </a:lnTo>
                <a:lnTo>
                  <a:pt x="98297" y="57149"/>
                </a:lnTo>
                <a:lnTo>
                  <a:pt x="926591" y="57149"/>
                </a:lnTo>
                <a:lnTo>
                  <a:pt x="926591" y="42671"/>
                </a:lnTo>
                <a:lnTo>
                  <a:pt x="941069" y="57149"/>
                </a:lnTo>
                <a:lnTo>
                  <a:pt x="941069" y="3701795"/>
                </a:lnTo>
                <a:lnTo>
                  <a:pt x="948690" y="3701795"/>
                </a:lnTo>
                <a:lnTo>
                  <a:pt x="955547" y="3695699"/>
                </a:lnTo>
                <a:close/>
              </a:path>
              <a:path w="955675" h="3702050">
                <a:moveTo>
                  <a:pt x="112013" y="85343"/>
                </a:moveTo>
                <a:lnTo>
                  <a:pt x="112013" y="57149"/>
                </a:lnTo>
                <a:lnTo>
                  <a:pt x="98297" y="57149"/>
                </a:lnTo>
                <a:lnTo>
                  <a:pt x="98297" y="78486"/>
                </a:lnTo>
                <a:lnTo>
                  <a:pt x="112013" y="85343"/>
                </a:lnTo>
                <a:close/>
              </a:path>
              <a:path w="955675" h="3702050">
                <a:moveTo>
                  <a:pt x="941069" y="57149"/>
                </a:moveTo>
                <a:lnTo>
                  <a:pt x="926591" y="42671"/>
                </a:lnTo>
                <a:lnTo>
                  <a:pt x="926591" y="57149"/>
                </a:lnTo>
                <a:lnTo>
                  <a:pt x="941069" y="57149"/>
                </a:lnTo>
                <a:close/>
              </a:path>
              <a:path w="955675" h="3702050">
                <a:moveTo>
                  <a:pt x="941069" y="3673601"/>
                </a:moveTo>
                <a:lnTo>
                  <a:pt x="941069" y="57149"/>
                </a:lnTo>
                <a:lnTo>
                  <a:pt x="926591" y="57149"/>
                </a:lnTo>
                <a:lnTo>
                  <a:pt x="926591" y="3673601"/>
                </a:lnTo>
                <a:lnTo>
                  <a:pt x="941069" y="3673601"/>
                </a:lnTo>
                <a:close/>
              </a:path>
              <a:path w="955675" h="3702050">
                <a:moveTo>
                  <a:pt x="941069" y="3701795"/>
                </a:moveTo>
                <a:lnTo>
                  <a:pt x="941069" y="3673601"/>
                </a:lnTo>
                <a:lnTo>
                  <a:pt x="926591" y="3687317"/>
                </a:lnTo>
                <a:lnTo>
                  <a:pt x="926591" y="3701795"/>
                </a:lnTo>
                <a:lnTo>
                  <a:pt x="941069" y="3701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 txBox="1"/>
          <p:nvPr/>
        </p:nvSpPr>
        <p:spPr>
          <a:xfrm>
            <a:off x="540542" y="5242559"/>
            <a:ext cx="7976870" cy="13042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6354445" algn="just">
              <a:lnSpc>
                <a:spcPct val="104800"/>
              </a:lnSpc>
              <a:spcBef>
                <a:spcPts val="210"/>
              </a:spcBef>
            </a:pPr>
            <a:r>
              <a:rPr sz="2000" spc="-5" dirty="0">
                <a:latin typeface="Verdana"/>
                <a:cs typeface="Verdana"/>
              </a:rPr>
              <a:t>&lt; t, </a:t>
            </a:r>
            <a:r>
              <a:rPr sz="2000" spc="-10" dirty="0">
                <a:latin typeface="Verdana"/>
                <a:cs typeface="Verdana"/>
              </a:rPr>
              <a:t>result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&gt; 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Renaming table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is a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cache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speed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up register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name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look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up. 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It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needs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to be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cleared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after each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exception</a:t>
            </a:r>
            <a:r>
              <a:rPr sz="2000" spc="5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taken.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5539740" algn="l"/>
              </a:tabLst>
            </a:pP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When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else are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valid</a:t>
            </a:r>
            <a:r>
              <a:rPr sz="2000" spc="6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6127A"/>
                </a:solidFill>
                <a:latin typeface="Verdana"/>
                <a:cs typeface="Verdana"/>
              </a:rPr>
              <a:t>bits</a:t>
            </a:r>
            <a:r>
              <a:rPr sz="2000" spc="0" dirty="0">
                <a:solidFill>
                  <a:srgbClr val="56127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6127A"/>
                </a:solidFill>
                <a:latin typeface="Verdana"/>
                <a:cs typeface="Verdana"/>
              </a:rPr>
              <a:t>cleared?	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3FC452-DFBC-45B2-973E-C257DC382CDE}"/>
              </a:ext>
            </a:extLst>
          </p:cNvPr>
          <p:cNvSpPr/>
          <p:nvPr/>
        </p:nvSpPr>
        <p:spPr>
          <a:xfrm>
            <a:off x="5766142" y="622254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0" dirty="0">
                <a:solidFill>
                  <a:srgbClr val="FF0000"/>
                </a:solidFill>
                <a:latin typeface="Verdana"/>
                <a:cs typeface="Verdana"/>
              </a:rPr>
              <a:t>Control</a:t>
            </a:r>
            <a:r>
              <a:rPr lang="en-US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US" i="1" spc="-10" dirty="0">
                <a:solidFill>
                  <a:srgbClr val="FF0000"/>
                </a:solidFill>
                <a:latin typeface="Verdana"/>
                <a:cs typeface="Verdana"/>
              </a:rPr>
              <a:t>transfers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Control-Flow Penalty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051550" y="1244739"/>
            <a:ext cx="2481263" cy="5168900"/>
            <a:chOff x="3229" y="879"/>
            <a:chExt cx="1563" cy="3256"/>
          </a:xfrm>
        </p:grpSpPr>
        <p:sp>
          <p:nvSpPr>
            <p:cNvPr id="7" name="Rectangle 3"/>
            <p:cNvSpPr>
              <a:spLocks noChangeAspect="1" noChangeArrowheads="1"/>
            </p:cNvSpPr>
            <p:nvPr/>
          </p:nvSpPr>
          <p:spPr bwMode="auto">
            <a:xfrm>
              <a:off x="3229" y="3440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" name="Rectangle 4"/>
            <p:cNvSpPr>
              <a:spLocks noChangeAspect="1" noChangeArrowheads="1"/>
            </p:cNvSpPr>
            <p:nvPr/>
          </p:nvSpPr>
          <p:spPr bwMode="auto">
            <a:xfrm>
              <a:off x="3229" y="2398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" name="Rectangle 5"/>
            <p:cNvSpPr>
              <a:spLocks noChangeAspect="1" noChangeArrowheads="1"/>
            </p:cNvSpPr>
            <p:nvPr/>
          </p:nvSpPr>
          <p:spPr bwMode="auto">
            <a:xfrm>
              <a:off x="3229" y="1791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" name="Rectangle 6"/>
            <p:cNvSpPr>
              <a:spLocks noChangeAspect="1" noChangeArrowheads="1"/>
            </p:cNvSpPr>
            <p:nvPr/>
          </p:nvSpPr>
          <p:spPr bwMode="auto">
            <a:xfrm>
              <a:off x="3229" y="966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 i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" name="Rectangle 7"/>
            <p:cNvSpPr>
              <a:spLocks noChangeAspect="1" noChangeArrowheads="1"/>
            </p:cNvSpPr>
            <p:nvPr/>
          </p:nvSpPr>
          <p:spPr bwMode="auto">
            <a:xfrm>
              <a:off x="3360" y="1183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I-cache</a:t>
              </a:r>
            </a:p>
          </p:txBody>
        </p:sp>
        <p:sp>
          <p:nvSpPr>
            <p:cNvPr id="12" name="Rectangle 8"/>
            <p:cNvSpPr>
              <a:spLocks noChangeAspect="1" noChangeArrowheads="1"/>
            </p:cNvSpPr>
            <p:nvPr/>
          </p:nvSpPr>
          <p:spPr bwMode="auto">
            <a:xfrm>
              <a:off x="3360" y="1617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Fetch Buffer</a:t>
              </a:r>
            </a:p>
          </p:txBody>
        </p:sp>
        <p:sp>
          <p:nvSpPr>
            <p:cNvPr id="13" name="Rectangle 9"/>
            <p:cNvSpPr>
              <a:spLocks noChangeAspect="1" noChangeArrowheads="1"/>
            </p:cNvSpPr>
            <p:nvPr/>
          </p:nvSpPr>
          <p:spPr bwMode="auto">
            <a:xfrm>
              <a:off x="3360" y="21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Issue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Buffer</a:t>
              </a:r>
            </a:p>
          </p:txBody>
        </p:sp>
        <p:sp>
          <p:nvSpPr>
            <p:cNvPr id="14" name="Rectangle 10"/>
            <p:cNvSpPr>
              <a:spLocks noChangeAspect="1" noChangeArrowheads="1"/>
            </p:cNvSpPr>
            <p:nvPr/>
          </p:nvSpPr>
          <p:spPr bwMode="auto">
            <a:xfrm>
              <a:off x="3360" y="2659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Func.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Units</a:t>
              </a:r>
            </a:p>
          </p:txBody>
        </p:sp>
        <p:sp>
          <p:nvSpPr>
            <p:cNvPr id="15" name="Rectangle 11"/>
            <p:cNvSpPr>
              <a:spLocks noChangeAspect="1" noChangeArrowheads="1"/>
            </p:cNvSpPr>
            <p:nvPr/>
          </p:nvSpPr>
          <p:spPr bwMode="auto">
            <a:xfrm>
              <a:off x="3360" y="378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Arch.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State</a:t>
              </a:r>
            </a:p>
          </p:txBody>
        </p:sp>
        <p:sp>
          <p:nvSpPr>
            <p:cNvPr id="16" name="Line 12"/>
            <p:cNvSpPr>
              <a:spLocks noChangeAspect="1" noChangeShapeType="1"/>
            </p:cNvSpPr>
            <p:nvPr/>
          </p:nvSpPr>
          <p:spPr bwMode="auto">
            <a:xfrm rot="-16200000">
              <a:off x="3598" y="1118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7" name="Line 13"/>
            <p:cNvSpPr>
              <a:spLocks noChangeAspect="1" noChangeShapeType="1"/>
            </p:cNvSpPr>
            <p:nvPr/>
          </p:nvSpPr>
          <p:spPr bwMode="auto">
            <a:xfrm>
              <a:off x="3663" y="1487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" name="Line 14"/>
            <p:cNvSpPr>
              <a:spLocks noChangeAspect="1" noChangeShapeType="1"/>
            </p:cNvSpPr>
            <p:nvPr/>
          </p:nvSpPr>
          <p:spPr bwMode="auto">
            <a:xfrm>
              <a:off x="3663" y="1964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" name="Line 15"/>
            <p:cNvSpPr>
              <a:spLocks noChangeAspect="1" noChangeShapeType="1"/>
            </p:cNvSpPr>
            <p:nvPr/>
          </p:nvSpPr>
          <p:spPr bwMode="auto">
            <a:xfrm>
              <a:off x="3663" y="24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" name="Text Box 16"/>
            <p:cNvSpPr txBox="1">
              <a:spLocks noChangeAspect="1" noChangeArrowheads="1"/>
            </p:cNvSpPr>
            <p:nvPr/>
          </p:nvSpPr>
          <p:spPr bwMode="auto">
            <a:xfrm>
              <a:off x="4011" y="2529"/>
              <a:ext cx="69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Execute</a:t>
              </a:r>
            </a:p>
          </p:txBody>
        </p:sp>
        <p:sp>
          <p:nvSpPr>
            <p:cNvPr id="21" name="Text Box 17"/>
            <p:cNvSpPr txBox="1">
              <a:spLocks noChangeAspect="1" noChangeArrowheads="1"/>
            </p:cNvSpPr>
            <p:nvPr/>
          </p:nvSpPr>
          <p:spPr bwMode="auto">
            <a:xfrm>
              <a:off x="4054" y="1878"/>
              <a:ext cx="6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Decode</a:t>
              </a:r>
            </a:p>
          </p:txBody>
        </p:sp>
        <p:sp>
          <p:nvSpPr>
            <p:cNvPr id="22" name="Rectangle 18"/>
            <p:cNvSpPr>
              <a:spLocks noChangeAspect="1" noChangeArrowheads="1"/>
            </p:cNvSpPr>
            <p:nvPr/>
          </p:nvSpPr>
          <p:spPr bwMode="auto">
            <a:xfrm>
              <a:off x="3360" y="3223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Result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Buffer</a:t>
              </a:r>
            </a:p>
          </p:txBody>
        </p:sp>
        <p:sp>
          <p:nvSpPr>
            <p:cNvPr id="23" name="Line 19"/>
            <p:cNvSpPr>
              <a:spLocks noChangeAspect="1" noChangeShapeType="1"/>
            </p:cNvSpPr>
            <p:nvPr/>
          </p:nvSpPr>
          <p:spPr bwMode="auto">
            <a:xfrm>
              <a:off x="3663" y="3050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4" name="Line 20"/>
            <p:cNvSpPr>
              <a:spLocks noChangeAspect="1" noChangeShapeType="1"/>
            </p:cNvSpPr>
            <p:nvPr/>
          </p:nvSpPr>
          <p:spPr bwMode="auto">
            <a:xfrm>
              <a:off x="3663" y="3614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5" name="Text Box 21"/>
            <p:cNvSpPr txBox="1">
              <a:spLocks noChangeAspect="1" noChangeArrowheads="1"/>
            </p:cNvSpPr>
            <p:nvPr/>
          </p:nvSpPr>
          <p:spPr bwMode="auto">
            <a:xfrm>
              <a:off x="4054" y="3440"/>
              <a:ext cx="68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Commit</a:t>
              </a:r>
            </a:p>
          </p:txBody>
        </p:sp>
        <p:sp>
          <p:nvSpPr>
            <p:cNvPr id="26" name="Rectangle 22"/>
            <p:cNvSpPr>
              <a:spLocks noChangeAspect="1" noChangeArrowheads="1"/>
            </p:cNvSpPr>
            <p:nvPr/>
          </p:nvSpPr>
          <p:spPr bwMode="auto">
            <a:xfrm>
              <a:off x="3360" y="879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PC</a:t>
              </a:r>
            </a:p>
          </p:txBody>
        </p:sp>
        <p:sp>
          <p:nvSpPr>
            <p:cNvPr id="27" name="Text Box 23"/>
            <p:cNvSpPr txBox="1">
              <a:spLocks noChangeAspect="1" noChangeArrowheads="1"/>
            </p:cNvSpPr>
            <p:nvPr/>
          </p:nvSpPr>
          <p:spPr bwMode="auto">
            <a:xfrm>
              <a:off x="4054" y="1139"/>
              <a:ext cx="57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Fetch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4213226" y="1193939"/>
            <a:ext cx="2525713" cy="4637087"/>
            <a:chOff x="2654" y="819"/>
            <a:chExt cx="1591" cy="2921"/>
          </a:xfrm>
        </p:grpSpPr>
        <p:sp>
          <p:nvSpPr>
            <p:cNvPr id="29" name="Freeform 25"/>
            <p:cNvSpPr>
              <a:spLocks noChangeAspect="1"/>
            </p:cNvSpPr>
            <p:nvPr/>
          </p:nvSpPr>
          <p:spPr bwMode="auto">
            <a:xfrm>
              <a:off x="3356" y="936"/>
              <a:ext cx="889" cy="2174"/>
            </a:xfrm>
            <a:custGeom>
              <a:avLst/>
              <a:gdLst>
                <a:gd name="connsiteX0" fmla="*/ 15117 w 15117"/>
                <a:gd name="connsiteY0" fmla="*/ 8762 h 9893"/>
                <a:gd name="connsiteX1" fmla="*/ 7664 w 15117"/>
                <a:gd name="connsiteY1" fmla="*/ 9892 h 9893"/>
                <a:gd name="connsiteX2" fmla="*/ 6974 w 15117"/>
                <a:gd name="connsiteY2" fmla="*/ 9776 h 9893"/>
                <a:gd name="connsiteX3" fmla="*/ 6464 w 15117"/>
                <a:gd name="connsiteY3" fmla="*/ 9758 h 9893"/>
                <a:gd name="connsiteX4" fmla="*/ 5773 w 15117"/>
                <a:gd name="connsiteY4" fmla="*/ 9647 h 9893"/>
                <a:gd name="connsiteX5" fmla="*/ 4737 w 15117"/>
                <a:gd name="connsiteY5" fmla="*/ 9571 h 9893"/>
                <a:gd name="connsiteX6" fmla="*/ 3701 w 15117"/>
                <a:gd name="connsiteY6" fmla="*/ 9380 h 9893"/>
                <a:gd name="connsiteX7" fmla="*/ 2845 w 15117"/>
                <a:gd name="connsiteY7" fmla="*/ 9117 h 9893"/>
                <a:gd name="connsiteX8" fmla="*/ 2500 w 15117"/>
                <a:gd name="connsiteY8" fmla="*/ 8929 h 9893"/>
                <a:gd name="connsiteX9" fmla="*/ 1809 w 15117"/>
                <a:gd name="connsiteY9" fmla="*/ 8854 h 9893"/>
                <a:gd name="connsiteX10" fmla="*/ 954 w 15117"/>
                <a:gd name="connsiteY10" fmla="*/ 8324 h 9893"/>
                <a:gd name="connsiteX11" fmla="*/ 609 w 15117"/>
                <a:gd name="connsiteY11" fmla="*/ 7985 h 9893"/>
                <a:gd name="connsiteX12" fmla="*/ 428 w 15117"/>
                <a:gd name="connsiteY12" fmla="*/ 7758 h 9893"/>
                <a:gd name="connsiteX13" fmla="*/ 263 w 15117"/>
                <a:gd name="connsiteY13" fmla="*/ 7531 h 9893"/>
                <a:gd name="connsiteX14" fmla="*/ 0 w 15117"/>
                <a:gd name="connsiteY14" fmla="*/ 6323 h 9893"/>
                <a:gd name="connsiteX15" fmla="*/ 82 w 15117"/>
                <a:gd name="connsiteY15" fmla="*/ 3868 h 9893"/>
                <a:gd name="connsiteX16" fmla="*/ 1382 w 15117"/>
                <a:gd name="connsiteY16" fmla="*/ 1417 h 9893"/>
                <a:gd name="connsiteX17" fmla="*/ 2418 w 15117"/>
                <a:gd name="connsiteY17" fmla="*/ 735 h 9893"/>
                <a:gd name="connsiteX18" fmla="*/ 3010 w 15117"/>
                <a:gd name="connsiteY18" fmla="*/ 660 h 9893"/>
                <a:gd name="connsiteX19" fmla="*/ 3701 w 15117"/>
                <a:gd name="connsiteY19" fmla="*/ 548 h 9893"/>
                <a:gd name="connsiteX20" fmla="*/ 3964 w 15117"/>
                <a:gd name="connsiteY20" fmla="*/ 472 h 9893"/>
                <a:gd name="connsiteX21" fmla="*/ 5345 w 15117"/>
                <a:gd name="connsiteY21" fmla="*/ 245 h 9893"/>
                <a:gd name="connsiteX22" fmla="*/ 8438 w 15117"/>
                <a:gd name="connsiteY22" fmla="*/ 36 h 9893"/>
                <a:gd name="connsiteX23" fmla="*/ 8783 w 15117"/>
                <a:gd name="connsiteY23" fmla="*/ 18 h 9893"/>
                <a:gd name="connsiteX24" fmla="*/ 9309 w 15117"/>
                <a:gd name="connsiteY24" fmla="*/ 0 h 9893"/>
                <a:gd name="connsiteX0" fmla="*/ 10000 w 10000"/>
                <a:gd name="connsiteY0" fmla="*/ 8857 h 9882"/>
                <a:gd name="connsiteX1" fmla="*/ 4613 w 10000"/>
                <a:gd name="connsiteY1" fmla="*/ 9882 h 9882"/>
                <a:gd name="connsiteX2" fmla="*/ 4276 w 10000"/>
                <a:gd name="connsiteY2" fmla="*/ 9864 h 9882"/>
                <a:gd name="connsiteX3" fmla="*/ 3819 w 10000"/>
                <a:gd name="connsiteY3" fmla="*/ 9751 h 9882"/>
                <a:gd name="connsiteX4" fmla="*/ 3134 w 10000"/>
                <a:gd name="connsiteY4" fmla="*/ 9675 h 9882"/>
                <a:gd name="connsiteX5" fmla="*/ 2448 w 10000"/>
                <a:gd name="connsiteY5" fmla="*/ 9481 h 9882"/>
                <a:gd name="connsiteX6" fmla="*/ 1882 w 10000"/>
                <a:gd name="connsiteY6" fmla="*/ 9216 h 9882"/>
                <a:gd name="connsiteX7" fmla="*/ 1654 w 10000"/>
                <a:gd name="connsiteY7" fmla="*/ 9026 h 9882"/>
                <a:gd name="connsiteX8" fmla="*/ 1197 w 10000"/>
                <a:gd name="connsiteY8" fmla="*/ 8950 h 9882"/>
                <a:gd name="connsiteX9" fmla="*/ 631 w 10000"/>
                <a:gd name="connsiteY9" fmla="*/ 8414 h 9882"/>
                <a:gd name="connsiteX10" fmla="*/ 403 w 10000"/>
                <a:gd name="connsiteY10" fmla="*/ 8071 h 9882"/>
                <a:gd name="connsiteX11" fmla="*/ 283 w 10000"/>
                <a:gd name="connsiteY11" fmla="*/ 7842 h 9882"/>
                <a:gd name="connsiteX12" fmla="*/ 174 w 10000"/>
                <a:gd name="connsiteY12" fmla="*/ 7612 h 9882"/>
                <a:gd name="connsiteX13" fmla="*/ 0 w 10000"/>
                <a:gd name="connsiteY13" fmla="*/ 6391 h 9882"/>
                <a:gd name="connsiteX14" fmla="*/ 54 w 10000"/>
                <a:gd name="connsiteY14" fmla="*/ 3910 h 9882"/>
                <a:gd name="connsiteX15" fmla="*/ 914 w 10000"/>
                <a:gd name="connsiteY15" fmla="*/ 1432 h 9882"/>
                <a:gd name="connsiteX16" fmla="*/ 1600 w 10000"/>
                <a:gd name="connsiteY16" fmla="*/ 743 h 9882"/>
                <a:gd name="connsiteX17" fmla="*/ 1991 w 10000"/>
                <a:gd name="connsiteY17" fmla="*/ 667 h 9882"/>
                <a:gd name="connsiteX18" fmla="*/ 2448 w 10000"/>
                <a:gd name="connsiteY18" fmla="*/ 554 h 9882"/>
                <a:gd name="connsiteX19" fmla="*/ 2622 w 10000"/>
                <a:gd name="connsiteY19" fmla="*/ 477 h 9882"/>
                <a:gd name="connsiteX20" fmla="*/ 3536 w 10000"/>
                <a:gd name="connsiteY20" fmla="*/ 248 h 9882"/>
                <a:gd name="connsiteX21" fmla="*/ 5582 w 10000"/>
                <a:gd name="connsiteY21" fmla="*/ 36 h 9882"/>
                <a:gd name="connsiteX22" fmla="*/ 5810 w 10000"/>
                <a:gd name="connsiteY22" fmla="*/ 18 h 9882"/>
                <a:gd name="connsiteX23" fmla="*/ 6158 w 10000"/>
                <a:gd name="connsiteY23" fmla="*/ 0 h 9882"/>
                <a:gd name="connsiteX0" fmla="*/ 10000 w 10000"/>
                <a:gd name="connsiteY0" fmla="*/ 8963 h 9982"/>
                <a:gd name="connsiteX1" fmla="*/ 4276 w 10000"/>
                <a:gd name="connsiteY1" fmla="*/ 9982 h 9982"/>
                <a:gd name="connsiteX2" fmla="*/ 3819 w 10000"/>
                <a:gd name="connsiteY2" fmla="*/ 9867 h 9982"/>
                <a:gd name="connsiteX3" fmla="*/ 3134 w 10000"/>
                <a:gd name="connsiteY3" fmla="*/ 9791 h 9982"/>
                <a:gd name="connsiteX4" fmla="*/ 2448 w 10000"/>
                <a:gd name="connsiteY4" fmla="*/ 9594 h 9982"/>
                <a:gd name="connsiteX5" fmla="*/ 1882 w 10000"/>
                <a:gd name="connsiteY5" fmla="*/ 9326 h 9982"/>
                <a:gd name="connsiteX6" fmla="*/ 1654 w 10000"/>
                <a:gd name="connsiteY6" fmla="*/ 9134 h 9982"/>
                <a:gd name="connsiteX7" fmla="*/ 1197 w 10000"/>
                <a:gd name="connsiteY7" fmla="*/ 9057 h 9982"/>
                <a:gd name="connsiteX8" fmla="*/ 631 w 10000"/>
                <a:gd name="connsiteY8" fmla="*/ 8514 h 9982"/>
                <a:gd name="connsiteX9" fmla="*/ 403 w 10000"/>
                <a:gd name="connsiteY9" fmla="*/ 8167 h 9982"/>
                <a:gd name="connsiteX10" fmla="*/ 283 w 10000"/>
                <a:gd name="connsiteY10" fmla="*/ 7936 h 9982"/>
                <a:gd name="connsiteX11" fmla="*/ 174 w 10000"/>
                <a:gd name="connsiteY11" fmla="*/ 7703 h 9982"/>
                <a:gd name="connsiteX12" fmla="*/ 0 w 10000"/>
                <a:gd name="connsiteY12" fmla="*/ 6467 h 9982"/>
                <a:gd name="connsiteX13" fmla="*/ 54 w 10000"/>
                <a:gd name="connsiteY13" fmla="*/ 3957 h 9982"/>
                <a:gd name="connsiteX14" fmla="*/ 914 w 10000"/>
                <a:gd name="connsiteY14" fmla="*/ 1449 h 9982"/>
                <a:gd name="connsiteX15" fmla="*/ 1600 w 10000"/>
                <a:gd name="connsiteY15" fmla="*/ 752 h 9982"/>
                <a:gd name="connsiteX16" fmla="*/ 1991 w 10000"/>
                <a:gd name="connsiteY16" fmla="*/ 675 h 9982"/>
                <a:gd name="connsiteX17" fmla="*/ 2448 w 10000"/>
                <a:gd name="connsiteY17" fmla="*/ 561 h 9982"/>
                <a:gd name="connsiteX18" fmla="*/ 2622 w 10000"/>
                <a:gd name="connsiteY18" fmla="*/ 483 h 9982"/>
                <a:gd name="connsiteX19" fmla="*/ 3536 w 10000"/>
                <a:gd name="connsiteY19" fmla="*/ 251 h 9982"/>
                <a:gd name="connsiteX20" fmla="*/ 5582 w 10000"/>
                <a:gd name="connsiteY20" fmla="*/ 36 h 9982"/>
                <a:gd name="connsiteX21" fmla="*/ 5810 w 10000"/>
                <a:gd name="connsiteY21" fmla="*/ 18 h 9982"/>
                <a:gd name="connsiteX22" fmla="*/ 6158 w 10000"/>
                <a:gd name="connsiteY22" fmla="*/ 0 h 9982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2448 w 10000"/>
                <a:gd name="connsiteY16" fmla="*/ 562 h 10000"/>
                <a:gd name="connsiteX17" fmla="*/ 2622 w 10000"/>
                <a:gd name="connsiteY17" fmla="*/ 484 h 10000"/>
                <a:gd name="connsiteX18" fmla="*/ 3536 w 10000"/>
                <a:gd name="connsiteY18" fmla="*/ 251 h 10000"/>
                <a:gd name="connsiteX19" fmla="*/ 5582 w 10000"/>
                <a:gd name="connsiteY19" fmla="*/ 36 h 10000"/>
                <a:gd name="connsiteX20" fmla="*/ 5810 w 10000"/>
                <a:gd name="connsiteY20" fmla="*/ 18 h 10000"/>
                <a:gd name="connsiteX21" fmla="*/ 6158 w 10000"/>
                <a:gd name="connsiteY21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2448 w 10000"/>
                <a:gd name="connsiteY16" fmla="*/ 562 h 10000"/>
                <a:gd name="connsiteX17" fmla="*/ 3536 w 10000"/>
                <a:gd name="connsiteY17" fmla="*/ 251 h 10000"/>
                <a:gd name="connsiteX18" fmla="*/ 5582 w 10000"/>
                <a:gd name="connsiteY18" fmla="*/ 36 h 10000"/>
                <a:gd name="connsiteX19" fmla="*/ 5810 w 10000"/>
                <a:gd name="connsiteY19" fmla="*/ 18 h 10000"/>
                <a:gd name="connsiteX20" fmla="*/ 6158 w 10000"/>
                <a:gd name="connsiteY20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3536 w 10000"/>
                <a:gd name="connsiteY16" fmla="*/ 251 h 10000"/>
                <a:gd name="connsiteX17" fmla="*/ 5582 w 10000"/>
                <a:gd name="connsiteY17" fmla="*/ 36 h 10000"/>
                <a:gd name="connsiteX18" fmla="*/ 5810 w 10000"/>
                <a:gd name="connsiteY18" fmla="*/ 18 h 10000"/>
                <a:gd name="connsiteX19" fmla="*/ 6158 w 10000"/>
                <a:gd name="connsiteY19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3536 w 10000"/>
                <a:gd name="connsiteY16" fmla="*/ 251 h 10000"/>
                <a:gd name="connsiteX17" fmla="*/ 5810 w 10000"/>
                <a:gd name="connsiteY17" fmla="*/ 18 h 10000"/>
                <a:gd name="connsiteX18" fmla="*/ 6158 w 10000"/>
                <a:gd name="connsiteY18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283 w 10000"/>
                <a:gd name="connsiteY10" fmla="*/ 7950 h 10000"/>
                <a:gd name="connsiteX11" fmla="*/ 174 w 10000"/>
                <a:gd name="connsiteY11" fmla="*/ 7717 h 10000"/>
                <a:gd name="connsiteX12" fmla="*/ 0 w 10000"/>
                <a:gd name="connsiteY12" fmla="*/ 6479 h 10000"/>
                <a:gd name="connsiteX13" fmla="*/ 54 w 10000"/>
                <a:gd name="connsiteY13" fmla="*/ 3964 h 10000"/>
                <a:gd name="connsiteX14" fmla="*/ 914 w 10000"/>
                <a:gd name="connsiteY14" fmla="*/ 1452 h 10000"/>
                <a:gd name="connsiteX15" fmla="*/ 1600 w 10000"/>
                <a:gd name="connsiteY15" fmla="*/ 753 h 10000"/>
                <a:gd name="connsiteX16" fmla="*/ 3536 w 10000"/>
                <a:gd name="connsiteY16" fmla="*/ 251 h 10000"/>
                <a:gd name="connsiteX17" fmla="*/ 6158 w 10000"/>
                <a:gd name="connsiteY17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403 w 10000"/>
                <a:gd name="connsiteY9" fmla="*/ 8182 h 10000"/>
                <a:gd name="connsiteX10" fmla="*/ 174 w 10000"/>
                <a:gd name="connsiteY10" fmla="*/ 7717 h 10000"/>
                <a:gd name="connsiteX11" fmla="*/ 0 w 10000"/>
                <a:gd name="connsiteY11" fmla="*/ 6479 h 10000"/>
                <a:gd name="connsiteX12" fmla="*/ 54 w 10000"/>
                <a:gd name="connsiteY12" fmla="*/ 3964 h 10000"/>
                <a:gd name="connsiteX13" fmla="*/ 914 w 10000"/>
                <a:gd name="connsiteY13" fmla="*/ 1452 h 10000"/>
                <a:gd name="connsiteX14" fmla="*/ 1600 w 10000"/>
                <a:gd name="connsiteY14" fmla="*/ 753 h 10000"/>
                <a:gd name="connsiteX15" fmla="*/ 3536 w 10000"/>
                <a:gd name="connsiteY15" fmla="*/ 251 h 10000"/>
                <a:gd name="connsiteX16" fmla="*/ 6158 w 10000"/>
                <a:gd name="connsiteY16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631 w 10000"/>
                <a:gd name="connsiteY8" fmla="*/ 8529 h 10000"/>
                <a:gd name="connsiteX9" fmla="*/ 174 w 10000"/>
                <a:gd name="connsiteY9" fmla="*/ 7717 h 10000"/>
                <a:gd name="connsiteX10" fmla="*/ 0 w 10000"/>
                <a:gd name="connsiteY10" fmla="*/ 6479 h 10000"/>
                <a:gd name="connsiteX11" fmla="*/ 54 w 10000"/>
                <a:gd name="connsiteY11" fmla="*/ 3964 h 10000"/>
                <a:gd name="connsiteX12" fmla="*/ 914 w 10000"/>
                <a:gd name="connsiteY12" fmla="*/ 1452 h 10000"/>
                <a:gd name="connsiteX13" fmla="*/ 1600 w 10000"/>
                <a:gd name="connsiteY13" fmla="*/ 753 h 10000"/>
                <a:gd name="connsiteX14" fmla="*/ 3536 w 10000"/>
                <a:gd name="connsiteY14" fmla="*/ 251 h 10000"/>
                <a:gd name="connsiteX15" fmla="*/ 6158 w 10000"/>
                <a:gd name="connsiteY15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654 w 10000"/>
                <a:gd name="connsiteY6" fmla="*/ 9150 h 10000"/>
                <a:gd name="connsiteX7" fmla="*/ 1197 w 10000"/>
                <a:gd name="connsiteY7" fmla="*/ 9073 h 10000"/>
                <a:gd name="connsiteX8" fmla="*/ 174 w 10000"/>
                <a:gd name="connsiteY8" fmla="*/ 7717 h 10000"/>
                <a:gd name="connsiteX9" fmla="*/ 0 w 10000"/>
                <a:gd name="connsiteY9" fmla="*/ 6479 h 10000"/>
                <a:gd name="connsiteX10" fmla="*/ 54 w 10000"/>
                <a:gd name="connsiteY10" fmla="*/ 3964 h 10000"/>
                <a:gd name="connsiteX11" fmla="*/ 914 w 10000"/>
                <a:gd name="connsiteY11" fmla="*/ 1452 h 10000"/>
                <a:gd name="connsiteX12" fmla="*/ 1600 w 10000"/>
                <a:gd name="connsiteY12" fmla="*/ 753 h 10000"/>
                <a:gd name="connsiteX13" fmla="*/ 3536 w 10000"/>
                <a:gd name="connsiteY13" fmla="*/ 251 h 10000"/>
                <a:gd name="connsiteX14" fmla="*/ 6158 w 10000"/>
                <a:gd name="connsiteY14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882 w 10000"/>
                <a:gd name="connsiteY5" fmla="*/ 9343 h 10000"/>
                <a:gd name="connsiteX6" fmla="*/ 1197 w 10000"/>
                <a:gd name="connsiteY6" fmla="*/ 9073 h 10000"/>
                <a:gd name="connsiteX7" fmla="*/ 174 w 10000"/>
                <a:gd name="connsiteY7" fmla="*/ 7717 h 10000"/>
                <a:gd name="connsiteX8" fmla="*/ 0 w 10000"/>
                <a:gd name="connsiteY8" fmla="*/ 6479 h 10000"/>
                <a:gd name="connsiteX9" fmla="*/ 54 w 10000"/>
                <a:gd name="connsiteY9" fmla="*/ 3964 h 10000"/>
                <a:gd name="connsiteX10" fmla="*/ 914 w 10000"/>
                <a:gd name="connsiteY10" fmla="*/ 1452 h 10000"/>
                <a:gd name="connsiteX11" fmla="*/ 1600 w 10000"/>
                <a:gd name="connsiteY11" fmla="*/ 753 h 10000"/>
                <a:gd name="connsiteX12" fmla="*/ 3536 w 10000"/>
                <a:gd name="connsiteY12" fmla="*/ 251 h 10000"/>
                <a:gd name="connsiteX13" fmla="*/ 6158 w 10000"/>
                <a:gd name="connsiteY13" fmla="*/ 0 h 10000"/>
                <a:gd name="connsiteX0" fmla="*/ 10000 w 10000"/>
                <a:gd name="connsiteY0" fmla="*/ 8979 h 10000"/>
                <a:gd name="connsiteX1" fmla="*/ 4276 w 10000"/>
                <a:gd name="connsiteY1" fmla="*/ 10000 h 10000"/>
                <a:gd name="connsiteX2" fmla="*/ 3819 w 10000"/>
                <a:gd name="connsiteY2" fmla="*/ 9885 h 10000"/>
                <a:gd name="connsiteX3" fmla="*/ 3134 w 10000"/>
                <a:gd name="connsiteY3" fmla="*/ 9809 h 10000"/>
                <a:gd name="connsiteX4" fmla="*/ 2448 w 10000"/>
                <a:gd name="connsiteY4" fmla="*/ 9611 h 10000"/>
                <a:gd name="connsiteX5" fmla="*/ 1197 w 10000"/>
                <a:gd name="connsiteY5" fmla="*/ 9073 h 10000"/>
                <a:gd name="connsiteX6" fmla="*/ 174 w 10000"/>
                <a:gd name="connsiteY6" fmla="*/ 7717 h 10000"/>
                <a:gd name="connsiteX7" fmla="*/ 0 w 10000"/>
                <a:gd name="connsiteY7" fmla="*/ 6479 h 10000"/>
                <a:gd name="connsiteX8" fmla="*/ 54 w 10000"/>
                <a:gd name="connsiteY8" fmla="*/ 3964 h 10000"/>
                <a:gd name="connsiteX9" fmla="*/ 914 w 10000"/>
                <a:gd name="connsiteY9" fmla="*/ 1452 h 10000"/>
                <a:gd name="connsiteX10" fmla="*/ 1600 w 10000"/>
                <a:gd name="connsiteY10" fmla="*/ 753 h 10000"/>
                <a:gd name="connsiteX11" fmla="*/ 3536 w 10000"/>
                <a:gd name="connsiteY11" fmla="*/ 251 h 10000"/>
                <a:gd name="connsiteX12" fmla="*/ 6158 w 10000"/>
                <a:gd name="connsiteY12" fmla="*/ 0 h 10000"/>
                <a:gd name="connsiteX0" fmla="*/ 10000 w 10000"/>
                <a:gd name="connsiteY0" fmla="*/ 8979 h 9885"/>
                <a:gd name="connsiteX1" fmla="*/ 3819 w 10000"/>
                <a:gd name="connsiteY1" fmla="*/ 9885 h 9885"/>
                <a:gd name="connsiteX2" fmla="*/ 3134 w 10000"/>
                <a:gd name="connsiteY2" fmla="*/ 9809 h 9885"/>
                <a:gd name="connsiteX3" fmla="*/ 2448 w 10000"/>
                <a:gd name="connsiteY3" fmla="*/ 9611 h 9885"/>
                <a:gd name="connsiteX4" fmla="*/ 1197 w 10000"/>
                <a:gd name="connsiteY4" fmla="*/ 9073 h 9885"/>
                <a:gd name="connsiteX5" fmla="*/ 174 w 10000"/>
                <a:gd name="connsiteY5" fmla="*/ 7717 h 9885"/>
                <a:gd name="connsiteX6" fmla="*/ 0 w 10000"/>
                <a:gd name="connsiteY6" fmla="*/ 6479 h 9885"/>
                <a:gd name="connsiteX7" fmla="*/ 54 w 10000"/>
                <a:gd name="connsiteY7" fmla="*/ 3964 h 9885"/>
                <a:gd name="connsiteX8" fmla="*/ 914 w 10000"/>
                <a:gd name="connsiteY8" fmla="*/ 1452 h 9885"/>
                <a:gd name="connsiteX9" fmla="*/ 1600 w 10000"/>
                <a:gd name="connsiteY9" fmla="*/ 753 h 9885"/>
                <a:gd name="connsiteX10" fmla="*/ 3536 w 10000"/>
                <a:gd name="connsiteY10" fmla="*/ 251 h 9885"/>
                <a:gd name="connsiteX11" fmla="*/ 6158 w 10000"/>
                <a:gd name="connsiteY11" fmla="*/ 0 h 9885"/>
                <a:gd name="connsiteX0" fmla="*/ 10000 w 10000"/>
                <a:gd name="connsiteY0" fmla="*/ 9083 h 9923"/>
                <a:gd name="connsiteX1" fmla="*/ 3134 w 10000"/>
                <a:gd name="connsiteY1" fmla="*/ 9923 h 9923"/>
                <a:gd name="connsiteX2" fmla="*/ 2448 w 10000"/>
                <a:gd name="connsiteY2" fmla="*/ 9723 h 9923"/>
                <a:gd name="connsiteX3" fmla="*/ 1197 w 10000"/>
                <a:gd name="connsiteY3" fmla="*/ 9179 h 9923"/>
                <a:gd name="connsiteX4" fmla="*/ 174 w 10000"/>
                <a:gd name="connsiteY4" fmla="*/ 7807 h 9923"/>
                <a:gd name="connsiteX5" fmla="*/ 0 w 10000"/>
                <a:gd name="connsiteY5" fmla="*/ 6554 h 9923"/>
                <a:gd name="connsiteX6" fmla="*/ 54 w 10000"/>
                <a:gd name="connsiteY6" fmla="*/ 4010 h 9923"/>
                <a:gd name="connsiteX7" fmla="*/ 914 w 10000"/>
                <a:gd name="connsiteY7" fmla="*/ 1469 h 9923"/>
                <a:gd name="connsiteX8" fmla="*/ 1600 w 10000"/>
                <a:gd name="connsiteY8" fmla="*/ 762 h 9923"/>
                <a:gd name="connsiteX9" fmla="*/ 3536 w 10000"/>
                <a:gd name="connsiteY9" fmla="*/ 254 h 9923"/>
                <a:gd name="connsiteX10" fmla="*/ 6158 w 10000"/>
                <a:gd name="connsiteY10" fmla="*/ 0 h 9923"/>
                <a:gd name="connsiteX0" fmla="*/ 10000 w 10000"/>
                <a:gd name="connsiteY0" fmla="*/ 9153 h 9798"/>
                <a:gd name="connsiteX1" fmla="*/ 2448 w 10000"/>
                <a:gd name="connsiteY1" fmla="*/ 9798 h 9798"/>
                <a:gd name="connsiteX2" fmla="*/ 1197 w 10000"/>
                <a:gd name="connsiteY2" fmla="*/ 9250 h 9798"/>
                <a:gd name="connsiteX3" fmla="*/ 174 w 10000"/>
                <a:gd name="connsiteY3" fmla="*/ 7868 h 9798"/>
                <a:gd name="connsiteX4" fmla="*/ 0 w 10000"/>
                <a:gd name="connsiteY4" fmla="*/ 6605 h 9798"/>
                <a:gd name="connsiteX5" fmla="*/ 54 w 10000"/>
                <a:gd name="connsiteY5" fmla="*/ 4041 h 9798"/>
                <a:gd name="connsiteX6" fmla="*/ 914 w 10000"/>
                <a:gd name="connsiteY6" fmla="*/ 1480 h 9798"/>
                <a:gd name="connsiteX7" fmla="*/ 1600 w 10000"/>
                <a:gd name="connsiteY7" fmla="*/ 768 h 9798"/>
                <a:gd name="connsiteX8" fmla="*/ 3536 w 10000"/>
                <a:gd name="connsiteY8" fmla="*/ 256 h 9798"/>
                <a:gd name="connsiteX9" fmla="*/ 6158 w 10000"/>
                <a:gd name="connsiteY9" fmla="*/ 0 h 9798"/>
                <a:gd name="connsiteX0" fmla="*/ 10000 w 10000"/>
                <a:gd name="connsiteY0" fmla="*/ 9342 h 9441"/>
                <a:gd name="connsiteX1" fmla="*/ 1197 w 10000"/>
                <a:gd name="connsiteY1" fmla="*/ 9441 h 9441"/>
                <a:gd name="connsiteX2" fmla="*/ 174 w 10000"/>
                <a:gd name="connsiteY2" fmla="*/ 8030 h 9441"/>
                <a:gd name="connsiteX3" fmla="*/ 0 w 10000"/>
                <a:gd name="connsiteY3" fmla="*/ 6741 h 9441"/>
                <a:gd name="connsiteX4" fmla="*/ 54 w 10000"/>
                <a:gd name="connsiteY4" fmla="*/ 4124 h 9441"/>
                <a:gd name="connsiteX5" fmla="*/ 914 w 10000"/>
                <a:gd name="connsiteY5" fmla="*/ 1511 h 9441"/>
                <a:gd name="connsiteX6" fmla="*/ 1600 w 10000"/>
                <a:gd name="connsiteY6" fmla="*/ 784 h 9441"/>
                <a:gd name="connsiteX7" fmla="*/ 3536 w 10000"/>
                <a:gd name="connsiteY7" fmla="*/ 261 h 9441"/>
                <a:gd name="connsiteX8" fmla="*/ 6158 w 10000"/>
                <a:gd name="connsiteY8" fmla="*/ 0 h 9441"/>
                <a:gd name="connsiteX0" fmla="*/ 10000 w 10000"/>
                <a:gd name="connsiteY0" fmla="*/ 9895 h 9895"/>
                <a:gd name="connsiteX1" fmla="*/ 174 w 10000"/>
                <a:gd name="connsiteY1" fmla="*/ 8505 h 9895"/>
                <a:gd name="connsiteX2" fmla="*/ 0 w 10000"/>
                <a:gd name="connsiteY2" fmla="*/ 7140 h 9895"/>
                <a:gd name="connsiteX3" fmla="*/ 54 w 10000"/>
                <a:gd name="connsiteY3" fmla="*/ 4368 h 9895"/>
                <a:gd name="connsiteX4" fmla="*/ 914 w 10000"/>
                <a:gd name="connsiteY4" fmla="*/ 1600 h 9895"/>
                <a:gd name="connsiteX5" fmla="*/ 1600 w 10000"/>
                <a:gd name="connsiteY5" fmla="*/ 830 h 9895"/>
                <a:gd name="connsiteX6" fmla="*/ 3536 w 10000"/>
                <a:gd name="connsiteY6" fmla="*/ 276 h 9895"/>
                <a:gd name="connsiteX7" fmla="*/ 6158 w 10000"/>
                <a:gd name="connsiteY7" fmla="*/ 0 h 9895"/>
                <a:gd name="connsiteX0" fmla="*/ 10000 w 10000"/>
                <a:gd name="connsiteY0" fmla="*/ 10000 h 10000"/>
                <a:gd name="connsiteX1" fmla="*/ 174 w 10000"/>
                <a:gd name="connsiteY1" fmla="*/ 8595 h 10000"/>
                <a:gd name="connsiteX2" fmla="*/ 0 w 10000"/>
                <a:gd name="connsiteY2" fmla="*/ 7216 h 10000"/>
                <a:gd name="connsiteX3" fmla="*/ 54 w 10000"/>
                <a:gd name="connsiteY3" fmla="*/ 4414 h 10000"/>
                <a:gd name="connsiteX4" fmla="*/ 914 w 10000"/>
                <a:gd name="connsiteY4" fmla="*/ 1617 h 10000"/>
                <a:gd name="connsiteX5" fmla="*/ 1600 w 10000"/>
                <a:gd name="connsiteY5" fmla="*/ 839 h 10000"/>
                <a:gd name="connsiteX6" fmla="*/ 3536 w 10000"/>
                <a:gd name="connsiteY6" fmla="*/ 279 h 10000"/>
                <a:gd name="connsiteX7" fmla="*/ 6158 w 10000"/>
                <a:gd name="connsiteY7" fmla="*/ 0 h 10000"/>
                <a:gd name="connsiteX0" fmla="*/ 10000 w 10000"/>
                <a:gd name="connsiteY0" fmla="*/ 10000 h 10000"/>
                <a:gd name="connsiteX1" fmla="*/ 1894 w 10000"/>
                <a:gd name="connsiteY1" fmla="*/ 9340 h 10000"/>
                <a:gd name="connsiteX2" fmla="*/ 0 w 10000"/>
                <a:gd name="connsiteY2" fmla="*/ 7216 h 10000"/>
                <a:gd name="connsiteX3" fmla="*/ 54 w 10000"/>
                <a:gd name="connsiteY3" fmla="*/ 4414 h 10000"/>
                <a:gd name="connsiteX4" fmla="*/ 914 w 10000"/>
                <a:gd name="connsiteY4" fmla="*/ 1617 h 10000"/>
                <a:gd name="connsiteX5" fmla="*/ 1600 w 10000"/>
                <a:gd name="connsiteY5" fmla="*/ 839 h 10000"/>
                <a:gd name="connsiteX6" fmla="*/ 3536 w 10000"/>
                <a:gd name="connsiteY6" fmla="*/ 279 h 10000"/>
                <a:gd name="connsiteX7" fmla="*/ 6158 w 10000"/>
                <a:gd name="connsiteY7" fmla="*/ 0 h 10000"/>
                <a:gd name="connsiteX0" fmla="*/ 10000 w 10000"/>
                <a:gd name="connsiteY0" fmla="*/ 10000 h 10000"/>
                <a:gd name="connsiteX1" fmla="*/ 1894 w 10000"/>
                <a:gd name="connsiteY1" fmla="*/ 9340 h 10000"/>
                <a:gd name="connsiteX2" fmla="*/ 0 w 10000"/>
                <a:gd name="connsiteY2" fmla="*/ 7216 h 10000"/>
                <a:gd name="connsiteX3" fmla="*/ 54 w 10000"/>
                <a:gd name="connsiteY3" fmla="*/ 4414 h 10000"/>
                <a:gd name="connsiteX4" fmla="*/ 914 w 10000"/>
                <a:gd name="connsiteY4" fmla="*/ 1617 h 10000"/>
                <a:gd name="connsiteX5" fmla="*/ 1600 w 10000"/>
                <a:gd name="connsiteY5" fmla="*/ 839 h 10000"/>
                <a:gd name="connsiteX6" fmla="*/ 3536 w 10000"/>
                <a:gd name="connsiteY6" fmla="*/ 279 h 10000"/>
                <a:gd name="connsiteX7" fmla="*/ 6158 w 10000"/>
                <a:gd name="connsiteY7" fmla="*/ 0 h 10000"/>
                <a:gd name="connsiteX0" fmla="*/ 10000 w 10000"/>
                <a:gd name="connsiteY0" fmla="*/ 10000 h 10058"/>
                <a:gd name="connsiteX1" fmla="*/ 1894 w 10000"/>
                <a:gd name="connsiteY1" fmla="*/ 9340 h 10058"/>
                <a:gd name="connsiteX2" fmla="*/ 0 w 10000"/>
                <a:gd name="connsiteY2" fmla="*/ 7216 h 10058"/>
                <a:gd name="connsiteX3" fmla="*/ 54 w 10000"/>
                <a:gd name="connsiteY3" fmla="*/ 4414 h 10058"/>
                <a:gd name="connsiteX4" fmla="*/ 914 w 10000"/>
                <a:gd name="connsiteY4" fmla="*/ 1617 h 10058"/>
                <a:gd name="connsiteX5" fmla="*/ 1600 w 10000"/>
                <a:gd name="connsiteY5" fmla="*/ 839 h 10058"/>
                <a:gd name="connsiteX6" fmla="*/ 3536 w 10000"/>
                <a:gd name="connsiteY6" fmla="*/ 279 h 10058"/>
                <a:gd name="connsiteX7" fmla="*/ 6158 w 10000"/>
                <a:gd name="connsiteY7" fmla="*/ 0 h 10058"/>
                <a:gd name="connsiteX0" fmla="*/ 9674 w 9674"/>
                <a:gd name="connsiteY0" fmla="*/ 10009 h 10040"/>
                <a:gd name="connsiteX1" fmla="*/ 1894 w 9674"/>
                <a:gd name="connsiteY1" fmla="*/ 9340 h 10040"/>
                <a:gd name="connsiteX2" fmla="*/ 0 w 9674"/>
                <a:gd name="connsiteY2" fmla="*/ 7216 h 10040"/>
                <a:gd name="connsiteX3" fmla="*/ 54 w 9674"/>
                <a:gd name="connsiteY3" fmla="*/ 4414 h 10040"/>
                <a:gd name="connsiteX4" fmla="*/ 914 w 9674"/>
                <a:gd name="connsiteY4" fmla="*/ 1617 h 10040"/>
                <a:gd name="connsiteX5" fmla="*/ 1600 w 9674"/>
                <a:gd name="connsiteY5" fmla="*/ 839 h 10040"/>
                <a:gd name="connsiteX6" fmla="*/ 3536 w 9674"/>
                <a:gd name="connsiteY6" fmla="*/ 279 h 10040"/>
                <a:gd name="connsiteX7" fmla="*/ 6158 w 9674"/>
                <a:gd name="connsiteY7" fmla="*/ 0 h 10040"/>
                <a:gd name="connsiteX0" fmla="*/ 10000 w 10000"/>
                <a:gd name="connsiteY0" fmla="*/ 9851 h 9890"/>
                <a:gd name="connsiteX1" fmla="*/ 1958 w 10000"/>
                <a:gd name="connsiteY1" fmla="*/ 9303 h 9890"/>
                <a:gd name="connsiteX2" fmla="*/ 0 w 10000"/>
                <a:gd name="connsiteY2" fmla="*/ 7187 h 9890"/>
                <a:gd name="connsiteX3" fmla="*/ 56 w 10000"/>
                <a:gd name="connsiteY3" fmla="*/ 4396 h 9890"/>
                <a:gd name="connsiteX4" fmla="*/ 945 w 10000"/>
                <a:gd name="connsiteY4" fmla="*/ 1611 h 9890"/>
                <a:gd name="connsiteX5" fmla="*/ 1654 w 10000"/>
                <a:gd name="connsiteY5" fmla="*/ 836 h 9890"/>
                <a:gd name="connsiteX6" fmla="*/ 3655 w 10000"/>
                <a:gd name="connsiteY6" fmla="*/ 278 h 9890"/>
                <a:gd name="connsiteX7" fmla="*/ 6366 w 10000"/>
                <a:gd name="connsiteY7" fmla="*/ 0 h 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9890">
                  <a:moveTo>
                    <a:pt x="10000" y="9851"/>
                  </a:moveTo>
                  <a:cubicBezTo>
                    <a:pt x="7003" y="9992"/>
                    <a:pt x="3625" y="9747"/>
                    <a:pt x="1958" y="9303"/>
                  </a:cubicBezTo>
                  <a:cubicBezTo>
                    <a:pt x="291" y="8859"/>
                    <a:pt x="33" y="7650"/>
                    <a:pt x="0" y="7187"/>
                  </a:cubicBezTo>
                  <a:cubicBezTo>
                    <a:pt x="23" y="6259"/>
                    <a:pt x="23" y="5329"/>
                    <a:pt x="56" y="4396"/>
                  </a:cubicBezTo>
                  <a:cubicBezTo>
                    <a:pt x="90" y="3504"/>
                    <a:pt x="180" y="2475"/>
                    <a:pt x="945" y="1611"/>
                  </a:cubicBezTo>
                  <a:cubicBezTo>
                    <a:pt x="989" y="1516"/>
                    <a:pt x="1406" y="943"/>
                    <a:pt x="1654" y="836"/>
                  </a:cubicBezTo>
                  <a:cubicBezTo>
                    <a:pt x="2106" y="613"/>
                    <a:pt x="2969" y="410"/>
                    <a:pt x="3655" y="278"/>
                  </a:cubicBezTo>
                  <a:cubicBezTo>
                    <a:pt x="4441" y="139"/>
                    <a:pt x="5801" y="58"/>
                    <a:pt x="6366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792" y="3336"/>
              <a:ext cx="771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Branch</a:t>
              </a:r>
              <a:b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</a:b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executed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654" y="819"/>
              <a:ext cx="110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Next fetch started</a:t>
              </a:r>
            </a:p>
          </p:txBody>
        </p:sp>
      </p:grp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36550" y="1944826"/>
            <a:ext cx="3797300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Modern processors may have &gt; 10 pipeline stages between next PC calculation and branch resolution !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65125" y="3606939"/>
            <a:ext cx="34925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How much work is lost if pipeline doesn’t follow correct instruction flow</a:t>
            </a: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?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33400" y="4948376"/>
            <a:ext cx="36877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~ Loop length x pipeline width + buffers</a:t>
            </a:r>
          </a:p>
        </p:txBody>
      </p:sp>
    </p:spTree>
    <p:extLst>
      <p:ext uri="{BB962C8B-B14F-4D97-AF65-F5344CB8AC3E}">
        <p14:creationId xmlns:p14="http://schemas.microsoft.com/office/powerpoint/2010/main" val="21753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Interlocking Versus Bypassing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216"/>
          <p:cNvSpPr txBox="1"/>
          <p:nvPr/>
        </p:nvSpPr>
        <p:spPr>
          <a:xfrm>
            <a:off x="3478823" y="1425576"/>
            <a:ext cx="2770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x1, x3, x5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x2, x1, x4</a:t>
            </a:r>
          </a:p>
        </p:txBody>
      </p:sp>
      <p:grpSp>
        <p:nvGrpSpPr>
          <p:cNvPr id="7" name="Group 33"/>
          <p:cNvGrpSpPr/>
          <p:nvPr/>
        </p:nvGrpSpPr>
        <p:grpSpPr>
          <a:xfrm>
            <a:off x="888023" y="2568576"/>
            <a:ext cx="457200" cy="457200"/>
            <a:chOff x="1524000" y="2667000"/>
            <a:chExt cx="457200" cy="457200"/>
          </a:xfrm>
        </p:grpSpPr>
        <p:sp>
          <p:nvSpPr>
            <p:cNvPr id="8" name="Rectangle 6"/>
            <p:cNvSpPr/>
            <p:nvPr/>
          </p:nvSpPr>
          <p:spPr>
            <a:xfrm>
              <a:off x="1524000" y="2667000"/>
              <a:ext cx="4572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F</a:t>
              </a:r>
            </a:p>
          </p:txBody>
        </p:sp>
        <p:grpSp>
          <p:nvGrpSpPr>
            <p:cNvPr id="9" name="Group 7"/>
            <p:cNvGrpSpPr/>
            <p:nvPr/>
          </p:nvGrpSpPr>
          <p:grpSpPr>
            <a:xfrm>
              <a:off x="1904997" y="2667000"/>
              <a:ext cx="76200" cy="457200"/>
              <a:chOff x="7162800" y="2180537"/>
              <a:chExt cx="457201" cy="2110427"/>
            </a:xfrm>
          </p:grpSpPr>
          <p:sp>
            <p:nvSpPr>
              <p:cNvPr id="10" name="Rectangle 9"/>
              <p:cNvSpPr/>
              <p:nvPr/>
            </p:nvSpPr>
            <p:spPr>
              <a:xfrm rot="162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7162800" y="3962989"/>
                <a:ext cx="457200" cy="327975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</p:grpSp>
      <p:sp>
        <p:nvSpPr>
          <p:cNvPr id="12" name="TextBox 217"/>
          <p:cNvSpPr txBox="1"/>
          <p:nvPr/>
        </p:nvSpPr>
        <p:spPr>
          <a:xfrm>
            <a:off x="3402623" y="256857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x1, x3, x5</a:t>
            </a:r>
          </a:p>
        </p:txBody>
      </p:sp>
      <p:grpSp>
        <p:nvGrpSpPr>
          <p:cNvPr id="13" name="Group 287"/>
          <p:cNvGrpSpPr/>
          <p:nvPr/>
        </p:nvGrpSpPr>
        <p:grpSpPr>
          <a:xfrm>
            <a:off x="1345223" y="2568576"/>
            <a:ext cx="457200" cy="914400"/>
            <a:chOff x="1371600" y="2057400"/>
            <a:chExt cx="457200" cy="914400"/>
          </a:xfrm>
        </p:grpSpPr>
        <p:grpSp>
          <p:nvGrpSpPr>
            <p:cNvPr id="14" name="Group 39"/>
            <p:cNvGrpSpPr/>
            <p:nvPr/>
          </p:nvGrpSpPr>
          <p:grpSpPr>
            <a:xfrm>
              <a:off x="1371600" y="2057400"/>
              <a:ext cx="457200" cy="457200"/>
              <a:chOff x="1524000" y="2667000"/>
              <a:chExt cx="457200" cy="457200"/>
            </a:xfrm>
          </p:grpSpPr>
          <p:sp>
            <p:nvSpPr>
              <p:cNvPr id="20" name="Rectangle 4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21" name="Group 4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2" name="Rectangle 4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3" name="Isosceles Triangle 4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5" name="Group 61"/>
            <p:cNvGrpSpPr/>
            <p:nvPr/>
          </p:nvGrpSpPr>
          <p:grpSpPr>
            <a:xfrm>
              <a:off x="1371600" y="2514600"/>
              <a:ext cx="457200" cy="457200"/>
              <a:chOff x="1524000" y="2667000"/>
              <a:chExt cx="457200" cy="457200"/>
            </a:xfrm>
          </p:grpSpPr>
          <p:sp>
            <p:nvSpPr>
              <p:cNvPr id="16" name="Rectangle 8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7" name="Group 8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" name="Rectangle 8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9" name="Isosceles Triangle 8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24" name="Group 288"/>
          <p:cNvGrpSpPr/>
          <p:nvPr/>
        </p:nvGrpSpPr>
        <p:grpSpPr>
          <a:xfrm>
            <a:off x="1802423" y="2568576"/>
            <a:ext cx="457200" cy="1371600"/>
            <a:chOff x="1828800" y="2057400"/>
            <a:chExt cx="457200" cy="1371600"/>
          </a:xfrm>
        </p:grpSpPr>
        <p:grpSp>
          <p:nvGrpSpPr>
            <p:cNvPr id="25" name="Group 44"/>
            <p:cNvGrpSpPr/>
            <p:nvPr/>
          </p:nvGrpSpPr>
          <p:grpSpPr>
            <a:xfrm>
              <a:off x="1828800" y="2057400"/>
              <a:ext cx="457200" cy="457200"/>
              <a:chOff x="1524000" y="2667000"/>
              <a:chExt cx="457200" cy="457200"/>
            </a:xfrm>
          </p:grpSpPr>
          <p:sp>
            <p:nvSpPr>
              <p:cNvPr id="36" name="Rectangle 4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37" name="Group 4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8" name="Rectangle 4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9" name="Isosceles Triangle 4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6" name="Group 62"/>
            <p:cNvGrpSpPr/>
            <p:nvPr/>
          </p:nvGrpSpPr>
          <p:grpSpPr>
            <a:xfrm>
              <a:off x="1828800" y="2514600"/>
              <a:ext cx="457200" cy="457200"/>
              <a:chOff x="1524000" y="2667000"/>
              <a:chExt cx="457200" cy="457200"/>
            </a:xfrm>
          </p:grpSpPr>
          <p:sp>
            <p:nvSpPr>
              <p:cNvPr id="32" name="Rectangle 7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33" name="Group 7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4" name="Rectangle 8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5" name="Isosceles Triangle 8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27" name="Group 87"/>
            <p:cNvGrpSpPr/>
            <p:nvPr/>
          </p:nvGrpSpPr>
          <p:grpSpPr>
            <a:xfrm>
              <a:off x="1828800" y="2971800"/>
              <a:ext cx="457200" cy="457200"/>
              <a:chOff x="1524000" y="2667000"/>
              <a:chExt cx="457200" cy="457200"/>
            </a:xfrm>
          </p:grpSpPr>
          <p:sp>
            <p:nvSpPr>
              <p:cNvPr id="28" name="Rectangle 10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9" name="Group 10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0" name="Rectangle 11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1" name="Isosceles Triangle 11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sp>
        <p:nvSpPr>
          <p:cNvPr id="40" name="TextBox 250"/>
          <p:cNvSpPr txBox="1"/>
          <p:nvPr/>
        </p:nvSpPr>
        <p:spPr>
          <a:xfrm>
            <a:off x="5079023" y="439737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x2, x1, x4</a:t>
            </a:r>
          </a:p>
        </p:txBody>
      </p:sp>
      <p:grpSp>
        <p:nvGrpSpPr>
          <p:cNvPr id="41" name="Group 290"/>
          <p:cNvGrpSpPr/>
          <p:nvPr/>
        </p:nvGrpSpPr>
        <p:grpSpPr>
          <a:xfrm>
            <a:off x="2716823" y="2568576"/>
            <a:ext cx="2326892" cy="2286000"/>
            <a:chOff x="2743200" y="2057400"/>
            <a:chExt cx="2326892" cy="2286000"/>
          </a:xfrm>
        </p:grpSpPr>
        <p:grpSp>
          <p:nvGrpSpPr>
            <p:cNvPr id="42" name="Group 54"/>
            <p:cNvGrpSpPr/>
            <p:nvPr/>
          </p:nvGrpSpPr>
          <p:grpSpPr>
            <a:xfrm>
              <a:off x="2743200" y="2057400"/>
              <a:ext cx="457200" cy="457200"/>
              <a:chOff x="1524000" y="2667000"/>
              <a:chExt cx="457200" cy="457200"/>
            </a:xfrm>
          </p:grpSpPr>
          <p:sp>
            <p:nvSpPr>
              <p:cNvPr id="64" name="Rectangle 5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65" name="Group 5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66" name="Rectangle 5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67" name="Isosceles Triangle 5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43" name="Group 64"/>
            <p:cNvGrpSpPr/>
            <p:nvPr/>
          </p:nvGrpSpPr>
          <p:grpSpPr>
            <a:xfrm>
              <a:off x="2743200" y="2514600"/>
              <a:ext cx="457200" cy="457200"/>
              <a:chOff x="1524000" y="2667000"/>
              <a:chExt cx="457200" cy="457200"/>
            </a:xfrm>
          </p:grpSpPr>
          <p:sp>
            <p:nvSpPr>
              <p:cNvPr id="60" name="Rectangle 7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61" name="Group 7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62" name="Rectangle 7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63" name="Isosceles Triangle 7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44" name="Group 89"/>
            <p:cNvGrpSpPr/>
            <p:nvPr/>
          </p:nvGrpSpPr>
          <p:grpSpPr>
            <a:xfrm>
              <a:off x="2743200" y="2971800"/>
              <a:ext cx="457200" cy="457200"/>
              <a:chOff x="1524000" y="2667000"/>
              <a:chExt cx="457200" cy="457200"/>
            </a:xfrm>
          </p:grpSpPr>
          <p:sp>
            <p:nvSpPr>
              <p:cNvPr id="56" name="Rectangle 10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57" name="Group 10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8" name="Rectangle 10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59" name="Isosceles Triangle 10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sp>
          <p:nvSpPr>
            <p:cNvPr id="45" name="TextBox 223"/>
            <p:cNvSpPr txBox="1"/>
            <p:nvPr/>
          </p:nvSpPr>
          <p:spPr>
            <a:xfrm>
              <a:off x="4191000" y="2971800"/>
              <a:ext cx="87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  <p:grpSp>
          <p:nvGrpSpPr>
            <p:cNvPr id="46" name="Group 225"/>
            <p:cNvGrpSpPr/>
            <p:nvPr/>
          </p:nvGrpSpPr>
          <p:grpSpPr>
            <a:xfrm>
              <a:off x="2743200" y="3886200"/>
              <a:ext cx="457200" cy="457200"/>
              <a:chOff x="1524000" y="2667000"/>
              <a:chExt cx="457200" cy="457200"/>
            </a:xfrm>
          </p:grpSpPr>
          <p:sp>
            <p:nvSpPr>
              <p:cNvPr id="52" name="Rectangle 246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53" name="Group 247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4" name="Rectangle 248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55" name="Isosceles Triangle 249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47" name="Group 114"/>
            <p:cNvGrpSpPr/>
            <p:nvPr/>
          </p:nvGrpSpPr>
          <p:grpSpPr>
            <a:xfrm>
              <a:off x="2743200" y="3429000"/>
              <a:ext cx="457200" cy="457200"/>
              <a:chOff x="1524000" y="2667000"/>
              <a:chExt cx="457200" cy="457200"/>
            </a:xfrm>
          </p:grpSpPr>
          <p:sp>
            <p:nvSpPr>
              <p:cNvPr id="48" name="Rectangle 13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49" name="Group 13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0" name="Rectangle 1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51" name="Isosceles Triangle 1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68" name="Group 292"/>
          <p:cNvGrpSpPr/>
          <p:nvPr/>
        </p:nvGrpSpPr>
        <p:grpSpPr>
          <a:xfrm>
            <a:off x="3631223" y="3482976"/>
            <a:ext cx="1371600" cy="1371600"/>
            <a:chOff x="3657600" y="2971800"/>
            <a:chExt cx="1371600" cy="1371600"/>
          </a:xfrm>
        </p:grpSpPr>
        <p:grpSp>
          <p:nvGrpSpPr>
            <p:cNvPr id="69" name="Group 91"/>
            <p:cNvGrpSpPr/>
            <p:nvPr/>
          </p:nvGrpSpPr>
          <p:grpSpPr>
            <a:xfrm>
              <a:off x="3657600" y="2971800"/>
              <a:ext cx="457200" cy="457200"/>
              <a:chOff x="1524000" y="2667000"/>
              <a:chExt cx="457200" cy="457200"/>
            </a:xfrm>
          </p:grpSpPr>
          <p:sp>
            <p:nvSpPr>
              <p:cNvPr id="95" name="Rectangle 9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96" name="Group 9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97" name="Rectangle 9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98" name="Isosceles Triangle 9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70" name="Group 227"/>
            <p:cNvGrpSpPr/>
            <p:nvPr/>
          </p:nvGrpSpPr>
          <p:grpSpPr>
            <a:xfrm>
              <a:off x="3657600" y="3886200"/>
              <a:ext cx="457200" cy="457200"/>
              <a:chOff x="1524000" y="2667000"/>
              <a:chExt cx="457200" cy="457200"/>
            </a:xfrm>
          </p:grpSpPr>
          <p:sp>
            <p:nvSpPr>
              <p:cNvPr id="91" name="Rectangle 23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92" name="Group 23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93" name="Rectangle 24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94" name="Isosceles Triangle 24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71" name="Group 228"/>
            <p:cNvGrpSpPr/>
            <p:nvPr/>
          </p:nvGrpSpPr>
          <p:grpSpPr>
            <a:xfrm>
              <a:off x="4114800" y="3886200"/>
              <a:ext cx="457200" cy="457200"/>
              <a:chOff x="1524000" y="2667000"/>
              <a:chExt cx="457200" cy="457200"/>
            </a:xfrm>
          </p:grpSpPr>
          <p:sp>
            <p:nvSpPr>
              <p:cNvPr id="87" name="Rectangle 23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88" name="Group 23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9" name="Rectangle 23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90" name="Isosceles Triangle 23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72" name="Group 229"/>
            <p:cNvGrpSpPr/>
            <p:nvPr/>
          </p:nvGrpSpPr>
          <p:grpSpPr>
            <a:xfrm>
              <a:off x="4572000" y="3886200"/>
              <a:ext cx="457200" cy="457200"/>
              <a:chOff x="1524000" y="2667000"/>
              <a:chExt cx="457200" cy="457200"/>
            </a:xfrm>
          </p:grpSpPr>
          <p:sp>
            <p:nvSpPr>
              <p:cNvPr id="83" name="Rectangle 230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84" name="Group 23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5" name="Rectangle 2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86" name="Isosceles Triangle 2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73" name="Group 116"/>
            <p:cNvGrpSpPr/>
            <p:nvPr/>
          </p:nvGrpSpPr>
          <p:grpSpPr>
            <a:xfrm>
              <a:off x="3657600" y="3429000"/>
              <a:ext cx="457200" cy="457200"/>
              <a:chOff x="1524000" y="2667000"/>
              <a:chExt cx="457200" cy="457200"/>
            </a:xfrm>
          </p:grpSpPr>
          <p:sp>
            <p:nvSpPr>
              <p:cNvPr id="79" name="Rectangle 12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80" name="Group 12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1" name="Rectangle 124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82" name="Isosceles Triangle 125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74" name="Group 117"/>
            <p:cNvGrpSpPr/>
            <p:nvPr/>
          </p:nvGrpSpPr>
          <p:grpSpPr>
            <a:xfrm>
              <a:off x="4114800" y="3429000"/>
              <a:ext cx="457200" cy="457200"/>
              <a:chOff x="1524000" y="2667000"/>
              <a:chExt cx="457200" cy="457200"/>
            </a:xfrm>
          </p:grpSpPr>
          <p:sp>
            <p:nvSpPr>
              <p:cNvPr id="75" name="Rectangle 11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76" name="Group 11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77" name="Rectangle 12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78" name="Isosceles Triangle 12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99" name="Group 293"/>
          <p:cNvGrpSpPr/>
          <p:nvPr/>
        </p:nvGrpSpPr>
        <p:grpSpPr>
          <a:xfrm>
            <a:off x="3174023" y="3025776"/>
            <a:ext cx="2326892" cy="1828800"/>
            <a:chOff x="3200400" y="2514600"/>
            <a:chExt cx="2326892" cy="1828800"/>
          </a:xfrm>
        </p:grpSpPr>
        <p:grpSp>
          <p:nvGrpSpPr>
            <p:cNvPr id="100" name="Group 291"/>
            <p:cNvGrpSpPr/>
            <p:nvPr/>
          </p:nvGrpSpPr>
          <p:grpSpPr>
            <a:xfrm>
              <a:off x="3200400" y="2514600"/>
              <a:ext cx="457200" cy="1828800"/>
              <a:chOff x="3200400" y="2514600"/>
              <a:chExt cx="457200" cy="1828800"/>
            </a:xfrm>
          </p:grpSpPr>
          <p:grpSp>
            <p:nvGrpSpPr>
              <p:cNvPr id="102" name="Group 65"/>
              <p:cNvGrpSpPr/>
              <p:nvPr/>
            </p:nvGrpSpPr>
            <p:grpSpPr>
              <a:xfrm>
                <a:off x="32004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18" name="Rectangle 6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W</a:t>
                  </a:r>
                </a:p>
              </p:txBody>
            </p:sp>
            <p:grpSp>
              <p:nvGrpSpPr>
                <p:cNvPr id="119" name="Group 6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20" name="Rectangle 6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21" name="Isosceles Triangle 6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03" name="Group 90"/>
              <p:cNvGrpSpPr/>
              <p:nvPr/>
            </p:nvGrpSpPr>
            <p:grpSpPr>
              <a:xfrm>
                <a:off x="32004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14" name="Rectangle 9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115" name="Group 9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16" name="Rectangle 9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17" name="Isosceles Triangle 9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04" name="Group 226"/>
              <p:cNvGrpSpPr/>
              <p:nvPr/>
            </p:nvGrpSpPr>
            <p:grpSpPr>
              <a:xfrm>
                <a:off x="3200400" y="3886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10" name="Rectangle 242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11" name="Group 243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12" name="Rectangle 244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13" name="Isosceles Triangle 245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05" name="Group 115"/>
              <p:cNvGrpSpPr/>
              <p:nvPr/>
            </p:nvGrpSpPr>
            <p:grpSpPr>
              <a:xfrm>
                <a:off x="32004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06" name="Rectangle 126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07" name="Group 127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08" name="Rectangle 128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09" name="Isosceles Triangle 129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101" name="TextBox 251"/>
            <p:cNvSpPr txBox="1"/>
            <p:nvPr/>
          </p:nvSpPr>
          <p:spPr>
            <a:xfrm>
              <a:off x="4648200" y="3429000"/>
              <a:ext cx="879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bubble</a:t>
              </a:r>
            </a:p>
          </p:txBody>
        </p:sp>
      </p:grpSp>
      <p:cxnSp>
        <p:nvCxnSpPr>
          <p:cNvPr id="122" name="Straight Arrow Connector 275"/>
          <p:cNvCxnSpPr/>
          <p:nvPr/>
        </p:nvCxnSpPr>
        <p:spPr bwMode="auto">
          <a:xfrm>
            <a:off x="4621823" y="1806576"/>
            <a:ext cx="3810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3" name="Group 294"/>
          <p:cNvGrpSpPr/>
          <p:nvPr/>
        </p:nvGrpSpPr>
        <p:grpSpPr>
          <a:xfrm>
            <a:off x="2259623" y="2568576"/>
            <a:ext cx="6334858" cy="1828800"/>
            <a:chOff x="2286000" y="2057400"/>
            <a:chExt cx="6334858" cy="1828800"/>
          </a:xfrm>
        </p:grpSpPr>
        <p:grpSp>
          <p:nvGrpSpPr>
            <p:cNvPr id="124" name="Group 289"/>
            <p:cNvGrpSpPr/>
            <p:nvPr/>
          </p:nvGrpSpPr>
          <p:grpSpPr>
            <a:xfrm>
              <a:off x="2286000" y="2057400"/>
              <a:ext cx="2403092" cy="1828800"/>
              <a:chOff x="2286000" y="2057400"/>
              <a:chExt cx="2403092" cy="1828800"/>
            </a:xfrm>
          </p:grpSpPr>
          <p:grpSp>
            <p:nvGrpSpPr>
              <p:cNvPr id="126" name="Group 49"/>
              <p:cNvGrpSpPr/>
              <p:nvPr/>
            </p:nvGrpSpPr>
            <p:grpSpPr>
              <a:xfrm>
                <a:off x="2286000" y="20574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43" name="Rectangle 50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M</a:t>
                  </a:r>
                </a:p>
              </p:txBody>
            </p:sp>
            <p:grpSp>
              <p:nvGrpSpPr>
                <p:cNvPr id="144" name="Group 51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45" name="Rectangle 52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46" name="Isosceles Triangle 53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27" name="Group 63"/>
              <p:cNvGrpSpPr/>
              <p:nvPr/>
            </p:nvGrpSpPr>
            <p:grpSpPr>
              <a:xfrm>
                <a:off x="22860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9" name="Rectangle 7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X</a:t>
                  </a:r>
                </a:p>
              </p:txBody>
            </p:sp>
            <p:grpSp>
              <p:nvGrpSpPr>
                <p:cNvPr id="140" name="Group 7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41" name="Rectangle 7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42" name="Isosceles Triangle 7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sp>
            <p:nvSpPr>
              <p:cNvPr id="128" name="TextBox 222"/>
              <p:cNvSpPr txBox="1"/>
              <p:nvPr/>
            </p:nvSpPr>
            <p:spPr>
              <a:xfrm>
                <a:off x="3810000" y="2514600"/>
                <a:ext cx="879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i="1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bubble</a:t>
                </a:r>
              </a:p>
            </p:txBody>
          </p:sp>
          <p:grpSp>
            <p:nvGrpSpPr>
              <p:cNvPr id="129" name="Group 88"/>
              <p:cNvGrpSpPr/>
              <p:nvPr/>
            </p:nvGrpSpPr>
            <p:grpSpPr>
              <a:xfrm>
                <a:off x="22860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5" name="Rectangle 10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D</a:t>
                  </a:r>
                </a:p>
              </p:txBody>
            </p:sp>
            <p:grpSp>
              <p:nvGrpSpPr>
                <p:cNvPr id="136" name="Group 10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37" name="Rectangle 10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38" name="Isosceles Triangle 10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  <p:grpSp>
            <p:nvGrpSpPr>
              <p:cNvPr id="130" name="Group 113"/>
              <p:cNvGrpSpPr/>
              <p:nvPr/>
            </p:nvGrpSpPr>
            <p:grpSpPr>
              <a:xfrm>
                <a:off x="22860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1" name="Rectangle 134"/>
                <p:cNvSpPr/>
                <p:nvPr/>
              </p:nvSpPr>
              <p:spPr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rPr>
                    <a:t>F</a:t>
                  </a:r>
                </a:p>
              </p:txBody>
            </p:sp>
            <p:grpSp>
              <p:nvGrpSpPr>
                <p:cNvPr id="132" name="Group 135"/>
                <p:cNvGrpSpPr/>
                <p:nvPr/>
              </p:nvGrpSpPr>
              <p:grpSpPr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33" name="Rectangle 136"/>
                  <p:cNvSpPr/>
                  <p:nvPr/>
                </p:nvSpPr>
                <p:spPr>
                  <a:xfrm rot="162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2000" dirty="0">
                      <a:solidFill>
                        <a:prstClr val="black"/>
                      </a:solidFill>
                      <a:latin typeface="Calibri"/>
                      <a:ea typeface="ＭＳ Ｐゴシック" pitchFamily="18" charset="-128"/>
                      <a:cs typeface="Calibri"/>
                    </a:endParaRPr>
                  </a:p>
                </p:txBody>
              </p:sp>
              <p:sp>
                <p:nvSpPr>
                  <p:cNvPr id="134" name="Isosceles Triangle 137"/>
                  <p:cNvSpPr/>
                  <p:nvPr/>
                </p:nvSpPr>
                <p:spPr>
                  <a:xfrm>
                    <a:off x="7162800" y="3962989"/>
                    <a:ext cx="457200" cy="327975"/>
                  </a:xfrm>
                  <a:prstGeom prst="triangle">
                    <a:avLst/>
                  </a:prstGeom>
                  <a:solidFill>
                    <a:srgbClr val="FFFFFF"/>
                  </a:solidFill>
                  <a:ln w="12700" cmpd="sng">
                    <a:solidFill>
                      <a:srgbClr val="00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endParaRPr lang="en-US" sz="2400">
                      <a:solidFill>
                        <a:prstClr val="black"/>
                      </a:solidFill>
                      <a:latin typeface="Arial" pitchFamily="18" charset="0"/>
                      <a:ea typeface="ＭＳ Ｐゴシック" pitchFamily="18" charset="-128"/>
                      <a:cs typeface="ＭＳ Ｐゴシック" pitchFamily="18" charset="-128"/>
                    </a:endParaRPr>
                  </a:p>
                </p:txBody>
              </p:sp>
            </p:grpSp>
          </p:grpSp>
        </p:grpSp>
        <p:sp>
          <p:nvSpPr>
            <p:cNvPr id="125" name="TextBox 278"/>
            <p:cNvSpPr txBox="1"/>
            <p:nvPr/>
          </p:nvSpPr>
          <p:spPr>
            <a:xfrm>
              <a:off x="5334000" y="2590800"/>
              <a:ext cx="32868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Instruction interlocked in decode stage</a:t>
              </a:r>
            </a:p>
          </p:txBody>
        </p:sp>
      </p:grpSp>
      <p:grpSp>
        <p:nvGrpSpPr>
          <p:cNvPr id="147" name="Group 296"/>
          <p:cNvGrpSpPr/>
          <p:nvPr/>
        </p:nvGrpSpPr>
        <p:grpSpPr>
          <a:xfrm>
            <a:off x="888023" y="5159376"/>
            <a:ext cx="8077199" cy="914400"/>
            <a:chOff x="914400" y="4648200"/>
            <a:chExt cx="8077199" cy="914400"/>
          </a:xfrm>
        </p:grpSpPr>
        <p:grpSp>
          <p:nvGrpSpPr>
            <p:cNvPr id="148" name="Group 295"/>
            <p:cNvGrpSpPr/>
            <p:nvPr/>
          </p:nvGrpSpPr>
          <p:grpSpPr>
            <a:xfrm>
              <a:off x="914400" y="4648200"/>
              <a:ext cx="4943374" cy="914400"/>
              <a:chOff x="914400" y="4648200"/>
              <a:chExt cx="4943374" cy="914400"/>
            </a:xfrm>
          </p:grpSpPr>
          <p:grpSp>
            <p:nvGrpSpPr>
              <p:cNvPr id="150" name="Group 285"/>
              <p:cNvGrpSpPr/>
              <p:nvPr/>
            </p:nvGrpSpPr>
            <p:grpSpPr>
              <a:xfrm>
                <a:off x="914400" y="4648200"/>
                <a:ext cx="4486174" cy="457200"/>
                <a:chOff x="914400" y="4648200"/>
                <a:chExt cx="4486174" cy="457200"/>
              </a:xfrm>
            </p:grpSpPr>
            <p:grpSp>
              <p:nvGrpSpPr>
                <p:cNvPr id="180" name="Group 138"/>
                <p:cNvGrpSpPr/>
                <p:nvPr/>
              </p:nvGrpSpPr>
              <p:grpSpPr>
                <a:xfrm>
                  <a:off x="914400" y="46482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82" name="Group 139"/>
                  <p:cNvGrpSpPr/>
                  <p:nvPr/>
                </p:nvGrpSpPr>
                <p:grpSpPr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203" name="Rectangle 160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F</a:t>
                      </a:r>
                    </a:p>
                  </p:txBody>
                </p:sp>
                <p:grpSp>
                  <p:nvGrpSpPr>
                    <p:cNvPr id="204" name="Group 161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205" name="Rectangle 162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206" name="Isosceles Triangle 163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3" name="Group 140"/>
                  <p:cNvGrpSpPr/>
                  <p:nvPr/>
                </p:nvGrpSpPr>
                <p:grpSpPr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99" name="Rectangle 156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D</a:t>
                      </a:r>
                    </a:p>
                  </p:txBody>
                </p:sp>
                <p:grpSp>
                  <p:nvGrpSpPr>
                    <p:cNvPr id="200" name="Group 157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201" name="Rectangle 158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202" name="Isosceles Triangle 159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4" name="Group 141"/>
                  <p:cNvGrpSpPr/>
                  <p:nvPr/>
                </p:nvGrpSpPr>
                <p:grpSpPr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95" name="Rectangle 152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X</a:t>
                      </a:r>
                    </a:p>
                  </p:txBody>
                </p:sp>
                <p:grpSp>
                  <p:nvGrpSpPr>
                    <p:cNvPr id="196" name="Group 153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97" name="Rectangle 154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98" name="Isosceles Triangle 155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5" name="Group 142"/>
                  <p:cNvGrpSpPr/>
                  <p:nvPr/>
                </p:nvGrpSpPr>
                <p:grpSpPr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91" name="Rectangle 148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M</a:t>
                      </a:r>
                    </a:p>
                  </p:txBody>
                </p:sp>
                <p:grpSp>
                  <p:nvGrpSpPr>
                    <p:cNvPr id="192" name="Group 149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93" name="Rectangle 150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94" name="Isosceles Triangle 151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143"/>
                  <p:cNvGrpSpPr/>
                  <p:nvPr/>
                </p:nvGrpSpPr>
                <p:grpSpPr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87" name="Rectangle 144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W</a:t>
                      </a:r>
                    </a:p>
                  </p:txBody>
                </p:sp>
                <p:grpSp>
                  <p:nvGrpSpPr>
                    <p:cNvPr id="188" name="Group 145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9" name="Rectangle 146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90" name="Isosceles Triangle 147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81" name="TextBox 264"/>
                <p:cNvSpPr txBox="1"/>
                <p:nvPr/>
              </p:nvSpPr>
              <p:spPr>
                <a:xfrm>
                  <a:off x="3276600" y="4648200"/>
                  <a:ext cx="2123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prstClr val="black"/>
                      </a:solidFill>
                      <a:latin typeface="Courier New"/>
                      <a:ea typeface="ＭＳ Ｐゴシック"/>
                      <a:cs typeface="Courier New"/>
                    </a:rPr>
                    <a:t>add x1, x3, x5</a:t>
                  </a:r>
                </a:p>
              </p:txBody>
            </p:sp>
          </p:grpSp>
          <p:grpSp>
            <p:nvGrpSpPr>
              <p:cNvPr id="151" name="Group 286"/>
              <p:cNvGrpSpPr/>
              <p:nvPr/>
            </p:nvGrpSpPr>
            <p:grpSpPr>
              <a:xfrm>
                <a:off x="1371600" y="5105400"/>
                <a:ext cx="4486174" cy="457200"/>
                <a:chOff x="1371600" y="5105400"/>
                <a:chExt cx="4486174" cy="457200"/>
              </a:xfrm>
            </p:grpSpPr>
            <p:grpSp>
              <p:nvGrpSpPr>
                <p:cNvPr id="153" name="Group 164"/>
                <p:cNvGrpSpPr/>
                <p:nvPr/>
              </p:nvGrpSpPr>
              <p:grpSpPr>
                <a:xfrm>
                  <a:off x="1371600" y="51054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55" name="Group 165"/>
                  <p:cNvGrpSpPr/>
                  <p:nvPr/>
                </p:nvGrpSpPr>
                <p:grpSpPr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6" name="Rectangle 186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F</a:t>
                      </a:r>
                    </a:p>
                  </p:txBody>
                </p:sp>
                <p:grpSp>
                  <p:nvGrpSpPr>
                    <p:cNvPr id="177" name="Group 187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8" name="Rectangle 188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79" name="Isosceles Triangle 189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66"/>
                  <p:cNvGrpSpPr/>
                  <p:nvPr/>
                </p:nvGrpSpPr>
                <p:grpSpPr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2" name="Rectangle 182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D</a:t>
                      </a:r>
                    </a:p>
                  </p:txBody>
                </p:sp>
                <p:grpSp>
                  <p:nvGrpSpPr>
                    <p:cNvPr id="173" name="Group 183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4" name="Rectangle 184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75" name="Isosceles Triangle 185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7" name="Group 167"/>
                  <p:cNvGrpSpPr/>
                  <p:nvPr/>
                </p:nvGrpSpPr>
                <p:grpSpPr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8" name="Rectangle 178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X</a:t>
                      </a:r>
                    </a:p>
                  </p:txBody>
                </p:sp>
                <p:grpSp>
                  <p:nvGrpSpPr>
                    <p:cNvPr id="169" name="Group 179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0" name="Rectangle 180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71" name="Isosceles Triangle 181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8" name="Group 168"/>
                  <p:cNvGrpSpPr/>
                  <p:nvPr/>
                </p:nvGrpSpPr>
                <p:grpSpPr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4" name="Rectangle 174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M</a:t>
                      </a:r>
                    </a:p>
                  </p:txBody>
                </p:sp>
                <p:grpSp>
                  <p:nvGrpSpPr>
                    <p:cNvPr id="165" name="Group 175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66" name="Rectangle 176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67" name="Isosceles Triangle 177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9" name="Group 169"/>
                  <p:cNvGrpSpPr/>
                  <p:nvPr/>
                </p:nvGrpSpPr>
                <p:grpSpPr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0" name="Rectangle 170"/>
                    <p:cNvSpPr/>
                    <p:nvPr/>
                  </p:nvSpPr>
                  <p:spPr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mpd="sng">
                      <a:solidFill>
                        <a:srgbClr val="000000"/>
                      </a:solidFill>
                    </a:ln>
                  </p:spPr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rPr>
                        <a:t>W</a:t>
                      </a:r>
                    </a:p>
                  </p:txBody>
                </p:sp>
                <p:grpSp>
                  <p:nvGrpSpPr>
                    <p:cNvPr id="161" name="Group 171"/>
                    <p:cNvGrpSpPr/>
                    <p:nvPr/>
                  </p:nvGrpSpPr>
                  <p:grpSpPr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62" name="Rectangle 172"/>
                      <p:cNvSpPr/>
                      <p:nvPr/>
                    </p:nvSpPr>
                    <p:spPr>
                      <a:xfrm rot="162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</a:pPr>
                        <a:endParaRPr lang="en-US" sz="2000" dirty="0">
                          <a:solidFill>
                            <a:prstClr val="black"/>
                          </a:solidFill>
                          <a:latin typeface="Calibri"/>
                          <a:ea typeface="ＭＳ Ｐゴシック" pitchFamily="18" charset="-128"/>
                          <a:cs typeface="Calibri"/>
                        </a:endParaRPr>
                      </a:p>
                    </p:txBody>
                  </p:sp>
                  <p:sp>
                    <p:nvSpPr>
                      <p:cNvPr id="163" name="Isosceles Triangle 173"/>
                      <p:cNvSpPr/>
                      <p:nvPr/>
                    </p:nvSpPr>
                    <p:spPr>
                      <a:xfrm>
                        <a:off x="7162800" y="3962989"/>
                        <a:ext cx="457200" cy="327975"/>
                      </a:xfrm>
                      <a:prstGeom prst="triangle">
                        <a:avLst/>
                      </a:prstGeom>
                      <a:solidFill>
                        <a:srgbClr val="FFFFFF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Bef>
                            <a:spcPct val="0"/>
                          </a:spcBef>
                        </a:pPr>
                        <a:endParaRPr lang="en-US" sz="2400">
                          <a:solidFill>
                            <a:prstClr val="black"/>
                          </a:solidFill>
                          <a:latin typeface="Arial" pitchFamily="18" charset="0"/>
                          <a:ea typeface="ＭＳ Ｐゴシック" pitchFamily="18" charset="-128"/>
                          <a:cs typeface="ＭＳ Ｐゴシック" pitchFamily="18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54" name="TextBox 265"/>
                <p:cNvSpPr txBox="1"/>
                <p:nvPr/>
              </p:nvSpPr>
              <p:spPr>
                <a:xfrm>
                  <a:off x="3733800" y="5105400"/>
                  <a:ext cx="21239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prstClr val="black"/>
                      </a:solidFill>
                      <a:latin typeface="Courier New"/>
                      <a:ea typeface="ＭＳ Ｐゴシック"/>
                      <a:cs typeface="Courier New"/>
                    </a:rPr>
                    <a:t>sub x2, x1, x4</a:t>
                  </a:r>
                </a:p>
              </p:txBody>
            </p:sp>
          </p:grpSp>
          <p:cxnSp>
            <p:nvCxnSpPr>
              <p:cNvPr id="152" name="Curved Connector 266"/>
              <p:cNvCxnSpPr>
                <a:stCxn id="191" idx="1"/>
              </p:cNvCxnSpPr>
              <p:nvPr/>
            </p:nvCxnSpPr>
            <p:spPr bwMode="auto">
              <a:xfrm rot="10800000" flipH="1" flipV="1">
                <a:off x="2286000" y="4876800"/>
                <a:ext cx="228600" cy="457200"/>
              </a:xfrm>
              <a:prstGeom prst="curvedConnector4">
                <a:avLst>
                  <a:gd name="adj1" fmla="val 25926"/>
                  <a:gd name="adj2" fmla="val 97222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arrow"/>
              </a:ln>
              <a:effectLst/>
            </p:spPr>
          </p:cxnSp>
        </p:grpSp>
        <p:sp>
          <p:nvSpPr>
            <p:cNvPr id="149" name="TextBox 279"/>
            <p:cNvSpPr txBox="1"/>
            <p:nvPr/>
          </p:nvSpPr>
          <p:spPr>
            <a:xfrm>
              <a:off x="5943600" y="4648200"/>
              <a:ext cx="304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Bypass around ALU with no bubbles</a:t>
              </a:r>
            </a:p>
          </p:txBody>
        </p:sp>
      </p:grpSp>
      <p:cxnSp>
        <p:nvCxnSpPr>
          <p:cNvPr id="207" name="Curved Connector 220"/>
          <p:cNvCxnSpPr>
            <a:stCxn id="66" idx="2"/>
            <a:endCxn id="106" idx="2"/>
          </p:cNvCxnSpPr>
          <p:nvPr/>
        </p:nvCxnSpPr>
        <p:spPr bwMode="auto">
          <a:xfrm>
            <a:off x="3174020" y="2794602"/>
            <a:ext cx="228603" cy="1602774"/>
          </a:xfrm>
          <a:prstGeom prst="curvedConnector4">
            <a:avLst>
              <a:gd name="adj1" fmla="val 91310"/>
              <a:gd name="adj2" fmla="val 57547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58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Average Run-Length between  Branches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ject 4"/>
          <p:cNvSpPr txBox="1"/>
          <p:nvPr/>
        </p:nvSpPr>
        <p:spPr>
          <a:xfrm>
            <a:off x="905616" y="1375670"/>
            <a:ext cx="733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Average dynamic instruction mix </a:t>
            </a:r>
            <a:r>
              <a:rPr sz="2400" dirty="0">
                <a:latin typeface="Verdana"/>
                <a:cs typeface="Verdana"/>
              </a:rPr>
              <a:t>from</a:t>
            </a:r>
            <a:r>
              <a:rPr sz="2400" spc="10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SPEC92:</a:t>
            </a:r>
            <a:endParaRPr sz="2400" dirty="0">
              <a:latin typeface="Verdana"/>
              <a:cs typeface="Verdana"/>
            </a:endParaRPr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/>
          </p:nvPr>
        </p:nvGraphicFramePr>
        <p:xfrm>
          <a:off x="1705707" y="1803059"/>
          <a:ext cx="5639435" cy="2450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ts val="234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SPECint92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4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SPECfp92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127000">
                        <a:lnSpc>
                          <a:spcPts val="2305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ALU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12165">
                        <a:lnSpc>
                          <a:spcPts val="2305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39</a:t>
                      </a:r>
                      <a:r>
                        <a:rPr sz="2000" spc="-1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2305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13</a:t>
                      </a:r>
                      <a:r>
                        <a:rPr sz="2000" spc="-2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FPU</a:t>
                      </a:r>
                      <a:r>
                        <a:rPr sz="2000" spc="-1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Add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20</a:t>
                      </a:r>
                      <a:r>
                        <a:rPr sz="2000" spc="-30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FPU</a:t>
                      </a:r>
                      <a:r>
                        <a:rPr sz="2000" spc="-1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Mult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13</a:t>
                      </a:r>
                      <a:r>
                        <a:rPr sz="2000" spc="-30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load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16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26</a:t>
                      </a:r>
                      <a:r>
                        <a:rPr sz="2000" spc="-1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23</a:t>
                      </a:r>
                      <a:r>
                        <a:rPr sz="2000" spc="-2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sz="2000" spc="-10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store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2000" spc="-20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787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2000" spc="-30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00">
                        <a:lnSpc>
                          <a:spcPts val="2300"/>
                        </a:lnSpc>
                      </a:pPr>
                      <a:r>
                        <a:rPr sz="2000" spc="-10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branch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16</a:t>
                      </a:r>
                      <a:r>
                        <a:rPr sz="2000" spc="-1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787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2000" spc="-30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27000">
                        <a:lnSpc>
                          <a:spcPts val="2315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other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2315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10</a:t>
                      </a:r>
                      <a:r>
                        <a:rPr sz="2000" spc="-1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2315"/>
                        </a:lnSpc>
                      </a:pP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12</a:t>
                      </a:r>
                      <a:r>
                        <a:rPr sz="2000" spc="-2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56127A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6"/>
          <p:cNvSpPr txBox="1"/>
          <p:nvPr/>
        </p:nvSpPr>
        <p:spPr>
          <a:xfrm>
            <a:off x="905616" y="4451863"/>
            <a:ext cx="131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SPECint92:  SPECfp92: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34415" y="4451863"/>
            <a:ext cx="4387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compress, eqntott, espresso, gcc </a:t>
            </a:r>
            <a:r>
              <a:rPr sz="1800" spc="-5" dirty="0">
                <a:latin typeface="Verdana"/>
                <a:cs typeface="Verdana"/>
              </a:rPr>
              <a:t>, </a:t>
            </a:r>
            <a:r>
              <a:rPr sz="1800" i="1" spc="-5" dirty="0">
                <a:latin typeface="Verdana"/>
                <a:cs typeface="Verdana"/>
              </a:rPr>
              <a:t>li  doduc, ear, hydro2d, </a:t>
            </a:r>
            <a:r>
              <a:rPr sz="1800" i="1" dirty="0">
                <a:latin typeface="Verdana"/>
                <a:cs typeface="Verdana"/>
              </a:rPr>
              <a:t>mdijdp2,</a:t>
            </a:r>
            <a:r>
              <a:rPr sz="1800" i="1" spc="2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su2cor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05616" y="5273300"/>
            <a:ext cx="79711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What is </a:t>
            </a:r>
            <a:r>
              <a:rPr sz="2400" dirty="0">
                <a:latin typeface="Verdana"/>
                <a:cs typeface="Verdana"/>
              </a:rPr>
              <a:t>the average </a:t>
            </a:r>
            <a:r>
              <a:rPr sz="2400" i="1" dirty="0">
                <a:latin typeface="Verdana"/>
                <a:cs typeface="Verdana"/>
              </a:rPr>
              <a:t>run </a:t>
            </a:r>
            <a:r>
              <a:rPr sz="2400" i="1" spc="-5" dirty="0">
                <a:latin typeface="Verdana"/>
                <a:cs typeface="Verdana"/>
              </a:rPr>
              <a:t>length </a:t>
            </a:r>
            <a:r>
              <a:rPr sz="2400" spc="-5" dirty="0">
                <a:latin typeface="Verdana"/>
                <a:cs typeface="Verdana"/>
              </a:rPr>
              <a:t>between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1221884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Reducing Control-Flow Penalty 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Software solutions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Eliminate branches - loop unrolling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Increases the run length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Reduce resolution time - instruction scheduling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Compute the branch condition as early as possible (of limited value because branches often in critical path through code)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Hardware solutions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Find something else to do (delay slots)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Replaces pipeline bubbles with useful work (requires software cooperation) – quickly see diminishing returns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Speculate, i.e., branch prediction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Speculative execution of instructions beyond the branch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Many advances in accuracy, widely used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08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Branch Prediction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Motivation: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Branch penalties limit performance of deeply pipelined processors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Modern branch predictors have high accuracy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(&gt;95%) and can reduce branch penalties significantly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Required hardware support: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Prediction structures: 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Branch history tables, branch target buffers, etc.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Mispredict</a:t>
            </a:r>
            <a:r>
              <a:rPr lang="en-US" altLang="en-US" sz="2400" dirty="0">
                <a:latin typeface="Arial" panose="020B0604020202020204" pitchFamily="34" charset="0"/>
              </a:rPr>
              <a:t> recovery mechanisms: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Keep result computation separate from commit	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Kill instructions following branch in pipeline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Restore state to that following branch</a:t>
            </a:r>
          </a:p>
        </p:txBody>
      </p:sp>
    </p:spTree>
    <p:extLst>
      <p:ext uri="{BB962C8B-B14F-4D97-AF65-F5344CB8AC3E}">
        <p14:creationId xmlns:p14="http://schemas.microsoft.com/office/powerpoint/2010/main" val="1997658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Importance of Branch Prediction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Consider 4-way superscalar with 8 pipeline stages from fetch to dispatch, and 80-entry ROB, and 3 cycles from issue to branch resolution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 a </a:t>
            </a:r>
            <a:r>
              <a:rPr lang="en-US" altLang="en-US" sz="2400" dirty="0" err="1">
                <a:latin typeface="Arial" panose="020B0604020202020204" pitchFamily="34" charset="0"/>
              </a:rPr>
              <a:t>mispredict</a:t>
            </a:r>
            <a:r>
              <a:rPr lang="en-US" altLang="en-US" sz="2400" dirty="0">
                <a:latin typeface="Arial" panose="020B0604020202020204" pitchFamily="34" charset="0"/>
              </a:rPr>
              <a:t>, could throw away 8*4+(80-1)=111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Improving from 90% to 95% prediction accuracy, removes 50% of branch </a:t>
            </a:r>
            <a:r>
              <a:rPr lang="en-US" altLang="en-US" sz="2400" dirty="0" err="1">
                <a:latin typeface="Arial" panose="020B0604020202020204" pitchFamily="34" charset="0"/>
              </a:rPr>
              <a:t>mispredicts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1/6 instructions are branches, then move from 60 instructions between </a:t>
            </a:r>
            <a:r>
              <a:rPr lang="en-US" altLang="en-US" sz="2000" dirty="0" err="1">
                <a:latin typeface="Arial" panose="020B0604020202020204" pitchFamily="34" charset="0"/>
              </a:rPr>
              <a:t>mispredicts</a:t>
            </a:r>
            <a:r>
              <a:rPr lang="en-US" altLang="en-US" sz="2000" dirty="0">
                <a:latin typeface="Arial" panose="020B0604020202020204" pitchFamily="34" charset="0"/>
              </a:rPr>
              <a:t>, to 120 instructions between </a:t>
            </a:r>
            <a:r>
              <a:rPr lang="en-US" altLang="en-US" sz="2000" dirty="0" err="1">
                <a:latin typeface="Arial" panose="020B0604020202020204" pitchFamily="34" charset="0"/>
              </a:rPr>
              <a:t>mispredicts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09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Static Branch Prediction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4200" y="1182257"/>
            <a:ext cx="71501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Overall probability a branch is taken is ~60-70% but: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1988" y="3747657"/>
            <a:ext cx="81137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ISA can attach preferred direction semantics to branches, e.g., Motorola MC88110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bne0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(preferred  taken)	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beq0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(not taken)</a:t>
            </a: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ISA can allow arbitrary choice of statically predicted direction, e.g., HP PA-RISC, Intel IA-64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typically reported as ~80% accurate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997200" y="1728357"/>
            <a:ext cx="1346200" cy="1709738"/>
            <a:chOff x="1696" y="912"/>
            <a:chExt cx="848" cy="107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271" y="1121"/>
              <a:ext cx="96" cy="96"/>
            </a:xfrm>
            <a:prstGeom prst="flowChartSummingJunc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112" y="1536"/>
              <a:ext cx="432" cy="288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304" y="1217"/>
              <a:ext cx="13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304" y="1824"/>
              <a:ext cx="16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304" y="912"/>
              <a:ext cx="15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696" y="1172"/>
              <a:ext cx="579" cy="508"/>
            </a:xfrm>
            <a:custGeom>
              <a:avLst/>
              <a:gdLst/>
              <a:ahLst/>
              <a:cxnLst>
                <a:cxn ang="0">
                  <a:pos x="398" y="719"/>
                </a:cxn>
                <a:cxn ang="0">
                  <a:pos x="0" y="719"/>
                </a:cxn>
                <a:cxn ang="0">
                  <a:pos x="0" y="0"/>
                </a:cxn>
                <a:cxn ang="0">
                  <a:pos x="579" y="0"/>
                </a:cxn>
              </a:cxnLst>
              <a:rect l="0" t="0" r="r" b="b"/>
              <a:pathLst>
                <a:path w="579" h="719">
                  <a:moveTo>
                    <a:pt x="398" y="719"/>
                  </a:moveTo>
                  <a:lnTo>
                    <a:pt x="0" y="719"/>
                  </a:lnTo>
                  <a:lnTo>
                    <a:pt x="0" y="0"/>
                  </a:lnTo>
                  <a:lnTo>
                    <a:pt x="579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5892800" y="1728357"/>
            <a:ext cx="1309688" cy="1720850"/>
            <a:chOff x="3975" y="960"/>
            <a:chExt cx="825" cy="1084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608" y="134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560" y="1632"/>
              <a:ext cx="96" cy="96"/>
            </a:xfrm>
            <a:prstGeom prst="flowChartSummingJunc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608" y="9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608" y="1728"/>
              <a:ext cx="2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 flipV="1">
              <a:off x="3975" y="1263"/>
              <a:ext cx="579" cy="417"/>
            </a:xfrm>
            <a:custGeom>
              <a:avLst/>
              <a:gdLst/>
              <a:ahLst/>
              <a:cxnLst>
                <a:cxn ang="0">
                  <a:pos x="398" y="719"/>
                </a:cxn>
                <a:cxn ang="0">
                  <a:pos x="0" y="719"/>
                </a:cxn>
                <a:cxn ang="0">
                  <a:pos x="0" y="0"/>
                </a:cxn>
                <a:cxn ang="0">
                  <a:pos x="579" y="0"/>
                </a:cxn>
              </a:cxnLst>
              <a:rect l="0" t="0" r="r" b="b"/>
              <a:pathLst>
                <a:path w="579" h="719">
                  <a:moveTo>
                    <a:pt x="398" y="719"/>
                  </a:moveTo>
                  <a:lnTo>
                    <a:pt x="0" y="719"/>
                  </a:lnTo>
                  <a:lnTo>
                    <a:pt x="0" y="0"/>
                  </a:lnTo>
                  <a:lnTo>
                    <a:pt x="579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4368" y="1104"/>
              <a:ext cx="432" cy="288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14463" y="2152220"/>
            <a:ext cx="148556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backward</a:t>
            </a:r>
          </a:p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90%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618038" y="2152220"/>
            <a:ext cx="1268734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forward</a:t>
            </a:r>
          </a:p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5238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65782"/>
            <a:ext cx="80253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Dynamic Branch Prediction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learning based on past behavior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Temporal correlation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 way a branch resolves may be a good predictor of the way it will resolve at the next execution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Spatial correlation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Several branches may resolve in a highly correlated manner (a preferred path of execution)</a:t>
            </a:r>
          </a:p>
        </p:txBody>
      </p:sp>
    </p:spTree>
    <p:extLst>
      <p:ext uri="{BB962C8B-B14F-4D97-AF65-F5344CB8AC3E}">
        <p14:creationId xmlns:p14="http://schemas.microsoft.com/office/powerpoint/2010/main" val="839709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One-Bit Branch History Predictor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each branch, remember last way branch went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Has problem with loop-closing backward branches, as two </a:t>
            </a:r>
            <a:r>
              <a:rPr lang="en-US" altLang="en-US" sz="2400" dirty="0" err="1">
                <a:latin typeface="Arial" panose="020B0604020202020204" pitchFamily="34" charset="0"/>
              </a:rPr>
              <a:t>mispredicts</a:t>
            </a:r>
            <a:r>
              <a:rPr lang="en-US" altLang="en-US" sz="2400" dirty="0">
                <a:latin typeface="Arial" panose="020B0604020202020204" pitchFamily="34" charset="0"/>
              </a:rPr>
              <a:t> occur on every loop execution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first iteration predicts loop backwards branch not-taken (loop was exited last time)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last iteration predicts loop backwards branch taken (loop continued last time)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04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Branch Prediction Bits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Assume 2 BP bits per instruction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Change the prediction after two consecutive mistakes!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1465262" y="2104010"/>
            <a:ext cx="6477000" cy="3352800"/>
            <a:chOff x="1124" y="1600"/>
            <a:chExt cx="3331" cy="1672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1869" y="1600"/>
              <a:ext cx="1544" cy="1672"/>
              <a:chOff x="1957" y="1124"/>
              <a:chExt cx="1544" cy="1672"/>
            </a:xfrm>
          </p:grpSpPr>
          <p:sp>
            <p:nvSpPr>
              <p:cNvPr id="56" name="Oval 5"/>
              <p:cNvSpPr>
                <a:spLocks noChangeArrowheads="1"/>
              </p:cNvSpPr>
              <p:nvPr/>
            </p:nvSpPr>
            <p:spPr bwMode="auto">
              <a:xfrm>
                <a:off x="1957" y="1716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7" name="Oval 6"/>
              <p:cNvSpPr>
                <a:spLocks noChangeArrowheads="1"/>
              </p:cNvSpPr>
              <p:nvPr/>
            </p:nvSpPr>
            <p:spPr bwMode="auto">
              <a:xfrm>
                <a:off x="3053" y="1700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8" name="Oval 7"/>
              <p:cNvSpPr>
                <a:spLocks noChangeArrowheads="1"/>
              </p:cNvSpPr>
              <p:nvPr/>
            </p:nvSpPr>
            <p:spPr bwMode="auto">
              <a:xfrm>
                <a:off x="2549" y="2332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9" name="Oval 8"/>
              <p:cNvSpPr>
                <a:spLocks noChangeArrowheads="1"/>
              </p:cNvSpPr>
              <p:nvPr/>
            </p:nvSpPr>
            <p:spPr bwMode="auto">
              <a:xfrm>
                <a:off x="2509" y="1124"/>
                <a:ext cx="448" cy="46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565" y="2040"/>
              <a:ext cx="409" cy="465"/>
            </a:xfrm>
            <a:custGeom>
              <a:avLst/>
              <a:gdLst/>
              <a:ahLst/>
              <a:cxnLst>
                <a:cxn ang="0">
                  <a:pos x="296" y="440"/>
                </a:cxn>
                <a:cxn ang="0">
                  <a:pos x="104" y="464"/>
                </a:cxn>
                <a:cxn ang="0">
                  <a:pos x="0" y="288"/>
                </a:cxn>
                <a:cxn ang="0">
                  <a:pos x="48" y="32"/>
                </a:cxn>
                <a:cxn ang="0">
                  <a:pos x="296" y="0"/>
                </a:cxn>
                <a:cxn ang="0">
                  <a:pos x="408" y="184"/>
                </a:cxn>
                <a:cxn ang="0">
                  <a:pos x="408" y="184"/>
                </a:cxn>
              </a:cxnLst>
              <a:rect l="0" t="0" r="r" b="b"/>
              <a:pathLst>
                <a:path w="409" h="465">
                  <a:moveTo>
                    <a:pt x="296" y="440"/>
                  </a:moveTo>
                  <a:lnTo>
                    <a:pt x="104" y="464"/>
                  </a:lnTo>
                  <a:lnTo>
                    <a:pt x="0" y="288"/>
                  </a:lnTo>
                  <a:lnTo>
                    <a:pt x="48" y="32"/>
                  </a:lnTo>
                  <a:lnTo>
                    <a:pt x="296" y="0"/>
                  </a:lnTo>
                  <a:lnTo>
                    <a:pt x="408" y="184"/>
                  </a:lnTo>
                  <a:lnTo>
                    <a:pt x="408" y="18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2189" y="2648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 flipV="1">
              <a:off x="2293" y="2536"/>
              <a:ext cx="304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V="1">
              <a:off x="2840" y="2588"/>
              <a:ext cx="24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 flipV="1">
              <a:off x="2733" y="2024"/>
              <a:ext cx="275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H="1">
              <a:off x="2229" y="2000"/>
              <a:ext cx="272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861" y="1928"/>
              <a:ext cx="262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3397" y="2128"/>
              <a:ext cx="409" cy="465"/>
            </a:xfrm>
            <a:custGeom>
              <a:avLst/>
              <a:gdLst/>
              <a:ahLst/>
              <a:cxnLst>
                <a:cxn ang="0">
                  <a:pos x="16" y="360"/>
                </a:cxn>
                <a:cxn ang="0">
                  <a:pos x="304" y="464"/>
                </a:cxn>
                <a:cxn ang="0">
                  <a:pos x="408" y="288"/>
                </a:cxn>
                <a:cxn ang="0">
                  <a:pos x="360" y="32"/>
                </a:cxn>
                <a:cxn ang="0">
                  <a:pos x="112" y="0"/>
                </a:cxn>
                <a:cxn ang="0">
                  <a:pos x="0" y="184"/>
                </a:cxn>
                <a:cxn ang="0">
                  <a:pos x="0" y="184"/>
                </a:cxn>
              </a:cxnLst>
              <a:rect l="0" t="0" r="r" b="b"/>
              <a:pathLst>
                <a:path w="409" h="465">
                  <a:moveTo>
                    <a:pt x="16" y="360"/>
                  </a:moveTo>
                  <a:lnTo>
                    <a:pt x="304" y="464"/>
                  </a:lnTo>
                  <a:lnTo>
                    <a:pt x="408" y="288"/>
                  </a:lnTo>
                  <a:lnTo>
                    <a:pt x="360" y="32"/>
                  </a:lnTo>
                  <a:lnTo>
                    <a:pt x="112" y="0"/>
                  </a:lnTo>
                  <a:lnTo>
                    <a:pt x="0" y="184"/>
                  </a:lnTo>
                  <a:lnTo>
                    <a:pt x="0" y="18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2415" y="1714"/>
              <a:ext cx="512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wrong</a:t>
              </a: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012" y="1920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2990" y="1836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1124" y="2200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2412" y="2536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2500" y="2120"/>
              <a:ext cx="47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2956" y="2284"/>
              <a:ext cx="497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right</a:t>
              </a:r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1873" y="2284"/>
              <a:ext cx="415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right</a:t>
              </a:r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2456" y="2892"/>
              <a:ext cx="512" cy="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wrong</a:t>
              </a:r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3831" y="2253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2939" y="2711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1815" y="2739"/>
              <a:ext cx="624" cy="1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¬ taken</a:t>
              </a:r>
            </a:p>
          </p:txBody>
        </p:sp>
      </p:grp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639762" y="5513960"/>
            <a:ext cx="741764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BP state:	</a:t>
            </a: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	(</a:t>
            </a:r>
            <a:r>
              <a:rPr lang="en-US" sz="24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predict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take/¬take) x (</a:t>
            </a:r>
            <a:r>
              <a:rPr lang="en-US" sz="24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last prediction</a:t>
            </a: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right/wrong)</a:t>
            </a:r>
          </a:p>
        </p:txBody>
      </p:sp>
    </p:spTree>
    <p:extLst>
      <p:ext uri="{BB962C8B-B14F-4D97-AF65-F5344CB8AC3E}">
        <p14:creationId xmlns:p14="http://schemas.microsoft.com/office/powerpoint/2010/main" val="1881188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Branch History Table (BHT)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0850" y="5881248"/>
            <a:ext cx="81708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4K-entry BHT, 2 bits/entry, ~80-90% correct predictions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24000" y="1233052"/>
            <a:ext cx="4837113" cy="479426"/>
            <a:chOff x="984" y="763"/>
            <a:chExt cx="3047" cy="30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932" y="795"/>
              <a:ext cx="176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708" y="795"/>
              <a:ext cx="288" cy="240"/>
              <a:chOff x="3456" y="960"/>
              <a:chExt cx="288" cy="240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456" y="960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V="1">
                <a:off x="3600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672" y="763"/>
              <a:ext cx="21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816" y="763"/>
              <a:ext cx="21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984" y="774"/>
              <a:ext cx="83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Fetch PC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698500" y="2507811"/>
            <a:ext cx="4445000" cy="3287713"/>
            <a:chOff x="440" y="1539"/>
            <a:chExt cx="2800" cy="2071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16" y="3123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036" y="1539"/>
              <a:ext cx="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40" y="3294"/>
              <a:ext cx="75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Branch?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88" y="2595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944" y="2787"/>
              <a:ext cx="1296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0"/>
                </a:cxn>
                <a:cxn ang="0">
                  <a:pos x="672" y="96"/>
                </a:cxn>
                <a:cxn ang="0">
                  <a:pos x="720" y="0"/>
                </a:cxn>
                <a:cxn ang="0">
                  <a:pos x="1296" y="0"/>
                </a:cxn>
                <a:cxn ang="0">
                  <a:pos x="1152" y="336"/>
                </a:cxn>
                <a:cxn ang="0">
                  <a:pos x="144" y="336"/>
                </a:cxn>
                <a:cxn ang="0">
                  <a:pos x="0" y="0"/>
                </a:cxn>
              </a:cxnLst>
              <a:rect l="0" t="0" r="r" b="b"/>
              <a:pathLst>
                <a:path w="1296" h="336">
                  <a:moveTo>
                    <a:pt x="0" y="0"/>
                  </a:moveTo>
                  <a:lnTo>
                    <a:pt x="624" y="0"/>
                  </a:lnTo>
                  <a:lnTo>
                    <a:pt x="672" y="96"/>
                  </a:lnTo>
                  <a:lnTo>
                    <a:pt x="720" y="0"/>
                  </a:lnTo>
                  <a:lnTo>
                    <a:pt x="1296" y="0"/>
                  </a:lnTo>
                  <a:lnTo>
                    <a:pt x="1152" y="33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84" y="259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126" y="3319"/>
              <a:ext cx="871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Target PC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484" y="2887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+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152400" y="1783911"/>
            <a:ext cx="5695950" cy="2400300"/>
            <a:chOff x="96" y="1083"/>
            <a:chExt cx="3588" cy="1512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44" y="1300"/>
              <a:ext cx="1872" cy="7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I-Cache</a:t>
              </a: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316" y="1300"/>
              <a:ext cx="720" cy="239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0" y="384"/>
                </a:cxn>
                <a:cxn ang="0">
                  <a:pos x="0" y="384"/>
                </a:cxn>
              </a:cxnLst>
              <a:rect l="0" t="0" r="r" b="b"/>
              <a:pathLst>
                <a:path w="720" h="384">
                  <a:moveTo>
                    <a:pt x="720" y="0"/>
                  </a:moveTo>
                  <a:lnTo>
                    <a:pt x="720" y="384"/>
                  </a:lnTo>
                  <a:lnTo>
                    <a:pt x="0" y="38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08" y="2331"/>
              <a:ext cx="912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560" y="2331"/>
              <a:ext cx="960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offset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464" y="2071"/>
              <a:ext cx="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320" y="2331"/>
              <a:ext cx="240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1" name="AutoShape 28"/>
            <p:cNvSpPr>
              <a:spLocks/>
            </p:cNvSpPr>
            <p:nvPr/>
          </p:nvSpPr>
          <p:spPr bwMode="auto">
            <a:xfrm rot="5400000">
              <a:off x="2699" y="316"/>
              <a:ext cx="217" cy="1752"/>
            </a:xfrm>
            <a:prstGeom prst="rightBrace">
              <a:avLst>
                <a:gd name="adj1" fmla="val 67281"/>
                <a:gd name="adj2" fmla="val 3681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96" y="2080"/>
              <a:ext cx="100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Instruction</a:t>
              </a: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4895850" y="1283848"/>
            <a:ext cx="4087813" cy="4471988"/>
            <a:chOff x="3084" y="768"/>
            <a:chExt cx="2575" cy="2817"/>
          </a:xfrm>
        </p:grpSpPr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3276" y="1251"/>
              <a:ext cx="960" cy="408"/>
              <a:chOff x="3276" y="1251"/>
              <a:chExt cx="960" cy="408"/>
            </a:xfrm>
          </p:grpSpPr>
          <p:sp>
            <p:nvSpPr>
              <p:cNvPr id="58" name="AutoShape 32"/>
              <p:cNvSpPr>
                <a:spLocks/>
              </p:cNvSpPr>
              <p:nvPr/>
            </p:nvSpPr>
            <p:spPr bwMode="auto">
              <a:xfrm rot="5400000">
                <a:off x="3408" y="1119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3468" y="1323"/>
                <a:ext cx="768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6"/>
                  </a:cxn>
                  <a:cxn ang="0">
                    <a:pos x="768" y="336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 flipV="1">
                <a:off x="3420" y="1419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1" name="Text Box 35"/>
              <p:cNvSpPr txBox="1">
                <a:spLocks noChangeArrowheads="1"/>
              </p:cNvSpPr>
              <p:nvPr/>
            </p:nvSpPr>
            <p:spPr bwMode="auto">
              <a:xfrm>
                <a:off x="3602" y="1327"/>
                <a:ext cx="205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400">
                    <a:solidFill>
                      <a:srgbClr val="56127A"/>
                    </a:solidFill>
                    <a:latin typeface="Calibri"/>
                    <a:ea typeface="ＭＳ Ｐゴシック"/>
                    <a:cs typeface="Calibri"/>
                  </a:rPr>
                  <a:t>k</a:t>
                </a:r>
              </a:p>
            </p:txBody>
          </p:sp>
        </p:grp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084" y="1611"/>
              <a:ext cx="124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BHT Index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584" y="1350"/>
              <a:ext cx="1075" cy="7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i="1" baseline="30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k</a:t>
              </a: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-entry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BHT,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 bits/entry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602" y="3294"/>
              <a:ext cx="132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Taken/¬Taken?</a:t>
              </a:r>
            </a:p>
          </p:txBody>
        </p:sp>
        <p:grpSp>
          <p:nvGrpSpPr>
            <p:cNvPr id="38" name="Group 39"/>
            <p:cNvGrpSpPr>
              <a:grpSpLocks/>
            </p:cNvGrpSpPr>
            <p:nvPr/>
          </p:nvGrpSpPr>
          <p:grpSpPr bwMode="auto">
            <a:xfrm>
              <a:off x="4284" y="1035"/>
              <a:ext cx="288" cy="2280"/>
              <a:chOff x="4284" y="1035"/>
              <a:chExt cx="288" cy="2280"/>
            </a:xfrm>
          </p:grpSpPr>
          <p:grpSp>
            <p:nvGrpSpPr>
              <p:cNvPr id="40" name="Group 40"/>
              <p:cNvGrpSpPr>
                <a:grpSpLocks/>
              </p:cNvGrpSpPr>
              <p:nvPr/>
            </p:nvGrpSpPr>
            <p:grpSpPr bwMode="auto">
              <a:xfrm>
                <a:off x="4284" y="1035"/>
                <a:ext cx="288" cy="240"/>
                <a:chOff x="2352" y="576"/>
                <a:chExt cx="288" cy="240"/>
              </a:xfrm>
            </p:grpSpPr>
            <p:sp>
              <p:nvSpPr>
                <p:cNvPr id="56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5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41" name="Group 43"/>
              <p:cNvGrpSpPr>
                <a:grpSpLocks/>
              </p:cNvGrpSpPr>
              <p:nvPr/>
            </p:nvGrpSpPr>
            <p:grpSpPr bwMode="auto">
              <a:xfrm>
                <a:off x="4284" y="1275"/>
                <a:ext cx="288" cy="240"/>
                <a:chOff x="2352" y="576"/>
                <a:chExt cx="288" cy="240"/>
              </a:xfrm>
            </p:grpSpPr>
            <p:sp>
              <p:nvSpPr>
                <p:cNvPr id="54" name="Rectangle 44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5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42" name="Group 46"/>
              <p:cNvGrpSpPr>
                <a:grpSpLocks/>
              </p:cNvGrpSpPr>
              <p:nvPr/>
            </p:nvGrpSpPr>
            <p:grpSpPr bwMode="auto">
              <a:xfrm>
                <a:off x="4284" y="1515"/>
                <a:ext cx="288" cy="240"/>
                <a:chOff x="2352" y="576"/>
                <a:chExt cx="288" cy="240"/>
              </a:xfrm>
            </p:grpSpPr>
            <p:sp>
              <p:nvSpPr>
                <p:cNvPr id="52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43" name="Group 49"/>
              <p:cNvGrpSpPr>
                <a:grpSpLocks/>
              </p:cNvGrpSpPr>
              <p:nvPr/>
            </p:nvGrpSpPr>
            <p:grpSpPr bwMode="auto">
              <a:xfrm>
                <a:off x="4284" y="2715"/>
                <a:ext cx="288" cy="240"/>
                <a:chOff x="2352" y="576"/>
                <a:chExt cx="288" cy="240"/>
              </a:xfrm>
            </p:grpSpPr>
            <p:sp>
              <p:nvSpPr>
                <p:cNvPr id="50" name="Rectangle 50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>
                <a:off x="4375" y="2955"/>
                <a:ext cx="0" cy="3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4284" y="175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 flipV="1">
                <a:off x="4284" y="2471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 flipV="1">
                <a:off x="4572" y="2595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>
                <a:off x="4572" y="1755"/>
                <a:ext cx="0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4428" y="1899"/>
                <a:ext cx="0" cy="6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9" name="Line 58"/>
            <p:cNvSpPr>
              <a:spLocks noChangeShapeType="1"/>
            </p:cNvSpPr>
            <p:nvPr/>
          </p:nvSpPr>
          <p:spPr bwMode="auto">
            <a:xfrm>
              <a:off x="3216" y="7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0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188893"/>
            <a:ext cx="80253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Exploiting Spatial Correlation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sz="2400" dirty="0" err="1">
                <a:solidFill>
                  <a:srgbClr val="CC0000"/>
                </a:solidFill>
                <a:latin typeface="Arial" panose="020B0604020202020204" pitchFamily="34" charset="0"/>
              </a:rPr>
              <a:t>Yeh</a:t>
            </a:r>
            <a:r>
              <a:rPr lang="en-US" alt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dirty="0" err="1">
                <a:solidFill>
                  <a:srgbClr val="CC0000"/>
                </a:solidFill>
                <a:latin typeface="Arial" panose="020B0604020202020204" pitchFamily="34" charset="0"/>
              </a:rPr>
              <a:t>Patt</a:t>
            </a:r>
            <a:r>
              <a:rPr lang="en-US" altLang="en-US" sz="2400" dirty="0">
                <a:solidFill>
                  <a:srgbClr val="CC0000"/>
                </a:solidFill>
                <a:latin typeface="Arial" panose="020B0604020202020204" pitchFamily="34" charset="0"/>
              </a:rPr>
              <a:t>, 1992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4438069"/>
            <a:ext cx="8458200" cy="184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History register,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H, records the direction of the last N branches executed by the processor</a:t>
            </a:r>
          </a:p>
          <a:p>
            <a:pPr eaLnBrk="1" hangingPunct="1"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4600" y="1313869"/>
            <a:ext cx="4063282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if (x[</a:t>
            </a:r>
            <a:r>
              <a:rPr lang="en-US" sz="2800" b="1" dirty="0" err="1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] &lt; 7) then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	y += 1;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if (x[</a:t>
            </a:r>
            <a:r>
              <a:rPr lang="en-US" sz="2800" b="1" dirty="0" err="1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] &lt; 5) then</a:t>
            </a: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ＭＳ Ｐゴシック"/>
                <a:cs typeface="Courier"/>
              </a:rPr>
              <a:t>	c -= 4;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218869"/>
            <a:ext cx="8382000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If first condition false, second condition also false</a:t>
            </a:r>
          </a:p>
        </p:txBody>
      </p:sp>
    </p:spTree>
    <p:extLst>
      <p:ext uri="{BB962C8B-B14F-4D97-AF65-F5344CB8AC3E}">
        <p14:creationId xmlns:p14="http://schemas.microsoft.com/office/powerpoint/2010/main" val="19609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Fully Bypassed Data Path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31"/>
          <p:cNvGrpSpPr/>
          <p:nvPr/>
        </p:nvGrpSpPr>
        <p:grpSpPr>
          <a:xfrm>
            <a:off x="6264519" y="1141374"/>
            <a:ext cx="1447800" cy="3962400"/>
            <a:chOff x="6400800" y="914400"/>
            <a:chExt cx="1447800" cy="4267200"/>
          </a:xfrm>
        </p:grpSpPr>
        <p:cxnSp>
          <p:nvCxnSpPr>
            <p:cNvPr id="7" name="Straight Connector 308"/>
            <p:cNvCxnSpPr/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326"/>
            <p:cNvSpPr txBox="1"/>
            <p:nvPr/>
          </p:nvSpPr>
          <p:spPr>
            <a:xfrm>
              <a:off x="6400800" y="9144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emory</a:t>
              </a:r>
            </a:p>
          </p:txBody>
        </p:sp>
      </p:grpSp>
      <p:grpSp>
        <p:nvGrpSpPr>
          <p:cNvPr id="9" name="Group 330"/>
          <p:cNvGrpSpPr/>
          <p:nvPr/>
        </p:nvGrpSpPr>
        <p:grpSpPr>
          <a:xfrm>
            <a:off x="4435719" y="1141374"/>
            <a:ext cx="1600200" cy="3886200"/>
            <a:chOff x="4572000" y="914400"/>
            <a:chExt cx="1524000" cy="4106174"/>
          </a:xfrm>
        </p:grpSpPr>
        <p:cxnSp>
          <p:nvCxnSpPr>
            <p:cNvPr id="10" name="Straight Connector 307"/>
            <p:cNvCxnSpPr/>
            <p:nvPr/>
          </p:nvCxnSpPr>
          <p:spPr bwMode="auto">
            <a:xfrm>
              <a:off x="6096000" y="914400"/>
              <a:ext cx="0" cy="410617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325"/>
            <p:cNvSpPr txBox="1"/>
            <p:nvPr/>
          </p:nvSpPr>
          <p:spPr>
            <a:xfrm>
              <a:off x="4572000" y="914400"/>
              <a:ext cx="1035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</a:t>
              </a:r>
              <a:r>
                <a:rPr lang="en-US" sz="20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X</a:t>
              </a: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ecute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2" name="Group 329"/>
          <p:cNvGrpSpPr/>
          <p:nvPr/>
        </p:nvGrpSpPr>
        <p:grpSpPr>
          <a:xfrm>
            <a:off x="2911719" y="1065174"/>
            <a:ext cx="1219200" cy="3962400"/>
            <a:chOff x="3048000" y="838200"/>
            <a:chExt cx="1219200" cy="4261449"/>
          </a:xfrm>
        </p:grpSpPr>
        <p:cxnSp>
          <p:nvCxnSpPr>
            <p:cNvPr id="13" name="Straight Connector 306"/>
            <p:cNvCxnSpPr/>
            <p:nvPr/>
          </p:nvCxnSpPr>
          <p:spPr bwMode="auto">
            <a:xfrm>
              <a:off x="4267200" y="838200"/>
              <a:ext cx="0" cy="426144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324"/>
            <p:cNvSpPr txBox="1"/>
            <p:nvPr/>
          </p:nvSpPr>
          <p:spPr>
            <a:xfrm>
              <a:off x="3048000" y="914400"/>
              <a:ext cx="976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ecode</a:t>
              </a: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397119" y="1122328"/>
            <a:ext cx="1828800" cy="3886200"/>
            <a:chOff x="606552" y="838200"/>
            <a:chExt cx="1755648" cy="4334608"/>
          </a:xfrm>
        </p:grpSpPr>
        <p:cxnSp>
          <p:nvCxnSpPr>
            <p:cNvPr id="16" name="Straight Connector 305"/>
            <p:cNvCxnSpPr/>
            <p:nvPr/>
          </p:nvCxnSpPr>
          <p:spPr bwMode="auto">
            <a:xfrm>
              <a:off x="2362200" y="838200"/>
              <a:ext cx="0" cy="433460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304"/>
            <p:cNvCxnSpPr/>
            <p:nvPr/>
          </p:nvCxnSpPr>
          <p:spPr bwMode="auto">
            <a:xfrm>
              <a:off x="606552" y="838200"/>
              <a:ext cx="0" cy="433460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302"/>
            <p:cNvSpPr txBox="1"/>
            <p:nvPr/>
          </p:nvSpPr>
          <p:spPr>
            <a:xfrm>
              <a:off x="1143000" y="914400"/>
              <a:ext cx="7592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etch</a:t>
              </a:r>
            </a:p>
          </p:txBody>
        </p:sp>
      </p:grpSp>
      <p:grpSp>
        <p:nvGrpSpPr>
          <p:cNvPr id="20" name="Group 8"/>
          <p:cNvGrpSpPr/>
          <p:nvPr/>
        </p:nvGrpSpPr>
        <p:grpSpPr>
          <a:xfrm>
            <a:off x="3140320" y="2737385"/>
            <a:ext cx="914399" cy="1451989"/>
            <a:chOff x="2362200" y="3809999"/>
            <a:chExt cx="914399" cy="1340864"/>
          </a:xfrm>
        </p:grpSpPr>
        <p:grpSp>
          <p:nvGrpSpPr>
            <p:cNvPr id="21" name="Group 126"/>
            <p:cNvGrpSpPr/>
            <p:nvPr/>
          </p:nvGrpSpPr>
          <p:grpSpPr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23" name="Rectangle 128"/>
              <p:cNvSpPr/>
              <p:nvPr/>
            </p:nvSpPr>
            <p:spPr>
              <a:xfrm rot="162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4" name="Rectangle 129"/>
              <p:cNvSpPr/>
              <p:nvPr/>
            </p:nvSpPr>
            <p:spPr>
              <a:xfrm rot="162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5" name="Rectangle 130"/>
              <p:cNvSpPr/>
              <p:nvPr/>
            </p:nvSpPr>
            <p:spPr>
              <a:xfrm rot="162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6" name="Rectangle 131"/>
              <p:cNvSpPr/>
              <p:nvPr/>
            </p:nvSpPr>
            <p:spPr>
              <a:xfrm rot="162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7" name="Rectangle 132"/>
              <p:cNvSpPr/>
              <p:nvPr/>
            </p:nvSpPr>
            <p:spPr>
              <a:xfrm rot="162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8" name="Rectangle 133"/>
              <p:cNvSpPr/>
              <p:nvPr/>
            </p:nvSpPr>
            <p:spPr>
              <a:xfrm rot="162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</p:grpSp>
        <p:sp>
          <p:nvSpPr>
            <p:cNvPr id="22" name="TextBox 127"/>
            <p:cNvSpPr txBox="1"/>
            <p:nvPr/>
          </p:nvSpPr>
          <p:spPr>
            <a:xfrm rot="16200000">
              <a:off x="2223507" y="4253493"/>
              <a:ext cx="1134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Registers</a:t>
              </a:r>
            </a:p>
          </p:txBody>
        </p:sp>
      </p:grpSp>
      <p:sp>
        <p:nvSpPr>
          <p:cNvPr id="29" name="Freeform 31"/>
          <p:cNvSpPr>
            <a:spLocks/>
          </p:cNvSpPr>
          <p:nvPr/>
        </p:nvSpPr>
        <p:spPr bwMode="auto">
          <a:xfrm rot="16200000">
            <a:off x="4626218" y="3084475"/>
            <a:ext cx="1752600" cy="4571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336" y="144"/>
              </a:cxn>
              <a:cxn ang="0">
                <a:pos x="384" y="0"/>
              </a:cxn>
              <a:cxn ang="0">
                <a:pos x="672" y="0"/>
              </a:cxn>
              <a:cxn ang="0">
                <a:pos x="528" y="384"/>
              </a:cxn>
              <a:cxn ang="0">
                <a:pos x="144" y="384"/>
              </a:cxn>
              <a:cxn ang="0">
                <a:pos x="0" y="0"/>
              </a:cxn>
            </a:cxnLst>
            <a:rect l="0" t="0" r="r" b="b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ALU</a:t>
            </a:r>
          </a:p>
        </p:txBody>
      </p:sp>
      <p:cxnSp>
        <p:nvCxnSpPr>
          <p:cNvPr id="30" name="Straight Connector 36"/>
          <p:cNvCxnSpPr/>
          <p:nvPr/>
        </p:nvCxnSpPr>
        <p:spPr bwMode="auto">
          <a:xfrm flipH="1">
            <a:off x="1540119" y="3351174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41"/>
          <p:cNvGrpSpPr/>
          <p:nvPr/>
        </p:nvGrpSpPr>
        <p:grpSpPr>
          <a:xfrm>
            <a:off x="5883519" y="2970174"/>
            <a:ext cx="228600" cy="990600"/>
            <a:chOff x="7162800" y="2597423"/>
            <a:chExt cx="457204" cy="1809477"/>
          </a:xfrm>
        </p:grpSpPr>
        <p:cxnSp>
          <p:nvCxnSpPr>
            <p:cNvPr id="32" name="Straight Connector 114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Rectangle 115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34" name="Isosceles Triangle 116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35" name="Group 42"/>
          <p:cNvGrpSpPr/>
          <p:nvPr/>
        </p:nvGrpSpPr>
        <p:grpSpPr>
          <a:xfrm>
            <a:off x="4054717" y="2741575"/>
            <a:ext cx="228600" cy="609600"/>
            <a:chOff x="7162800" y="1828800"/>
            <a:chExt cx="457200" cy="2813901"/>
          </a:xfrm>
        </p:grpSpPr>
        <p:cxnSp>
          <p:nvCxnSpPr>
            <p:cNvPr id="36" name="Straight Connector 111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112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B</a:t>
              </a:r>
            </a:p>
          </p:txBody>
        </p:sp>
        <p:sp>
          <p:nvSpPr>
            <p:cNvPr id="38" name="Isosceles Triangle 113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39" name="Straight Connector 43"/>
          <p:cNvCxnSpPr>
            <a:endCxn id="33" idx="2"/>
          </p:cNvCxnSpPr>
          <p:nvPr/>
        </p:nvCxnSpPr>
        <p:spPr bwMode="auto">
          <a:xfrm flipH="1" flipV="1">
            <a:off x="6112119" y="3427235"/>
            <a:ext cx="381000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44"/>
          <p:cNvCxnSpPr/>
          <p:nvPr/>
        </p:nvCxnSpPr>
        <p:spPr bwMode="auto">
          <a:xfrm flipH="1">
            <a:off x="5731117" y="3274974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Group 50"/>
          <p:cNvGrpSpPr/>
          <p:nvPr/>
        </p:nvGrpSpPr>
        <p:grpSpPr>
          <a:xfrm>
            <a:off x="4054719" y="3655974"/>
            <a:ext cx="228600" cy="609600"/>
            <a:chOff x="7162800" y="1828800"/>
            <a:chExt cx="457200" cy="2813901"/>
          </a:xfrm>
        </p:grpSpPr>
        <p:cxnSp>
          <p:nvCxnSpPr>
            <p:cNvPr id="42" name="Straight Connector 104"/>
            <p:cNvCxnSpPr/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105"/>
            <p:cNvSpPr/>
            <p:nvPr/>
          </p:nvSpPr>
          <p:spPr>
            <a:xfrm rot="162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A</a:t>
              </a:r>
            </a:p>
          </p:txBody>
        </p:sp>
        <p:sp>
          <p:nvSpPr>
            <p:cNvPr id="44" name="Isosceles Triangle 106"/>
            <p:cNvSpPr/>
            <p:nvPr/>
          </p:nvSpPr>
          <p:spPr>
            <a:xfrm>
              <a:off x="7162800" y="3732628"/>
              <a:ext cx="457200" cy="534574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45" name="Straight Connector 51"/>
          <p:cNvCxnSpPr/>
          <p:nvPr/>
        </p:nvCxnSpPr>
        <p:spPr bwMode="auto">
          <a:xfrm>
            <a:off x="4283319" y="2970174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52"/>
          <p:cNvCxnSpPr>
            <a:stCxn id="43" idx="2"/>
          </p:cNvCxnSpPr>
          <p:nvPr/>
        </p:nvCxnSpPr>
        <p:spPr bwMode="auto">
          <a:xfrm flipV="1">
            <a:off x="4283319" y="3884574"/>
            <a:ext cx="990600" cy="3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6"/>
          <p:cNvSpPr/>
          <p:nvPr/>
        </p:nvSpPr>
        <p:spPr>
          <a:xfrm>
            <a:off x="6493119" y="1827174"/>
            <a:ext cx="1143000" cy="19050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 Cache</a:t>
            </a:r>
          </a:p>
        </p:txBody>
      </p:sp>
      <p:grpSp>
        <p:nvGrpSpPr>
          <p:cNvPr id="48" name="Group 134"/>
          <p:cNvGrpSpPr/>
          <p:nvPr/>
        </p:nvGrpSpPr>
        <p:grpSpPr>
          <a:xfrm>
            <a:off x="244719" y="2512974"/>
            <a:ext cx="304800" cy="1587499"/>
            <a:chOff x="7162800" y="1828801"/>
            <a:chExt cx="457200" cy="2578099"/>
          </a:xfrm>
        </p:grpSpPr>
        <p:cxnSp>
          <p:nvCxnSpPr>
            <p:cNvPr id="49" name="Straight Connector 13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Rectangle 136"/>
            <p:cNvSpPr/>
            <p:nvPr/>
          </p:nvSpPr>
          <p:spPr>
            <a:xfrm rot="162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51" name="Isosceles Triangle 137"/>
            <p:cNvSpPr/>
            <p:nvPr/>
          </p:nvSpPr>
          <p:spPr>
            <a:xfrm>
              <a:off x="7162800" y="4038600"/>
              <a:ext cx="457200" cy="228600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52" name="Rectangle 138"/>
          <p:cNvSpPr/>
          <p:nvPr/>
        </p:nvSpPr>
        <p:spPr>
          <a:xfrm>
            <a:off x="701919" y="2208174"/>
            <a:ext cx="1371600" cy="19812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Instruction Cache</a:t>
            </a:r>
          </a:p>
        </p:txBody>
      </p:sp>
      <p:cxnSp>
        <p:nvCxnSpPr>
          <p:cNvPr id="53" name="Straight Connector 140"/>
          <p:cNvCxnSpPr/>
          <p:nvPr/>
        </p:nvCxnSpPr>
        <p:spPr bwMode="auto">
          <a:xfrm flipH="1">
            <a:off x="549519" y="3274974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144"/>
          <p:cNvCxnSpPr>
            <a:stCxn id="23" idx="0"/>
          </p:cNvCxnSpPr>
          <p:nvPr/>
        </p:nvCxnSpPr>
        <p:spPr bwMode="auto">
          <a:xfrm flipH="1">
            <a:off x="2394627" y="3463381"/>
            <a:ext cx="745694" cy="29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Group 152"/>
          <p:cNvGrpSpPr/>
          <p:nvPr/>
        </p:nvGrpSpPr>
        <p:grpSpPr>
          <a:xfrm>
            <a:off x="7636119" y="1827174"/>
            <a:ext cx="228600" cy="2057400"/>
            <a:chOff x="7162800" y="1828799"/>
            <a:chExt cx="457201" cy="2578101"/>
          </a:xfrm>
        </p:grpSpPr>
        <p:cxnSp>
          <p:nvCxnSpPr>
            <p:cNvPr id="56" name="Straight Connector 153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154"/>
            <p:cNvSpPr/>
            <p:nvPr/>
          </p:nvSpPr>
          <p:spPr>
            <a:xfrm rot="162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58" name="Isosceles Triangle 155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59" name="Straight Connector 157"/>
          <p:cNvCxnSpPr>
            <a:endCxn id="57" idx="2"/>
          </p:cNvCxnSpPr>
          <p:nvPr/>
        </p:nvCxnSpPr>
        <p:spPr bwMode="auto">
          <a:xfrm flipH="1" flipV="1">
            <a:off x="7864720" y="2800132"/>
            <a:ext cx="304799" cy="176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164"/>
          <p:cNvCxnSpPr/>
          <p:nvPr/>
        </p:nvCxnSpPr>
        <p:spPr bwMode="auto">
          <a:xfrm flipV="1">
            <a:off x="8626719" y="3122574"/>
            <a:ext cx="0" cy="1752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180"/>
          <p:cNvCxnSpPr/>
          <p:nvPr/>
        </p:nvCxnSpPr>
        <p:spPr bwMode="auto">
          <a:xfrm flipH="1">
            <a:off x="8321919" y="3122574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oup 200"/>
          <p:cNvGrpSpPr/>
          <p:nvPr/>
        </p:nvGrpSpPr>
        <p:grpSpPr>
          <a:xfrm>
            <a:off x="7636119" y="4036974"/>
            <a:ext cx="228601" cy="568327"/>
            <a:chOff x="6553200" y="3886200"/>
            <a:chExt cx="228601" cy="568327"/>
          </a:xfrm>
        </p:grpSpPr>
        <p:cxnSp>
          <p:nvCxnSpPr>
            <p:cNvPr id="63" name="Straight Connector 19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Rectangle 19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65" name="Isosceles Triangle 19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66" name="Straight Connector 203"/>
          <p:cNvCxnSpPr>
            <a:endCxn id="64" idx="2"/>
          </p:cNvCxnSpPr>
          <p:nvPr/>
        </p:nvCxnSpPr>
        <p:spPr bwMode="auto">
          <a:xfrm flipH="1">
            <a:off x="7864720" y="4265574"/>
            <a:ext cx="304799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Group 175"/>
          <p:cNvGrpSpPr/>
          <p:nvPr/>
        </p:nvGrpSpPr>
        <p:grpSpPr>
          <a:xfrm>
            <a:off x="8093319" y="2665374"/>
            <a:ext cx="304800" cy="1752600"/>
            <a:chOff x="1828800" y="2438400"/>
            <a:chExt cx="400110" cy="1752600"/>
          </a:xfrm>
        </p:grpSpPr>
        <p:sp>
          <p:nvSpPr>
            <p:cNvPr id="68" name="Trapezoid 173"/>
            <p:cNvSpPr/>
            <p:nvPr/>
          </p:nvSpPr>
          <p:spPr>
            <a:xfrm rot="5400000">
              <a:off x="1143000" y="3162300"/>
              <a:ext cx="1752600" cy="304800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69" name="TextBox 174"/>
            <p:cNvSpPr txBox="1"/>
            <p:nvPr/>
          </p:nvSpPr>
          <p:spPr>
            <a:xfrm rot="16200000">
              <a:off x="1936522" y="3085927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cxnSp>
        <p:nvCxnSpPr>
          <p:cNvPr id="70" name="Straight Connector 209"/>
          <p:cNvCxnSpPr/>
          <p:nvPr/>
        </p:nvCxnSpPr>
        <p:spPr bwMode="auto">
          <a:xfrm>
            <a:off x="6340719" y="3427374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212"/>
          <p:cNvCxnSpPr>
            <a:stCxn id="64" idx="0"/>
          </p:cNvCxnSpPr>
          <p:nvPr/>
        </p:nvCxnSpPr>
        <p:spPr bwMode="auto">
          <a:xfrm flipH="1" flipV="1">
            <a:off x="6340719" y="4265574"/>
            <a:ext cx="1295401" cy="1764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Group 217"/>
          <p:cNvGrpSpPr/>
          <p:nvPr/>
        </p:nvGrpSpPr>
        <p:grpSpPr>
          <a:xfrm>
            <a:off x="5883519" y="1674774"/>
            <a:ext cx="228600" cy="990600"/>
            <a:chOff x="7162800" y="2597423"/>
            <a:chExt cx="457204" cy="1809477"/>
          </a:xfrm>
        </p:grpSpPr>
        <p:cxnSp>
          <p:nvCxnSpPr>
            <p:cNvPr id="73" name="Straight Connector 218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Rectangle 219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Store</a:t>
              </a:r>
            </a:p>
          </p:txBody>
        </p:sp>
        <p:sp>
          <p:nvSpPr>
            <p:cNvPr id="75" name="Isosceles Triangle 220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grpSp>
        <p:nvGrpSpPr>
          <p:cNvPr id="76" name="Group 226"/>
          <p:cNvGrpSpPr/>
          <p:nvPr/>
        </p:nvGrpSpPr>
        <p:grpSpPr>
          <a:xfrm>
            <a:off x="4054719" y="1674774"/>
            <a:ext cx="228601" cy="914400"/>
            <a:chOff x="6553200" y="3886200"/>
            <a:chExt cx="228601" cy="568327"/>
          </a:xfrm>
        </p:grpSpPr>
        <p:cxnSp>
          <p:nvCxnSpPr>
            <p:cNvPr id="77" name="Straight Connector 227"/>
            <p:cNvCxnSpPr/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Rectangle 228"/>
            <p:cNvSpPr/>
            <p:nvPr/>
          </p:nvSpPr>
          <p:spPr>
            <a:xfrm rot="162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Imm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79" name="Isosceles Triangle 229"/>
            <p:cNvSpPr/>
            <p:nvPr/>
          </p:nvSpPr>
          <p:spPr>
            <a:xfrm>
              <a:off x="6553200" y="4270719"/>
              <a:ext cx="228600" cy="107968"/>
            </a:xfrm>
            <a:prstGeom prst="triangle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80" name="Straight Connector 230"/>
          <p:cNvCxnSpPr/>
          <p:nvPr/>
        </p:nvCxnSpPr>
        <p:spPr bwMode="auto">
          <a:xfrm flipV="1">
            <a:off x="2759316" y="2131974"/>
            <a:ext cx="3" cy="1353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231"/>
          <p:cNvCxnSpPr/>
          <p:nvPr/>
        </p:nvCxnSpPr>
        <p:spPr bwMode="auto">
          <a:xfrm flipH="1" flipV="1">
            <a:off x="2759319" y="2131974"/>
            <a:ext cx="1295401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245"/>
          <p:cNvCxnSpPr/>
          <p:nvPr/>
        </p:nvCxnSpPr>
        <p:spPr bwMode="auto">
          <a:xfrm flipH="1">
            <a:off x="5045319" y="2817774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251"/>
          <p:cNvCxnSpPr/>
          <p:nvPr/>
        </p:nvCxnSpPr>
        <p:spPr bwMode="auto">
          <a:xfrm>
            <a:off x="4283319" y="2131974"/>
            <a:ext cx="152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253"/>
          <p:cNvCxnSpPr/>
          <p:nvPr/>
        </p:nvCxnSpPr>
        <p:spPr bwMode="auto">
          <a:xfrm flipV="1">
            <a:off x="4435719" y="2131974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256"/>
          <p:cNvCxnSpPr/>
          <p:nvPr/>
        </p:nvCxnSpPr>
        <p:spPr bwMode="auto">
          <a:xfrm>
            <a:off x="4435719" y="2665374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rapezoid 239"/>
          <p:cNvSpPr/>
          <p:nvPr/>
        </p:nvSpPr>
        <p:spPr>
          <a:xfrm rot="5400000">
            <a:off x="4468358" y="2883102"/>
            <a:ext cx="914400" cy="174145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87" name="Straight Connector 263"/>
          <p:cNvCxnSpPr/>
          <p:nvPr/>
        </p:nvCxnSpPr>
        <p:spPr bwMode="auto">
          <a:xfrm flipV="1">
            <a:off x="4664319" y="2131974"/>
            <a:ext cx="0" cy="83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265"/>
          <p:cNvCxnSpPr>
            <a:stCxn id="74" idx="0"/>
          </p:cNvCxnSpPr>
          <p:nvPr/>
        </p:nvCxnSpPr>
        <p:spPr bwMode="auto">
          <a:xfrm flipH="1">
            <a:off x="4664319" y="2131835"/>
            <a:ext cx="1219203" cy="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273"/>
          <p:cNvCxnSpPr>
            <a:endCxn id="74" idx="2"/>
          </p:cNvCxnSpPr>
          <p:nvPr/>
        </p:nvCxnSpPr>
        <p:spPr bwMode="auto">
          <a:xfrm flipH="1" flipV="1">
            <a:off x="6112119" y="2131835"/>
            <a:ext cx="380998" cy="2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276"/>
          <p:cNvCxnSpPr/>
          <p:nvPr/>
        </p:nvCxnSpPr>
        <p:spPr bwMode="auto">
          <a:xfrm flipH="1" flipV="1">
            <a:off x="3521319" y="4875174"/>
            <a:ext cx="5105402" cy="151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281"/>
          <p:cNvCxnSpPr>
            <a:endCxn id="25" idx="1"/>
          </p:cNvCxnSpPr>
          <p:nvPr/>
        </p:nvCxnSpPr>
        <p:spPr bwMode="auto">
          <a:xfrm flipV="1">
            <a:off x="3521320" y="4189375"/>
            <a:ext cx="1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92" name="Group 285"/>
          <p:cNvGrpSpPr/>
          <p:nvPr/>
        </p:nvGrpSpPr>
        <p:grpSpPr>
          <a:xfrm>
            <a:off x="2073519" y="2208174"/>
            <a:ext cx="304800" cy="2133600"/>
            <a:chOff x="7162800" y="2597423"/>
            <a:chExt cx="457204" cy="1809477"/>
          </a:xfrm>
        </p:grpSpPr>
        <p:cxnSp>
          <p:nvCxnSpPr>
            <p:cNvPr id="93" name="Straight Connector 286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Rectangle 287"/>
            <p:cNvSpPr/>
            <p:nvPr/>
          </p:nvSpPr>
          <p:spPr>
            <a:xfrm rot="162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Register</a:t>
              </a:r>
            </a:p>
          </p:txBody>
        </p:sp>
        <p:sp>
          <p:nvSpPr>
            <p:cNvPr id="95" name="Isosceles Triangle 288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cxnSp>
        <p:nvCxnSpPr>
          <p:cNvPr id="96" name="Straight Connector 290"/>
          <p:cNvCxnSpPr/>
          <p:nvPr/>
        </p:nvCxnSpPr>
        <p:spPr bwMode="auto">
          <a:xfrm flipV="1">
            <a:off x="2759319" y="1369974"/>
            <a:ext cx="0" cy="76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293"/>
          <p:cNvCxnSpPr/>
          <p:nvPr/>
        </p:nvCxnSpPr>
        <p:spPr bwMode="auto">
          <a:xfrm flipV="1">
            <a:off x="5578719" y="1369974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8" name="TextBox 327"/>
          <p:cNvSpPr txBox="1"/>
          <p:nvPr/>
        </p:nvSpPr>
        <p:spPr>
          <a:xfrm>
            <a:off x="7788519" y="1141374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riteback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99" name="Group 14"/>
          <p:cNvGrpSpPr/>
          <p:nvPr/>
        </p:nvGrpSpPr>
        <p:grpSpPr>
          <a:xfrm>
            <a:off x="4588119" y="1979574"/>
            <a:ext cx="1752600" cy="2590800"/>
            <a:chOff x="4724400" y="1676400"/>
            <a:chExt cx="1752600" cy="2590800"/>
          </a:xfrm>
        </p:grpSpPr>
        <p:sp>
          <p:nvSpPr>
            <p:cNvPr id="100" name="Trapezoid 103"/>
            <p:cNvSpPr/>
            <p:nvPr/>
          </p:nvSpPr>
          <p:spPr>
            <a:xfrm rot="5400000">
              <a:off x="4659072" y="3646728"/>
              <a:ext cx="762000" cy="174145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1" name="Straight Connector 4"/>
            <p:cNvCxnSpPr/>
            <p:nvPr/>
          </p:nvCxnSpPr>
          <p:spPr bwMode="auto">
            <a:xfrm>
              <a:off x="6477000" y="3962400"/>
              <a:ext cx="0" cy="304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8"/>
            <p:cNvCxnSpPr/>
            <p:nvPr/>
          </p:nvCxnSpPr>
          <p:spPr bwMode="auto">
            <a:xfrm flipH="1">
              <a:off x="4724400" y="42672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17"/>
            <p:cNvCxnSpPr/>
            <p:nvPr/>
          </p:nvCxnSpPr>
          <p:spPr bwMode="auto">
            <a:xfrm flipV="1">
              <a:off x="4724400" y="1676400"/>
              <a:ext cx="0" cy="2590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18"/>
            <p:cNvCxnSpPr/>
            <p:nvPr/>
          </p:nvCxnSpPr>
          <p:spPr bwMode="auto">
            <a:xfrm>
              <a:off x="4724400" y="39624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Straight Connector 119"/>
            <p:cNvCxnSpPr/>
            <p:nvPr/>
          </p:nvCxnSpPr>
          <p:spPr bwMode="auto">
            <a:xfrm>
              <a:off x="4724400" y="304800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06" name="Straight Connector 124"/>
          <p:cNvCxnSpPr/>
          <p:nvPr/>
        </p:nvCxnSpPr>
        <p:spPr bwMode="auto">
          <a:xfrm flipV="1">
            <a:off x="4511919" y="1827174"/>
            <a:ext cx="0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25"/>
          <p:cNvCxnSpPr/>
          <p:nvPr/>
        </p:nvCxnSpPr>
        <p:spPr bwMode="auto">
          <a:xfrm>
            <a:off x="4511919" y="4113174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8" name="Straight Connector 139"/>
          <p:cNvCxnSpPr/>
          <p:nvPr/>
        </p:nvCxnSpPr>
        <p:spPr bwMode="auto">
          <a:xfrm>
            <a:off x="4511919" y="3198774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9" name="Trapezoid 141"/>
          <p:cNvSpPr/>
          <p:nvPr/>
        </p:nvSpPr>
        <p:spPr>
          <a:xfrm rot="5400000">
            <a:off x="4522792" y="1968702"/>
            <a:ext cx="762000" cy="174145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110" name="Straight Connector 142"/>
          <p:cNvCxnSpPr/>
          <p:nvPr/>
        </p:nvCxnSpPr>
        <p:spPr bwMode="auto">
          <a:xfrm>
            <a:off x="4588119" y="1979574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1" name="Straight Connector 143"/>
          <p:cNvCxnSpPr/>
          <p:nvPr/>
        </p:nvCxnSpPr>
        <p:spPr bwMode="auto">
          <a:xfrm>
            <a:off x="4511919" y="1827174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12" name="Group 188"/>
          <p:cNvGrpSpPr/>
          <p:nvPr/>
        </p:nvGrpSpPr>
        <p:grpSpPr>
          <a:xfrm>
            <a:off x="2378319" y="5871638"/>
            <a:ext cx="2286000" cy="457200"/>
            <a:chOff x="1524000" y="2667000"/>
            <a:chExt cx="2286000" cy="457200"/>
          </a:xfrm>
        </p:grpSpPr>
        <p:grpSp>
          <p:nvGrpSpPr>
            <p:cNvPr id="113" name="Group 190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134" name="Rectangle 22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35" name="Group 22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36" name="Rectangle 23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7" name="Isosceles Triangle 23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4" name="Group 191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130" name="Rectangle 21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131" name="Group 21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32" name="Rectangle 21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3" name="Isosceles Triangle 22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5" name="Group 192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126" name="Rectangle 20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127" name="Group 21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28" name="Rectangle 21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29" name="Isosceles Triangle 21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6" name="Group 193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122" name="Rectangle 20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23" name="Group 20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24" name="Rectangle 20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25" name="Isosceles Triangle 20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17" name="Group 194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18" name="Rectangle 19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19" name="Group 19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20" name="Rectangle 20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21" name="Isosceles Triangle 20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grpSp>
        <p:nvGrpSpPr>
          <p:cNvPr id="138" name="Group 151"/>
          <p:cNvGrpSpPr/>
          <p:nvPr/>
        </p:nvGrpSpPr>
        <p:grpSpPr>
          <a:xfrm>
            <a:off x="2835519" y="6328838"/>
            <a:ext cx="2286000" cy="457200"/>
            <a:chOff x="1524000" y="2667000"/>
            <a:chExt cx="2286000" cy="457200"/>
          </a:xfrm>
        </p:grpSpPr>
        <p:grpSp>
          <p:nvGrpSpPr>
            <p:cNvPr id="139" name="Group 158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160" name="Rectangle 18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61" name="Group 18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62" name="Rectangle 18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63" name="Isosceles Triangle 18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0" name="Group 159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156" name="Rectangle 17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157" name="Group 181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8" name="Rectangle 182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9" name="Isosceles Triangle 183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1" name="Group 160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152" name="Rectangle 17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153" name="Group 17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4" name="Rectangle 17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5" name="Isosceles Triangle 17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2" name="Group 161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148" name="Rectangle 16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49" name="Group 16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0" name="Rectangle 17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51" name="Isosceles Triangle 17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43" name="Group 162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44" name="Rectangle 16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45" name="Group 16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46" name="Rectangle 166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47" name="Isosceles Triangle 167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cxnSp>
        <p:nvCxnSpPr>
          <p:cNvPr id="164" name="Curved Connector 150"/>
          <p:cNvCxnSpPr>
            <a:stCxn id="122" idx="1"/>
          </p:cNvCxnSpPr>
          <p:nvPr/>
        </p:nvCxnSpPr>
        <p:spPr bwMode="auto">
          <a:xfrm rot="10800000" flipH="1" flipV="1">
            <a:off x="3749919" y="6100238"/>
            <a:ext cx="228600" cy="457200"/>
          </a:xfrm>
          <a:prstGeom prst="curvedConnector4">
            <a:avLst>
              <a:gd name="adj1" fmla="val 25926"/>
              <a:gd name="adj2" fmla="val 9722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165" name="Group 241"/>
          <p:cNvGrpSpPr/>
          <p:nvPr/>
        </p:nvGrpSpPr>
        <p:grpSpPr>
          <a:xfrm>
            <a:off x="1921119" y="5414438"/>
            <a:ext cx="2286000" cy="457200"/>
            <a:chOff x="1524000" y="2667000"/>
            <a:chExt cx="2286000" cy="457200"/>
          </a:xfrm>
        </p:grpSpPr>
        <p:grpSp>
          <p:nvGrpSpPr>
            <p:cNvPr id="166" name="Group 242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187" name="Rectangle 26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188" name="Group 27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9" name="Rectangle 27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90" name="Isosceles Triangle 27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7" name="Group 243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183" name="Rectangle 26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184" name="Group 26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5" name="Rectangle 26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86" name="Isosceles Triangle 26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8" name="Group 244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179" name="Rectangle 259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180" name="Group 260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81" name="Rectangle 261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82" name="Isosceles Triangle 26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69" name="Group 246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175" name="Rectangle 254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176" name="Group 255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77" name="Rectangle 25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78" name="Isosceles Triangle 25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70" name="Group 247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71" name="Rectangle 248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72" name="Group 249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73" name="Rectangle 250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74" name="Isosceles Triangle 252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cxnSp>
        <p:nvCxnSpPr>
          <p:cNvPr id="191" name="Curved Connector 274"/>
          <p:cNvCxnSpPr>
            <a:stCxn id="171" idx="1"/>
          </p:cNvCxnSpPr>
          <p:nvPr/>
        </p:nvCxnSpPr>
        <p:spPr bwMode="auto">
          <a:xfrm rot="10800000" flipH="1" flipV="1">
            <a:off x="3749919" y="5643038"/>
            <a:ext cx="152400" cy="838200"/>
          </a:xfrm>
          <a:prstGeom prst="curvedConnector4">
            <a:avLst>
              <a:gd name="adj1" fmla="val 31898"/>
              <a:gd name="adj2" fmla="val 5825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192" name="Group 275"/>
          <p:cNvGrpSpPr/>
          <p:nvPr/>
        </p:nvGrpSpPr>
        <p:grpSpPr>
          <a:xfrm>
            <a:off x="1463919" y="4957238"/>
            <a:ext cx="2286000" cy="457200"/>
            <a:chOff x="1524000" y="2667000"/>
            <a:chExt cx="2286000" cy="457200"/>
          </a:xfrm>
        </p:grpSpPr>
        <p:grpSp>
          <p:nvGrpSpPr>
            <p:cNvPr id="193" name="Group 277"/>
            <p:cNvGrpSpPr/>
            <p:nvPr/>
          </p:nvGrpSpPr>
          <p:grpSpPr>
            <a:xfrm>
              <a:off x="1524000" y="2667000"/>
              <a:ext cx="457200" cy="457200"/>
              <a:chOff x="1524000" y="2667000"/>
              <a:chExt cx="457200" cy="457200"/>
            </a:xfrm>
          </p:grpSpPr>
          <p:sp>
            <p:nvSpPr>
              <p:cNvPr id="214" name="Rectangle 315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F</a:t>
                </a:r>
              </a:p>
            </p:txBody>
          </p:sp>
          <p:grpSp>
            <p:nvGrpSpPr>
              <p:cNvPr id="215" name="Group 316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6" name="Rectangle 317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7" name="Isosceles Triangle 318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4" name="Group 278"/>
            <p:cNvGrpSpPr/>
            <p:nvPr/>
          </p:nvGrpSpPr>
          <p:grpSpPr>
            <a:xfrm>
              <a:off x="1981200" y="2667000"/>
              <a:ext cx="457200" cy="457200"/>
              <a:chOff x="1524000" y="2667000"/>
              <a:chExt cx="457200" cy="457200"/>
            </a:xfrm>
          </p:grpSpPr>
          <p:sp>
            <p:nvSpPr>
              <p:cNvPr id="210" name="Rectangle 311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D</a:t>
                </a:r>
              </a:p>
            </p:txBody>
          </p:sp>
          <p:grpSp>
            <p:nvGrpSpPr>
              <p:cNvPr id="211" name="Group 312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12" name="Rectangle 313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13" name="Isosceles Triangle 314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5" name="Group 279"/>
            <p:cNvGrpSpPr/>
            <p:nvPr/>
          </p:nvGrpSpPr>
          <p:grpSpPr>
            <a:xfrm>
              <a:off x="2438400" y="2667000"/>
              <a:ext cx="457200" cy="457200"/>
              <a:chOff x="1524000" y="2667000"/>
              <a:chExt cx="457200" cy="457200"/>
            </a:xfrm>
          </p:grpSpPr>
          <p:sp>
            <p:nvSpPr>
              <p:cNvPr id="206" name="Rectangle 297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X</a:t>
                </a:r>
              </a:p>
            </p:txBody>
          </p:sp>
          <p:grpSp>
            <p:nvGrpSpPr>
              <p:cNvPr id="207" name="Group 303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08" name="Rectangle 309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09" name="Isosceles Triangle 310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6" name="Group 280"/>
            <p:cNvGrpSpPr/>
            <p:nvPr/>
          </p:nvGrpSpPr>
          <p:grpSpPr>
            <a:xfrm>
              <a:off x="2895600" y="2667000"/>
              <a:ext cx="457200" cy="457200"/>
              <a:chOff x="1524000" y="2667000"/>
              <a:chExt cx="457200" cy="457200"/>
            </a:xfrm>
          </p:grpSpPr>
          <p:sp>
            <p:nvSpPr>
              <p:cNvPr id="202" name="Rectangle 292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</a:t>
                </a:r>
              </a:p>
            </p:txBody>
          </p:sp>
          <p:grpSp>
            <p:nvGrpSpPr>
              <p:cNvPr id="203" name="Group 29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04" name="Rectangle 295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05" name="Isosceles Triangle 296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  <p:grpSp>
          <p:nvGrpSpPr>
            <p:cNvPr id="197" name="Group 282"/>
            <p:cNvGrpSpPr/>
            <p:nvPr/>
          </p:nvGrpSpPr>
          <p:grpSpPr>
            <a:xfrm>
              <a:off x="3352800" y="2667000"/>
              <a:ext cx="457200" cy="457200"/>
              <a:chOff x="1524000" y="2667000"/>
              <a:chExt cx="457200" cy="457200"/>
            </a:xfrm>
          </p:grpSpPr>
          <p:sp>
            <p:nvSpPr>
              <p:cNvPr id="198" name="Rectangle 283"/>
              <p:cNvSpPr/>
              <p:nvPr/>
            </p:nvSpPr>
            <p:spPr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W</a:t>
                </a:r>
              </a:p>
            </p:txBody>
          </p:sp>
          <p:grpSp>
            <p:nvGrpSpPr>
              <p:cNvPr id="199" name="Group 284"/>
              <p:cNvGrpSpPr/>
              <p:nvPr/>
            </p:nvGrpSpPr>
            <p:grpSpPr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00" name="Rectangle 289"/>
                <p:cNvSpPr/>
                <p:nvPr/>
              </p:nvSpPr>
              <p:spPr>
                <a:xfrm rot="162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201" name="Isosceles Triangle 291"/>
                <p:cNvSpPr/>
                <p:nvPr/>
              </p:nvSpPr>
              <p:spPr>
                <a:xfrm>
                  <a:off x="7162800" y="3962989"/>
                  <a:ext cx="457200" cy="327975"/>
                </a:xfrm>
                <a:prstGeom prst="triangle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2400">
                    <a:solidFill>
                      <a:prstClr val="black"/>
                    </a:solidFill>
                    <a:latin typeface="Arial" pitchFamily="18" charset="0"/>
                    <a:ea typeface="ＭＳ Ｐゴシック" pitchFamily="18" charset="-128"/>
                    <a:cs typeface="ＭＳ Ｐゴシック" pitchFamily="18" charset="-128"/>
                  </a:endParaRPr>
                </a:p>
              </p:txBody>
            </p:sp>
          </p:grpSp>
        </p:grpSp>
      </p:grpSp>
      <p:sp>
        <p:nvSpPr>
          <p:cNvPr id="218" name="TextBox 39"/>
          <p:cNvSpPr txBox="1"/>
          <p:nvPr/>
        </p:nvSpPr>
        <p:spPr>
          <a:xfrm>
            <a:off x="5426319" y="5185838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[ Assumes data written to registers in a W cycle is readable in parallel D cycle (dotted line). Extra write data register and bypass paths required if this is not possible. ]</a:t>
            </a:r>
          </a:p>
        </p:txBody>
      </p:sp>
      <p:cxnSp>
        <p:nvCxnSpPr>
          <p:cNvPr id="219" name="Curved Connector 319"/>
          <p:cNvCxnSpPr>
            <a:endCxn id="158" idx="0"/>
          </p:cNvCxnSpPr>
          <p:nvPr/>
        </p:nvCxnSpPr>
        <p:spPr bwMode="auto">
          <a:xfrm rot="16200000" flipH="1">
            <a:off x="2913006" y="5794154"/>
            <a:ext cx="1216624" cy="30479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1100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Two-Level Branch Predictor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1600" y="1140685"/>
            <a:ext cx="59362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Pentium Pro uses the result from the last two branches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to select one of the four sets of BHT bits (~95% correct)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648200" y="2118585"/>
            <a:ext cx="457200" cy="3619500"/>
            <a:chOff x="4284" y="1035"/>
            <a:chExt cx="288" cy="228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284" y="1035"/>
              <a:ext cx="288" cy="240"/>
              <a:chOff x="2352" y="576"/>
              <a:chExt cx="288" cy="240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4284" y="1275"/>
              <a:ext cx="288" cy="240"/>
              <a:chOff x="2352" y="576"/>
              <a:chExt cx="288" cy="240"/>
            </a:xfrm>
          </p:grpSpPr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4284" y="1515"/>
              <a:ext cx="288" cy="240"/>
              <a:chOff x="2352" y="576"/>
              <a:chExt cx="288" cy="240"/>
            </a:xfrm>
          </p:grpSpPr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4284" y="2715"/>
              <a:ext cx="288" cy="240"/>
              <a:chOff x="2352" y="576"/>
              <a:chExt cx="288" cy="240"/>
            </a:xfrm>
          </p:grpSpPr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375" y="295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4284" y="1755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284" y="247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4572" y="2595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572" y="1755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428" y="189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486400" y="2118585"/>
            <a:ext cx="457200" cy="3619500"/>
            <a:chOff x="3456" y="1344"/>
            <a:chExt cx="288" cy="2280"/>
          </a:xfrm>
        </p:grpSpPr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3456" y="1344"/>
              <a:ext cx="288" cy="240"/>
              <a:chOff x="3456" y="1344"/>
              <a:chExt cx="288" cy="2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456" y="1584"/>
              <a:ext cx="288" cy="240"/>
              <a:chOff x="3456" y="1584"/>
              <a:chExt cx="288" cy="2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 flipV="1">
                <a:off x="3600" y="172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3456" y="1824"/>
              <a:ext cx="288" cy="240"/>
              <a:chOff x="3456" y="1824"/>
              <a:chExt cx="288" cy="2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 flipV="1">
                <a:off x="3600" y="196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3456" y="3024"/>
              <a:ext cx="288" cy="240"/>
              <a:chOff x="3456" y="3024"/>
              <a:chExt cx="288" cy="2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V="1">
                <a:off x="3600" y="316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547" y="3264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456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V="1">
              <a:off x="3456" y="2780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3744" y="2904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3744" y="2064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3600" y="2208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6400800" y="2118585"/>
            <a:ext cx="458788" cy="3619500"/>
            <a:chOff x="4032" y="1344"/>
            <a:chExt cx="289" cy="2280"/>
          </a:xfrm>
        </p:grpSpPr>
        <p:grpSp>
          <p:nvGrpSpPr>
            <p:cNvPr id="46" name="Group 43"/>
            <p:cNvGrpSpPr>
              <a:grpSpLocks/>
            </p:cNvGrpSpPr>
            <p:nvPr/>
          </p:nvGrpSpPr>
          <p:grpSpPr bwMode="auto">
            <a:xfrm>
              <a:off x="4032" y="1344"/>
              <a:ext cx="288" cy="240"/>
              <a:chOff x="2352" y="576"/>
              <a:chExt cx="288" cy="240"/>
            </a:xfrm>
          </p:grpSpPr>
          <p:sp>
            <p:nvSpPr>
              <p:cNvPr id="62" name="Rectangle 44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3" name="Line 45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032" y="1584"/>
              <a:ext cx="288" cy="240"/>
              <a:chOff x="2352" y="576"/>
              <a:chExt cx="288" cy="240"/>
            </a:xfrm>
          </p:grpSpPr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1" name="Line 48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48" name="Group 49"/>
            <p:cNvGrpSpPr>
              <a:grpSpLocks/>
            </p:cNvGrpSpPr>
            <p:nvPr/>
          </p:nvGrpSpPr>
          <p:grpSpPr bwMode="auto">
            <a:xfrm>
              <a:off x="4032" y="1824"/>
              <a:ext cx="288" cy="240"/>
              <a:chOff x="2352" y="576"/>
              <a:chExt cx="288" cy="240"/>
            </a:xfrm>
          </p:grpSpPr>
          <p:sp>
            <p:nvSpPr>
              <p:cNvPr id="58" name="Rectangle 50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49" name="Group 52"/>
            <p:cNvGrpSpPr>
              <a:grpSpLocks/>
            </p:cNvGrpSpPr>
            <p:nvPr/>
          </p:nvGrpSpPr>
          <p:grpSpPr bwMode="auto">
            <a:xfrm>
              <a:off x="4032" y="3024"/>
              <a:ext cx="288" cy="240"/>
              <a:chOff x="2352" y="576"/>
              <a:chExt cx="288" cy="240"/>
            </a:xfrm>
          </p:grpSpPr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4123" y="3264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>
              <a:off x="4032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 flipV="1">
              <a:off x="4032" y="2780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V="1">
              <a:off x="4320" y="2904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4321" y="2064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>
              <a:off x="4176" y="2208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7239000" y="2118585"/>
            <a:ext cx="457200" cy="3619500"/>
            <a:chOff x="4284" y="1035"/>
            <a:chExt cx="288" cy="2280"/>
          </a:xfrm>
        </p:grpSpPr>
        <p:grpSp>
          <p:nvGrpSpPr>
            <p:cNvPr id="65" name="Group 62"/>
            <p:cNvGrpSpPr>
              <a:grpSpLocks/>
            </p:cNvGrpSpPr>
            <p:nvPr/>
          </p:nvGrpSpPr>
          <p:grpSpPr bwMode="auto">
            <a:xfrm>
              <a:off x="4284" y="1035"/>
              <a:ext cx="288" cy="240"/>
              <a:chOff x="2352" y="576"/>
              <a:chExt cx="288" cy="240"/>
            </a:xfrm>
          </p:grpSpPr>
          <p:sp>
            <p:nvSpPr>
              <p:cNvPr id="81" name="Rectangle 63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2" name="Line 64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4284" y="1275"/>
              <a:ext cx="288" cy="240"/>
              <a:chOff x="2352" y="576"/>
              <a:chExt cx="288" cy="240"/>
            </a:xfrm>
          </p:grpSpPr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0" name="Line 67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7" name="Group 68"/>
            <p:cNvGrpSpPr>
              <a:grpSpLocks/>
            </p:cNvGrpSpPr>
            <p:nvPr/>
          </p:nvGrpSpPr>
          <p:grpSpPr bwMode="auto">
            <a:xfrm>
              <a:off x="4284" y="1515"/>
              <a:ext cx="288" cy="240"/>
              <a:chOff x="2352" y="576"/>
              <a:chExt cx="288" cy="240"/>
            </a:xfrm>
          </p:grpSpPr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8" name="Line 70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8" name="Group 71"/>
            <p:cNvGrpSpPr>
              <a:grpSpLocks/>
            </p:cNvGrpSpPr>
            <p:nvPr/>
          </p:nvGrpSpPr>
          <p:grpSpPr bwMode="auto">
            <a:xfrm>
              <a:off x="4284" y="2715"/>
              <a:ext cx="288" cy="240"/>
              <a:chOff x="2352" y="576"/>
              <a:chExt cx="288" cy="240"/>
            </a:xfrm>
          </p:grpSpPr>
          <p:sp>
            <p:nvSpPr>
              <p:cNvPr id="75" name="Rectangle 72"/>
              <p:cNvSpPr>
                <a:spLocks noChangeArrowheads="1"/>
              </p:cNvSpPr>
              <p:nvPr/>
            </p:nvSpPr>
            <p:spPr bwMode="auto">
              <a:xfrm>
                <a:off x="2352" y="576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6" name="Line 73"/>
              <p:cNvSpPr>
                <a:spLocks noChangeShapeType="1"/>
              </p:cNvSpPr>
              <p:nvPr/>
            </p:nvSpPr>
            <p:spPr bwMode="auto">
              <a:xfrm flipV="1">
                <a:off x="2496" y="72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4375" y="295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70" name="Line 75"/>
            <p:cNvSpPr>
              <a:spLocks noChangeShapeType="1"/>
            </p:cNvSpPr>
            <p:nvPr/>
          </p:nvSpPr>
          <p:spPr bwMode="auto">
            <a:xfrm>
              <a:off x="4284" y="1755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71" name="Line 76"/>
            <p:cNvSpPr>
              <a:spLocks noChangeShapeType="1"/>
            </p:cNvSpPr>
            <p:nvPr/>
          </p:nvSpPr>
          <p:spPr bwMode="auto">
            <a:xfrm flipV="1">
              <a:off x="4284" y="2471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72" name="Line 77"/>
            <p:cNvSpPr>
              <a:spLocks noChangeShapeType="1"/>
            </p:cNvSpPr>
            <p:nvPr/>
          </p:nvSpPr>
          <p:spPr bwMode="auto">
            <a:xfrm flipV="1">
              <a:off x="4572" y="2595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>
              <a:off x="4572" y="1755"/>
              <a:ext cx="0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>
              <a:off x="4428" y="189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83" name="Freeform 80"/>
          <p:cNvSpPr>
            <a:spLocks/>
          </p:cNvSpPr>
          <p:nvPr/>
        </p:nvSpPr>
        <p:spPr bwMode="auto">
          <a:xfrm>
            <a:off x="4572000" y="5776185"/>
            <a:ext cx="32004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6" y="0"/>
              </a:cxn>
              <a:cxn ang="0">
                <a:pos x="1872" y="288"/>
              </a:cxn>
              <a:cxn ang="0">
                <a:pos x="144" y="288"/>
              </a:cxn>
              <a:cxn ang="0">
                <a:pos x="0" y="0"/>
              </a:cxn>
            </a:cxnLst>
            <a:rect l="0" t="0" r="r" b="b"/>
            <a:pathLst>
              <a:path w="2016" h="288">
                <a:moveTo>
                  <a:pt x="0" y="0"/>
                </a:moveTo>
                <a:lnTo>
                  <a:pt x="2016" y="0"/>
                </a:lnTo>
                <a:lnTo>
                  <a:pt x="1872" y="288"/>
                </a:lnTo>
                <a:lnTo>
                  <a:pt x="144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84" name="Group 81"/>
          <p:cNvGrpSpPr>
            <a:grpSpLocks/>
          </p:cNvGrpSpPr>
          <p:nvPr/>
        </p:nvGrpSpPr>
        <p:grpSpPr bwMode="auto">
          <a:xfrm>
            <a:off x="914400" y="2042385"/>
            <a:ext cx="3676650" cy="1104900"/>
            <a:chOff x="624" y="1392"/>
            <a:chExt cx="2316" cy="696"/>
          </a:xfrm>
        </p:grpSpPr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24" y="1392"/>
              <a:ext cx="134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1968" y="1392"/>
              <a:ext cx="43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400" y="1392"/>
              <a:ext cx="28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 flipV="1">
              <a:off x="2544" y="153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9" name="Text Box 86"/>
            <p:cNvSpPr txBox="1">
              <a:spLocks noChangeArrowheads="1"/>
            </p:cNvSpPr>
            <p:nvPr/>
          </p:nvSpPr>
          <p:spPr bwMode="auto">
            <a:xfrm>
              <a:off x="2352" y="1419"/>
              <a:ext cx="19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90" name="Text Box 87"/>
            <p:cNvSpPr txBox="1">
              <a:spLocks noChangeArrowheads="1"/>
            </p:cNvSpPr>
            <p:nvPr/>
          </p:nvSpPr>
          <p:spPr bwMode="auto">
            <a:xfrm>
              <a:off x="2496" y="1419"/>
              <a:ext cx="19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1980" y="1680"/>
              <a:ext cx="960" cy="408"/>
              <a:chOff x="1956" y="2184"/>
              <a:chExt cx="960" cy="408"/>
            </a:xfrm>
          </p:grpSpPr>
          <p:sp>
            <p:nvSpPr>
              <p:cNvPr id="93" name="AutoShape 89"/>
              <p:cNvSpPr>
                <a:spLocks/>
              </p:cNvSpPr>
              <p:nvPr/>
            </p:nvSpPr>
            <p:spPr bwMode="auto">
              <a:xfrm rot="5400000">
                <a:off x="2088" y="2052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auto">
              <a:xfrm>
                <a:off x="2148" y="2256"/>
                <a:ext cx="768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36"/>
                  </a:cxn>
                  <a:cxn ang="0">
                    <a:pos x="768" y="336"/>
                  </a:cxn>
                </a:cxnLst>
                <a:rect l="0" t="0" r="r" b="b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95" name="Line 91"/>
              <p:cNvSpPr>
                <a:spLocks noChangeShapeType="1"/>
              </p:cNvSpPr>
              <p:nvPr/>
            </p:nvSpPr>
            <p:spPr bwMode="auto">
              <a:xfrm flipV="1">
                <a:off x="2100" y="2352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96" name="Text Box 92"/>
              <p:cNvSpPr txBox="1">
                <a:spLocks noChangeArrowheads="1"/>
              </p:cNvSpPr>
              <p:nvPr/>
            </p:nvSpPr>
            <p:spPr bwMode="auto">
              <a:xfrm>
                <a:off x="2282" y="2260"/>
                <a:ext cx="190" cy="2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>
                    <a:solidFill>
                      <a:srgbClr val="56127A"/>
                    </a:solidFill>
                    <a:latin typeface="Calibri"/>
                    <a:ea typeface="ＭＳ Ｐゴシック"/>
                    <a:cs typeface="Calibri"/>
                  </a:rPr>
                  <a:t>k</a:t>
                </a:r>
              </a:p>
            </p:txBody>
          </p:sp>
        </p:grpSp>
        <p:sp>
          <p:nvSpPr>
            <p:cNvPr id="92" name="Text Box 93"/>
            <p:cNvSpPr txBox="1">
              <a:spLocks noChangeArrowheads="1"/>
            </p:cNvSpPr>
            <p:nvPr/>
          </p:nvSpPr>
          <p:spPr bwMode="auto">
            <a:xfrm>
              <a:off x="636" y="1707"/>
              <a:ext cx="68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Fetch PC</a:t>
              </a:r>
            </a:p>
          </p:txBody>
        </p:sp>
      </p:grp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6172200" y="623338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3167063" y="493798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3657600" y="493798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>
            <a:off x="1928813" y="5096735"/>
            <a:ext cx="1238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1" name="AutoShape 98"/>
          <p:cNvSpPr>
            <a:spLocks/>
          </p:cNvSpPr>
          <p:nvPr/>
        </p:nvSpPr>
        <p:spPr bwMode="auto">
          <a:xfrm rot="5400000">
            <a:off x="3409950" y="5185635"/>
            <a:ext cx="228600" cy="647700"/>
          </a:xfrm>
          <a:prstGeom prst="rightBrace">
            <a:avLst>
              <a:gd name="adj1" fmla="val 23611"/>
              <a:gd name="adj2" fmla="val 541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2" name="Freeform 99"/>
          <p:cNvSpPr>
            <a:spLocks/>
          </p:cNvSpPr>
          <p:nvPr/>
        </p:nvSpPr>
        <p:spPr bwMode="auto">
          <a:xfrm>
            <a:off x="3505200" y="5509485"/>
            <a:ext cx="12192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768" y="336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0" y="336"/>
                </a:lnTo>
                <a:lnTo>
                  <a:pt x="768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533400" y="5026885"/>
            <a:ext cx="283527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Shift in Taken/¬Taken results of each branch</a:t>
            </a:r>
          </a:p>
        </p:txBody>
      </p:sp>
      <p:sp>
        <p:nvSpPr>
          <p:cNvPr id="104" name="Text Box 101"/>
          <p:cNvSpPr txBox="1">
            <a:spLocks noChangeArrowheads="1"/>
          </p:cNvSpPr>
          <p:nvPr/>
        </p:nvSpPr>
        <p:spPr bwMode="auto">
          <a:xfrm>
            <a:off x="1066800" y="3871185"/>
            <a:ext cx="32766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2-bit global branch history shift register</a:t>
            </a:r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6324600" y="6428648"/>
            <a:ext cx="17839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Taken/¬Taken?</a:t>
            </a:r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>
            <a:off x="3495675" y="5090385"/>
            <a:ext cx="1857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103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Speculating Both Directions? 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An alternative to branch prediction is to execute both directions of a branch speculatively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resource requirement is proportional to the number of concurrent speculative executions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only half the resources engage in useful work when both directions of a branch are executed speculatively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branch prediction takes less resources than speculative execution of both paths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With accurate branch prediction, it is more cost effective to dedicate all resources to the predicted direction!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99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Limitations of BHTs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1304351"/>
            <a:ext cx="80645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Only predicts branch direction. Therefore, cannot redirect fetch stream until after branch target is determined.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79600" y="6130351"/>
            <a:ext cx="56515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UltraSPARC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-III fetch pipeline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0" y="2142551"/>
            <a:ext cx="3505200" cy="1524000"/>
            <a:chOff x="48" y="1200"/>
            <a:chExt cx="2208" cy="96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8" y="1248"/>
              <a:ext cx="1632" cy="7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5000"/>
                </a:spcBef>
              </a:pPr>
              <a:r>
                <a:rPr lang="en-US" sz="2400" i="1" dirty="0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rPr>
                <a:t>Correctly predicted </a:t>
              </a:r>
            </a:p>
            <a:p>
              <a:pPr algn="r" eaLnBrk="1" hangingPunct="1">
                <a:spcBef>
                  <a:spcPct val="5000"/>
                </a:spcBef>
              </a:pPr>
              <a:r>
                <a:rPr lang="en-US" sz="2400" i="1" dirty="0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rPr>
                <a:t>taken branch penalty</a:t>
              </a: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80" y="1200"/>
              <a:ext cx="576" cy="960"/>
            </a:xfrm>
            <a:custGeom>
              <a:avLst/>
              <a:gdLst/>
              <a:ahLst/>
              <a:cxnLst>
                <a:cxn ang="0">
                  <a:pos x="576" y="960"/>
                </a:cxn>
                <a:cxn ang="0">
                  <a:pos x="0" y="960"/>
                </a:cxn>
                <a:cxn ang="0">
                  <a:pos x="0" y="0"/>
                </a:cxn>
                <a:cxn ang="0">
                  <a:pos x="576" y="0"/>
                </a:cxn>
              </a:cxnLst>
              <a:rect l="0" t="0" r="r" b="b"/>
              <a:pathLst>
                <a:path w="576" h="960">
                  <a:moveTo>
                    <a:pt x="576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576" y="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990600" y="2218751"/>
            <a:ext cx="2514600" cy="2590800"/>
            <a:chOff x="672" y="1248"/>
            <a:chExt cx="1584" cy="1632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72" y="2330"/>
              <a:ext cx="1248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1" hangingPunct="1">
                <a:spcBef>
                  <a:spcPct val="0"/>
                </a:spcBef>
              </a:pPr>
              <a:r>
                <a:rPr lang="en-US" sz="2400" i="1" dirty="0">
                  <a:solidFill>
                    <a:srgbClr val="2C7C9F"/>
                  </a:solidFill>
                  <a:latin typeface="Calibri"/>
                  <a:ea typeface="ＭＳ Ｐゴシック"/>
                  <a:cs typeface="Calibri"/>
                </a:rPr>
                <a:t>Jump Register penalty</a:t>
              </a: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968" y="1248"/>
              <a:ext cx="288" cy="1632"/>
            </a:xfrm>
            <a:custGeom>
              <a:avLst/>
              <a:gdLst/>
              <a:ahLst/>
              <a:cxnLst>
                <a:cxn ang="0">
                  <a:pos x="288" y="1632"/>
                </a:cxn>
                <a:cxn ang="0">
                  <a:pos x="0" y="1632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632">
                  <a:moveTo>
                    <a:pt x="288" y="1632"/>
                  </a:move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505200" y="2142551"/>
            <a:ext cx="5003800" cy="3836988"/>
            <a:chOff x="2256" y="1200"/>
            <a:chExt cx="3152" cy="2417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256" y="120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86" y="1204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256" y="14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86" y="1444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256" y="16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486" y="1684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256" y="192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486" y="1924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256" y="216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86" y="2164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486" y="2404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256" y="26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486" y="2644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256" y="28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486" y="2884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390" y="317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534" y="3175"/>
              <a:ext cx="2874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Remainder of execute pipeline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(+ another 6 stages)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4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Branch Target Buffer (BTB)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5403849"/>
            <a:ext cx="8005763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Keep both the branch PC and target PC in the BTB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PC+4 is fetched if match fails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Only </a:t>
            </a:r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taken</a:t>
            </a: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branches and jumps held in BTB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Next PC determined </a:t>
            </a:r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before</a:t>
            </a: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branch fetched and decoded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51300" y="1212849"/>
            <a:ext cx="3809478" cy="6745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-entry direct-mapped BTB</a:t>
            </a:r>
          </a:p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(can also be associative)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81000" y="1339849"/>
            <a:ext cx="7739063" cy="4017686"/>
            <a:chOff x="239" y="488"/>
            <a:chExt cx="4875" cy="277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9" y="488"/>
              <a:ext cx="602" cy="2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I-Cache</a:t>
              </a:r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680" y="1436"/>
              <a:ext cx="41" cy="328"/>
              <a:chOff x="681" y="1524"/>
              <a:chExt cx="41" cy="328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681" y="15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03" name="Oval 9"/>
              <p:cNvSpPr>
                <a:spLocks noChangeArrowheads="1"/>
              </p:cNvSpPr>
              <p:nvPr/>
            </p:nvSpPr>
            <p:spPr bwMode="auto">
              <a:xfrm>
                <a:off x="681" y="16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04" name="Oval 10"/>
              <p:cNvSpPr>
                <a:spLocks noChangeArrowheads="1"/>
              </p:cNvSpPr>
              <p:nvPr/>
            </p:nvSpPr>
            <p:spPr bwMode="auto">
              <a:xfrm>
                <a:off x="681" y="17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05" name="Oval 11"/>
              <p:cNvSpPr>
                <a:spLocks noChangeArrowheads="1"/>
              </p:cNvSpPr>
              <p:nvPr/>
            </p:nvSpPr>
            <p:spPr bwMode="auto">
              <a:xfrm>
                <a:off x="681" y="18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 flipV="1">
              <a:off x="1104" y="1104"/>
              <a:ext cx="1201" cy="193"/>
              <a:chOff x="1135" y="2680"/>
              <a:chExt cx="1201" cy="193"/>
            </a:xfrm>
          </p:grpSpPr>
          <p:sp>
            <p:nvSpPr>
              <p:cNvPr id="100" name="Freeform 13"/>
              <p:cNvSpPr>
                <a:spLocks/>
              </p:cNvSpPr>
              <p:nvPr/>
            </p:nvSpPr>
            <p:spPr bwMode="auto">
              <a:xfrm>
                <a:off x="1807" y="2680"/>
                <a:ext cx="529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8" y="48"/>
                  </a:cxn>
                  <a:cxn ang="0">
                    <a:pos x="240" y="48"/>
                  </a:cxn>
                  <a:cxn ang="0">
                    <a:pos x="288" y="0"/>
                  </a:cxn>
                  <a:cxn ang="0">
                    <a:pos x="336" y="48"/>
                  </a:cxn>
                  <a:cxn ang="0">
                    <a:pos x="480" y="48"/>
                  </a:cxn>
                  <a:cxn ang="0">
                    <a:pos x="528" y="96"/>
                  </a:cxn>
                </a:cxnLst>
                <a:rect l="0" t="0" r="r" b="b"/>
                <a:pathLst>
                  <a:path w="529" h="97">
                    <a:moveTo>
                      <a:pt x="0" y="96"/>
                    </a:moveTo>
                    <a:lnTo>
                      <a:pt x="48" y="48"/>
                    </a:lnTo>
                    <a:lnTo>
                      <a:pt x="240" y="48"/>
                    </a:lnTo>
                    <a:lnTo>
                      <a:pt x="288" y="0"/>
                    </a:lnTo>
                    <a:lnTo>
                      <a:pt x="336" y="48"/>
                    </a:lnTo>
                    <a:lnTo>
                      <a:pt x="480" y="48"/>
                    </a:lnTo>
                    <a:lnTo>
                      <a:pt x="528" y="9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101" name="Freeform 14"/>
              <p:cNvSpPr>
                <a:spLocks/>
              </p:cNvSpPr>
              <p:nvPr/>
            </p:nvSpPr>
            <p:spPr bwMode="auto">
              <a:xfrm>
                <a:off x="1135" y="2776"/>
                <a:ext cx="1201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8" y="48"/>
                  </a:cxn>
                  <a:cxn ang="0">
                    <a:pos x="240" y="48"/>
                  </a:cxn>
                  <a:cxn ang="0">
                    <a:pos x="288" y="0"/>
                  </a:cxn>
                  <a:cxn ang="0">
                    <a:pos x="336" y="48"/>
                  </a:cxn>
                  <a:cxn ang="0">
                    <a:pos x="1152" y="48"/>
                  </a:cxn>
                  <a:cxn ang="0">
                    <a:pos x="1200" y="96"/>
                  </a:cxn>
                </a:cxnLst>
                <a:rect l="0" t="0" r="r" b="b"/>
                <a:pathLst>
                  <a:path w="1201" h="97">
                    <a:moveTo>
                      <a:pt x="0" y="96"/>
                    </a:moveTo>
                    <a:lnTo>
                      <a:pt x="48" y="48"/>
                    </a:lnTo>
                    <a:lnTo>
                      <a:pt x="240" y="48"/>
                    </a:lnTo>
                    <a:lnTo>
                      <a:pt x="288" y="0"/>
                    </a:lnTo>
                    <a:lnTo>
                      <a:pt x="336" y="48"/>
                    </a:lnTo>
                    <a:lnTo>
                      <a:pt x="1152" y="48"/>
                    </a:lnTo>
                    <a:lnTo>
                      <a:pt x="1200" y="9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1104" y="864"/>
              <a:ext cx="1184" cy="176"/>
              <a:chOff x="1143" y="2928"/>
              <a:chExt cx="1184" cy="176"/>
            </a:xfrm>
          </p:grpSpPr>
          <p:sp>
            <p:nvSpPr>
              <p:cNvPr id="98" name="Rectangle 16"/>
              <p:cNvSpPr>
                <a:spLocks noChangeArrowheads="1"/>
              </p:cNvSpPr>
              <p:nvPr/>
            </p:nvSpPr>
            <p:spPr bwMode="auto">
              <a:xfrm>
                <a:off x="1143" y="2928"/>
                <a:ext cx="1184" cy="17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>
                <a:off x="1807" y="2928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440" y="529"/>
              <a:ext cx="285" cy="2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 flipV="1">
              <a:off x="943" y="1200"/>
              <a:ext cx="449" cy="472"/>
            </a:xfrm>
            <a:custGeom>
              <a:avLst/>
              <a:gdLst/>
              <a:ahLst/>
              <a:cxnLst>
                <a:cxn ang="0">
                  <a:pos x="480" y="1056"/>
                </a:cxn>
                <a:cxn ang="0">
                  <a:pos x="480" y="0"/>
                </a:cxn>
                <a:cxn ang="0">
                  <a:pos x="0" y="0"/>
                </a:cxn>
              </a:cxnLst>
              <a:rect l="0" t="0" r="r" b="b"/>
              <a:pathLst>
                <a:path w="481" h="1057">
                  <a:moveTo>
                    <a:pt x="480" y="1056"/>
                  </a:move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 flipV="1">
              <a:off x="2064" y="1296"/>
              <a:ext cx="480" cy="576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385" h="1153">
                  <a:moveTo>
                    <a:pt x="0" y="1152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1981" y="1480"/>
              <a:ext cx="104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064" y="1392"/>
              <a:ext cx="181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k</a:t>
              </a:r>
            </a:p>
          </p:txBody>
        </p: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511" y="808"/>
              <a:ext cx="433" cy="2305"/>
              <a:chOff x="512" y="896"/>
              <a:chExt cx="433" cy="2305"/>
            </a:xfrm>
          </p:grpSpPr>
          <p:sp>
            <p:nvSpPr>
              <p:cNvPr id="80" name="Line 24"/>
              <p:cNvSpPr>
                <a:spLocks noChangeShapeType="1"/>
              </p:cNvSpPr>
              <p:nvPr/>
            </p:nvSpPr>
            <p:spPr bwMode="auto">
              <a:xfrm>
                <a:off x="516" y="1041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1" name="Line 25"/>
              <p:cNvSpPr>
                <a:spLocks noChangeShapeType="1"/>
              </p:cNvSpPr>
              <p:nvPr/>
            </p:nvSpPr>
            <p:spPr bwMode="auto">
              <a:xfrm>
                <a:off x="516" y="1185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2" name="Line 26"/>
              <p:cNvSpPr>
                <a:spLocks noChangeShapeType="1"/>
              </p:cNvSpPr>
              <p:nvPr/>
            </p:nvSpPr>
            <p:spPr bwMode="auto">
              <a:xfrm>
                <a:off x="516" y="1329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3" name="Line 27"/>
              <p:cNvSpPr>
                <a:spLocks noChangeShapeType="1"/>
              </p:cNvSpPr>
              <p:nvPr/>
            </p:nvSpPr>
            <p:spPr bwMode="auto">
              <a:xfrm>
                <a:off x="516" y="1473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grpSp>
            <p:nvGrpSpPr>
              <p:cNvPr id="84" name="Group 28"/>
              <p:cNvGrpSpPr>
                <a:grpSpLocks/>
              </p:cNvGrpSpPr>
              <p:nvPr/>
            </p:nvGrpSpPr>
            <p:grpSpPr bwMode="auto">
              <a:xfrm>
                <a:off x="516" y="1905"/>
                <a:ext cx="424" cy="287"/>
                <a:chOff x="516" y="1905"/>
                <a:chExt cx="424" cy="287"/>
              </a:xfrm>
            </p:grpSpPr>
            <p:sp>
              <p:nvSpPr>
                <p:cNvPr id="95" name="Line 29"/>
                <p:cNvSpPr>
                  <a:spLocks noChangeShapeType="1"/>
                </p:cNvSpPr>
                <p:nvPr/>
              </p:nvSpPr>
              <p:spPr bwMode="auto">
                <a:xfrm>
                  <a:off x="516" y="1905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96" name="Line 30"/>
                <p:cNvSpPr>
                  <a:spLocks noChangeShapeType="1"/>
                </p:cNvSpPr>
                <p:nvPr/>
              </p:nvSpPr>
              <p:spPr bwMode="auto">
                <a:xfrm>
                  <a:off x="516" y="2048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97" name="Line 31"/>
                <p:cNvSpPr>
                  <a:spLocks noChangeShapeType="1"/>
                </p:cNvSpPr>
                <p:nvPr/>
              </p:nvSpPr>
              <p:spPr bwMode="auto">
                <a:xfrm>
                  <a:off x="516" y="2192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85" name="Rectangle 32"/>
              <p:cNvSpPr>
                <a:spLocks noChangeArrowheads="1"/>
              </p:cNvSpPr>
              <p:nvPr/>
            </p:nvSpPr>
            <p:spPr bwMode="auto">
              <a:xfrm>
                <a:off x="632" y="896"/>
                <a:ext cx="21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grpSp>
            <p:nvGrpSpPr>
              <p:cNvPr id="86" name="Group 33"/>
              <p:cNvGrpSpPr>
                <a:grpSpLocks/>
              </p:cNvGrpSpPr>
              <p:nvPr/>
            </p:nvGrpSpPr>
            <p:grpSpPr bwMode="auto">
              <a:xfrm>
                <a:off x="516" y="2336"/>
                <a:ext cx="424" cy="288"/>
                <a:chOff x="516" y="2336"/>
                <a:chExt cx="424" cy="288"/>
              </a:xfrm>
            </p:grpSpPr>
            <p:sp>
              <p:nvSpPr>
                <p:cNvPr id="92" name="Line 34"/>
                <p:cNvSpPr>
                  <a:spLocks noChangeShapeType="1"/>
                </p:cNvSpPr>
                <p:nvPr/>
              </p:nvSpPr>
              <p:spPr bwMode="auto">
                <a:xfrm>
                  <a:off x="516" y="2336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93" name="Line 35"/>
                <p:cNvSpPr>
                  <a:spLocks noChangeShapeType="1"/>
                </p:cNvSpPr>
                <p:nvPr/>
              </p:nvSpPr>
              <p:spPr bwMode="auto">
                <a:xfrm>
                  <a:off x="516" y="2480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94" name="Line 36"/>
                <p:cNvSpPr>
                  <a:spLocks noChangeShapeType="1"/>
                </p:cNvSpPr>
                <p:nvPr/>
              </p:nvSpPr>
              <p:spPr bwMode="auto">
                <a:xfrm>
                  <a:off x="516" y="2624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grpSp>
            <p:nvGrpSpPr>
              <p:cNvPr id="87" name="Group 37"/>
              <p:cNvGrpSpPr>
                <a:grpSpLocks/>
              </p:cNvGrpSpPr>
              <p:nvPr/>
            </p:nvGrpSpPr>
            <p:grpSpPr bwMode="auto">
              <a:xfrm>
                <a:off x="516" y="2768"/>
                <a:ext cx="424" cy="288"/>
                <a:chOff x="516" y="2768"/>
                <a:chExt cx="424" cy="288"/>
              </a:xfrm>
            </p:grpSpPr>
            <p:sp>
              <p:nvSpPr>
                <p:cNvPr id="89" name="Line 38"/>
                <p:cNvSpPr>
                  <a:spLocks noChangeShapeType="1"/>
                </p:cNvSpPr>
                <p:nvPr/>
              </p:nvSpPr>
              <p:spPr bwMode="auto">
                <a:xfrm>
                  <a:off x="516" y="2768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90" name="Line 39"/>
                <p:cNvSpPr>
                  <a:spLocks noChangeShapeType="1"/>
                </p:cNvSpPr>
                <p:nvPr/>
              </p:nvSpPr>
              <p:spPr bwMode="auto">
                <a:xfrm>
                  <a:off x="516" y="2912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91" name="Line 40"/>
                <p:cNvSpPr>
                  <a:spLocks noChangeShapeType="1"/>
                </p:cNvSpPr>
                <p:nvPr/>
              </p:nvSpPr>
              <p:spPr bwMode="auto">
                <a:xfrm>
                  <a:off x="516" y="3056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</p:grpSp>
          <p:sp>
            <p:nvSpPr>
              <p:cNvPr id="88" name="Freeform 41"/>
              <p:cNvSpPr>
                <a:spLocks/>
              </p:cNvSpPr>
              <p:nvPr/>
            </p:nvSpPr>
            <p:spPr bwMode="auto">
              <a:xfrm>
                <a:off x="512" y="897"/>
                <a:ext cx="433" cy="23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2303"/>
                  </a:cxn>
                  <a:cxn ang="0">
                    <a:pos x="0" y="2303"/>
                  </a:cxn>
                </a:cxnLst>
                <a:rect l="0" t="0" r="r" b="b"/>
                <a:pathLst>
                  <a:path w="433" h="2304">
                    <a:moveTo>
                      <a:pt x="0" y="0"/>
                    </a:moveTo>
                    <a:lnTo>
                      <a:pt x="432" y="0"/>
                    </a:lnTo>
                    <a:lnTo>
                      <a:pt x="432" y="2303"/>
                    </a:lnTo>
                    <a:lnTo>
                      <a:pt x="0" y="2303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2543" y="770"/>
              <a:ext cx="2571" cy="2491"/>
              <a:chOff x="2543" y="770"/>
              <a:chExt cx="2571" cy="2491"/>
            </a:xfrm>
          </p:grpSpPr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3606" y="797"/>
                <a:ext cx="425" cy="2464"/>
                <a:chOff x="4719" y="874"/>
                <a:chExt cx="425" cy="2464"/>
              </a:xfrm>
            </p:grpSpPr>
            <p:grpSp>
              <p:nvGrpSpPr>
                <p:cNvPr id="63" name="Group 44"/>
                <p:cNvGrpSpPr>
                  <a:grpSpLocks/>
                </p:cNvGrpSpPr>
                <p:nvPr/>
              </p:nvGrpSpPr>
              <p:grpSpPr bwMode="auto">
                <a:xfrm>
                  <a:off x="4740" y="904"/>
                  <a:ext cx="396" cy="1424"/>
                  <a:chOff x="4740" y="904"/>
                  <a:chExt cx="328" cy="1424"/>
                </a:xfrm>
              </p:grpSpPr>
              <p:sp>
                <p:nvSpPr>
                  <p:cNvPr id="7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744" y="904"/>
                    <a:ext cx="320" cy="142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040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184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328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472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1904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2048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2192"/>
                    <a:ext cx="32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64" name="Rectangle 53"/>
                <p:cNvSpPr>
                  <a:spLocks noChangeArrowheads="1"/>
                </p:cNvSpPr>
                <p:nvPr/>
              </p:nvSpPr>
              <p:spPr bwMode="auto">
                <a:xfrm>
                  <a:off x="4719" y="874"/>
                  <a:ext cx="378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Valid</a:t>
                  </a:r>
                </a:p>
              </p:txBody>
            </p:sp>
            <p:grpSp>
              <p:nvGrpSpPr>
                <p:cNvPr id="65" name="Group 54"/>
                <p:cNvGrpSpPr>
                  <a:grpSpLocks/>
                </p:cNvGrpSpPr>
                <p:nvPr/>
              </p:nvGrpSpPr>
              <p:grpSpPr bwMode="auto">
                <a:xfrm>
                  <a:off x="4857" y="1524"/>
                  <a:ext cx="41" cy="328"/>
                  <a:chOff x="4857" y="1524"/>
                  <a:chExt cx="41" cy="328"/>
                </a:xfrm>
              </p:grpSpPr>
              <p:sp>
                <p:nvSpPr>
                  <p:cNvPr id="68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524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69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620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0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716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71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857" y="1812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66" name="Freeform 59"/>
                <p:cNvSpPr>
                  <a:spLocks/>
                </p:cNvSpPr>
                <p:nvPr/>
              </p:nvSpPr>
              <p:spPr bwMode="auto">
                <a:xfrm>
                  <a:off x="4904" y="2336"/>
                  <a:ext cx="1" cy="745"/>
                </a:xfrm>
                <a:custGeom>
                  <a:avLst/>
                  <a:gdLst/>
                  <a:ahLst/>
                  <a:cxnLst>
                    <a:cxn ang="0">
                      <a:pos x="0" y="7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745">
                      <a:moveTo>
                        <a:pt x="0" y="74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67" name="Rectangle 60"/>
                <p:cNvSpPr>
                  <a:spLocks noChangeArrowheads="1"/>
                </p:cNvSpPr>
                <p:nvPr/>
              </p:nvSpPr>
              <p:spPr bwMode="auto">
                <a:xfrm>
                  <a:off x="4719" y="3064"/>
                  <a:ext cx="425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valid</a:t>
                  </a:r>
                </a:p>
              </p:txBody>
            </p:sp>
          </p:grpSp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2543" y="770"/>
                <a:ext cx="1048" cy="2480"/>
                <a:chOff x="2543" y="770"/>
                <a:chExt cx="1048" cy="2480"/>
              </a:xfrm>
            </p:grpSpPr>
            <p:grpSp>
              <p:nvGrpSpPr>
                <p:cNvPr id="43" name="Group 62"/>
                <p:cNvGrpSpPr>
                  <a:grpSpLocks/>
                </p:cNvGrpSpPr>
                <p:nvPr/>
              </p:nvGrpSpPr>
              <p:grpSpPr bwMode="auto">
                <a:xfrm>
                  <a:off x="2543" y="824"/>
                  <a:ext cx="1048" cy="1424"/>
                  <a:chOff x="2532" y="904"/>
                  <a:chExt cx="1048" cy="1424"/>
                </a:xfrm>
              </p:grpSpPr>
              <p:sp>
                <p:nvSpPr>
                  <p:cNvPr id="55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904"/>
                    <a:ext cx="1040" cy="142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5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040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5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18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5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32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5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47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6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190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6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204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6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532" y="219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2654" y="770"/>
                  <a:ext cx="559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Entry PC</a:t>
                  </a:r>
                </a:p>
              </p:txBody>
            </p:sp>
            <p:sp>
              <p:nvSpPr>
                <p:cNvPr id="45" name="Oval 72"/>
                <p:cNvSpPr>
                  <a:spLocks noChangeArrowheads="1"/>
                </p:cNvSpPr>
                <p:nvPr/>
              </p:nvSpPr>
              <p:spPr bwMode="auto">
                <a:xfrm>
                  <a:off x="2927" y="2456"/>
                  <a:ext cx="280" cy="28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46" name="Freeform 73"/>
                <p:cNvSpPr>
                  <a:spLocks/>
                </p:cNvSpPr>
                <p:nvPr/>
              </p:nvSpPr>
              <p:spPr bwMode="auto">
                <a:xfrm>
                  <a:off x="3071" y="2752"/>
                  <a:ext cx="1" cy="257"/>
                </a:xfrm>
                <a:custGeom>
                  <a:avLst/>
                  <a:gdLst/>
                  <a:ahLst/>
                  <a:cxnLst>
                    <a:cxn ang="0">
                      <a:pos x="0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257">
                      <a:moveTo>
                        <a:pt x="0" y="25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47" name="Freeform 74"/>
                <p:cNvSpPr>
                  <a:spLocks/>
                </p:cNvSpPr>
                <p:nvPr/>
              </p:nvSpPr>
              <p:spPr bwMode="auto">
                <a:xfrm>
                  <a:off x="3079" y="2248"/>
                  <a:ext cx="1" cy="201"/>
                </a:xfrm>
                <a:custGeom>
                  <a:avLst/>
                  <a:gdLst/>
                  <a:ahLst/>
                  <a:cxnLst>
                    <a:cxn ang="0">
                      <a:pos x="0" y="20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201">
                      <a:moveTo>
                        <a:pt x="0" y="2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48" name="Rectangle 75"/>
                <p:cNvSpPr>
                  <a:spLocks noChangeArrowheads="1"/>
                </p:cNvSpPr>
                <p:nvPr/>
              </p:nvSpPr>
              <p:spPr bwMode="auto">
                <a:xfrm>
                  <a:off x="2958" y="2454"/>
                  <a:ext cx="196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=</a:t>
                  </a:r>
                </a:p>
              </p:txBody>
            </p:sp>
            <p:sp>
              <p:nvSpPr>
                <p:cNvPr id="49" name="Rectangle 76"/>
                <p:cNvSpPr>
                  <a:spLocks noChangeArrowheads="1"/>
                </p:cNvSpPr>
                <p:nvPr/>
              </p:nvSpPr>
              <p:spPr bwMode="auto">
                <a:xfrm>
                  <a:off x="2726" y="2976"/>
                  <a:ext cx="529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match</a:t>
                  </a:r>
                </a:p>
              </p:txBody>
            </p:sp>
            <p:grpSp>
              <p:nvGrpSpPr>
                <p:cNvPr id="50" name="Group 77"/>
                <p:cNvGrpSpPr>
                  <a:grpSpLocks/>
                </p:cNvGrpSpPr>
                <p:nvPr/>
              </p:nvGrpSpPr>
              <p:grpSpPr bwMode="auto">
                <a:xfrm>
                  <a:off x="3000" y="1452"/>
                  <a:ext cx="41" cy="328"/>
                  <a:chOff x="3001" y="1540"/>
                  <a:chExt cx="41" cy="328"/>
                </a:xfrm>
              </p:grpSpPr>
              <p:sp>
                <p:nvSpPr>
                  <p:cNvPr id="51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540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5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636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53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732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54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828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24" name="Group 82"/>
              <p:cNvGrpSpPr>
                <a:grpSpLocks/>
              </p:cNvGrpSpPr>
              <p:nvPr/>
            </p:nvGrpSpPr>
            <p:grpSpPr bwMode="auto">
              <a:xfrm>
                <a:off x="4066" y="783"/>
                <a:ext cx="1048" cy="2472"/>
                <a:chOff x="3636" y="858"/>
                <a:chExt cx="1048" cy="2472"/>
              </a:xfrm>
            </p:grpSpPr>
            <p:grpSp>
              <p:nvGrpSpPr>
                <p:cNvPr id="25" name="Group 83"/>
                <p:cNvGrpSpPr>
                  <a:grpSpLocks/>
                </p:cNvGrpSpPr>
                <p:nvPr/>
              </p:nvGrpSpPr>
              <p:grpSpPr bwMode="auto">
                <a:xfrm>
                  <a:off x="3636" y="904"/>
                  <a:ext cx="1048" cy="1424"/>
                  <a:chOff x="3636" y="904"/>
                  <a:chExt cx="1048" cy="1424"/>
                </a:xfrm>
              </p:grpSpPr>
              <p:sp>
                <p:nvSpPr>
                  <p:cNvPr id="35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904"/>
                    <a:ext cx="1040" cy="142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3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040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3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18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3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32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3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47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4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1904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4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2048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4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636" y="2192"/>
                    <a:ext cx="10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26" name="Rectangle 92"/>
                <p:cNvSpPr>
                  <a:spLocks noChangeArrowheads="1"/>
                </p:cNvSpPr>
                <p:nvPr/>
              </p:nvSpPr>
              <p:spPr bwMode="auto">
                <a:xfrm>
                  <a:off x="3831" y="858"/>
                  <a:ext cx="620" cy="23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predicted</a:t>
                  </a:r>
                </a:p>
              </p:txBody>
            </p:sp>
            <p:sp>
              <p:nvSpPr>
                <p:cNvPr id="27" name="Freeform 93"/>
                <p:cNvSpPr>
                  <a:spLocks/>
                </p:cNvSpPr>
                <p:nvPr/>
              </p:nvSpPr>
              <p:spPr bwMode="auto">
                <a:xfrm>
                  <a:off x="4176" y="2336"/>
                  <a:ext cx="1" cy="737"/>
                </a:xfrm>
                <a:custGeom>
                  <a:avLst/>
                  <a:gdLst/>
                  <a:ahLst/>
                  <a:cxnLst>
                    <a:cxn ang="0">
                      <a:pos x="0" y="73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737">
                      <a:moveTo>
                        <a:pt x="0" y="73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240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endParaRPr>
                </a:p>
              </p:txBody>
            </p:sp>
            <p:sp>
              <p:nvSpPr>
                <p:cNvPr id="28" name="Rectangle 94"/>
                <p:cNvSpPr>
                  <a:spLocks noChangeArrowheads="1"/>
                </p:cNvSpPr>
                <p:nvPr/>
              </p:nvSpPr>
              <p:spPr bwMode="auto">
                <a:xfrm>
                  <a:off x="3855" y="3056"/>
                  <a:ext cx="513" cy="2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target</a:t>
                  </a:r>
                </a:p>
              </p:txBody>
            </p:sp>
            <p:grpSp>
              <p:nvGrpSpPr>
                <p:cNvPr id="29" name="Group 95"/>
                <p:cNvGrpSpPr>
                  <a:grpSpLocks/>
                </p:cNvGrpSpPr>
                <p:nvPr/>
              </p:nvGrpSpPr>
              <p:grpSpPr bwMode="auto">
                <a:xfrm>
                  <a:off x="4121" y="1540"/>
                  <a:ext cx="41" cy="328"/>
                  <a:chOff x="4121" y="1540"/>
                  <a:chExt cx="41" cy="328"/>
                </a:xfrm>
              </p:grpSpPr>
              <p:sp>
                <p:nvSpPr>
                  <p:cNvPr id="31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540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32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636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33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732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  <p:sp>
                <p:nvSpPr>
                  <p:cNvPr id="34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4121" y="1828"/>
                    <a:ext cx="41" cy="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1" hangingPunct="1">
                      <a:spcBef>
                        <a:spcPct val="0"/>
                      </a:spcBef>
                    </a:pPr>
                    <a:endPara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endParaRPr>
                  </a:p>
                </p:txBody>
              </p:sp>
            </p:grpSp>
            <p:sp>
              <p:nvSpPr>
                <p:cNvPr id="30" name="Rectangle 100"/>
                <p:cNvSpPr>
                  <a:spLocks noChangeArrowheads="1"/>
                </p:cNvSpPr>
                <p:nvPr/>
              </p:nvSpPr>
              <p:spPr bwMode="auto">
                <a:xfrm>
                  <a:off x="3899" y="979"/>
                  <a:ext cx="600" cy="2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2400">
                      <a:solidFill>
                        <a:srgbClr val="000000"/>
                      </a:solidFill>
                      <a:latin typeface="Calibri"/>
                      <a:ea typeface="ＭＳ Ｐゴシック"/>
                      <a:cs typeface="Calibri"/>
                    </a:rPr>
                    <a:t>target PC</a:t>
                  </a:r>
                </a:p>
              </p:txBody>
            </p:sp>
          </p:grpSp>
        </p:grp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1392" y="1680"/>
              <a:ext cx="1536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2"/>
                </a:cxn>
                <a:cxn ang="0">
                  <a:pos x="1536" y="912"/>
                </a:cxn>
              </a:cxnLst>
              <a:rect l="0" t="0" r="r" b="b"/>
              <a:pathLst>
                <a:path w="1536" h="912">
                  <a:moveTo>
                    <a:pt x="0" y="0"/>
                  </a:moveTo>
                  <a:lnTo>
                    <a:pt x="0" y="912"/>
                  </a:lnTo>
                  <a:lnTo>
                    <a:pt x="1536" y="91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8502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Combining BTB and BHT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BTB entries are considerably more expensive than BHT, but can redirect fetches at earlier stage in pipeline and can accelerate indirect branches (JR)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BHT can hold many more entries and is more accurate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529879" y="3006726"/>
            <a:ext cx="4445000" cy="3128963"/>
            <a:chOff x="1903" y="1867"/>
            <a:chExt cx="2800" cy="197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00" y="1867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96" y="1963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03" y="19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133" y="1906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03" y="21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133" y="214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03" y="23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133" y="238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903" y="262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133" y="2626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903" y="286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133" y="2866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903" y="31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133" y="3106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903" y="33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133" y="3346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903" y="35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133" y="3586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2293216" y="3003551"/>
            <a:ext cx="1093788" cy="833438"/>
            <a:chOff x="1124" y="1865"/>
            <a:chExt cx="689" cy="525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124" y="1865"/>
              <a:ext cx="307" cy="518"/>
            </a:xfrm>
            <a:custGeom>
              <a:avLst/>
              <a:gdLst/>
              <a:ahLst/>
              <a:cxnLst>
                <a:cxn ang="0">
                  <a:pos x="307" y="518"/>
                </a:cxn>
                <a:cxn ang="0">
                  <a:pos x="43" y="437"/>
                </a:cxn>
                <a:cxn ang="0">
                  <a:pos x="9" y="396"/>
                </a:cxn>
                <a:cxn ang="0">
                  <a:pos x="104" y="17"/>
                </a:cxn>
                <a:cxn ang="0">
                  <a:pos x="171" y="3"/>
                </a:cxn>
                <a:cxn ang="0">
                  <a:pos x="307" y="50"/>
                </a:cxn>
              </a:cxnLst>
              <a:rect l="0" t="0" r="r" b="b"/>
              <a:pathLst>
                <a:path w="307" h="518">
                  <a:moveTo>
                    <a:pt x="307" y="518"/>
                  </a:moveTo>
                  <a:cubicBezTo>
                    <a:pt x="219" y="491"/>
                    <a:pt x="128" y="472"/>
                    <a:pt x="43" y="437"/>
                  </a:cubicBezTo>
                  <a:cubicBezTo>
                    <a:pt x="27" y="430"/>
                    <a:pt x="10" y="414"/>
                    <a:pt x="9" y="396"/>
                  </a:cubicBezTo>
                  <a:cubicBezTo>
                    <a:pt x="2" y="314"/>
                    <a:pt x="0" y="78"/>
                    <a:pt x="104" y="17"/>
                  </a:cubicBezTo>
                  <a:cubicBezTo>
                    <a:pt x="124" y="5"/>
                    <a:pt x="149" y="8"/>
                    <a:pt x="171" y="3"/>
                  </a:cubicBezTo>
                  <a:cubicBezTo>
                    <a:pt x="218" y="7"/>
                    <a:pt x="280" y="0"/>
                    <a:pt x="307" y="5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444" y="2150"/>
              <a:ext cx="369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BTB</a:t>
              </a:r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683491" y="2955926"/>
            <a:ext cx="2693988" cy="2959100"/>
            <a:chOff x="110" y="1835"/>
            <a:chExt cx="1697" cy="1864"/>
          </a:xfrm>
        </p:grpSpPr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930" y="1835"/>
              <a:ext cx="877" cy="1044"/>
              <a:chOff x="930" y="1835"/>
              <a:chExt cx="877" cy="1044"/>
            </a:xfrm>
          </p:grpSpPr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1438" y="2626"/>
                <a:ext cx="369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BHT</a:t>
                </a: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930" y="1835"/>
                <a:ext cx="495" cy="1044"/>
              </a:xfrm>
              <a:custGeom>
                <a:avLst/>
                <a:gdLst/>
                <a:ahLst/>
                <a:cxnLst>
                  <a:cxn ang="0">
                    <a:pos x="495" y="1023"/>
                  </a:cxn>
                  <a:cxn ang="0">
                    <a:pos x="142" y="1009"/>
                  </a:cxn>
                  <a:cxn ang="0">
                    <a:pos x="48" y="854"/>
                  </a:cxn>
                  <a:cxn ang="0">
                    <a:pos x="7" y="488"/>
                  </a:cxn>
                  <a:cxn ang="0">
                    <a:pos x="21" y="176"/>
                  </a:cxn>
                  <a:cxn ang="0">
                    <a:pos x="353" y="13"/>
                  </a:cxn>
                  <a:cxn ang="0">
                    <a:pos x="427" y="20"/>
                  </a:cxn>
                </a:cxnLst>
                <a:rect l="0" t="0" r="r" b="b"/>
                <a:pathLst>
                  <a:path w="495" h="1044">
                    <a:moveTo>
                      <a:pt x="495" y="1023"/>
                    </a:moveTo>
                    <a:cubicBezTo>
                      <a:pt x="375" y="1044"/>
                      <a:pt x="261" y="1029"/>
                      <a:pt x="142" y="1009"/>
                    </a:cubicBezTo>
                    <a:cubicBezTo>
                      <a:pt x="94" y="961"/>
                      <a:pt x="75" y="918"/>
                      <a:pt x="48" y="854"/>
                    </a:cubicBezTo>
                    <a:cubicBezTo>
                      <a:pt x="23" y="730"/>
                      <a:pt x="15" y="614"/>
                      <a:pt x="7" y="488"/>
                    </a:cubicBezTo>
                    <a:cubicBezTo>
                      <a:pt x="12" y="384"/>
                      <a:pt x="0" y="278"/>
                      <a:pt x="21" y="176"/>
                    </a:cubicBezTo>
                    <a:cubicBezTo>
                      <a:pt x="57" y="0"/>
                      <a:pt x="219" y="21"/>
                      <a:pt x="353" y="13"/>
                    </a:cubicBezTo>
                    <a:cubicBezTo>
                      <a:pt x="378" y="15"/>
                      <a:pt x="427" y="20"/>
                      <a:pt x="427" y="2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10" y="2603"/>
              <a:ext cx="1158" cy="10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BHT in later pipeline stage corrects when BTB misses a predicted taken branch</a:t>
              </a: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824779" y="5943601"/>
            <a:ext cx="5889625" cy="777875"/>
            <a:chOff x="263" y="3821"/>
            <a:chExt cx="3710" cy="490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63" y="4059"/>
              <a:ext cx="371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BTB/BHT only updated after branch resolves in E stage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1694" y="3821"/>
              <a:ext cx="205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2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Uses of Jump Register (JR)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Switch statements (jump to address of matching case)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Dynamic function call (jump to run-time function address)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Subroutine returns (jump to return address)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3000" y="5534621"/>
            <a:ext cx="64770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How well does BTB work for each of these cases?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43000" y="1828800"/>
            <a:ext cx="7391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BTB works well if same case used repeatedly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3000" y="2853014"/>
            <a:ext cx="73914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BTB works well if same function usually called, (e.g., in C++ programming, when objects have same type in virtual function call)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43000" y="4632361"/>
            <a:ext cx="7620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BTB works well if usually return to the same place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6786" y="5042636"/>
            <a:ext cx="815621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Symbol" charset="2"/>
              </a:rPr>
              <a:t>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Symbol" charset="2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Often one function called from many distinct call sites!</a:t>
            </a:r>
          </a:p>
        </p:txBody>
      </p:sp>
    </p:spTree>
    <p:extLst>
      <p:ext uri="{BB962C8B-B14F-4D97-AF65-F5344CB8AC3E}">
        <p14:creationId xmlns:p14="http://schemas.microsoft.com/office/powerpoint/2010/main" val="600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Subroutine Return Stack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304351"/>
            <a:ext cx="8416925" cy="9525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/>
              <a:t>Small structure to accelerate JR for subroutine returns, typically much more accurate than BTBs.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29000" y="6095426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&amp;fb()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29000" y="5638226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&amp;fc()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62000" y="3885626"/>
            <a:ext cx="3429000" cy="703263"/>
            <a:chOff x="528" y="2400"/>
            <a:chExt cx="2160" cy="443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016" y="2544"/>
              <a:ext cx="672" cy="29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38" y="40"/>
                </a:cxn>
                <a:cxn ang="0">
                  <a:pos x="353" y="6"/>
                </a:cxn>
                <a:cxn ang="0">
                  <a:pos x="644" y="115"/>
                </a:cxn>
                <a:cxn ang="0">
                  <a:pos x="705" y="155"/>
                </a:cxn>
                <a:cxn ang="0">
                  <a:pos x="719" y="203"/>
                </a:cxn>
              </a:cxnLst>
              <a:rect l="0" t="0" r="r" b="b"/>
              <a:pathLst>
                <a:path w="722" h="203">
                  <a:moveTo>
                    <a:pt x="0" y="128"/>
                  </a:moveTo>
                  <a:cubicBezTo>
                    <a:pt x="79" y="83"/>
                    <a:pt x="151" y="67"/>
                    <a:pt x="238" y="40"/>
                  </a:cubicBezTo>
                  <a:cubicBezTo>
                    <a:pt x="369" y="0"/>
                    <a:pt x="248" y="21"/>
                    <a:pt x="353" y="6"/>
                  </a:cubicBezTo>
                  <a:cubicBezTo>
                    <a:pt x="466" y="18"/>
                    <a:pt x="543" y="61"/>
                    <a:pt x="644" y="115"/>
                  </a:cubicBezTo>
                  <a:cubicBezTo>
                    <a:pt x="665" y="126"/>
                    <a:pt x="705" y="155"/>
                    <a:pt x="705" y="155"/>
                  </a:cubicBezTo>
                  <a:cubicBezTo>
                    <a:pt x="722" y="188"/>
                    <a:pt x="719" y="172"/>
                    <a:pt x="719" y="20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28" y="2400"/>
              <a:ext cx="1872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Push call address when function call executed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648200" y="3818953"/>
            <a:ext cx="4038600" cy="725488"/>
            <a:chOff x="2976" y="2358"/>
            <a:chExt cx="2544" cy="457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976" y="2544"/>
              <a:ext cx="541" cy="271"/>
            </a:xfrm>
            <a:custGeom>
              <a:avLst/>
              <a:gdLst/>
              <a:ahLst/>
              <a:cxnLst>
                <a:cxn ang="0">
                  <a:pos x="0" y="271"/>
                </a:cxn>
                <a:cxn ang="0">
                  <a:pos x="95" y="122"/>
                </a:cxn>
                <a:cxn ang="0">
                  <a:pos x="434" y="0"/>
                </a:cxn>
                <a:cxn ang="0">
                  <a:pos x="624" y="162"/>
                </a:cxn>
                <a:cxn ang="0">
                  <a:pos x="637" y="264"/>
                </a:cxn>
              </a:cxnLst>
              <a:rect l="0" t="0" r="r" b="b"/>
              <a:pathLst>
                <a:path w="637" h="271">
                  <a:moveTo>
                    <a:pt x="0" y="271"/>
                  </a:moveTo>
                  <a:cubicBezTo>
                    <a:pt x="32" y="221"/>
                    <a:pt x="56" y="166"/>
                    <a:pt x="95" y="122"/>
                  </a:cubicBezTo>
                  <a:cubicBezTo>
                    <a:pt x="187" y="18"/>
                    <a:pt x="308" y="15"/>
                    <a:pt x="434" y="0"/>
                  </a:cubicBezTo>
                  <a:cubicBezTo>
                    <a:pt x="553" y="15"/>
                    <a:pt x="572" y="59"/>
                    <a:pt x="624" y="162"/>
                  </a:cubicBezTo>
                  <a:cubicBezTo>
                    <a:pt x="637" y="259"/>
                    <a:pt x="637" y="225"/>
                    <a:pt x="637" y="26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600" y="2358"/>
              <a:ext cx="1920" cy="4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Pop return address when subroutine return decoded </a:t>
              </a:r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90800" y="2209226"/>
            <a:ext cx="3048000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fa() { fb(); }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fb() { fc(); }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fc() { fd(); }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429000" y="5181026"/>
            <a:ext cx="18288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/>
                <a:cs typeface="ＭＳ Ｐゴシック"/>
              </a:rPr>
              <a:t>&amp;fd()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429000" y="4723826"/>
            <a:ext cx="4244975" cy="1828800"/>
            <a:chOff x="2208" y="2928"/>
            <a:chExt cx="2674" cy="1152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3504" y="2928"/>
              <a:ext cx="1378" cy="1152"/>
              <a:chOff x="3504" y="2928"/>
              <a:chExt cx="1378" cy="1152"/>
            </a:xfrm>
          </p:grpSpPr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3504" y="2928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5" name="Text Box 17"/>
              <p:cNvSpPr txBox="1">
                <a:spLocks noChangeArrowheads="1"/>
              </p:cNvSpPr>
              <p:nvPr/>
            </p:nvSpPr>
            <p:spPr bwMode="auto">
              <a:xfrm>
                <a:off x="3600" y="3309"/>
                <a:ext cx="1282" cy="4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i="1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k entries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sz="2000" i="1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(typically k=8-16)</a:t>
                </a:r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2208" y="2928"/>
              <a:ext cx="1152" cy="1152"/>
              <a:chOff x="2208" y="2928"/>
              <a:chExt cx="1152" cy="1152"/>
            </a:xfrm>
          </p:grpSpPr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2208" y="379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2208" y="3216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1152" cy="11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91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15" grpId="0" autoUpdateAnimBg="0"/>
      <p:bldP spid="1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Return Stack in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to use return stack (RS) in deep fetch pipeline?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Only know if subroutine call/return at decode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455988" y="2489200"/>
            <a:ext cx="4445000" cy="3128963"/>
            <a:chOff x="1903" y="1867"/>
            <a:chExt cx="2800" cy="197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00" y="1867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96" y="1963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03" y="19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133" y="1906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03" y="21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133" y="214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03" y="23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133" y="238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903" y="262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133" y="2626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903" y="286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133" y="2866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903" y="31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133" y="3106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903" y="33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133" y="3346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903" y="35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133" y="3586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609600" y="2438402"/>
            <a:ext cx="2693988" cy="2495551"/>
            <a:chOff x="110" y="1835"/>
            <a:chExt cx="1697" cy="1572"/>
          </a:xfrm>
        </p:grpSpPr>
        <p:grpSp>
          <p:nvGrpSpPr>
            <p:cNvPr id="26" name="Group 27"/>
            <p:cNvGrpSpPr>
              <a:grpSpLocks/>
            </p:cNvGrpSpPr>
            <p:nvPr/>
          </p:nvGrpSpPr>
          <p:grpSpPr bwMode="auto">
            <a:xfrm>
              <a:off x="930" y="1835"/>
              <a:ext cx="877" cy="1044"/>
              <a:chOff x="930" y="1835"/>
              <a:chExt cx="877" cy="1044"/>
            </a:xfrm>
          </p:grpSpPr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438" y="2626"/>
                <a:ext cx="369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RS</a:t>
                </a:r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930" y="1835"/>
                <a:ext cx="495" cy="1044"/>
              </a:xfrm>
              <a:custGeom>
                <a:avLst/>
                <a:gdLst/>
                <a:ahLst/>
                <a:cxnLst>
                  <a:cxn ang="0">
                    <a:pos x="495" y="1023"/>
                  </a:cxn>
                  <a:cxn ang="0">
                    <a:pos x="142" y="1009"/>
                  </a:cxn>
                  <a:cxn ang="0">
                    <a:pos x="48" y="854"/>
                  </a:cxn>
                  <a:cxn ang="0">
                    <a:pos x="7" y="488"/>
                  </a:cxn>
                  <a:cxn ang="0">
                    <a:pos x="21" y="176"/>
                  </a:cxn>
                  <a:cxn ang="0">
                    <a:pos x="353" y="13"/>
                  </a:cxn>
                  <a:cxn ang="0">
                    <a:pos x="427" y="20"/>
                  </a:cxn>
                </a:cxnLst>
                <a:rect l="0" t="0" r="r" b="b"/>
                <a:pathLst>
                  <a:path w="495" h="1044">
                    <a:moveTo>
                      <a:pt x="495" y="1023"/>
                    </a:moveTo>
                    <a:cubicBezTo>
                      <a:pt x="375" y="1044"/>
                      <a:pt x="261" y="1029"/>
                      <a:pt x="142" y="1009"/>
                    </a:cubicBezTo>
                    <a:cubicBezTo>
                      <a:pt x="94" y="961"/>
                      <a:pt x="75" y="918"/>
                      <a:pt x="48" y="854"/>
                    </a:cubicBezTo>
                    <a:cubicBezTo>
                      <a:pt x="23" y="730"/>
                      <a:pt x="15" y="614"/>
                      <a:pt x="7" y="488"/>
                    </a:cubicBezTo>
                    <a:cubicBezTo>
                      <a:pt x="12" y="384"/>
                      <a:pt x="0" y="278"/>
                      <a:pt x="21" y="176"/>
                    </a:cubicBezTo>
                    <a:cubicBezTo>
                      <a:pt x="57" y="0"/>
                      <a:pt x="219" y="21"/>
                      <a:pt x="353" y="13"/>
                    </a:cubicBezTo>
                    <a:cubicBezTo>
                      <a:pt x="378" y="15"/>
                      <a:pt x="427" y="20"/>
                      <a:pt x="427" y="2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10" y="2651"/>
              <a:ext cx="1158" cy="7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RS Push/Pop after decode gives large bubble in fetch stream.</a:t>
              </a:r>
            </a:p>
          </p:txBody>
        </p:sp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750888" y="5426075"/>
            <a:ext cx="3560766" cy="777875"/>
            <a:chOff x="263" y="3821"/>
            <a:chExt cx="2243" cy="490"/>
          </a:xfrm>
        </p:grpSpPr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63" y="4059"/>
              <a:ext cx="224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Return Stack prediction checked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1694" y="3821"/>
              <a:ext cx="205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Return Stack in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Can remember whether PC is subroutine call/return using BTB-like structure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Instead of target-PC, just store push/pop bit</a:t>
            </a: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3455988" y="2489200"/>
            <a:ext cx="4445000" cy="3128963"/>
            <a:chOff x="1903" y="1867"/>
            <a:chExt cx="2800" cy="1971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000" y="1867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096" y="1963"/>
              <a:ext cx="11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903" y="19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133" y="1906"/>
              <a:ext cx="1456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PC Generation/Mux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1903" y="21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2133" y="214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1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903" y="23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F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2133" y="2386"/>
              <a:ext cx="178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Instruction Fetch Stage 2</a:t>
              </a:r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1903" y="262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B</a:t>
              </a: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2133" y="2626"/>
              <a:ext cx="244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Branch Address Calc/Begin Decode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903" y="286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133" y="2866"/>
              <a:ext cx="1325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Complete Decode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1903" y="310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J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2133" y="3106"/>
              <a:ext cx="257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Steer Instructions to Functional units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1903" y="334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R</a:t>
              </a: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2133" y="3346"/>
              <a:ext cx="1320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Register File Read</a:t>
              </a: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1903" y="3582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2133" y="3586"/>
              <a:ext cx="117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 Integer Execute</a:t>
              </a:r>
            </a:p>
          </p:txBody>
        </p:sp>
      </p:grpSp>
      <p:grpSp>
        <p:nvGrpSpPr>
          <p:cNvPr id="52" name="Group 26"/>
          <p:cNvGrpSpPr>
            <a:grpSpLocks/>
          </p:cNvGrpSpPr>
          <p:nvPr/>
        </p:nvGrpSpPr>
        <p:grpSpPr bwMode="auto">
          <a:xfrm>
            <a:off x="609600" y="2514602"/>
            <a:ext cx="2719388" cy="1331913"/>
            <a:chOff x="110" y="1883"/>
            <a:chExt cx="1713" cy="839"/>
          </a:xfrm>
        </p:grpSpPr>
        <p:grpSp>
          <p:nvGrpSpPr>
            <p:cNvPr id="53" name="Group 27"/>
            <p:cNvGrpSpPr>
              <a:grpSpLocks/>
            </p:cNvGrpSpPr>
            <p:nvPr/>
          </p:nvGrpSpPr>
          <p:grpSpPr bwMode="auto">
            <a:xfrm>
              <a:off x="930" y="1883"/>
              <a:ext cx="893" cy="288"/>
              <a:chOff x="930" y="1883"/>
              <a:chExt cx="893" cy="288"/>
            </a:xfrm>
          </p:grpSpPr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1454" y="1931"/>
                <a:ext cx="369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libri"/>
                    <a:ea typeface="ＭＳ Ｐゴシック"/>
                    <a:cs typeface="Calibri"/>
                  </a:rPr>
                  <a:t>RS</a:t>
                </a: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930" y="1883"/>
                <a:ext cx="524" cy="288"/>
              </a:xfrm>
              <a:custGeom>
                <a:avLst/>
                <a:gdLst/>
                <a:ahLst/>
                <a:cxnLst>
                  <a:cxn ang="0">
                    <a:pos x="495" y="1023"/>
                  </a:cxn>
                  <a:cxn ang="0">
                    <a:pos x="142" y="1009"/>
                  </a:cxn>
                  <a:cxn ang="0">
                    <a:pos x="48" y="854"/>
                  </a:cxn>
                  <a:cxn ang="0">
                    <a:pos x="7" y="488"/>
                  </a:cxn>
                  <a:cxn ang="0">
                    <a:pos x="21" y="176"/>
                  </a:cxn>
                  <a:cxn ang="0">
                    <a:pos x="353" y="13"/>
                  </a:cxn>
                  <a:cxn ang="0">
                    <a:pos x="427" y="20"/>
                  </a:cxn>
                </a:cxnLst>
                <a:rect l="0" t="0" r="r" b="b"/>
                <a:pathLst>
                  <a:path w="495" h="1044">
                    <a:moveTo>
                      <a:pt x="495" y="1023"/>
                    </a:moveTo>
                    <a:cubicBezTo>
                      <a:pt x="375" y="1044"/>
                      <a:pt x="261" y="1029"/>
                      <a:pt x="142" y="1009"/>
                    </a:cubicBezTo>
                    <a:cubicBezTo>
                      <a:pt x="94" y="961"/>
                      <a:pt x="75" y="918"/>
                      <a:pt x="48" y="854"/>
                    </a:cubicBezTo>
                    <a:cubicBezTo>
                      <a:pt x="23" y="730"/>
                      <a:pt x="15" y="614"/>
                      <a:pt x="7" y="488"/>
                    </a:cubicBezTo>
                    <a:cubicBezTo>
                      <a:pt x="12" y="384"/>
                      <a:pt x="0" y="278"/>
                      <a:pt x="21" y="176"/>
                    </a:cubicBezTo>
                    <a:cubicBezTo>
                      <a:pt x="57" y="0"/>
                      <a:pt x="219" y="21"/>
                      <a:pt x="353" y="13"/>
                    </a:cubicBezTo>
                    <a:cubicBezTo>
                      <a:pt x="378" y="15"/>
                      <a:pt x="427" y="20"/>
                      <a:pt x="427" y="2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110" y="2315"/>
              <a:ext cx="1488" cy="4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Push/Pop before instructions decoded!</a:t>
              </a:r>
            </a:p>
          </p:txBody>
        </p:sp>
      </p:grpSp>
      <p:grpSp>
        <p:nvGrpSpPr>
          <p:cNvPr id="57" name="Group 31"/>
          <p:cNvGrpSpPr>
            <a:grpSpLocks/>
          </p:cNvGrpSpPr>
          <p:nvPr/>
        </p:nvGrpSpPr>
        <p:grpSpPr bwMode="auto">
          <a:xfrm>
            <a:off x="750888" y="5426075"/>
            <a:ext cx="3560766" cy="777875"/>
            <a:chOff x="263" y="3821"/>
            <a:chExt cx="2243" cy="490"/>
          </a:xfrm>
        </p:grpSpPr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63" y="4059"/>
              <a:ext cx="224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Return Stack prediction checked</a:t>
              </a: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H="1">
              <a:off x="1694" y="3821"/>
              <a:ext cx="205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7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In-Order vs. Out-of-Order Branch Prediction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57909" y="5583051"/>
            <a:ext cx="8487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Both styles of machine can use same branch predictors in front-end fetch pipeline, and both can execute multiple instructions per cycle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Common to have 10-30 pipeline stages in either style of design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304800" y="4013192"/>
            <a:ext cx="3859213" cy="173355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cs typeface="Calibri"/>
              </a:rPr>
              <a:t>Speculative fetch but not speculative execution - branch resolves before later instructions complete</a:t>
            </a:r>
          </a:p>
          <a:p>
            <a:r>
              <a:rPr lang="en-US" sz="1800">
                <a:cs typeface="Calibri"/>
              </a:rPr>
              <a:t>Completed values held in bypass network until commit</a:t>
            </a:r>
            <a:endParaRPr lang="en-US" sz="1800" dirty="0">
              <a:cs typeface="Calibri"/>
            </a:endParaRPr>
          </a:p>
        </p:txBody>
      </p:sp>
      <p:sp>
        <p:nvSpPr>
          <p:cNvPr id="7" name="Rectangle 31"/>
          <p:cNvSpPr txBox="1">
            <a:spLocks noChangeArrowheads="1"/>
          </p:cNvSpPr>
          <p:nvPr/>
        </p:nvSpPr>
        <p:spPr>
          <a:xfrm>
            <a:off x="4572000" y="4013192"/>
            <a:ext cx="4375150" cy="1600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cs typeface="Calibri"/>
              </a:rPr>
              <a:t>Speculative execution, with branches resolved after later instructions complete</a:t>
            </a:r>
          </a:p>
          <a:p>
            <a:r>
              <a:rPr lang="en-US" sz="1800">
                <a:cs typeface="Calibri"/>
              </a:rPr>
              <a:t>Completed values held in rename registers in ROB or unified physical register file until commit</a:t>
            </a:r>
            <a:endParaRPr lang="en-US" sz="1800" dirty="0">
              <a:cs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47800" y="171342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7800" y="224682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47800" y="278022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Execute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47800" y="3313620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981200" y="209442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981200" y="262782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981200" y="3161220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600200" y="1117592"/>
            <a:ext cx="1781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 Issue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953000" y="1193792"/>
            <a:ext cx="2619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Out-of-Order Issue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183796" y="1727192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183796" y="2260592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326796" y="2793992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Execute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183796" y="3327392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717196" y="2108192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717196" y="2641592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717196" y="3174992"/>
            <a:ext cx="0" cy="152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183796" y="2793992"/>
            <a:ext cx="9906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ROB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174396" y="2870192"/>
            <a:ext cx="152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6174396" y="3098792"/>
            <a:ext cx="152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174396" y="1727192"/>
            <a:ext cx="11430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Br. Pred.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6783996" y="2108192"/>
            <a:ext cx="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20747" y="2197678"/>
            <a:ext cx="836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Resolve</a:t>
            </a: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438400" y="1713420"/>
            <a:ext cx="11430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Br. Pred.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084751" y="2183906"/>
            <a:ext cx="836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Resolve</a:t>
            </a: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2438400" y="2094420"/>
            <a:ext cx="609600" cy="914400"/>
          </a:xfrm>
          <a:custGeom>
            <a:avLst/>
            <a:gdLst>
              <a:gd name="T0" fmla="*/ 0 w 384"/>
              <a:gd name="T1" fmla="*/ 576 h 576"/>
              <a:gd name="T2" fmla="*/ 384 w 384"/>
              <a:gd name="T3" fmla="*/ 576 h 576"/>
              <a:gd name="T4" fmla="*/ 384 w 384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576">
                <a:moveTo>
                  <a:pt x="0" y="576"/>
                </a:moveTo>
                <a:lnTo>
                  <a:pt x="384" y="576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3" name="AutoShape 33"/>
          <p:cNvSpPr>
            <a:spLocks/>
          </p:cNvSpPr>
          <p:nvPr/>
        </p:nvSpPr>
        <p:spPr bwMode="auto">
          <a:xfrm>
            <a:off x="1066800" y="1637220"/>
            <a:ext cx="304800" cy="2133600"/>
          </a:xfrm>
          <a:prstGeom prst="leftBrace">
            <a:avLst>
              <a:gd name="adj1" fmla="val 58333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94714" y="2413607"/>
            <a:ext cx="8551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1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35" name="AutoShape 35"/>
          <p:cNvSpPr>
            <a:spLocks/>
          </p:cNvSpPr>
          <p:nvPr/>
        </p:nvSpPr>
        <p:spPr bwMode="auto">
          <a:xfrm>
            <a:off x="4802796" y="1727192"/>
            <a:ext cx="304800" cy="1143000"/>
          </a:xfrm>
          <a:prstGeom prst="leftBrace">
            <a:avLst>
              <a:gd name="adj1" fmla="val 31250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4038600" y="1970179"/>
            <a:ext cx="83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37" name="AutoShape 37"/>
          <p:cNvSpPr>
            <a:spLocks/>
          </p:cNvSpPr>
          <p:nvPr/>
        </p:nvSpPr>
        <p:spPr bwMode="auto">
          <a:xfrm>
            <a:off x="4802796" y="3098792"/>
            <a:ext cx="304800" cy="685800"/>
          </a:xfrm>
          <a:prstGeom prst="leftBrace">
            <a:avLst>
              <a:gd name="adj1" fmla="val 18750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4038600" y="3189379"/>
            <a:ext cx="83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39" name="AutoShape 39"/>
          <p:cNvSpPr>
            <a:spLocks/>
          </p:cNvSpPr>
          <p:nvPr/>
        </p:nvSpPr>
        <p:spPr bwMode="auto">
          <a:xfrm flipH="1">
            <a:off x="7317396" y="2717792"/>
            <a:ext cx="304800" cy="533400"/>
          </a:xfrm>
          <a:prstGeom prst="leftBrace">
            <a:avLst>
              <a:gd name="adj1" fmla="val 14583"/>
              <a:gd name="adj2" fmla="val 50296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 flipH="1">
            <a:off x="7593362" y="2732179"/>
            <a:ext cx="11736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Out-of-Order</a:t>
            </a:r>
          </a:p>
        </p:txBody>
      </p:sp>
    </p:spTree>
    <p:extLst>
      <p:ext uri="{BB962C8B-B14F-4D97-AF65-F5344CB8AC3E}">
        <p14:creationId xmlns:p14="http://schemas.microsoft.com/office/powerpoint/2010/main" val="243476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Register vs. Memory Dependence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Data hazards due to register operands can be determined at the decode stage, but data hazards due to memory  operands can be determined only after computing the effective address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Store: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M[r1 + disp1] ← r2 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Load: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r3 ← M[r4 + disp2]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indent="-342900"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Does 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(r1 + disp1) = (r4 + disp2) ?</a:t>
            </a:r>
          </a:p>
        </p:txBody>
      </p:sp>
    </p:spTree>
    <p:extLst>
      <p:ext uri="{BB962C8B-B14F-4D97-AF65-F5344CB8AC3E}">
        <p14:creationId xmlns:p14="http://schemas.microsoft.com/office/powerpoint/2010/main" val="41831937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InO vs. OoO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Mispredict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Recovery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In-order execution?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Design so no instruction issued after branch can write-back before branch resolves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Kill all instructions in pipeline behind </a:t>
            </a:r>
            <a:r>
              <a:rPr lang="en-US" altLang="en-US" sz="2000" dirty="0" err="1">
                <a:latin typeface="Arial" panose="020B0604020202020204" pitchFamily="34" charset="0"/>
              </a:rPr>
              <a:t>mispredicted</a:t>
            </a:r>
            <a:r>
              <a:rPr lang="en-US" altLang="en-US" sz="2000" dirty="0">
                <a:latin typeface="Arial" panose="020B0604020202020204" pitchFamily="34" charset="0"/>
              </a:rPr>
              <a:t> branch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Out-of-order execution?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Multiple instructions following branch in program order can complete before branch resolves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 simple solution would be to handle like precise traps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Problem?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718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Branch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Misprediction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in Pipeline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12750" y="4819419"/>
            <a:ext cx="84878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Can have multiple unresolved branches in ROB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Can resolve branches out-of-order by killing all the instructions in ROB that follow a </a:t>
            </a:r>
            <a:r>
              <a:rPr lang="en-US" altLang="en-US" sz="2000" dirty="0" err="1">
                <a:latin typeface="Arial" panose="020B0604020202020204" pitchFamily="34" charset="0"/>
              </a:rPr>
              <a:t>mispredicted</a:t>
            </a:r>
            <a:r>
              <a:rPr lang="en-US" altLang="en-US" sz="2000" dirty="0">
                <a:latin typeface="Arial" panose="020B0604020202020204" pitchFamily="34" charset="0"/>
              </a:rPr>
              <a:t> branch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MIPS R10K uses four mask bits to tag instructions that are dependent on up to four speculative branches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Mask bits cleared as branch resolves, and reused for next branch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7600" y="3083786"/>
            <a:ext cx="990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Fetch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41600" y="3083786"/>
            <a:ext cx="12192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Decode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56200" y="4302986"/>
            <a:ext cx="1219200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Execute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70800" y="3007586"/>
            <a:ext cx="12954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Commit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108200" y="342668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860800" y="342668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46600" y="3083786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Reorder Buffer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908800" y="342668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84800" y="376958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146800" y="376958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6" name="Group 4"/>
          <p:cNvGrpSpPr/>
          <p:nvPr/>
        </p:nvGrpSpPr>
        <p:grpSpPr>
          <a:xfrm>
            <a:off x="3530600" y="1801086"/>
            <a:ext cx="2347913" cy="1323975"/>
            <a:chOff x="3530600" y="1320800"/>
            <a:chExt cx="2347913" cy="1323975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5105400" y="2006600"/>
              <a:ext cx="6096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3530600" y="1879600"/>
              <a:ext cx="2070100" cy="711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 flipV="1">
              <a:off x="3962400" y="1676400"/>
              <a:ext cx="1473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330700" y="1320800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Kill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152900" y="2247900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Kill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08600" y="2222500"/>
              <a:ext cx="56991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Kill</a:t>
              </a:r>
            </a:p>
          </p:txBody>
        </p:sp>
      </p:grp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62000" y="3452086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7500" y="3109186"/>
            <a:ext cx="3937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PC</a:t>
            </a:r>
          </a:p>
        </p:txBody>
      </p:sp>
      <p:grpSp>
        <p:nvGrpSpPr>
          <p:cNvPr id="25" name="Group 5"/>
          <p:cNvGrpSpPr/>
          <p:nvPr/>
        </p:nvGrpSpPr>
        <p:grpSpPr>
          <a:xfrm>
            <a:off x="444500" y="1166086"/>
            <a:ext cx="5511800" cy="1930400"/>
            <a:chOff x="444500" y="685800"/>
            <a:chExt cx="5511800" cy="1930400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981200" y="685800"/>
              <a:ext cx="2319338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srgbClr val="FF0000"/>
                  </a:solidFill>
                  <a:latin typeface="Verdana" charset="0"/>
                  <a:ea typeface="ＭＳ Ｐゴシック"/>
                  <a:cs typeface="ＭＳ Ｐゴシック"/>
                </a:rPr>
                <a:t>Inject correct PC</a:t>
              </a: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44500" y="744538"/>
              <a:ext cx="5511800" cy="1871662"/>
            </a:xfrm>
            <a:custGeom>
              <a:avLst/>
              <a:gdLst/>
              <a:ahLst/>
              <a:cxnLst>
                <a:cxn ang="0">
                  <a:pos x="3472" y="211"/>
                </a:cxn>
                <a:cxn ang="0">
                  <a:pos x="2696" y="51"/>
                </a:cxn>
                <a:cxn ang="0">
                  <a:pos x="1720" y="11"/>
                </a:cxn>
                <a:cxn ang="0">
                  <a:pos x="672" y="115"/>
                </a:cxn>
                <a:cxn ang="0">
                  <a:pos x="168" y="563"/>
                </a:cxn>
                <a:cxn ang="0">
                  <a:pos x="0" y="1179"/>
                </a:cxn>
              </a:cxnLst>
              <a:rect l="0" t="0" r="r" b="b"/>
              <a:pathLst>
                <a:path w="3472" h="1179">
                  <a:moveTo>
                    <a:pt x="3472" y="211"/>
                  </a:moveTo>
                  <a:cubicBezTo>
                    <a:pt x="3230" y="147"/>
                    <a:pt x="2988" y="84"/>
                    <a:pt x="2696" y="51"/>
                  </a:cubicBezTo>
                  <a:cubicBezTo>
                    <a:pt x="2404" y="18"/>
                    <a:pt x="2057" y="0"/>
                    <a:pt x="1720" y="11"/>
                  </a:cubicBezTo>
                  <a:cubicBezTo>
                    <a:pt x="1383" y="22"/>
                    <a:pt x="931" y="23"/>
                    <a:pt x="672" y="115"/>
                  </a:cubicBezTo>
                  <a:cubicBezTo>
                    <a:pt x="413" y="207"/>
                    <a:pt x="280" y="386"/>
                    <a:pt x="168" y="563"/>
                  </a:cubicBezTo>
                  <a:cubicBezTo>
                    <a:pt x="56" y="740"/>
                    <a:pt x="28" y="959"/>
                    <a:pt x="0" y="117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8" name="Group 1"/>
          <p:cNvGrpSpPr/>
          <p:nvPr/>
        </p:nvGrpSpPr>
        <p:grpSpPr>
          <a:xfrm>
            <a:off x="558802" y="1470886"/>
            <a:ext cx="3936998" cy="1930400"/>
            <a:chOff x="558802" y="990600"/>
            <a:chExt cx="3936998" cy="1930400"/>
          </a:xfrm>
        </p:grpSpPr>
        <p:sp>
          <p:nvSpPr>
            <p:cNvPr id="29" name="AutoShape 22"/>
            <p:cNvSpPr>
              <a:spLocks noChangeArrowheads="1"/>
            </p:cNvSpPr>
            <p:nvPr/>
          </p:nvSpPr>
          <p:spPr bwMode="auto">
            <a:xfrm>
              <a:off x="2133600" y="990600"/>
              <a:ext cx="2362200" cy="1447800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Branch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Prediction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3238500" y="2019300"/>
              <a:ext cx="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1892300" y="1905000"/>
              <a:ext cx="914400" cy="685800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8" y="256"/>
                </a:cxn>
                <a:cxn ang="0">
                  <a:pos x="576" y="0"/>
                </a:cxn>
              </a:cxnLst>
              <a:rect l="0" t="0" r="r" b="b"/>
              <a:pathLst>
                <a:path w="576" h="432">
                  <a:moveTo>
                    <a:pt x="0" y="432"/>
                  </a:moveTo>
                  <a:lnTo>
                    <a:pt x="8" y="256"/>
                  </a:lnTo>
                  <a:lnTo>
                    <a:pt x="57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0900" y="1701800"/>
              <a:ext cx="1701800" cy="121920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8" y="408"/>
                </a:cxn>
                <a:cxn ang="0">
                  <a:pos x="1072" y="0"/>
                </a:cxn>
              </a:cxnLst>
              <a:rect l="0" t="0" r="r" b="b"/>
              <a:pathLst>
                <a:path w="1072" h="768">
                  <a:moveTo>
                    <a:pt x="0" y="768"/>
                  </a:moveTo>
                  <a:lnTo>
                    <a:pt x="8" y="408"/>
                  </a:lnTo>
                  <a:lnTo>
                    <a:pt x="10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ED68DD8E-BFBC-0045-863F-7B5AC606B4D4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774699" y="1066803"/>
              <a:ext cx="1358903" cy="1790698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8" y="408"/>
                </a:cxn>
                <a:cxn ang="0">
                  <a:pos x="1072" y="0"/>
                </a:cxn>
              </a:cxnLst>
              <a:rect l="0" t="0" r="r" b="b"/>
              <a:pathLst>
                <a:path w="1072" h="768">
                  <a:moveTo>
                    <a:pt x="0" y="768"/>
                  </a:moveTo>
                  <a:lnTo>
                    <a:pt x="8" y="408"/>
                  </a:lnTo>
                  <a:lnTo>
                    <a:pt x="10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5105400" y="1318486"/>
            <a:ext cx="2438400" cy="2743200"/>
            <a:chOff x="5105400" y="838200"/>
            <a:chExt cx="2438400" cy="2743200"/>
          </a:xfrm>
        </p:grpSpPr>
        <p:sp>
          <p:nvSpPr>
            <p:cNvPr id="35" name="AutoShape 19"/>
            <p:cNvSpPr>
              <a:spLocks noChangeArrowheads="1"/>
            </p:cNvSpPr>
            <p:nvPr/>
          </p:nvSpPr>
          <p:spPr bwMode="auto">
            <a:xfrm>
              <a:off x="5105400" y="838200"/>
              <a:ext cx="2438400" cy="1498600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Branch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Verdana" charset="0"/>
                  <a:ea typeface="ＭＳ Ｐゴシック"/>
                  <a:cs typeface="ＭＳ Ｐゴシック"/>
                </a:rPr>
                <a:t>Resolution</a:t>
              </a: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6184900" y="1943100"/>
              <a:ext cx="706438" cy="1638300"/>
            </a:xfrm>
            <a:custGeom>
              <a:avLst/>
              <a:gdLst/>
              <a:ahLst/>
              <a:cxnLst>
                <a:cxn ang="0">
                  <a:pos x="0" y="1032"/>
                </a:cxn>
                <a:cxn ang="0">
                  <a:pos x="384" y="680"/>
                </a:cxn>
                <a:cxn ang="0">
                  <a:pos x="368" y="192"/>
                </a:cxn>
                <a:cxn ang="0">
                  <a:pos x="200" y="0"/>
                </a:cxn>
              </a:cxnLst>
              <a:rect l="0" t="0" r="r" b="b"/>
              <a:pathLst>
                <a:path w="445" h="1032">
                  <a:moveTo>
                    <a:pt x="0" y="1032"/>
                  </a:moveTo>
                  <a:cubicBezTo>
                    <a:pt x="161" y="926"/>
                    <a:pt x="323" y="820"/>
                    <a:pt x="384" y="680"/>
                  </a:cubicBezTo>
                  <a:cubicBezTo>
                    <a:pt x="445" y="540"/>
                    <a:pt x="399" y="305"/>
                    <a:pt x="368" y="192"/>
                  </a:cubicBezTo>
                  <a:cubicBezTo>
                    <a:pt x="337" y="79"/>
                    <a:pt x="228" y="33"/>
                    <a:pt x="20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6362700" y="3841024"/>
            <a:ext cx="13938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995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Rename Table Recovery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Have to quickly recover rename table on branch </a:t>
            </a:r>
            <a:r>
              <a:rPr lang="en-US" altLang="en-US" sz="2400" dirty="0" err="1">
                <a:latin typeface="Arial" panose="020B0604020202020204" pitchFamily="34" charset="0"/>
              </a:rPr>
              <a:t>mispredicts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MIPS R10K only has four snapshots for each of four outstanding speculative branches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Alpha 21264 has 80 snapshots, one per ROB instruction</a:t>
            </a:r>
          </a:p>
        </p:txBody>
      </p:sp>
    </p:spTree>
    <p:extLst>
      <p:ext uri="{BB962C8B-B14F-4D97-AF65-F5344CB8AC3E}">
        <p14:creationId xmlns:p14="http://schemas.microsoft.com/office/powerpoint/2010/main" val="41067996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Mispredict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Recovery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99600" y="3451701"/>
            <a:ext cx="6682470" cy="369332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99600" y="3143924"/>
            <a:ext cx="6682470" cy="36933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289175" y="1304351"/>
            <a:ext cx="869950" cy="931862"/>
            <a:chOff x="1338" y="714"/>
            <a:chExt cx="624" cy="720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338" y="762"/>
              <a:ext cx="432" cy="67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338" y="714"/>
              <a:ext cx="432" cy="19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38" y="906"/>
              <a:ext cx="43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38" y="1290"/>
              <a:ext cx="43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70" y="714"/>
              <a:ext cx="192" cy="19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70" y="906"/>
              <a:ext cx="19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770" y="1050"/>
              <a:ext cx="192" cy="240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770" y="1290"/>
              <a:ext cx="19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149475" y="1393251"/>
            <a:ext cx="869950" cy="931862"/>
            <a:chOff x="1338" y="714"/>
            <a:chExt cx="624" cy="720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338" y="762"/>
              <a:ext cx="432" cy="67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338" y="714"/>
              <a:ext cx="432" cy="19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338" y="906"/>
              <a:ext cx="43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338" y="1290"/>
              <a:ext cx="43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770" y="714"/>
              <a:ext cx="192" cy="19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70" y="906"/>
              <a:ext cx="19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770" y="1050"/>
              <a:ext cx="192" cy="240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770" y="1290"/>
              <a:ext cx="19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2009775" y="1469451"/>
            <a:ext cx="869950" cy="931862"/>
            <a:chOff x="1338" y="714"/>
            <a:chExt cx="624" cy="720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338" y="762"/>
              <a:ext cx="432" cy="67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338" y="714"/>
              <a:ext cx="432" cy="19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338" y="906"/>
              <a:ext cx="43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338" y="1290"/>
              <a:ext cx="43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770" y="714"/>
              <a:ext cx="192" cy="192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770" y="906"/>
              <a:ext cx="19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1770" y="1050"/>
              <a:ext cx="192" cy="240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770" y="1290"/>
              <a:ext cx="192" cy="144"/>
            </a:xfrm>
            <a:prstGeom prst="rect">
              <a:avLst/>
            </a:prstGeom>
            <a:solidFill>
              <a:srgbClr val="B3C2A4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435600" y="1359913"/>
            <a:ext cx="1125538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File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61963" y="4226938"/>
            <a:ext cx="1133476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</a:p>
          <a:p>
            <a:pPr algn="r"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759075" y="4568251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914775" y="4568251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070475" y="4568251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26175" y="4568251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692275" y="4568251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2962275" y="4301551"/>
            <a:ext cx="3460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2098675" y="5281038"/>
            <a:ext cx="3392488" cy="361950"/>
            <a:chOff x="1368" y="3261"/>
            <a:chExt cx="2137" cy="228"/>
          </a:xfrm>
        </p:grpSpPr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040" y="3267"/>
              <a:ext cx="1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1"/>
                </a:cxn>
              </a:cxnLst>
              <a:rect l="0" t="0" r="r" b="b"/>
              <a:pathLst>
                <a:path w="1" h="222">
                  <a:moveTo>
                    <a:pt x="0" y="0"/>
                  </a:moveTo>
                  <a:lnTo>
                    <a:pt x="0" y="22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368" y="3261"/>
              <a:ext cx="1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1"/>
                </a:cxn>
              </a:cxnLst>
              <a:rect l="0" t="0" r="r" b="b"/>
              <a:pathLst>
                <a:path w="1" h="222">
                  <a:moveTo>
                    <a:pt x="0" y="0"/>
                  </a:moveTo>
                  <a:lnTo>
                    <a:pt x="0" y="22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768" y="3261"/>
              <a:ext cx="1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1"/>
                </a:cxn>
              </a:cxnLst>
              <a:rect l="0" t="0" r="r" b="b"/>
              <a:pathLst>
                <a:path w="1" h="222">
                  <a:moveTo>
                    <a:pt x="0" y="0"/>
                  </a:moveTo>
                  <a:lnTo>
                    <a:pt x="0" y="22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504" y="3261"/>
              <a:ext cx="1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1"/>
                </a:cxn>
              </a:cxnLst>
              <a:rect l="0" t="0" r="r" b="b"/>
              <a:pathLst>
                <a:path w="1" h="222">
                  <a:moveTo>
                    <a:pt x="0" y="0"/>
                  </a:moveTo>
                  <a:lnTo>
                    <a:pt x="0" y="22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3317875" y="4149151"/>
            <a:ext cx="3444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4716463" y="4001513"/>
            <a:ext cx="11112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859463" y="4023738"/>
            <a:ext cx="11112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2962275" y="4314251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3305175" y="4149151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4143375" y="4314251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4486275" y="4149151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299075" y="4314251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5641975" y="4149151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6416675" y="4314251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6759575" y="4149151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1997075" y="4301551"/>
            <a:ext cx="954088" cy="268287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601" h="169">
                <a:moveTo>
                  <a:pt x="600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2276475" y="4149151"/>
            <a:ext cx="1004888" cy="433387"/>
          </a:xfrm>
          <a:custGeom>
            <a:avLst/>
            <a:gdLst/>
            <a:ahLst/>
            <a:cxnLst>
              <a:cxn ang="0">
                <a:pos x="632" y="0"/>
              </a:cxn>
              <a:cxn ang="0">
                <a:pos x="0" y="0"/>
              </a:cxn>
              <a:cxn ang="0">
                <a:pos x="0" y="272"/>
              </a:cxn>
            </a:cxnLst>
            <a:rect l="0" t="0" r="r" b="b"/>
            <a:pathLst>
              <a:path w="633" h="273">
                <a:moveTo>
                  <a:pt x="632" y="0"/>
                </a:moveTo>
                <a:lnTo>
                  <a:pt x="0" y="0"/>
                </a:lnTo>
                <a:lnTo>
                  <a:pt x="0" y="27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1728788" y="4609526"/>
            <a:ext cx="695704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Unit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2922588" y="4736526"/>
            <a:ext cx="49052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4065588" y="4736526"/>
            <a:ext cx="49052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08588" y="4749226"/>
            <a:ext cx="49052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6237288" y="4622226"/>
            <a:ext cx="734176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Unit</a:t>
            </a: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6719888" y="5277863"/>
            <a:ext cx="133690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 t, result &gt;</a:t>
            </a: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8226425" y="2537838"/>
            <a:ext cx="338235" cy="1474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69" name="Group 67"/>
          <p:cNvGrpSpPr>
            <a:grpSpLocks/>
          </p:cNvGrpSpPr>
          <p:nvPr/>
        </p:nvGrpSpPr>
        <p:grpSpPr bwMode="auto">
          <a:xfrm>
            <a:off x="2132013" y="2593401"/>
            <a:ext cx="6029325" cy="1436687"/>
            <a:chOff x="1762" y="959"/>
            <a:chExt cx="3798" cy="1726"/>
          </a:xfrm>
        </p:grpSpPr>
        <p:sp>
          <p:nvSpPr>
            <p:cNvPr id="70" name="Rectangle 68" descr="Wide downward diagonal"/>
            <p:cNvSpPr>
              <a:spLocks noChangeArrowheads="1"/>
            </p:cNvSpPr>
            <p:nvPr/>
          </p:nvSpPr>
          <p:spPr bwMode="auto">
            <a:xfrm>
              <a:off x="4368" y="984"/>
              <a:ext cx="1192" cy="1696"/>
            </a:xfrm>
            <a:prstGeom prst="rect">
              <a:avLst/>
            </a:prstGeom>
            <a:pattFill prst="wdDnDiag">
              <a:fgClr>
                <a:schemeClr val="bg2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762" y="981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2050" y="975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577" y="968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2986" y="964"/>
              <a:ext cx="0" cy="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758" y="965"/>
              <a:ext cx="0" cy="17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>
              <a:off x="2389" y="968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2812" y="968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4532" y="965"/>
              <a:ext cx="0" cy="17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4948" y="959"/>
              <a:ext cx="0" cy="17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1447800" y="2537838"/>
            <a:ext cx="699627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+mj-lt"/>
                <a:cs typeface="Arial" panose="020B0604020202020204" pitchFamily="34" charset="0"/>
              </a:rPr>
              <a:t>Ins#      use   exec     op     p1    src1       p2     src2       pd   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dest</a:t>
            </a:r>
            <a:r>
              <a:rPr lang="en-US" dirty="0">
                <a:latin typeface="+mj-lt"/>
                <a:cs typeface="Arial" panose="020B0604020202020204" pitchFamily="34" charset="0"/>
              </a:rPr>
              <a:t>         data</a:t>
            </a: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1495425" y="2604513"/>
            <a:ext cx="6683375" cy="14335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1479550" y="2845813"/>
            <a:ext cx="6673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1679575" y="2261613"/>
            <a:ext cx="7239000" cy="3352800"/>
          </a:xfrm>
          <a:custGeom>
            <a:avLst/>
            <a:gdLst/>
            <a:ahLst/>
            <a:cxnLst>
              <a:cxn ang="0">
                <a:pos x="0" y="2112"/>
              </a:cxn>
              <a:cxn ang="0">
                <a:pos x="4560" y="2112"/>
              </a:cxn>
              <a:cxn ang="0">
                <a:pos x="4560" y="0"/>
              </a:cxn>
              <a:cxn ang="0">
                <a:pos x="1824" y="0"/>
              </a:cxn>
              <a:cxn ang="0">
                <a:pos x="1816" y="223"/>
              </a:cxn>
            </a:cxnLst>
            <a:rect l="0" t="0" r="r" b="b"/>
            <a:pathLst>
              <a:path w="4560" h="2112">
                <a:moveTo>
                  <a:pt x="0" y="2112"/>
                </a:moveTo>
                <a:lnTo>
                  <a:pt x="4560" y="2112"/>
                </a:lnTo>
                <a:lnTo>
                  <a:pt x="4560" y="0"/>
                </a:lnTo>
                <a:lnTo>
                  <a:pt x="1824" y="0"/>
                </a:lnTo>
                <a:lnTo>
                  <a:pt x="1816" y="223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5711825" y="2255263"/>
            <a:ext cx="7938" cy="311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196"/>
              </a:cxn>
            </a:cxnLst>
            <a:rect l="0" t="0" r="r" b="b"/>
            <a:pathLst>
              <a:path w="5" h="196">
                <a:moveTo>
                  <a:pt x="0" y="0"/>
                </a:moveTo>
                <a:lnTo>
                  <a:pt x="5" y="1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>
            <a:off x="7623175" y="22616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7318375" y="4395213"/>
            <a:ext cx="9906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7699375" y="4038026"/>
            <a:ext cx="0" cy="357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6"/>
          <p:cNvGrpSpPr>
            <a:grpSpLocks/>
          </p:cNvGrpSpPr>
          <p:nvPr/>
        </p:nvGrpSpPr>
        <p:grpSpPr bwMode="auto">
          <a:xfrm>
            <a:off x="6672263" y="1309113"/>
            <a:ext cx="1065212" cy="776288"/>
            <a:chOff x="4272" y="674"/>
            <a:chExt cx="692" cy="613"/>
          </a:xfrm>
        </p:grpSpPr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272" y="674"/>
              <a:ext cx="688" cy="6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0" name="Group 88"/>
            <p:cNvGrpSpPr>
              <a:grpSpLocks/>
            </p:cNvGrpSpPr>
            <p:nvPr/>
          </p:nvGrpSpPr>
          <p:grpSpPr bwMode="auto">
            <a:xfrm>
              <a:off x="4272" y="843"/>
              <a:ext cx="692" cy="295"/>
              <a:chOff x="4272" y="843"/>
              <a:chExt cx="756" cy="295"/>
            </a:xfrm>
          </p:grpSpPr>
          <p:sp>
            <p:nvSpPr>
              <p:cNvPr id="91" name="Line 89"/>
              <p:cNvSpPr>
                <a:spLocks noChangeShapeType="1"/>
              </p:cNvSpPr>
              <p:nvPr/>
            </p:nvSpPr>
            <p:spPr bwMode="auto">
              <a:xfrm>
                <a:off x="4280" y="843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90"/>
              <p:cNvSpPr>
                <a:spLocks noChangeShapeType="1"/>
              </p:cNvSpPr>
              <p:nvPr/>
            </p:nvSpPr>
            <p:spPr bwMode="auto">
              <a:xfrm>
                <a:off x="4280" y="1138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91"/>
              <p:cNvSpPr>
                <a:spLocks noChangeShapeType="1"/>
              </p:cNvSpPr>
              <p:nvPr/>
            </p:nvSpPr>
            <p:spPr bwMode="auto">
              <a:xfrm>
                <a:off x="4272" y="978"/>
                <a:ext cx="7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409866" y="1442463"/>
            <a:ext cx="1118897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Rename </a:t>
            </a:r>
          </a:p>
          <a:p>
            <a:pPr algn="r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1520825" y="1658363"/>
            <a:ext cx="45561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grpSp>
        <p:nvGrpSpPr>
          <p:cNvPr id="96" name="Group 94"/>
          <p:cNvGrpSpPr>
            <a:grpSpLocks/>
          </p:cNvGrpSpPr>
          <p:nvPr/>
        </p:nvGrpSpPr>
        <p:grpSpPr bwMode="auto">
          <a:xfrm>
            <a:off x="1870075" y="1545651"/>
            <a:ext cx="869950" cy="931862"/>
            <a:chOff x="1338" y="714"/>
            <a:chExt cx="624" cy="720"/>
          </a:xfrm>
        </p:grpSpPr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1338" y="762"/>
              <a:ext cx="432" cy="6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1338" y="714"/>
              <a:ext cx="43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1338" y="906"/>
              <a:ext cx="43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1338" y="1290"/>
              <a:ext cx="43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1770" y="71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1770" y="906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1770" y="1050"/>
              <a:ext cx="19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1770" y="1290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Rectangle 103"/>
          <p:cNvSpPr>
            <a:spLocks noChangeArrowheads="1"/>
          </p:cNvSpPr>
          <p:nvPr/>
        </p:nvSpPr>
        <p:spPr bwMode="auto">
          <a:xfrm>
            <a:off x="1520825" y="1974276"/>
            <a:ext cx="41275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7721600" y="1661538"/>
            <a:ext cx="927100" cy="3644900"/>
          </a:xfrm>
          <a:custGeom>
            <a:avLst/>
            <a:gdLst/>
            <a:ahLst/>
            <a:cxnLst>
              <a:cxn ang="0">
                <a:pos x="0" y="2168"/>
              </a:cxn>
              <a:cxn ang="0">
                <a:pos x="0" y="2296"/>
              </a:cxn>
              <a:cxn ang="0">
                <a:pos x="584" y="2296"/>
              </a:cxn>
              <a:cxn ang="0">
                <a:pos x="584" y="0"/>
              </a:cxn>
              <a:cxn ang="0">
                <a:pos x="8" y="0"/>
              </a:cxn>
            </a:cxnLst>
            <a:rect l="0" t="0" r="r" b="b"/>
            <a:pathLst>
              <a:path w="584" h="2296">
                <a:moveTo>
                  <a:pt x="0" y="2168"/>
                </a:moveTo>
                <a:lnTo>
                  <a:pt x="0" y="2296"/>
                </a:lnTo>
                <a:lnTo>
                  <a:pt x="584" y="2296"/>
                </a:lnTo>
                <a:lnTo>
                  <a:pt x="584" y="0"/>
                </a:lnTo>
                <a:lnTo>
                  <a:pt x="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7"/>
          <p:cNvSpPr>
            <a:spLocks noChangeArrowheads="1"/>
          </p:cNvSpPr>
          <p:nvPr/>
        </p:nvSpPr>
        <p:spPr bwMode="auto">
          <a:xfrm>
            <a:off x="3359150" y="1353563"/>
            <a:ext cx="1272785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Rename </a:t>
            </a:r>
          </a:p>
          <a:p>
            <a:pPr algn="l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Snapshots</a:t>
            </a:r>
          </a:p>
        </p:txBody>
      </p:sp>
      <p:sp>
        <p:nvSpPr>
          <p:cNvPr id="108" name="Text Box 108"/>
          <p:cNvSpPr txBox="1">
            <a:spLocks noChangeArrowheads="1"/>
          </p:cNvSpPr>
          <p:nvPr/>
        </p:nvSpPr>
        <p:spPr bwMode="auto">
          <a:xfrm>
            <a:off x="0" y="2478543"/>
            <a:ext cx="15208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to commit</a:t>
            </a:r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1230765" y="3060023"/>
            <a:ext cx="232910" cy="1318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Line 114"/>
          <p:cNvSpPr>
            <a:spLocks noChangeShapeType="1"/>
          </p:cNvSpPr>
          <p:nvPr/>
        </p:nvSpPr>
        <p:spPr bwMode="auto">
          <a:xfrm>
            <a:off x="6262688" y="2607688"/>
            <a:ext cx="0" cy="1417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Box 116"/>
          <p:cNvSpPr txBox="1">
            <a:spLocks noChangeArrowheads="1"/>
          </p:cNvSpPr>
          <p:nvPr/>
        </p:nvSpPr>
        <p:spPr bwMode="auto">
          <a:xfrm>
            <a:off x="-1" y="3699888"/>
            <a:ext cx="17954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available</a:t>
            </a: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flipV="1">
            <a:off x="1115550" y="3790375"/>
            <a:ext cx="367175" cy="1145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Line 118"/>
          <p:cNvSpPr>
            <a:spLocks noChangeShapeType="1"/>
          </p:cNvSpPr>
          <p:nvPr/>
        </p:nvSpPr>
        <p:spPr bwMode="auto">
          <a:xfrm flipV="1">
            <a:off x="1192360" y="3510975"/>
            <a:ext cx="312590" cy="99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0" y="3195063"/>
            <a:ext cx="1673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rollback 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available</a:t>
            </a:r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381000" y="5798989"/>
            <a:ext cx="84878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Take snapshot of register rename table at each predicted branch, recover earlier snapshot if branch </a:t>
            </a:r>
            <a:r>
              <a:rPr lang="en-US" altLang="en-US" sz="2400" dirty="0" err="1">
                <a:latin typeface="Arial" panose="020B0604020202020204" pitchFamily="34" charset="0"/>
              </a:rPr>
              <a:t>mispredicted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56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OoO Design Choices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Where are reservation stations?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Part of reorder buffer, or in separate issue window?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Distributed by functional units, or centralized?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How is register renaming performed?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Tags and data held in reservation stations, with separate architectural register file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Tags only in reservation stations, data held in unified physical register file</a:t>
            </a:r>
          </a:p>
        </p:txBody>
      </p:sp>
    </p:spTree>
    <p:extLst>
      <p:ext uri="{BB962C8B-B14F-4D97-AF65-F5344CB8AC3E}">
        <p14:creationId xmlns:p14="http://schemas.microsoft.com/office/powerpoint/2010/main" val="4208300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119784"/>
            <a:ext cx="802534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Unified Physical Register File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sz="2000" i="1" dirty="0">
                <a:solidFill>
                  <a:srgbClr val="CC0000"/>
                </a:solidFill>
                <a:latin typeface="Arial" panose="020B0604020202020204" pitchFamily="34" charset="0"/>
              </a:rPr>
              <a:t>(MIPS R10K, Alpha 21264, Intel Pentium 4 &amp; Sandy/Ivy Bridge)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Rename all architectural registers into a single physical register file during decode, no register values read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Functional units read and write from single unified register file holding committed and temporary registers in execute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Commit only updates mapping of architectural register to physical register, no data movement</a:t>
            </a:r>
          </a:p>
        </p:txBody>
      </p:sp>
      <p:grpSp>
        <p:nvGrpSpPr>
          <p:cNvPr id="7" name="Group 34"/>
          <p:cNvGrpSpPr/>
          <p:nvPr/>
        </p:nvGrpSpPr>
        <p:grpSpPr>
          <a:xfrm>
            <a:off x="469371" y="3697825"/>
            <a:ext cx="7848600" cy="2743200"/>
            <a:chOff x="609600" y="3048000"/>
            <a:chExt cx="7848600" cy="2743200"/>
          </a:xfrm>
        </p:grpSpPr>
        <p:sp>
          <p:nvSpPr>
            <p:cNvPr id="8" name="Rectangle 11"/>
            <p:cNvSpPr/>
            <p:nvPr/>
          </p:nvSpPr>
          <p:spPr bwMode="auto">
            <a:xfrm>
              <a:off x="3200400" y="3276600"/>
              <a:ext cx="2514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Unified Physical Register File</a:t>
              </a:r>
            </a:p>
          </p:txBody>
        </p:sp>
        <p:cxnSp>
          <p:nvCxnSpPr>
            <p:cNvPr id="9" name="Straight Arrow Connector 15"/>
            <p:cNvCxnSpPr/>
            <p:nvPr/>
          </p:nvCxnSpPr>
          <p:spPr bwMode="auto">
            <a:xfrm rot="5400000">
              <a:off x="3124994" y="4723606"/>
              <a:ext cx="913606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16"/>
            <p:cNvCxnSpPr/>
            <p:nvPr/>
          </p:nvCxnSpPr>
          <p:spPr bwMode="auto">
            <a:xfrm rot="5400000">
              <a:off x="3962797" y="47240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TextBox 17"/>
            <p:cNvSpPr txBox="1"/>
            <p:nvPr/>
          </p:nvSpPr>
          <p:spPr>
            <a:xfrm>
              <a:off x="990600" y="4495800"/>
              <a:ext cx="3014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Read operands at issue</a:t>
              </a:r>
            </a:p>
          </p:txBody>
        </p:sp>
        <p:sp>
          <p:nvSpPr>
            <p:cNvPr id="12" name="Rectangle 18"/>
            <p:cNvSpPr/>
            <p:nvPr/>
          </p:nvSpPr>
          <p:spPr bwMode="auto">
            <a:xfrm>
              <a:off x="3200400" y="5181600"/>
              <a:ext cx="2438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Functional Units</a:t>
              </a:r>
            </a:p>
          </p:txBody>
        </p:sp>
        <p:cxnSp>
          <p:nvCxnSpPr>
            <p:cNvPr id="13" name="Straight Arrow Connector 19"/>
            <p:cNvCxnSpPr/>
            <p:nvPr/>
          </p:nvCxnSpPr>
          <p:spPr bwMode="auto">
            <a:xfrm rot="16200000" flipV="1">
              <a:off x="4800997" y="4724003"/>
              <a:ext cx="914400" cy="7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TextBox 20"/>
            <p:cNvSpPr txBox="1"/>
            <p:nvPr/>
          </p:nvSpPr>
          <p:spPr>
            <a:xfrm>
              <a:off x="5257800" y="44958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Write results at completion</a:t>
              </a:r>
            </a:p>
          </p:txBody>
        </p:sp>
        <p:sp>
          <p:nvSpPr>
            <p:cNvPr id="15" name="Rectangle 25"/>
            <p:cNvSpPr/>
            <p:nvPr/>
          </p:nvSpPr>
          <p:spPr bwMode="auto">
            <a:xfrm>
              <a:off x="6705600" y="3200400"/>
              <a:ext cx="1752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Committed Register Mapping</a:t>
              </a:r>
            </a:p>
          </p:txBody>
        </p:sp>
        <p:cxnSp>
          <p:nvCxnSpPr>
            <p:cNvPr id="16" name="Straight Arrow Connector 27"/>
            <p:cNvCxnSpPr>
              <a:stCxn id="15" idx="1"/>
              <a:endCxn id="8" idx="3"/>
            </p:cNvCxnSpPr>
            <p:nvPr/>
          </p:nvCxnSpPr>
          <p:spPr bwMode="auto">
            <a:xfrm rot="10800000" flipV="1">
              <a:off x="5715000" y="3695700"/>
              <a:ext cx="990600" cy="76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28"/>
            <p:cNvSpPr/>
            <p:nvPr/>
          </p:nvSpPr>
          <p:spPr bwMode="auto">
            <a:xfrm>
              <a:off x="609600" y="3048000"/>
              <a:ext cx="1752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Decode Stage Register Mapping</a:t>
              </a:r>
            </a:p>
          </p:txBody>
        </p:sp>
        <p:cxnSp>
          <p:nvCxnSpPr>
            <p:cNvPr id="18" name="Straight Arrow Connector 29"/>
            <p:cNvCxnSpPr>
              <a:stCxn id="17" idx="3"/>
              <a:endCxn id="8" idx="1"/>
            </p:cNvCxnSpPr>
            <p:nvPr/>
          </p:nvCxnSpPr>
          <p:spPr bwMode="auto">
            <a:xfrm>
              <a:off x="2362200" y="3543300"/>
              <a:ext cx="83820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66618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Lifetime of Physical Registers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Physical </a:t>
            </a:r>
            <a:r>
              <a:rPr lang="en-US" altLang="en-US" sz="2400" dirty="0" err="1">
                <a:latin typeface="Arial" panose="020B0604020202020204" pitchFamily="34" charset="0"/>
              </a:rPr>
              <a:t>regfile</a:t>
            </a:r>
            <a:r>
              <a:rPr lang="en-US" altLang="en-US" sz="2400" dirty="0">
                <a:latin typeface="Arial" panose="020B0604020202020204" pitchFamily="34" charset="0"/>
              </a:rPr>
              <a:t> holds committed and speculative values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Physical registers decoupled from ROB entries (no data in ROB)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2514601"/>
            <a:ext cx="289560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x1, 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addi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x6, x7, x9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x6, x6, x3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sd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x6, (x11)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15000" y="2514601"/>
            <a:ext cx="289560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P1, (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P</a:t>
            </a:r>
            <a:r>
              <a:rPr lang="en-US" sz="2000" b="1" i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x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addi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P2, P1,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sub P3, 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P</a:t>
            </a:r>
            <a:r>
              <a:rPr lang="en-US" sz="2000" b="1" i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y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P</a:t>
            </a:r>
            <a:r>
              <a:rPr lang="en-US" sz="2000" b="1" i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z</a:t>
            </a:r>
            <a:endParaRPr lang="en-US" sz="2000" b="1" i="1" dirty="0">
              <a:solidFill>
                <a:prstClr val="black"/>
              </a:solidFill>
              <a:latin typeface="Courier New"/>
              <a:ea typeface="ＭＳ Ｐゴシック"/>
              <a:cs typeface="Courier New"/>
            </a:endParaRP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P4, P2, P3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P5, (P1)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add P6, P5, P4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sd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 P6, (P1)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ld P7, (P</a:t>
            </a:r>
            <a:r>
              <a:rPr lang="en-US" sz="2000" b="1" i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w</a:t>
            </a: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/>
                <a:cs typeface="Courier New"/>
              </a:rPr>
              <a:t>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581400" y="3551239"/>
            <a:ext cx="1828800" cy="914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Rename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5715001"/>
            <a:ext cx="7924800" cy="1006475"/>
          </a:xfrm>
          <a:prstGeom prst="rect">
            <a:avLst/>
          </a:prstGeom>
          <a:noFill/>
          <a:ln w="1016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When can we reuse a physical register?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FF5050"/>
                </a:solidFill>
                <a:latin typeface="Calibri"/>
                <a:ea typeface="ＭＳ Ｐゴシック"/>
                <a:cs typeface="Calibri"/>
              </a:rPr>
              <a:t>     	</a:t>
            </a:r>
            <a:r>
              <a:rPr lang="en-US" sz="2000" i="1" dirty="0">
                <a:solidFill>
                  <a:srgbClr val="FF5050"/>
                </a:solidFill>
                <a:latin typeface="Calibri"/>
                <a:ea typeface="ＭＳ Ｐゴシック"/>
                <a:cs typeface="Calibri"/>
              </a:rPr>
              <a:t>When next writer of same architectural register commits</a:t>
            </a:r>
          </a:p>
          <a:p>
            <a:pPr eaLnBrk="1" hangingPunct="1">
              <a:spcBef>
                <a:spcPct val="0"/>
              </a:spcBef>
            </a:pPr>
            <a:endParaRPr lang="en-US" sz="2000" i="1" dirty="0">
              <a:solidFill>
                <a:srgbClr val="FF5050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7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 autoUpdateAnimBg="0"/>
      <p:bldP spid="9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3400" y="4680520"/>
            <a:ext cx="6324600" cy="1828800"/>
            <a:chOff x="144" y="2928"/>
            <a:chExt cx="3984" cy="115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2" y="292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op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04" y="292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344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PR1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872" y="292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112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PR2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32" y="292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ex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use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672" y="307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104" y="307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344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872" y="307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112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32" y="307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44" y="3072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72" y="321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104" y="321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344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872" y="321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112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32" y="321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44" y="3216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72" y="3360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104" y="3360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344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872" y="3360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112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32" y="3360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144" y="3360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672" y="3504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104" y="3504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344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872" y="3504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112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432" y="3504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144" y="3504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72" y="364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104" y="364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344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872" y="364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112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32" y="3648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144" y="3648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72" y="379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1104" y="379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1344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872" y="379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112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32" y="3792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144" y="3792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672" y="393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1104" y="393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344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1872" y="393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112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640" y="292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Rd</a:t>
              </a: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2640" y="307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640" y="321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640" y="3360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640" y="3504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640" y="3648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2640" y="3792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640" y="3936"/>
              <a:ext cx="432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432" y="3936"/>
              <a:ext cx="240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144" y="3936"/>
              <a:ext cx="28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600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PRd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3600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600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3600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3600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600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600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3600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072" y="292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LPRd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072" y="307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3072" y="321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072" y="3360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3072" y="3504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3072" y="3648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072" y="3792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2" y="3936"/>
              <a:ext cx="528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87" name="Group 84"/>
          <p:cNvGrpSpPr>
            <a:grpSpLocks/>
          </p:cNvGrpSpPr>
          <p:nvPr/>
        </p:nvGrpSpPr>
        <p:grpSpPr bwMode="auto">
          <a:xfrm>
            <a:off x="2741613" y="2694558"/>
            <a:ext cx="1830387" cy="366712"/>
            <a:chOff x="1679" y="1533"/>
            <a:chExt cx="1153" cy="231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968" y="1584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&lt;x6&gt;</a:t>
              </a:r>
            </a:p>
          </p:txBody>
        </p:sp>
        <p:sp>
          <p:nvSpPr>
            <p:cNvPr id="89" name="Text Box 86"/>
            <p:cNvSpPr txBox="1">
              <a:spLocks noChangeArrowheads="1"/>
            </p:cNvSpPr>
            <p:nvPr/>
          </p:nvSpPr>
          <p:spPr bwMode="auto">
            <a:xfrm>
              <a:off x="1679" y="1533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P5</a:t>
              </a:r>
            </a:p>
          </p:txBody>
        </p:sp>
      </p:grpSp>
      <p:grpSp>
        <p:nvGrpSpPr>
          <p:cNvPr id="90" name="Group 87"/>
          <p:cNvGrpSpPr>
            <a:grpSpLocks/>
          </p:cNvGrpSpPr>
          <p:nvPr/>
        </p:nvGrpSpPr>
        <p:grpSpPr bwMode="auto">
          <a:xfrm>
            <a:off x="2741613" y="2923158"/>
            <a:ext cx="1830387" cy="366712"/>
            <a:chOff x="1679" y="1677"/>
            <a:chExt cx="1153" cy="231"/>
          </a:xfrm>
        </p:grpSpPr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1968" y="1728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&lt;x7&gt;</a:t>
              </a:r>
            </a:p>
          </p:txBody>
        </p:sp>
        <p:sp>
          <p:nvSpPr>
            <p:cNvPr id="92" name="Text Box 89"/>
            <p:cNvSpPr txBox="1">
              <a:spLocks noChangeArrowheads="1"/>
            </p:cNvSpPr>
            <p:nvPr/>
          </p:nvSpPr>
          <p:spPr bwMode="auto">
            <a:xfrm>
              <a:off x="1679" y="167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P6</a:t>
              </a:r>
            </a:p>
          </p:txBody>
        </p:sp>
      </p:grpSp>
      <p:grpSp>
        <p:nvGrpSpPr>
          <p:cNvPr id="93" name="Group 90"/>
          <p:cNvGrpSpPr>
            <a:grpSpLocks/>
          </p:cNvGrpSpPr>
          <p:nvPr/>
        </p:nvGrpSpPr>
        <p:grpSpPr bwMode="auto">
          <a:xfrm>
            <a:off x="2741613" y="3151758"/>
            <a:ext cx="1830387" cy="366712"/>
            <a:chOff x="1679" y="1821"/>
            <a:chExt cx="1153" cy="231"/>
          </a:xfrm>
        </p:grpSpPr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1968" y="1872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&lt;x3&gt;</a:t>
              </a:r>
            </a:p>
          </p:txBody>
        </p:sp>
        <p:sp>
          <p:nvSpPr>
            <p:cNvPr id="95" name="Text Box 92"/>
            <p:cNvSpPr txBox="1">
              <a:spLocks noChangeArrowheads="1"/>
            </p:cNvSpPr>
            <p:nvPr/>
          </p:nvSpPr>
          <p:spPr bwMode="auto">
            <a:xfrm>
              <a:off x="1679" y="1821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P7</a:t>
              </a:r>
            </a:p>
          </p:txBody>
        </p:sp>
      </p:grpSp>
      <p:grpSp>
        <p:nvGrpSpPr>
          <p:cNvPr id="96" name="Group 93"/>
          <p:cNvGrpSpPr>
            <a:grpSpLocks/>
          </p:cNvGrpSpPr>
          <p:nvPr/>
        </p:nvGrpSpPr>
        <p:grpSpPr bwMode="auto">
          <a:xfrm>
            <a:off x="2741613" y="1551558"/>
            <a:ext cx="1830387" cy="366712"/>
            <a:chOff x="1679" y="813"/>
            <a:chExt cx="1153" cy="231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1968" y="864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8" name="Text Box 95"/>
            <p:cNvSpPr txBox="1">
              <a:spLocks noChangeArrowheads="1"/>
            </p:cNvSpPr>
            <p:nvPr/>
          </p:nvSpPr>
          <p:spPr bwMode="auto">
            <a:xfrm>
              <a:off x="1679" y="813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grpSp>
        <p:nvGrpSpPr>
          <p:cNvPr id="99" name="Group 96"/>
          <p:cNvGrpSpPr>
            <a:grpSpLocks/>
          </p:cNvGrpSpPr>
          <p:nvPr/>
        </p:nvGrpSpPr>
        <p:grpSpPr bwMode="auto">
          <a:xfrm>
            <a:off x="2747963" y="3989958"/>
            <a:ext cx="1830387" cy="366712"/>
            <a:chOff x="1683" y="2349"/>
            <a:chExt cx="1153" cy="231"/>
          </a:xfrm>
        </p:grpSpPr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1972" y="2400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683" y="23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Pn</a:t>
              </a:r>
            </a:p>
          </p:txBody>
        </p:sp>
      </p:grpSp>
      <p:grpSp>
        <p:nvGrpSpPr>
          <p:cNvPr id="102" name="Group 99"/>
          <p:cNvGrpSpPr>
            <a:grpSpLocks/>
          </p:cNvGrpSpPr>
          <p:nvPr/>
        </p:nvGrpSpPr>
        <p:grpSpPr bwMode="auto">
          <a:xfrm>
            <a:off x="2741613" y="1780158"/>
            <a:ext cx="1830387" cy="366712"/>
            <a:chOff x="1679" y="957"/>
            <a:chExt cx="1153" cy="231"/>
          </a:xfrm>
        </p:grpSpPr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1968" y="1008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4" name="Text Box 101"/>
            <p:cNvSpPr txBox="1">
              <a:spLocks noChangeArrowheads="1"/>
            </p:cNvSpPr>
            <p:nvPr/>
          </p:nvSpPr>
          <p:spPr bwMode="auto">
            <a:xfrm>
              <a:off x="1679" y="95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grpSp>
        <p:nvGrpSpPr>
          <p:cNvPr id="105" name="Group 102"/>
          <p:cNvGrpSpPr>
            <a:grpSpLocks/>
          </p:cNvGrpSpPr>
          <p:nvPr/>
        </p:nvGrpSpPr>
        <p:grpSpPr bwMode="auto">
          <a:xfrm>
            <a:off x="2741613" y="2008758"/>
            <a:ext cx="1830387" cy="366712"/>
            <a:chOff x="1679" y="1101"/>
            <a:chExt cx="1153" cy="231"/>
          </a:xfrm>
        </p:grpSpPr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1968" y="1152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7" name="Text Box 104"/>
            <p:cNvSpPr txBox="1">
              <a:spLocks noChangeArrowheads="1"/>
            </p:cNvSpPr>
            <p:nvPr/>
          </p:nvSpPr>
          <p:spPr bwMode="auto">
            <a:xfrm>
              <a:off x="1679" y="1101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grpSp>
        <p:nvGrpSpPr>
          <p:cNvPr id="108" name="Group 105"/>
          <p:cNvGrpSpPr>
            <a:grpSpLocks/>
          </p:cNvGrpSpPr>
          <p:nvPr/>
        </p:nvGrpSpPr>
        <p:grpSpPr bwMode="auto">
          <a:xfrm>
            <a:off x="2741613" y="2237358"/>
            <a:ext cx="1830387" cy="366712"/>
            <a:chOff x="1679" y="1245"/>
            <a:chExt cx="1153" cy="231"/>
          </a:xfrm>
        </p:grpSpPr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1968" y="1296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0" name="Text Box 107"/>
            <p:cNvSpPr txBox="1">
              <a:spLocks noChangeArrowheads="1"/>
            </p:cNvSpPr>
            <p:nvPr/>
          </p:nvSpPr>
          <p:spPr bwMode="auto">
            <a:xfrm>
              <a:off x="1679" y="1245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grpSp>
        <p:nvGrpSpPr>
          <p:cNvPr id="111" name="Group 108"/>
          <p:cNvGrpSpPr>
            <a:grpSpLocks/>
          </p:cNvGrpSpPr>
          <p:nvPr/>
        </p:nvGrpSpPr>
        <p:grpSpPr bwMode="auto">
          <a:xfrm>
            <a:off x="2741613" y="2465958"/>
            <a:ext cx="1830387" cy="366712"/>
            <a:chOff x="1679" y="1389"/>
            <a:chExt cx="1153" cy="231"/>
          </a:xfrm>
        </p:grpSpPr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968" y="1440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3" name="Text Box 110"/>
            <p:cNvSpPr txBox="1">
              <a:spLocks noChangeArrowheads="1"/>
            </p:cNvSpPr>
            <p:nvPr/>
          </p:nvSpPr>
          <p:spPr bwMode="auto">
            <a:xfrm>
              <a:off x="1679" y="138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sp>
        <p:nvSpPr>
          <p:cNvPr id="114" name="Line 111"/>
          <p:cNvSpPr>
            <a:spLocks noChangeShapeType="1"/>
          </p:cNvSpPr>
          <p:nvPr/>
        </p:nvSpPr>
        <p:spPr bwMode="auto">
          <a:xfrm>
            <a:off x="3200400" y="346132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5" name="Line 112"/>
          <p:cNvSpPr>
            <a:spLocks noChangeShapeType="1"/>
          </p:cNvSpPr>
          <p:nvPr/>
        </p:nvSpPr>
        <p:spPr bwMode="auto">
          <a:xfrm>
            <a:off x="4572000" y="346132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16" name="Group 113"/>
          <p:cNvGrpSpPr>
            <a:grpSpLocks/>
          </p:cNvGrpSpPr>
          <p:nvPr/>
        </p:nvGrpSpPr>
        <p:grpSpPr bwMode="auto">
          <a:xfrm>
            <a:off x="461963" y="1780158"/>
            <a:ext cx="1830388" cy="1970087"/>
            <a:chOff x="243" y="957"/>
            <a:chExt cx="1153" cy="1241"/>
          </a:xfrm>
        </p:grpSpPr>
        <p:grpSp>
          <p:nvGrpSpPr>
            <p:cNvPr id="117" name="Group 114"/>
            <p:cNvGrpSpPr>
              <a:grpSpLocks/>
            </p:cNvGrpSpPr>
            <p:nvPr/>
          </p:nvGrpSpPr>
          <p:grpSpPr bwMode="auto">
            <a:xfrm>
              <a:off x="243" y="1677"/>
              <a:ext cx="1153" cy="233"/>
              <a:chOff x="243" y="1677"/>
              <a:chExt cx="1153" cy="233"/>
            </a:xfrm>
          </p:grpSpPr>
          <p:sp>
            <p:nvSpPr>
              <p:cNvPr id="139" name="Rectangle 115"/>
              <p:cNvSpPr>
                <a:spLocks noChangeArrowheads="1"/>
              </p:cNvSpPr>
              <p:nvPr/>
            </p:nvSpPr>
            <p:spPr bwMode="auto">
              <a:xfrm>
                <a:off x="532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0" name="Text Box 116"/>
              <p:cNvSpPr txBox="1">
                <a:spLocks noChangeArrowheads="1"/>
              </p:cNvSpPr>
              <p:nvPr/>
            </p:nvSpPr>
            <p:spPr bwMode="auto">
              <a:xfrm>
                <a:off x="243" y="1677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x5</a:t>
                </a:r>
              </a:p>
            </p:txBody>
          </p:sp>
        </p:grpSp>
        <p:grpSp>
          <p:nvGrpSpPr>
            <p:cNvPr id="118" name="Group 117"/>
            <p:cNvGrpSpPr>
              <a:grpSpLocks/>
            </p:cNvGrpSpPr>
            <p:nvPr/>
          </p:nvGrpSpPr>
          <p:grpSpPr bwMode="auto">
            <a:xfrm>
              <a:off x="243" y="1821"/>
              <a:ext cx="1153" cy="233"/>
              <a:chOff x="243" y="1821"/>
              <a:chExt cx="1153" cy="233"/>
            </a:xfrm>
          </p:grpSpPr>
          <p:sp>
            <p:nvSpPr>
              <p:cNvPr id="137" name="Rectangle 118"/>
              <p:cNvSpPr>
                <a:spLocks noChangeArrowheads="1"/>
              </p:cNvSpPr>
              <p:nvPr/>
            </p:nvSpPr>
            <p:spPr bwMode="auto">
              <a:xfrm>
                <a:off x="532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  <p:sp>
            <p:nvSpPr>
              <p:cNvPr id="138" name="Text Box 119"/>
              <p:cNvSpPr txBox="1">
                <a:spLocks noChangeArrowheads="1"/>
              </p:cNvSpPr>
              <p:nvPr/>
            </p:nvSpPr>
            <p:spPr bwMode="auto">
              <a:xfrm>
                <a:off x="243" y="1821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x6</a:t>
                </a:r>
              </a:p>
            </p:txBody>
          </p:sp>
        </p:grpSp>
        <p:grpSp>
          <p:nvGrpSpPr>
            <p:cNvPr id="119" name="Group 120"/>
            <p:cNvGrpSpPr>
              <a:grpSpLocks/>
            </p:cNvGrpSpPr>
            <p:nvPr/>
          </p:nvGrpSpPr>
          <p:grpSpPr bwMode="auto">
            <a:xfrm>
              <a:off x="243" y="1965"/>
              <a:ext cx="1153" cy="233"/>
              <a:chOff x="243" y="1965"/>
              <a:chExt cx="1153" cy="233"/>
            </a:xfrm>
          </p:grpSpPr>
          <p:sp>
            <p:nvSpPr>
              <p:cNvPr id="135" name="Rectangle 121"/>
              <p:cNvSpPr>
                <a:spLocks noChangeArrowheads="1"/>
              </p:cNvSpPr>
              <p:nvPr/>
            </p:nvSpPr>
            <p:spPr bwMode="auto">
              <a:xfrm>
                <a:off x="532" y="201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  <p:sp>
            <p:nvSpPr>
              <p:cNvPr id="136" name="Text Box 122"/>
              <p:cNvSpPr txBox="1">
                <a:spLocks noChangeArrowheads="1"/>
              </p:cNvSpPr>
              <p:nvPr/>
            </p:nvSpPr>
            <p:spPr bwMode="auto">
              <a:xfrm>
                <a:off x="243" y="1965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x7</a:t>
                </a:r>
              </a:p>
            </p:txBody>
          </p:sp>
        </p:grpSp>
        <p:grpSp>
          <p:nvGrpSpPr>
            <p:cNvPr id="120" name="Group 123"/>
            <p:cNvGrpSpPr>
              <a:grpSpLocks/>
            </p:cNvGrpSpPr>
            <p:nvPr/>
          </p:nvGrpSpPr>
          <p:grpSpPr bwMode="auto">
            <a:xfrm>
              <a:off x="243" y="957"/>
              <a:ext cx="1153" cy="233"/>
              <a:chOff x="243" y="957"/>
              <a:chExt cx="1153" cy="233"/>
            </a:xfrm>
          </p:grpSpPr>
          <p:sp>
            <p:nvSpPr>
              <p:cNvPr id="133" name="Rectangle 124"/>
              <p:cNvSpPr>
                <a:spLocks noChangeArrowheads="1"/>
              </p:cNvSpPr>
              <p:nvPr/>
            </p:nvSpPr>
            <p:spPr bwMode="auto">
              <a:xfrm>
                <a:off x="532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" name="Text Box 125"/>
              <p:cNvSpPr txBox="1">
                <a:spLocks noChangeArrowheads="1"/>
              </p:cNvSpPr>
              <p:nvPr/>
            </p:nvSpPr>
            <p:spPr bwMode="auto">
              <a:xfrm>
                <a:off x="243" y="957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x0</a:t>
                </a:r>
              </a:p>
            </p:txBody>
          </p:sp>
        </p:grpSp>
        <p:grpSp>
          <p:nvGrpSpPr>
            <p:cNvPr id="121" name="Group 126"/>
            <p:cNvGrpSpPr>
              <a:grpSpLocks/>
            </p:cNvGrpSpPr>
            <p:nvPr/>
          </p:nvGrpSpPr>
          <p:grpSpPr bwMode="auto">
            <a:xfrm>
              <a:off x="243" y="1101"/>
              <a:ext cx="1153" cy="233"/>
              <a:chOff x="243" y="1101"/>
              <a:chExt cx="1153" cy="233"/>
            </a:xfrm>
          </p:grpSpPr>
          <p:sp>
            <p:nvSpPr>
              <p:cNvPr id="131" name="Rectangle 127"/>
              <p:cNvSpPr>
                <a:spLocks noChangeArrowheads="1"/>
              </p:cNvSpPr>
              <p:nvPr/>
            </p:nvSpPr>
            <p:spPr bwMode="auto">
              <a:xfrm>
                <a:off x="532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  <p:sp>
            <p:nvSpPr>
              <p:cNvPr id="132" name="Text Box 128"/>
              <p:cNvSpPr txBox="1">
                <a:spLocks noChangeArrowheads="1"/>
              </p:cNvSpPr>
              <p:nvPr/>
            </p:nvSpPr>
            <p:spPr bwMode="auto">
              <a:xfrm>
                <a:off x="243" y="1101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x1</a:t>
                </a:r>
              </a:p>
            </p:txBody>
          </p:sp>
        </p:grpSp>
        <p:grpSp>
          <p:nvGrpSpPr>
            <p:cNvPr id="122" name="Group 129"/>
            <p:cNvGrpSpPr>
              <a:grpSpLocks/>
            </p:cNvGrpSpPr>
            <p:nvPr/>
          </p:nvGrpSpPr>
          <p:grpSpPr bwMode="auto">
            <a:xfrm>
              <a:off x="243" y="1245"/>
              <a:ext cx="1153" cy="233"/>
              <a:chOff x="243" y="1245"/>
              <a:chExt cx="1153" cy="233"/>
            </a:xfrm>
          </p:grpSpPr>
          <p:sp>
            <p:nvSpPr>
              <p:cNvPr id="129" name="Rectangle 130"/>
              <p:cNvSpPr>
                <a:spLocks noChangeArrowheads="1"/>
              </p:cNvSpPr>
              <p:nvPr/>
            </p:nvSpPr>
            <p:spPr bwMode="auto">
              <a:xfrm>
                <a:off x="532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0" name="Text Box 131"/>
              <p:cNvSpPr txBox="1">
                <a:spLocks noChangeArrowheads="1"/>
              </p:cNvSpPr>
              <p:nvPr/>
            </p:nvSpPr>
            <p:spPr bwMode="auto">
              <a:xfrm>
                <a:off x="243" y="1245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x2</a:t>
                </a:r>
              </a:p>
            </p:txBody>
          </p:sp>
        </p:grpSp>
        <p:grpSp>
          <p:nvGrpSpPr>
            <p:cNvPr id="123" name="Group 132"/>
            <p:cNvGrpSpPr>
              <a:grpSpLocks/>
            </p:cNvGrpSpPr>
            <p:nvPr/>
          </p:nvGrpSpPr>
          <p:grpSpPr bwMode="auto">
            <a:xfrm>
              <a:off x="243" y="1389"/>
              <a:ext cx="1153" cy="233"/>
              <a:chOff x="243" y="1389"/>
              <a:chExt cx="1153" cy="233"/>
            </a:xfrm>
          </p:grpSpPr>
          <p:sp>
            <p:nvSpPr>
              <p:cNvPr id="127" name="Rectangle 133"/>
              <p:cNvSpPr>
                <a:spLocks noChangeArrowheads="1"/>
              </p:cNvSpPr>
              <p:nvPr/>
            </p:nvSpPr>
            <p:spPr bwMode="auto">
              <a:xfrm>
                <a:off x="532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  <p:sp>
            <p:nvSpPr>
              <p:cNvPr id="128" name="Text Box 134"/>
              <p:cNvSpPr txBox="1">
                <a:spLocks noChangeArrowheads="1"/>
              </p:cNvSpPr>
              <p:nvPr/>
            </p:nvSpPr>
            <p:spPr bwMode="auto">
              <a:xfrm>
                <a:off x="243" y="1389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x3</a:t>
                </a:r>
              </a:p>
            </p:txBody>
          </p:sp>
        </p:grpSp>
        <p:grpSp>
          <p:nvGrpSpPr>
            <p:cNvPr id="124" name="Group 135"/>
            <p:cNvGrpSpPr>
              <a:grpSpLocks/>
            </p:cNvGrpSpPr>
            <p:nvPr/>
          </p:nvGrpSpPr>
          <p:grpSpPr bwMode="auto">
            <a:xfrm>
              <a:off x="243" y="1533"/>
              <a:ext cx="1153" cy="233"/>
              <a:chOff x="243" y="1533"/>
              <a:chExt cx="1153" cy="233"/>
            </a:xfrm>
          </p:grpSpPr>
          <p:sp>
            <p:nvSpPr>
              <p:cNvPr id="125" name="Rectangle 136"/>
              <p:cNvSpPr>
                <a:spLocks noChangeArrowheads="1"/>
              </p:cNvSpPr>
              <p:nvPr/>
            </p:nvSpPr>
            <p:spPr bwMode="auto">
              <a:xfrm>
                <a:off x="532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26" name="Text Box 137"/>
              <p:cNvSpPr txBox="1">
                <a:spLocks noChangeArrowheads="1"/>
              </p:cNvSpPr>
              <p:nvPr/>
            </p:nvSpPr>
            <p:spPr bwMode="auto">
              <a:xfrm>
                <a:off x="243" y="1533"/>
                <a:ext cx="295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x4</a:t>
                </a:r>
              </a:p>
            </p:txBody>
          </p:sp>
        </p:grpSp>
      </p:grpSp>
      <p:sp>
        <p:nvSpPr>
          <p:cNvPr id="141" name="Text Box 138"/>
          <p:cNvSpPr txBox="1">
            <a:spLocks noChangeArrowheads="1"/>
          </p:cNvSpPr>
          <p:nvPr/>
        </p:nvSpPr>
        <p:spPr bwMode="auto">
          <a:xfrm>
            <a:off x="901067" y="4299520"/>
            <a:ext cx="75021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ROB</a:t>
            </a:r>
          </a:p>
        </p:txBody>
      </p:sp>
      <p:sp>
        <p:nvSpPr>
          <p:cNvPr id="142" name="Text Box 139"/>
          <p:cNvSpPr txBox="1">
            <a:spLocks noChangeArrowheads="1"/>
          </p:cNvSpPr>
          <p:nvPr/>
        </p:nvSpPr>
        <p:spPr bwMode="auto">
          <a:xfrm>
            <a:off x="762000" y="1175320"/>
            <a:ext cx="1735138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Rename Table</a:t>
            </a:r>
          </a:p>
        </p:txBody>
      </p:sp>
      <p:sp>
        <p:nvSpPr>
          <p:cNvPr id="143" name="Text Box 140"/>
          <p:cNvSpPr txBox="1">
            <a:spLocks noChangeArrowheads="1"/>
          </p:cNvSpPr>
          <p:nvPr/>
        </p:nvSpPr>
        <p:spPr bwMode="auto">
          <a:xfrm>
            <a:off x="2894013" y="1170558"/>
            <a:ext cx="19129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Physical </a:t>
            </a:r>
            <a:r>
              <a:rPr lang="en-US" sz="2000" i="1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Regs</a:t>
            </a:r>
            <a:endParaRPr lang="en-US" sz="2000" i="1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44" name="Text Box 141"/>
          <p:cNvSpPr txBox="1">
            <a:spLocks noChangeArrowheads="1"/>
          </p:cNvSpPr>
          <p:nvPr/>
        </p:nvSpPr>
        <p:spPr bwMode="auto">
          <a:xfrm>
            <a:off x="5089525" y="1246758"/>
            <a:ext cx="12731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Free List</a:t>
            </a:r>
          </a:p>
        </p:txBody>
      </p:sp>
      <p:sp>
        <p:nvSpPr>
          <p:cNvPr id="145" name="Rectangle 142"/>
          <p:cNvSpPr>
            <a:spLocks noChangeArrowheads="1"/>
          </p:cNvSpPr>
          <p:nvPr/>
        </p:nvSpPr>
        <p:spPr bwMode="auto">
          <a:xfrm>
            <a:off x="6553200" y="193732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4572000" y="27755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endParaRPr lang="en-US" sz="1800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47" name="Rectangle 144"/>
          <p:cNvSpPr>
            <a:spLocks noChangeArrowheads="1"/>
          </p:cNvSpPr>
          <p:nvPr/>
        </p:nvSpPr>
        <p:spPr bwMode="auto">
          <a:xfrm>
            <a:off x="4572000" y="30041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</a:p>
        </p:txBody>
      </p:sp>
      <p:sp>
        <p:nvSpPr>
          <p:cNvPr id="148" name="Rectangle 145"/>
          <p:cNvSpPr>
            <a:spLocks noChangeArrowheads="1"/>
          </p:cNvSpPr>
          <p:nvPr/>
        </p:nvSpPr>
        <p:spPr bwMode="auto">
          <a:xfrm>
            <a:off x="4572000" y="32327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</a:p>
        </p:txBody>
      </p:sp>
      <p:sp>
        <p:nvSpPr>
          <p:cNvPr id="149" name="Rectangle 146"/>
          <p:cNvSpPr>
            <a:spLocks noChangeArrowheads="1"/>
          </p:cNvSpPr>
          <p:nvPr/>
        </p:nvSpPr>
        <p:spPr bwMode="auto">
          <a:xfrm>
            <a:off x="4572000" y="16325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0" name="Rectangle 147"/>
          <p:cNvSpPr>
            <a:spLocks noChangeArrowheads="1"/>
          </p:cNvSpPr>
          <p:nvPr/>
        </p:nvSpPr>
        <p:spPr bwMode="auto">
          <a:xfrm>
            <a:off x="4573588" y="4070920"/>
            <a:ext cx="303212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1" name="Rectangle 148"/>
          <p:cNvSpPr>
            <a:spLocks noChangeArrowheads="1"/>
          </p:cNvSpPr>
          <p:nvPr/>
        </p:nvSpPr>
        <p:spPr bwMode="auto">
          <a:xfrm>
            <a:off x="4572000" y="18611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2" name="Rectangle 149"/>
          <p:cNvSpPr>
            <a:spLocks noChangeArrowheads="1"/>
          </p:cNvSpPr>
          <p:nvPr/>
        </p:nvSpPr>
        <p:spPr bwMode="auto">
          <a:xfrm>
            <a:off x="4572000" y="20897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3" name="Rectangle 150"/>
          <p:cNvSpPr>
            <a:spLocks noChangeArrowheads="1"/>
          </p:cNvSpPr>
          <p:nvPr/>
        </p:nvSpPr>
        <p:spPr bwMode="auto">
          <a:xfrm>
            <a:off x="4572000" y="23183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4" name="Rectangle 151"/>
          <p:cNvSpPr>
            <a:spLocks noChangeArrowheads="1"/>
          </p:cNvSpPr>
          <p:nvPr/>
        </p:nvSpPr>
        <p:spPr bwMode="auto">
          <a:xfrm>
            <a:off x="4572000" y="25469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5" name="Line 152"/>
          <p:cNvSpPr>
            <a:spLocks noChangeShapeType="1"/>
          </p:cNvSpPr>
          <p:nvPr/>
        </p:nvSpPr>
        <p:spPr bwMode="auto">
          <a:xfrm>
            <a:off x="4572000" y="346132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6" name="Line 153"/>
          <p:cNvSpPr>
            <a:spLocks noChangeShapeType="1"/>
          </p:cNvSpPr>
          <p:nvPr/>
        </p:nvSpPr>
        <p:spPr bwMode="auto">
          <a:xfrm>
            <a:off x="4875213" y="346132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7" name="Rectangle 154"/>
          <p:cNvSpPr>
            <a:spLocks noChangeArrowheads="1"/>
          </p:cNvSpPr>
          <p:nvPr/>
        </p:nvSpPr>
        <p:spPr bwMode="auto">
          <a:xfrm>
            <a:off x="5334000" y="27755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8" name="Rectangle 155"/>
          <p:cNvSpPr>
            <a:spLocks noChangeArrowheads="1"/>
          </p:cNvSpPr>
          <p:nvPr/>
        </p:nvSpPr>
        <p:spPr bwMode="auto">
          <a:xfrm>
            <a:off x="5334000" y="30041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5334000" y="32327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60" name="Rectangle 157"/>
          <p:cNvSpPr>
            <a:spLocks noChangeArrowheads="1"/>
          </p:cNvSpPr>
          <p:nvPr/>
        </p:nvSpPr>
        <p:spPr bwMode="auto">
          <a:xfrm>
            <a:off x="5334000" y="16325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P0</a:t>
            </a:r>
          </a:p>
        </p:txBody>
      </p:sp>
      <p:sp>
        <p:nvSpPr>
          <p:cNvPr id="161" name="Rectangle 158"/>
          <p:cNvSpPr>
            <a:spLocks noChangeArrowheads="1"/>
          </p:cNvSpPr>
          <p:nvPr/>
        </p:nvSpPr>
        <p:spPr bwMode="auto">
          <a:xfrm>
            <a:off x="5337175" y="40709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5334000" y="18611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sp>
        <p:nvSpPr>
          <p:cNvPr id="163" name="Rectangle 160"/>
          <p:cNvSpPr>
            <a:spLocks noChangeArrowheads="1"/>
          </p:cNvSpPr>
          <p:nvPr/>
        </p:nvSpPr>
        <p:spPr bwMode="auto">
          <a:xfrm>
            <a:off x="5334000" y="20897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5334000" y="23183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P2</a:t>
            </a:r>
          </a:p>
        </p:txBody>
      </p:sp>
      <p:sp>
        <p:nvSpPr>
          <p:cNvPr id="165" name="Rectangle 162"/>
          <p:cNvSpPr>
            <a:spLocks noChangeArrowheads="1"/>
          </p:cNvSpPr>
          <p:nvPr/>
        </p:nvSpPr>
        <p:spPr bwMode="auto">
          <a:xfrm>
            <a:off x="5334000" y="2546920"/>
            <a:ext cx="682625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P4</a:t>
            </a:r>
          </a:p>
        </p:txBody>
      </p:sp>
      <p:sp>
        <p:nvSpPr>
          <p:cNvPr id="166" name="Line 163"/>
          <p:cNvSpPr>
            <a:spLocks noChangeShapeType="1"/>
          </p:cNvSpPr>
          <p:nvPr/>
        </p:nvSpPr>
        <p:spPr bwMode="auto">
          <a:xfrm>
            <a:off x="5334000" y="346132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67" name="Line 164"/>
          <p:cNvSpPr>
            <a:spLocks noChangeShapeType="1"/>
          </p:cNvSpPr>
          <p:nvPr/>
        </p:nvSpPr>
        <p:spPr bwMode="auto">
          <a:xfrm>
            <a:off x="6016625" y="346132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68" name="Text Box 165"/>
          <p:cNvSpPr txBox="1">
            <a:spLocks noChangeArrowheads="1"/>
          </p:cNvSpPr>
          <p:nvPr/>
        </p:nvSpPr>
        <p:spPr bwMode="auto">
          <a:xfrm>
            <a:off x="7010400" y="4620195"/>
            <a:ext cx="2133600" cy="1616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(</a:t>
            </a:r>
            <a:r>
              <a:rPr lang="en-US" sz="2000" i="1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LPRd</a:t>
            </a:r>
            <a:r>
              <a: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requires third read port on Rename Table for each instruction)</a:t>
            </a:r>
          </a:p>
        </p:txBody>
      </p:sp>
      <p:grpSp>
        <p:nvGrpSpPr>
          <p:cNvPr id="169" name="Group 166"/>
          <p:cNvGrpSpPr>
            <a:grpSpLocks/>
          </p:cNvGrpSpPr>
          <p:nvPr/>
        </p:nvGrpSpPr>
        <p:grpSpPr bwMode="auto">
          <a:xfrm>
            <a:off x="2741613" y="3380358"/>
            <a:ext cx="1830387" cy="366712"/>
            <a:chOff x="1679" y="1821"/>
            <a:chExt cx="1153" cy="231"/>
          </a:xfrm>
        </p:grpSpPr>
        <p:sp>
          <p:nvSpPr>
            <p:cNvPr id="170" name="Rectangle 167"/>
            <p:cNvSpPr>
              <a:spLocks noChangeArrowheads="1"/>
            </p:cNvSpPr>
            <p:nvPr/>
          </p:nvSpPr>
          <p:spPr bwMode="auto">
            <a:xfrm>
              <a:off x="1968" y="1872"/>
              <a:ext cx="864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&lt;x1&gt;</a:t>
              </a:r>
            </a:p>
          </p:txBody>
        </p:sp>
        <p:sp>
          <p:nvSpPr>
            <p:cNvPr id="171" name="Text Box 168"/>
            <p:cNvSpPr txBox="1">
              <a:spLocks noChangeArrowheads="1"/>
            </p:cNvSpPr>
            <p:nvPr/>
          </p:nvSpPr>
          <p:spPr bwMode="auto">
            <a:xfrm>
              <a:off x="1679" y="1821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P8</a:t>
              </a:r>
            </a:p>
          </p:txBody>
        </p:sp>
      </p:grpSp>
      <p:sp>
        <p:nvSpPr>
          <p:cNvPr id="172" name="Rectangle 169"/>
          <p:cNvSpPr>
            <a:spLocks noChangeArrowheads="1"/>
          </p:cNvSpPr>
          <p:nvPr/>
        </p:nvSpPr>
        <p:spPr bwMode="auto">
          <a:xfrm>
            <a:off x="4572000" y="3461320"/>
            <a:ext cx="303213" cy="228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endParaRPr lang="en-US" sz="1800" dirty="0">
              <a:solidFill>
                <a:prstClr val="black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41446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9750" y="4271813"/>
            <a:ext cx="6324601" cy="2209800"/>
            <a:chOff x="144" y="2592"/>
            <a:chExt cx="3984" cy="139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2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2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6559550" y="1909612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90" name="Group 87"/>
          <p:cNvGrpSpPr>
            <a:grpSpLocks/>
          </p:cNvGrpSpPr>
          <p:nvPr/>
        </p:nvGrpSpPr>
        <p:grpSpPr bwMode="auto">
          <a:xfrm>
            <a:off x="5095875" y="1219050"/>
            <a:ext cx="1273175" cy="3052762"/>
            <a:chOff x="3014" y="669"/>
            <a:chExt cx="802" cy="1923"/>
          </a:xfrm>
        </p:grpSpPr>
        <p:sp>
          <p:nvSpPr>
            <p:cNvPr id="91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03" name="Group 100"/>
          <p:cNvGrpSpPr>
            <a:grpSpLocks/>
          </p:cNvGrpSpPr>
          <p:nvPr/>
        </p:nvGrpSpPr>
        <p:grpSpPr bwMode="auto">
          <a:xfrm>
            <a:off x="2747963" y="1142850"/>
            <a:ext cx="2135187" cy="3186112"/>
            <a:chOff x="1535" y="621"/>
            <a:chExt cx="1345" cy="2007"/>
          </a:xfrm>
        </p:grpSpPr>
        <p:grpSp>
          <p:nvGrpSpPr>
            <p:cNvPr id="104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47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48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05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45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46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06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43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44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41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2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39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0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09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37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8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10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35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11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33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12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31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13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6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7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8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9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1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5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6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27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29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30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28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sp>
        <p:nvSpPr>
          <p:cNvPr id="149" name="Line 146"/>
          <p:cNvSpPr>
            <a:spLocks noChangeShapeType="1"/>
          </p:cNvSpPr>
          <p:nvPr/>
        </p:nvSpPr>
        <p:spPr bwMode="auto">
          <a:xfrm>
            <a:off x="6254750" y="2062012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50" name="Group 147"/>
          <p:cNvGrpSpPr>
            <a:grpSpLocks/>
          </p:cNvGrpSpPr>
          <p:nvPr/>
        </p:nvGrpSpPr>
        <p:grpSpPr bwMode="auto">
          <a:xfrm>
            <a:off x="5340350" y="1604812"/>
            <a:ext cx="685800" cy="228600"/>
            <a:chOff x="3168" y="912"/>
            <a:chExt cx="432" cy="144"/>
          </a:xfrm>
        </p:grpSpPr>
        <p:sp>
          <p:nvSpPr>
            <p:cNvPr id="151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3" name="Text Box 150"/>
          <p:cNvSpPr txBox="1">
            <a:spLocks noChangeArrowheads="1"/>
          </p:cNvSpPr>
          <p:nvPr/>
        </p:nvSpPr>
        <p:spPr bwMode="auto">
          <a:xfrm>
            <a:off x="539750" y="4805212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P0</a:t>
            </a:r>
          </a:p>
        </p:txBody>
      </p: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468312" y="1147612"/>
            <a:ext cx="2035175" cy="2574925"/>
            <a:chOff x="99" y="624"/>
            <a:chExt cx="1282" cy="1622"/>
          </a:xfrm>
        </p:grpSpPr>
        <p:grpSp>
          <p:nvGrpSpPr>
            <p:cNvPr id="155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57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79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0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58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7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59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75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76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60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73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61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7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72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62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69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63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67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68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64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65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81" name="Group 178"/>
          <p:cNvGrpSpPr>
            <a:grpSpLocks/>
          </p:cNvGrpSpPr>
          <p:nvPr/>
        </p:nvGrpSpPr>
        <p:grpSpPr bwMode="auto">
          <a:xfrm>
            <a:off x="920750" y="1981050"/>
            <a:ext cx="846138" cy="366712"/>
            <a:chOff x="384" y="1149"/>
            <a:chExt cx="533" cy="231"/>
          </a:xfrm>
        </p:grpSpPr>
        <p:grpSp>
          <p:nvGrpSpPr>
            <p:cNvPr id="182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84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5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grpSp>
        <p:nvGrpSpPr>
          <p:cNvPr id="186" name="Group 183"/>
          <p:cNvGrpSpPr>
            <a:grpSpLocks/>
          </p:cNvGrpSpPr>
          <p:nvPr/>
        </p:nvGrpSpPr>
        <p:grpSpPr bwMode="auto">
          <a:xfrm>
            <a:off x="1758950" y="1757212"/>
            <a:ext cx="4724400" cy="3124200"/>
            <a:chOff x="912" y="1008"/>
            <a:chExt cx="2976" cy="1968"/>
          </a:xfrm>
        </p:grpSpPr>
        <p:sp>
          <p:nvSpPr>
            <p:cNvPr id="187" name="Line 184"/>
            <p:cNvSpPr>
              <a:spLocks noChangeShapeType="1"/>
            </p:cNvSpPr>
            <p:nvPr/>
          </p:nvSpPr>
          <p:spPr bwMode="auto">
            <a:xfrm>
              <a:off x="3456" y="1056"/>
              <a:ext cx="432" cy="19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8" name="Line 185"/>
            <p:cNvSpPr>
              <a:spLocks noChangeShapeType="1"/>
            </p:cNvSpPr>
            <p:nvPr/>
          </p:nvSpPr>
          <p:spPr bwMode="auto">
            <a:xfrm flipH="1">
              <a:off x="912" y="1008"/>
              <a:ext cx="2304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89" name="Line 186"/>
          <p:cNvSpPr>
            <a:spLocks noChangeShapeType="1"/>
          </p:cNvSpPr>
          <p:nvPr/>
        </p:nvSpPr>
        <p:spPr bwMode="auto">
          <a:xfrm>
            <a:off x="1377950" y="2290612"/>
            <a:ext cx="4038600" cy="2667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0" name="Text Box 187"/>
          <p:cNvSpPr txBox="1">
            <a:spLocks noChangeArrowheads="1"/>
          </p:cNvSpPr>
          <p:nvPr/>
        </p:nvSpPr>
        <p:spPr bwMode="auto">
          <a:xfrm>
            <a:off x="5264150" y="4805212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23113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3" grpId="0" autoUpdateAnimBg="0"/>
      <p:bldP spid="189" grpId="0" animBg="1"/>
      <p:bldP spid="190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9750" y="4290286"/>
            <a:ext cx="6324601" cy="2209799"/>
            <a:chOff x="144" y="2592"/>
            <a:chExt cx="3984" cy="139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2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2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6559550" y="1928086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90" name="Group 87"/>
          <p:cNvGrpSpPr>
            <a:grpSpLocks/>
          </p:cNvGrpSpPr>
          <p:nvPr/>
        </p:nvGrpSpPr>
        <p:grpSpPr bwMode="auto">
          <a:xfrm>
            <a:off x="5095875" y="1237524"/>
            <a:ext cx="1273175" cy="3052762"/>
            <a:chOff x="3014" y="669"/>
            <a:chExt cx="802" cy="1923"/>
          </a:xfrm>
        </p:grpSpPr>
        <p:sp>
          <p:nvSpPr>
            <p:cNvPr id="91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03" name="Group 100"/>
          <p:cNvGrpSpPr>
            <a:grpSpLocks/>
          </p:cNvGrpSpPr>
          <p:nvPr/>
        </p:nvGrpSpPr>
        <p:grpSpPr bwMode="auto">
          <a:xfrm>
            <a:off x="2747963" y="1161324"/>
            <a:ext cx="2135187" cy="3186112"/>
            <a:chOff x="1535" y="621"/>
            <a:chExt cx="1345" cy="2007"/>
          </a:xfrm>
        </p:grpSpPr>
        <p:grpSp>
          <p:nvGrpSpPr>
            <p:cNvPr id="104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47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48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05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45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46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06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43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44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41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2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39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0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09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37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8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10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35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11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33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12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31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13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6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7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8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9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1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5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6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27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29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</a:t>
                </a:r>
                <a:r>
                  <a:rPr lang="en-US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x</a:t>
                </a: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1&gt;</a:t>
                </a:r>
              </a:p>
            </p:txBody>
          </p:sp>
          <p:sp>
            <p:nvSpPr>
              <p:cNvPr id="130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28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49" name="Line 146"/>
          <p:cNvSpPr>
            <a:spLocks noChangeShapeType="1"/>
          </p:cNvSpPr>
          <p:nvPr/>
        </p:nvSpPr>
        <p:spPr bwMode="auto">
          <a:xfrm>
            <a:off x="6254750" y="2461486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50" name="Group 147"/>
          <p:cNvGrpSpPr>
            <a:grpSpLocks/>
          </p:cNvGrpSpPr>
          <p:nvPr/>
        </p:nvGrpSpPr>
        <p:grpSpPr bwMode="auto">
          <a:xfrm>
            <a:off x="5340350" y="1623286"/>
            <a:ext cx="685800" cy="228600"/>
            <a:chOff x="3168" y="912"/>
            <a:chExt cx="432" cy="144"/>
          </a:xfrm>
        </p:grpSpPr>
        <p:sp>
          <p:nvSpPr>
            <p:cNvPr id="151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3" name="Text Box 150"/>
          <p:cNvSpPr txBox="1">
            <a:spLocks noChangeArrowheads="1"/>
          </p:cNvSpPr>
          <p:nvPr/>
        </p:nvSpPr>
        <p:spPr bwMode="auto">
          <a:xfrm>
            <a:off x="539750" y="4823686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P0</a:t>
            </a:r>
          </a:p>
        </p:txBody>
      </p: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468312" y="1166086"/>
            <a:ext cx="2035175" cy="2574925"/>
            <a:chOff x="99" y="624"/>
            <a:chExt cx="1282" cy="1622"/>
          </a:xfrm>
        </p:grpSpPr>
        <p:grpSp>
          <p:nvGrpSpPr>
            <p:cNvPr id="155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57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79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0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58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7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59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75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76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60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73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61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7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72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62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69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63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67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68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64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65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81" name="Group 178"/>
          <p:cNvGrpSpPr>
            <a:grpSpLocks/>
          </p:cNvGrpSpPr>
          <p:nvPr/>
        </p:nvGrpSpPr>
        <p:grpSpPr bwMode="auto">
          <a:xfrm>
            <a:off x="920750" y="1999524"/>
            <a:ext cx="846138" cy="366712"/>
            <a:chOff x="384" y="1149"/>
            <a:chExt cx="533" cy="231"/>
          </a:xfrm>
        </p:grpSpPr>
        <p:grpSp>
          <p:nvGrpSpPr>
            <p:cNvPr id="182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84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5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86" name="Text Box 183"/>
          <p:cNvSpPr txBox="1">
            <a:spLocks noChangeArrowheads="1"/>
          </p:cNvSpPr>
          <p:nvPr/>
        </p:nvSpPr>
        <p:spPr bwMode="auto">
          <a:xfrm>
            <a:off x="5264150" y="4823686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87" name="Line 184"/>
          <p:cNvSpPr>
            <a:spLocks noChangeShapeType="1"/>
          </p:cNvSpPr>
          <p:nvPr/>
        </p:nvSpPr>
        <p:spPr bwMode="auto">
          <a:xfrm>
            <a:off x="1301750" y="2690086"/>
            <a:ext cx="4038600" cy="2514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8" name="Text Box 185"/>
          <p:cNvSpPr txBox="1">
            <a:spLocks noChangeArrowheads="1"/>
          </p:cNvSpPr>
          <p:nvPr/>
        </p:nvSpPr>
        <p:spPr bwMode="auto">
          <a:xfrm>
            <a:off x="5264150" y="5052286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89" name="Group 186"/>
          <p:cNvGrpSpPr>
            <a:grpSpLocks/>
          </p:cNvGrpSpPr>
          <p:nvPr/>
        </p:nvGrpSpPr>
        <p:grpSpPr bwMode="auto">
          <a:xfrm>
            <a:off x="5340350" y="1851886"/>
            <a:ext cx="685800" cy="228600"/>
            <a:chOff x="3168" y="912"/>
            <a:chExt cx="432" cy="144"/>
          </a:xfrm>
        </p:grpSpPr>
        <p:sp>
          <p:nvSpPr>
            <p:cNvPr id="190" name="Line 187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1" name="Line 188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2" name="Group 189"/>
          <p:cNvGrpSpPr>
            <a:grpSpLocks/>
          </p:cNvGrpSpPr>
          <p:nvPr/>
        </p:nvGrpSpPr>
        <p:grpSpPr bwMode="auto">
          <a:xfrm>
            <a:off x="1682750" y="1928086"/>
            <a:ext cx="4648200" cy="3200400"/>
            <a:chOff x="864" y="1104"/>
            <a:chExt cx="2928" cy="2016"/>
          </a:xfrm>
        </p:grpSpPr>
        <p:sp>
          <p:nvSpPr>
            <p:cNvPr id="193" name="Line 190"/>
            <p:cNvSpPr>
              <a:spLocks noChangeShapeType="1"/>
            </p:cNvSpPr>
            <p:nvPr/>
          </p:nvSpPr>
          <p:spPr bwMode="auto">
            <a:xfrm flipH="1">
              <a:off x="864" y="1104"/>
              <a:ext cx="2352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4" name="Line 191"/>
            <p:cNvSpPr>
              <a:spLocks noChangeShapeType="1"/>
            </p:cNvSpPr>
            <p:nvPr/>
          </p:nvSpPr>
          <p:spPr bwMode="auto">
            <a:xfrm>
              <a:off x="3408" y="1200"/>
              <a:ext cx="384" cy="192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5" name="Group 192"/>
          <p:cNvGrpSpPr>
            <a:grpSpLocks/>
          </p:cNvGrpSpPr>
          <p:nvPr/>
        </p:nvGrpSpPr>
        <p:grpSpPr bwMode="auto">
          <a:xfrm>
            <a:off x="920750" y="2456724"/>
            <a:ext cx="846138" cy="366712"/>
            <a:chOff x="384" y="1437"/>
            <a:chExt cx="533" cy="231"/>
          </a:xfrm>
        </p:grpSpPr>
        <p:grpSp>
          <p:nvGrpSpPr>
            <p:cNvPr id="196" name="Group 193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8" name="Line 194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9" name="Line 195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7" name="Text Box 196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200" name="Text Box 197"/>
          <p:cNvSpPr txBox="1">
            <a:spLocks noChangeArrowheads="1"/>
          </p:cNvSpPr>
          <p:nvPr/>
        </p:nvSpPr>
        <p:spPr bwMode="auto">
          <a:xfrm>
            <a:off x="539750" y="5052286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P1</a:t>
            </a:r>
          </a:p>
        </p:txBody>
      </p:sp>
    </p:spTree>
    <p:extLst>
      <p:ext uri="{BB962C8B-B14F-4D97-AF65-F5344CB8AC3E}">
        <p14:creationId xmlns:p14="http://schemas.microsoft.com/office/powerpoint/2010/main" val="5784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87" grpId="0" animBg="1"/>
      <p:bldP spid="188" grpId="0" autoUpdateAnimBg="0"/>
      <p:bldP spid="2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Complex Pipelining: Motivation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Pipelining becomes complex when we want high performance in the presence of: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Long latency or partially pipelined floating-point units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systems with variable access time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Multiple arithmetic and memory units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015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9750" y="4299521"/>
            <a:ext cx="6324601" cy="2209800"/>
            <a:chOff x="144" y="2592"/>
            <a:chExt cx="3984" cy="139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2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2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6559550" y="193732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90" name="Group 87"/>
          <p:cNvGrpSpPr>
            <a:grpSpLocks/>
          </p:cNvGrpSpPr>
          <p:nvPr/>
        </p:nvGrpSpPr>
        <p:grpSpPr bwMode="auto">
          <a:xfrm>
            <a:off x="5095875" y="1246758"/>
            <a:ext cx="1273175" cy="3052762"/>
            <a:chOff x="3014" y="669"/>
            <a:chExt cx="802" cy="1923"/>
          </a:xfrm>
        </p:grpSpPr>
        <p:sp>
          <p:nvSpPr>
            <p:cNvPr id="91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03" name="Group 100"/>
          <p:cNvGrpSpPr>
            <a:grpSpLocks/>
          </p:cNvGrpSpPr>
          <p:nvPr/>
        </p:nvGrpSpPr>
        <p:grpSpPr bwMode="auto">
          <a:xfrm>
            <a:off x="2747963" y="1170558"/>
            <a:ext cx="2135187" cy="3186112"/>
            <a:chOff x="1535" y="621"/>
            <a:chExt cx="1345" cy="2007"/>
          </a:xfrm>
        </p:grpSpPr>
        <p:grpSp>
          <p:nvGrpSpPr>
            <p:cNvPr id="104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47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48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05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45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46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06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43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44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41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2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39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0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09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37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8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10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35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11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33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12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31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13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6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7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8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9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1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5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6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27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29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30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28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sp>
        <p:nvSpPr>
          <p:cNvPr id="149" name="Line 146"/>
          <p:cNvSpPr>
            <a:spLocks noChangeShapeType="1"/>
          </p:cNvSpPr>
          <p:nvPr/>
        </p:nvSpPr>
        <p:spPr bwMode="auto">
          <a:xfrm>
            <a:off x="6254750" y="2927920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50" name="Group 147"/>
          <p:cNvGrpSpPr>
            <a:grpSpLocks/>
          </p:cNvGrpSpPr>
          <p:nvPr/>
        </p:nvGrpSpPr>
        <p:grpSpPr bwMode="auto">
          <a:xfrm>
            <a:off x="5340350" y="1632520"/>
            <a:ext cx="685800" cy="228600"/>
            <a:chOff x="3168" y="912"/>
            <a:chExt cx="432" cy="144"/>
          </a:xfrm>
        </p:grpSpPr>
        <p:sp>
          <p:nvSpPr>
            <p:cNvPr id="151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3" name="Text Box 150"/>
          <p:cNvSpPr txBox="1">
            <a:spLocks noChangeArrowheads="1"/>
          </p:cNvSpPr>
          <p:nvPr/>
        </p:nvSpPr>
        <p:spPr bwMode="auto">
          <a:xfrm>
            <a:off x="539750" y="48329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P0</a:t>
            </a:r>
          </a:p>
        </p:txBody>
      </p: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468312" y="1175320"/>
            <a:ext cx="2035175" cy="2574925"/>
            <a:chOff x="99" y="624"/>
            <a:chExt cx="1282" cy="1622"/>
          </a:xfrm>
        </p:grpSpPr>
        <p:grpSp>
          <p:nvGrpSpPr>
            <p:cNvPr id="155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57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79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0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58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7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59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75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76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60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73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61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7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72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62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69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63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67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68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64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65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81" name="Group 178"/>
          <p:cNvGrpSpPr>
            <a:grpSpLocks/>
          </p:cNvGrpSpPr>
          <p:nvPr/>
        </p:nvGrpSpPr>
        <p:grpSpPr bwMode="auto">
          <a:xfrm>
            <a:off x="920750" y="2008758"/>
            <a:ext cx="846138" cy="366712"/>
            <a:chOff x="384" y="1149"/>
            <a:chExt cx="533" cy="231"/>
          </a:xfrm>
        </p:grpSpPr>
        <p:grpSp>
          <p:nvGrpSpPr>
            <p:cNvPr id="182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84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5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86" name="Text Box 183"/>
          <p:cNvSpPr txBox="1">
            <a:spLocks noChangeArrowheads="1"/>
          </p:cNvSpPr>
          <p:nvPr/>
        </p:nvSpPr>
        <p:spPr bwMode="auto">
          <a:xfrm>
            <a:off x="5264150" y="48329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87" name="Text Box 184"/>
          <p:cNvSpPr txBox="1">
            <a:spLocks noChangeArrowheads="1"/>
          </p:cNvSpPr>
          <p:nvPr/>
        </p:nvSpPr>
        <p:spPr bwMode="auto">
          <a:xfrm>
            <a:off x="5264150" y="50615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88" name="Group 185"/>
          <p:cNvGrpSpPr>
            <a:grpSpLocks/>
          </p:cNvGrpSpPr>
          <p:nvPr/>
        </p:nvGrpSpPr>
        <p:grpSpPr bwMode="auto">
          <a:xfrm>
            <a:off x="5340350" y="1861120"/>
            <a:ext cx="685800" cy="228600"/>
            <a:chOff x="3168" y="912"/>
            <a:chExt cx="432" cy="144"/>
          </a:xfrm>
        </p:grpSpPr>
        <p:sp>
          <p:nvSpPr>
            <p:cNvPr id="189" name="Line 18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0" name="Line 18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1" name="Group 188"/>
          <p:cNvGrpSpPr>
            <a:grpSpLocks/>
          </p:cNvGrpSpPr>
          <p:nvPr/>
        </p:nvGrpSpPr>
        <p:grpSpPr bwMode="auto">
          <a:xfrm>
            <a:off x="920750" y="2465958"/>
            <a:ext cx="846138" cy="366712"/>
            <a:chOff x="384" y="1437"/>
            <a:chExt cx="533" cy="231"/>
          </a:xfrm>
        </p:grpSpPr>
        <p:grpSp>
          <p:nvGrpSpPr>
            <p:cNvPr id="192" name="Group 189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4" name="Line 19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5" name="Line 19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6" name="Text Box 193"/>
          <p:cNvSpPr txBox="1">
            <a:spLocks noChangeArrowheads="1"/>
          </p:cNvSpPr>
          <p:nvPr/>
        </p:nvSpPr>
        <p:spPr bwMode="auto">
          <a:xfrm>
            <a:off x="539750" y="50615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P1</a:t>
            </a:r>
          </a:p>
        </p:txBody>
      </p:sp>
      <p:sp>
        <p:nvSpPr>
          <p:cNvPr id="197" name="Line 194"/>
          <p:cNvSpPr>
            <a:spLocks noChangeShapeType="1"/>
          </p:cNvSpPr>
          <p:nvPr/>
        </p:nvSpPr>
        <p:spPr bwMode="auto">
          <a:xfrm>
            <a:off x="1301750" y="3385120"/>
            <a:ext cx="4114800" cy="2057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8" name="Text Box 195"/>
          <p:cNvSpPr txBox="1">
            <a:spLocks noChangeArrowheads="1"/>
          </p:cNvSpPr>
          <p:nvPr/>
        </p:nvSpPr>
        <p:spPr bwMode="auto">
          <a:xfrm>
            <a:off x="5264150" y="52901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9" name="Group 196"/>
          <p:cNvGrpSpPr>
            <a:grpSpLocks/>
          </p:cNvGrpSpPr>
          <p:nvPr/>
        </p:nvGrpSpPr>
        <p:grpSpPr bwMode="auto">
          <a:xfrm>
            <a:off x="1911350" y="2242120"/>
            <a:ext cx="4419600" cy="3124200"/>
            <a:chOff x="1008" y="1296"/>
            <a:chExt cx="2784" cy="1968"/>
          </a:xfrm>
        </p:grpSpPr>
        <p:sp>
          <p:nvSpPr>
            <p:cNvPr id="200" name="Line 197"/>
            <p:cNvSpPr>
              <a:spLocks noChangeShapeType="1"/>
            </p:cNvSpPr>
            <p:nvPr/>
          </p:nvSpPr>
          <p:spPr bwMode="auto">
            <a:xfrm flipH="1">
              <a:off x="1008" y="1296"/>
              <a:ext cx="2208" cy="67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1" name="Line 198"/>
            <p:cNvSpPr>
              <a:spLocks noChangeShapeType="1"/>
            </p:cNvSpPr>
            <p:nvPr/>
          </p:nvSpPr>
          <p:spPr bwMode="auto">
            <a:xfrm>
              <a:off x="3456" y="1392"/>
              <a:ext cx="336" cy="187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02" name="Group 199"/>
          <p:cNvGrpSpPr>
            <a:grpSpLocks/>
          </p:cNvGrpSpPr>
          <p:nvPr/>
        </p:nvGrpSpPr>
        <p:grpSpPr bwMode="auto">
          <a:xfrm>
            <a:off x="920750" y="3151758"/>
            <a:ext cx="846138" cy="366712"/>
            <a:chOff x="384" y="1869"/>
            <a:chExt cx="533" cy="231"/>
          </a:xfrm>
        </p:grpSpPr>
        <p:grpSp>
          <p:nvGrpSpPr>
            <p:cNvPr id="203" name="Group 200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205" name="Line 201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6" name="Line 202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04" name="Text Box 203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sp>
        <p:nvSpPr>
          <p:cNvPr id="207" name="Text Box 204"/>
          <p:cNvSpPr txBox="1">
            <a:spLocks noChangeArrowheads="1"/>
          </p:cNvSpPr>
          <p:nvPr/>
        </p:nvSpPr>
        <p:spPr bwMode="auto">
          <a:xfrm>
            <a:off x="539750" y="52901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P5       x6               P3</a:t>
            </a:r>
          </a:p>
        </p:txBody>
      </p:sp>
      <p:grpSp>
        <p:nvGrpSpPr>
          <p:cNvPr id="208" name="Group 205"/>
          <p:cNvGrpSpPr>
            <a:grpSpLocks/>
          </p:cNvGrpSpPr>
          <p:nvPr/>
        </p:nvGrpSpPr>
        <p:grpSpPr bwMode="auto">
          <a:xfrm>
            <a:off x="5340350" y="2089720"/>
            <a:ext cx="685800" cy="228600"/>
            <a:chOff x="3168" y="912"/>
            <a:chExt cx="432" cy="144"/>
          </a:xfrm>
        </p:grpSpPr>
        <p:sp>
          <p:nvSpPr>
            <p:cNvPr id="209" name="Line 20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10" name="Line 20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97" grpId="0" animBg="1"/>
      <p:bldP spid="198" grpId="0" autoUpdateAnimBg="0"/>
      <p:bldP spid="20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9750" y="4271813"/>
            <a:ext cx="6324601" cy="2209800"/>
            <a:chOff x="144" y="2592"/>
            <a:chExt cx="3984" cy="139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2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2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" name="Text Box 85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6559550" y="1909612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90" name="Group 87"/>
          <p:cNvGrpSpPr>
            <a:grpSpLocks/>
          </p:cNvGrpSpPr>
          <p:nvPr/>
        </p:nvGrpSpPr>
        <p:grpSpPr bwMode="auto">
          <a:xfrm>
            <a:off x="5095875" y="1219050"/>
            <a:ext cx="1273175" cy="3052762"/>
            <a:chOff x="3014" y="669"/>
            <a:chExt cx="802" cy="1923"/>
          </a:xfrm>
        </p:grpSpPr>
        <p:sp>
          <p:nvSpPr>
            <p:cNvPr id="91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03" name="Group 100"/>
          <p:cNvGrpSpPr>
            <a:grpSpLocks/>
          </p:cNvGrpSpPr>
          <p:nvPr/>
        </p:nvGrpSpPr>
        <p:grpSpPr bwMode="auto">
          <a:xfrm>
            <a:off x="2747963" y="1142850"/>
            <a:ext cx="2135187" cy="3186112"/>
            <a:chOff x="1535" y="621"/>
            <a:chExt cx="1345" cy="2007"/>
          </a:xfrm>
        </p:grpSpPr>
        <p:grpSp>
          <p:nvGrpSpPr>
            <p:cNvPr id="104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47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48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05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45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46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06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43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44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41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2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39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0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09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37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8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10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35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11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33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12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31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13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6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7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8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9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1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5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6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27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29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30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28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sp>
        <p:nvSpPr>
          <p:cNvPr id="149" name="Line 146"/>
          <p:cNvSpPr>
            <a:spLocks noChangeShapeType="1"/>
          </p:cNvSpPr>
          <p:nvPr/>
        </p:nvSpPr>
        <p:spPr bwMode="auto">
          <a:xfrm>
            <a:off x="6254750" y="3281212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50" name="Group 147"/>
          <p:cNvGrpSpPr>
            <a:grpSpLocks/>
          </p:cNvGrpSpPr>
          <p:nvPr/>
        </p:nvGrpSpPr>
        <p:grpSpPr bwMode="auto">
          <a:xfrm>
            <a:off x="5340350" y="1604812"/>
            <a:ext cx="685800" cy="228600"/>
            <a:chOff x="3168" y="912"/>
            <a:chExt cx="432" cy="144"/>
          </a:xfrm>
        </p:grpSpPr>
        <p:sp>
          <p:nvSpPr>
            <p:cNvPr id="151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3" name="Text Box 150"/>
          <p:cNvSpPr txBox="1">
            <a:spLocks noChangeArrowheads="1"/>
          </p:cNvSpPr>
          <p:nvPr/>
        </p:nvSpPr>
        <p:spPr bwMode="auto">
          <a:xfrm>
            <a:off x="539750" y="4805212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x1                P0</a:t>
            </a:r>
          </a:p>
        </p:txBody>
      </p: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468312" y="1147612"/>
            <a:ext cx="2035175" cy="2574925"/>
            <a:chOff x="99" y="624"/>
            <a:chExt cx="1282" cy="1622"/>
          </a:xfrm>
        </p:grpSpPr>
        <p:grpSp>
          <p:nvGrpSpPr>
            <p:cNvPr id="155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57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79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0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58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7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59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75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76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60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73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61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7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72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62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69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63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67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68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64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65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81" name="Group 178"/>
          <p:cNvGrpSpPr>
            <a:grpSpLocks/>
          </p:cNvGrpSpPr>
          <p:nvPr/>
        </p:nvGrpSpPr>
        <p:grpSpPr bwMode="auto">
          <a:xfrm>
            <a:off x="920750" y="1981050"/>
            <a:ext cx="846138" cy="366712"/>
            <a:chOff x="384" y="1149"/>
            <a:chExt cx="533" cy="231"/>
          </a:xfrm>
        </p:grpSpPr>
        <p:grpSp>
          <p:nvGrpSpPr>
            <p:cNvPr id="182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84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5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86" name="Text Box 183"/>
          <p:cNvSpPr txBox="1">
            <a:spLocks noChangeArrowheads="1"/>
          </p:cNvSpPr>
          <p:nvPr/>
        </p:nvSpPr>
        <p:spPr bwMode="auto">
          <a:xfrm>
            <a:off x="5264150" y="4805212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87" name="Text Box 184"/>
          <p:cNvSpPr txBox="1">
            <a:spLocks noChangeArrowheads="1"/>
          </p:cNvSpPr>
          <p:nvPr/>
        </p:nvSpPr>
        <p:spPr bwMode="auto">
          <a:xfrm>
            <a:off x="5264150" y="5033812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88" name="Group 185"/>
          <p:cNvGrpSpPr>
            <a:grpSpLocks/>
          </p:cNvGrpSpPr>
          <p:nvPr/>
        </p:nvGrpSpPr>
        <p:grpSpPr bwMode="auto">
          <a:xfrm>
            <a:off x="5340350" y="1833412"/>
            <a:ext cx="685800" cy="228600"/>
            <a:chOff x="3168" y="912"/>
            <a:chExt cx="432" cy="144"/>
          </a:xfrm>
        </p:grpSpPr>
        <p:sp>
          <p:nvSpPr>
            <p:cNvPr id="189" name="Line 18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0" name="Line 18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1" name="Group 188"/>
          <p:cNvGrpSpPr>
            <a:grpSpLocks/>
          </p:cNvGrpSpPr>
          <p:nvPr/>
        </p:nvGrpSpPr>
        <p:grpSpPr bwMode="auto">
          <a:xfrm>
            <a:off x="920750" y="2438250"/>
            <a:ext cx="846138" cy="366712"/>
            <a:chOff x="384" y="1437"/>
            <a:chExt cx="533" cy="231"/>
          </a:xfrm>
        </p:grpSpPr>
        <p:grpSp>
          <p:nvGrpSpPr>
            <p:cNvPr id="192" name="Group 189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4" name="Line 19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5" name="Line 19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6" name="Text Box 193"/>
          <p:cNvSpPr txBox="1">
            <a:spLocks noChangeArrowheads="1"/>
          </p:cNvSpPr>
          <p:nvPr/>
        </p:nvSpPr>
        <p:spPr bwMode="auto">
          <a:xfrm>
            <a:off x="539750" y="5033812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x3                P1</a:t>
            </a:r>
          </a:p>
        </p:txBody>
      </p:sp>
      <p:sp>
        <p:nvSpPr>
          <p:cNvPr id="197" name="Text Box 194"/>
          <p:cNvSpPr txBox="1">
            <a:spLocks noChangeArrowheads="1"/>
          </p:cNvSpPr>
          <p:nvPr/>
        </p:nvSpPr>
        <p:spPr bwMode="auto">
          <a:xfrm>
            <a:off x="5264150" y="5262412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8" name="Group 195"/>
          <p:cNvGrpSpPr>
            <a:grpSpLocks/>
          </p:cNvGrpSpPr>
          <p:nvPr/>
        </p:nvGrpSpPr>
        <p:grpSpPr bwMode="auto">
          <a:xfrm>
            <a:off x="920750" y="3124050"/>
            <a:ext cx="846138" cy="366712"/>
            <a:chOff x="384" y="1869"/>
            <a:chExt cx="533" cy="231"/>
          </a:xfrm>
        </p:grpSpPr>
        <p:grpSp>
          <p:nvGrpSpPr>
            <p:cNvPr id="199" name="Group 196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201" name="Line 19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2" name="Line 19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00" name="Text Box 199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sp>
        <p:nvSpPr>
          <p:cNvPr id="203" name="Text Box 200"/>
          <p:cNvSpPr txBox="1">
            <a:spLocks noChangeArrowheads="1"/>
          </p:cNvSpPr>
          <p:nvPr/>
        </p:nvSpPr>
        <p:spPr bwMode="auto">
          <a:xfrm>
            <a:off x="539750" y="5262412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P6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x6                P3</a:t>
            </a:r>
          </a:p>
        </p:txBody>
      </p:sp>
      <p:grpSp>
        <p:nvGrpSpPr>
          <p:cNvPr id="204" name="Group 201"/>
          <p:cNvGrpSpPr>
            <a:grpSpLocks/>
          </p:cNvGrpSpPr>
          <p:nvPr/>
        </p:nvGrpSpPr>
        <p:grpSpPr bwMode="auto">
          <a:xfrm>
            <a:off x="5340350" y="2062012"/>
            <a:ext cx="685800" cy="228600"/>
            <a:chOff x="3168" y="912"/>
            <a:chExt cx="432" cy="144"/>
          </a:xfrm>
        </p:grpSpPr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6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07" name="Group 204"/>
          <p:cNvGrpSpPr>
            <a:grpSpLocks/>
          </p:cNvGrpSpPr>
          <p:nvPr/>
        </p:nvGrpSpPr>
        <p:grpSpPr bwMode="auto">
          <a:xfrm>
            <a:off x="1987550" y="2443012"/>
            <a:ext cx="4495800" cy="3200400"/>
            <a:chOff x="1056" y="1440"/>
            <a:chExt cx="2832" cy="2016"/>
          </a:xfrm>
        </p:grpSpPr>
        <p:sp>
          <p:nvSpPr>
            <p:cNvPr id="208" name="Line 205"/>
            <p:cNvSpPr>
              <a:spLocks noChangeShapeType="1"/>
            </p:cNvSpPr>
            <p:nvPr/>
          </p:nvSpPr>
          <p:spPr bwMode="auto">
            <a:xfrm flipH="1">
              <a:off x="1056" y="1440"/>
              <a:ext cx="2208" cy="1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9" name="Line 206"/>
            <p:cNvSpPr>
              <a:spLocks noChangeShapeType="1"/>
            </p:cNvSpPr>
            <p:nvPr/>
          </p:nvSpPr>
          <p:spPr bwMode="auto">
            <a:xfrm>
              <a:off x="3504" y="1440"/>
              <a:ext cx="384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10" name="Line 207"/>
          <p:cNvSpPr>
            <a:spLocks noChangeShapeType="1"/>
          </p:cNvSpPr>
          <p:nvPr/>
        </p:nvSpPr>
        <p:spPr bwMode="auto">
          <a:xfrm>
            <a:off x="1682750" y="2671612"/>
            <a:ext cx="3657600" cy="2971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11" name="Text Box 208"/>
          <p:cNvSpPr txBox="1">
            <a:spLocks noChangeArrowheads="1"/>
          </p:cNvSpPr>
          <p:nvPr/>
        </p:nvSpPr>
        <p:spPr bwMode="auto">
          <a:xfrm>
            <a:off x="5264150" y="5491012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212" name="Group 209"/>
          <p:cNvGrpSpPr>
            <a:grpSpLocks/>
          </p:cNvGrpSpPr>
          <p:nvPr/>
        </p:nvGrpSpPr>
        <p:grpSpPr bwMode="auto">
          <a:xfrm>
            <a:off x="1377950" y="2438250"/>
            <a:ext cx="846138" cy="366712"/>
            <a:chOff x="384" y="1869"/>
            <a:chExt cx="533" cy="231"/>
          </a:xfrm>
        </p:grpSpPr>
        <p:grpSp>
          <p:nvGrpSpPr>
            <p:cNvPr id="213" name="Group 210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215" name="Line 211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6" name="Line 212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14" name="Text Box 213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217" name="Text Box 214"/>
          <p:cNvSpPr txBox="1">
            <a:spLocks noChangeArrowheads="1"/>
          </p:cNvSpPr>
          <p:nvPr/>
        </p:nvSpPr>
        <p:spPr bwMode="auto">
          <a:xfrm>
            <a:off x="539750" y="5491012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add         P1            P3      x3               P2</a:t>
            </a:r>
          </a:p>
        </p:txBody>
      </p:sp>
      <p:grpSp>
        <p:nvGrpSpPr>
          <p:cNvPr id="218" name="Group 215"/>
          <p:cNvGrpSpPr>
            <a:grpSpLocks/>
          </p:cNvGrpSpPr>
          <p:nvPr/>
        </p:nvGrpSpPr>
        <p:grpSpPr bwMode="auto">
          <a:xfrm>
            <a:off x="5340350" y="2290612"/>
            <a:ext cx="685800" cy="228600"/>
            <a:chOff x="3168" y="912"/>
            <a:chExt cx="432" cy="144"/>
          </a:xfrm>
        </p:grpSpPr>
        <p:sp>
          <p:nvSpPr>
            <p:cNvPr id="219" name="Line 21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7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210" grpId="0" animBg="1"/>
      <p:bldP spid="211" grpId="0" autoUpdateAnimBg="0"/>
      <p:bldP spid="21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6576" y="4317992"/>
            <a:ext cx="6324601" cy="2214563"/>
            <a:chOff x="144" y="2589"/>
            <a:chExt cx="3984" cy="1395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2" name="Rectangle 68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2" name="Rectangle 78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" name="Text Box 85"/>
            <p:cNvSpPr txBox="1">
              <a:spLocks noChangeArrowheads="1"/>
            </p:cNvSpPr>
            <p:nvPr/>
          </p:nvSpPr>
          <p:spPr bwMode="auto">
            <a:xfrm>
              <a:off x="374" y="2589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6553200" y="1955792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90" name="Group 87"/>
          <p:cNvGrpSpPr>
            <a:grpSpLocks/>
          </p:cNvGrpSpPr>
          <p:nvPr/>
        </p:nvGrpSpPr>
        <p:grpSpPr bwMode="auto">
          <a:xfrm>
            <a:off x="5092700" y="1269992"/>
            <a:ext cx="1273175" cy="3052763"/>
            <a:chOff x="3014" y="669"/>
            <a:chExt cx="802" cy="1923"/>
          </a:xfrm>
        </p:grpSpPr>
        <p:sp>
          <p:nvSpPr>
            <p:cNvPr id="91" name="Text Box 88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03" name="Group 100"/>
          <p:cNvGrpSpPr>
            <a:grpSpLocks/>
          </p:cNvGrpSpPr>
          <p:nvPr/>
        </p:nvGrpSpPr>
        <p:grpSpPr bwMode="auto">
          <a:xfrm>
            <a:off x="2744788" y="1193792"/>
            <a:ext cx="2135187" cy="3186113"/>
            <a:chOff x="1535" y="621"/>
            <a:chExt cx="1345" cy="2007"/>
          </a:xfrm>
        </p:grpSpPr>
        <p:grpSp>
          <p:nvGrpSpPr>
            <p:cNvPr id="104" name="Group 101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47" name="Rectangle 102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48" name="Text Box 103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05" name="Group 104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45" name="Rectangle 105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46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06" name="Group 107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43" name="Rectangle 10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44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07" name="Group 110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41" name="Rectangle 11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2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39" name="Rectangle 114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0" name="Text Box 115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09" name="Group 116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37" name="Rectangle 117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8" name="Text Box 118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10" name="Group 119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35" name="Rectangle 120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11" name="Group 122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33" name="Rectangle 12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4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12" name="Group 125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31" name="Rectangle 126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2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13" name="Line 128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6" name="Rectangle 131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7" name="Rectangle 132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8" name="Rectangle 133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19" name="Rectangle 134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1" name="Rectangle 136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5" name="Line 140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6" name="Line 141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27" name="Group 142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29" name="Rectangle 143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30" name="Text Box 144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28" name="Rectangle 145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49" name="Line 146"/>
          <p:cNvSpPr>
            <a:spLocks noChangeShapeType="1"/>
          </p:cNvSpPr>
          <p:nvPr/>
        </p:nvSpPr>
        <p:spPr bwMode="auto">
          <a:xfrm>
            <a:off x="6251575" y="3713155"/>
            <a:ext cx="304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150" name="Group 147"/>
          <p:cNvGrpSpPr>
            <a:grpSpLocks/>
          </p:cNvGrpSpPr>
          <p:nvPr/>
        </p:nvGrpSpPr>
        <p:grpSpPr bwMode="auto">
          <a:xfrm>
            <a:off x="5337175" y="1655755"/>
            <a:ext cx="685800" cy="228600"/>
            <a:chOff x="3168" y="912"/>
            <a:chExt cx="432" cy="144"/>
          </a:xfrm>
        </p:grpSpPr>
        <p:sp>
          <p:nvSpPr>
            <p:cNvPr id="151" name="Line 14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3" name="Text Box 150"/>
          <p:cNvSpPr txBox="1">
            <a:spLocks noChangeArrowheads="1"/>
          </p:cNvSpPr>
          <p:nvPr/>
        </p:nvSpPr>
        <p:spPr bwMode="auto">
          <a:xfrm>
            <a:off x="536575" y="4856155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P7                      x1                P0</a:t>
            </a:r>
          </a:p>
        </p:txBody>
      </p: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465137" y="1198555"/>
            <a:ext cx="2035175" cy="2574925"/>
            <a:chOff x="99" y="624"/>
            <a:chExt cx="1282" cy="1622"/>
          </a:xfrm>
        </p:grpSpPr>
        <p:grpSp>
          <p:nvGrpSpPr>
            <p:cNvPr id="155" name="Group 152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57" name="Group 153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79" name="Rectangle 154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0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58" name="Group 156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7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59" name="Group 159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75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76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60" name="Group 162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73" name="Rectangle 163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61" name="Group 165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7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72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62" name="Group 168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69" name="Rectangle 169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63" name="Group 171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67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68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64" name="Group 174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65" name="Rectangle 175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81" name="Group 178"/>
          <p:cNvGrpSpPr>
            <a:grpSpLocks/>
          </p:cNvGrpSpPr>
          <p:nvPr/>
        </p:nvGrpSpPr>
        <p:grpSpPr bwMode="auto">
          <a:xfrm>
            <a:off x="917575" y="2031992"/>
            <a:ext cx="846138" cy="366713"/>
            <a:chOff x="384" y="1149"/>
            <a:chExt cx="533" cy="231"/>
          </a:xfrm>
        </p:grpSpPr>
        <p:grpSp>
          <p:nvGrpSpPr>
            <p:cNvPr id="182" name="Group 179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84" name="Line 18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5" name="Line 18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3" name="Text Box 182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86" name="Text Box 183"/>
          <p:cNvSpPr txBox="1">
            <a:spLocks noChangeArrowheads="1"/>
          </p:cNvSpPr>
          <p:nvPr/>
        </p:nvSpPr>
        <p:spPr bwMode="auto">
          <a:xfrm>
            <a:off x="5260975" y="4856155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87" name="Text Box 184"/>
          <p:cNvSpPr txBox="1">
            <a:spLocks noChangeArrowheads="1"/>
          </p:cNvSpPr>
          <p:nvPr/>
        </p:nvSpPr>
        <p:spPr bwMode="auto">
          <a:xfrm>
            <a:off x="5260975" y="5084755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88" name="Group 185"/>
          <p:cNvGrpSpPr>
            <a:grpSpLocks/>
          </p:cNvGrpSpPr>
          <p:nvPr/>
        </p:nvGrpSpPr>
        <p:grpSpPr bwMode="auto">
          <a:xfrm>
            <a:off x="5337175" y="1884355"/>
            <a:ext cx="685800" cy="228600"/>
            <a:chOff x="3168" y="912"/>
            <a:chExt cx="432" cy="144"/>
          </a:xfrm>
        </p:grpSpPr>
        <p:sp>
          <p:nvSpPr>
            <p:cNvPr id="189" name="Line 18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0" name="Line 18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1" name="Group 188"/>
          <p:cNvGrpSpPr>
            <a:grpSpLocks/>
          </p:cNvGrpSpPr>
          <p:nvPr/>
        </p:nvGrpSpPr>
        <p:grpSpPr bwMode="auto">
          <a:xfrm>
            <a:off x="917575" y="2489192"/>
            <a:ext cx="846138" cy="366713"/>
            <a:chOff x="384" y="1437"/>
            <a:chExt cx="533" cy="231"/>
          </a:xfrm>
        </p:grpSpPr>
        <p:grpSp>
          <p:nvGrpSpPr>
            <p:cNvPr id="192" name="Group 189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4" name="Line 19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5" name="Line 191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6" name="Text Box 193"/>
          <p:cNvSpPr txBox="1">
            <a:spLocks noChangeArrowheads="1"/>
          </p:cNvSpPr>
          <p:nvPr/>
        </p:nvSpPr>
        <p:spPr bwMode="auto">
          <a:xfrm>
            <a:off x="536575" y="5084755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P0                      x3                P1</a:t>
            </a:r>
          </a:p>
        </p:txBody>
      </p:sp>
      <p:sp>
        <p:nvSpPr>
          <p:cNvPr id="197" name="Text Box 194"/>
          <p:cNvSpPr txBox="1">
            <a:spLocks noChangeArrowheads="1"/>
          </p:cNvSpPr>
          <p:nvPr/>
        </p:nvSpPr>
        <p:spPr bwMode="auto">
          <a:xfrm>
            <a:off x="5260975" y="5313355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8" name="Group 195"/>
          <p:cNvGrpSpPr>
            <a:grpSpLocks/>
          </p:cNvGrpSpPr>
          <p:nvPr/>
        </p:nvGrpSpPr>
        <p:grpSpPr bwMode="auto">
          <a:xfrm>
            <a:off x="917575" y="3174992"/>
            <a:ext cx="846138" cy="366713"/>
            <a:chOff x="384" y="1869"/>
            <a:chExt cx="533" cy="231"/>
          </a:xfrm>
        </p:grpSpPr>
        <p:grpSp>
          <p:nvGrpSpPr>
            <p:cNvPr id="199" name="Group 196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201" name="Line 19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2" name="Line 19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00" name="Text Box 199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sp>
        <p:nvSpPr>
          <p:cNvPr id="203" name="Text Box 200"/>
          <p:cNvSpPr txBox="1">
            <a:spLocks noChangeArrowheads="1"/>
          </p:cNvSpPr>
          <p:nvPr/>
        </p:nvSpPr>
        <p:spPr bwMode="auto">
          <a:xfrm>
            <a:off x="536575" y="5313355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x6                P3</a:t>
            </a:r>
          </a:p>
        </p:txBody>
      </p:sp>
      <p:grpSp>
        <p:nvGrpSpPr>
          <p:cNvPr id="204" name="Group 201"/>
          <p:cNvGrpSpPr>
            <a:grpSpLocks/>
          </p:cNvGrpSpPr>
          <p:nvPr/>
        </p:nvGrpSpPr>
        <p:grpSpPr bwMode="auto">
          <a:xfrm>
            <a:off x="5337175" y="2112955"/>
            <a:ext cx="685800" cy="228600"/>
            <a:chOff x="3168" y="912"/>
            <a:chExt cx="432" cy="144"/>
          </a:xfrm>
        </p:grpSpPr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6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07" name="Group 204"/>
          <p:cNvGrpSpPr>
            <a:grpSpLocks/>
          </p:cNvGrpSpPr>
          <p:nvPr/>
        </p:nvGrpSpPr>
        <p:grpSpPr bwMode="auto">
          <a:xfrm>
            <a:off x="2212975" y="2722555"/>
            <a:ext cx="4267200" cy="3200400"/>
            <a:chOff x="1200" y="1584"/>
            <a:chExt cx="2688" cy="2016"/>
          </a:xfrm>
        </p:grpSpPr>
        <p:sp>
          <p:nvSpPr>
            <p:cNvPr id="208" name="Line 205"/>
            <p:cNvSpPr>
              <a:spLocks noChangeShapeType="1"/>
            </p:cNvSpPr>
            <p:nvPr/>
          </p:nvSpPr>
          <p:spPr bwMode="auto">
            <a:xfrm flipH="1">
              <a:off x="1200" y="1584"/>
              <a:ext cx="2064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9" name="Line 206"/>
            <p:cNvSpPr>
              <a:spLocks noChangeShapeType="1"/>
            </p:cNvSpPr>
            <p:nvPr/>
          </p:nvSpPr>
          <p:spPr bwMode="auto">
            <a:xfrm>
              <a:off x="3504" y="1584"/>
              <a:ext cx="384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10" name="Line 207"/>
          <p:cNvSpPr>
            <a:spLocks noChangeShapeType="1"/>
          </p:cNvSpPr>
          <p:nvPr/>
        </p:nvSpPr>
        <p:spPr bwMode="auto">
          <a:xfrm>
            <a:off x="1755775" y="3408355"/>
            <a:ext cx="3581400" cy="2514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11" name="Text Box 208"/>
          <p:cNvSpPr txBox="1">
            <a:spLocks noChangeArrowheads="1"/>
          </p:cNvSpPr>
          <p:nvPr/>
        </p:nvSpPr>
        <p:spPr bwMode="auto">
          <a:xfrm>
            <a:off x="5260975" y="5541955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212" name="Group 209"/>
          <p:cNvGrpSpPr>
            <a:grpSpLocks/>
          </p:cNvGrpSpPr>
          <p:nvPr/>
        </p:nvGrpSpPr>
        <p:grpSpPr bwMode="auto">
          <a:xfrm>
            <a:off x="1374775" y="2489192"/>
            <a:ext cx="846138" cy="366713"/>
            <a:chOff x="672" y="1437"/>
            <a:chExt cx="533" cy="231"/>
          </a:xfrm>
        </p:grpSpPr>
        <p:grpSp>
          <p:nvGrpSpPr>
            <p:cNvPr id="213" name="Group 210"/>
            <p:cNvGrpSpPr>
              <a:grpSpLocks/>
            </p:cNvGrpSpPr>
            <p:nvPr/>
          </p:nvGrpSpPr>
          <p:grpSpPr bwMode="auto">
            <a:xfrm>
              <a:off x="672" y="1488"/>
              <a:ext cx="288" cy="144"/>
              <a:chOff x="3168" y="912"/>
              <a:chExt cx="432" cy="144"/>
            </a:xfrm>
          </p:grpSpPr>
          <p:sp>
            <p:nvSpPr>
              <p:cNvPr id="215" name="Line 211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6" name="Line 212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14" name="Text Box 213"/>
            <p:cNvSpPr txBox="1">
              <a:spLocks noChangeArrowheads="1"/>
            </p:cNvSpPr>
            <p:nvPr/>
          </p:nvSpPr>
          <p:spPr bwMode="auto">
            <a:xfrm>
              <a:off x="911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217" name="Text Box 214"/>
          <p:cNvSpPr txBox="1">
            <a:spLocks noChangeArrowheads="1"/>
          </p:cNvSpPr>
          <p:nvPr/>
        </p:nvSpPr>
        <p:spPr bwMode="auto">
          <a:xfrm>
            <a:off x="536575" y="5541955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add        P1            P3      x3                P2</a:t>
            </a:r>
          </a:p>
        </p:txBody>
      </p:sp>
      <p:sp>
        <p:nvSpPr>
          <p:cNvPr id="218" name="Text Box 215"/>
          <p:cNvSpPr txBox="1">
            <a:spLocks noChangeArrowheads="1"/>
          </p:cNvSpPr>
          <p:nvPr/>
        </p:nvSpPr>
        <p:spPr bwMode="auto">
          <a:xfrm>
            <a:off x="536575" y="5770555"/>
            <a:ext cx="6324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          ld           P0                     x6                P4</a:t>
            </a:r>
          </a:p>
        </p:txBody>
      </p:sp>
      <p:sp>
        <p:nvSpPr>
          <p:cNvPr id="219" name="Text Box 216"/>
          <p:cNvSpPr txBox="1">
            <a:spLocks noChangeArrowheads="1"/>
          </p:cNvSpPr>
          <p:nvPr/>
        </p:nvSpPr>
        <p:spPr bwMode="auto">
          <a:xfrm>
            <a:off x="5260975" y="5770555"/>
            <a:ext cx="533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grpSp>
        <p:nvGrpSpPr>
          <p:cNvPr id="220" name="Group 217"/>
          <p:cNvGrpSpPr>
            <a:grpSpLocks/>
          </p:cNvGrpSpPr>
          <p:nvPr/>
        </p:nvGrpSpPr>
        <p:grpSpPr bwMode="auto">
          <a:xfrm>
            <a:off x="5337175" y="2341555"/>
            <a:ext cx="685800" cy="228600"/>
            <a:chOff x="3168" y="912"/>
            <a:chExt cx="432" cy="144"/>
          </a:xfrm>
        </p:grpSpPr>
        <p:sp>
          <p:nvSpPr>
            <p:cNvPr id="221" name="Line 21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2" name="Line 21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23" name="Group 220"/>
          <p:cNvGrpSpPr>
            <a:grpSpLocks/>
          </p:cNvGrpSpPr>
          <p:nvPr/>
        </p:nvGrpSpPr>
        <p:grpSpPr bwMode="auto">
          <a:xfrm>
            <a:off x="1374775" y="3174992"/>
            <a:ext cx="846138" cy="366713"/>
            <a:chOff x="384" y="1869"/>
            <a:chExt cx="533" cy="231"/>
          </a:xfrm>
        </p:grpSpPr>
        <p:grpSp>
          <p:nvGrpSpPr>
            <p:cNvPr id="224" name="Group 221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226" name="Line 22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7" name="Line 22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25" name="Text Box 224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grpSp>
        <p:nvGrpSpPr>
          <p:cNvPr id="228" name="Group 225"/>
          <p:cNvGrpSpPr>
            <a:grpSpLocks/>
          </p:cNvGrpSpPr>
          <p:nvPr/>
        </p:nvGrpSpPr>
        <p:grpSpPr bwMode="auto">
          <a:xfrm>
            <a:off x="5337175" y="2570155"/>
            <a:ext cx="685800" cy="228600"/>
            <a:chOff x="3168" y="912"/>
            <a:chExt cx="432" cy="144"/>
          </a:xfrm>
        </p:grpSpPr>
        <p:sp>
          <p:nvSpPr>
            <p:cNvPr id="229" name="Line 226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30" name="Line 227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39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210" grpId="0" animBg="1"/>
      <p:bldP spid="218" grpId="0" autoUpdateAnimBg="0"/>
      <p:bldP spid="219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39750" y="4299521"/>
            <a:ext cx="6324601" cy="2209800"/>
            <a:chOff x="144" y="2592"/>
            <a:chExt cx="3984" cy="1392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2" name="Rectangle 57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3" name="Rectangle 58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7" name="Rectangle 62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8" name="Rectangle 63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0" name="Rectangle 65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1" name="Rectangle 66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2" name="Rectangle 67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3" name="Rectangle 6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4" name="Rectangle 69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8" name="Rectangle 73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9" name="Rectangle 74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0" name="Rectangle 75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2" name="Rectangle 77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3" name="Rectangle 78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4" name="Rectangle 79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6" name="Rectangle 81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7" name="Rectangle 82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8" name="Rectangle 83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" name="Text Box 84"/>
            <p:cNvSpPr txBox="1">
              <a:spLocks noChangeArrowheads="1"/>
            </p:cNvSpPr>
            <p:nvPr/>
          </p:nvSpPr>
          <p:spPr bwMode="auto">
            <a:xfrm>
              <a:off x="372" y="2592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539750" y="48329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P7                      x1                P0</a:t>
            </a:r>
          </a:p>
        </p:txBody>
      </p:sp>
      <p:sp>
        <p:nvSpPr>
          <p:cNvPr id="90" name="Text Box 86"/>
          <p:cNvSpPr txBox="1">
            <a:spLocks noChangeArrowheads="1"/>
          </p:cNvSpPr>
          <p:nvPr/>
        </p:nvSpPr>
        <p:spPr bwMode="auto">
          <a:xfrm>
            <a:off x="539750" y="50615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P0                      x3                P1</a:t>
            </a:r>
          </a:p>
        </p:txBody>
      </p:sp>
      <p:sp>
        <p:nvSpPr>
          <p:cNvPr id="91" name="Text Box 87"/>
          <p:cNvSpPr txBox="1">
            <a:spLocks noChangeArrowheads="1"/>
          </p:cNvSpPr>
          <p:nvPr/>
        </p:nvSpPr>
        <p:spPr bwMode="auto">
          <a:xfrm>
            <a:off x="539750" y="52901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x6                P3</a:t>
            </a:r>
          </a:p>
        </p:txBody>
      </p:sp>
      <p:sp>
        <p:nvSpPr>
          <p:cNvPr id="92" name="Text Box 88"/>
          <p:cNvSpPr txBox="1">
            <a:spLocks noChangeArrowheads="1"/>
          </p:cNvSpPr>
          <p:nvPr/>
        </p:nvSpPr>
        <p:spPr bwMode="auto">
          <a:xfrm>
            <a:off x="539750" y="48329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 ld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P7                      x1                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P0</a:t>
            </a: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6559550" y="1937320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94" name="Group 91"/>
          <p:cNvGrpSpPr>
            <a:grpSpLocks/>
          </p:cNvGrpSpPr>
          <p:nvPr/>
        </p:nvGrpSpPr>
        <p:grpSpPr bwMode="auto">
          <a:xfrm>
            <a:off x="5095875" y="1246758"/>
            <a:ext cx="1273175" cy="3052762"/>
            <a:chOff x="3014" y="669"/>
            <a:chExt cx="802" cy="1923"/>
          </a:xfrm>
        </p:grpSpPr>
        <p:sp>
          <p:nvSpPr>
            <p:cNvPr id="95" name="Text Box 92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07" name="Group 104"/>
          <p:cNvGrpSpPr>
            <a:grpSpLocks/>
          </p:cNvGrpSpPr>
          <p:nvPr/>
        </p:nvGrpSpPr>
        <p:grpSpPr bwMode="auto">
          <a:xfrm>
            <a:off x="2747963" y="1170558"/>
            <a:ext cx="2135187" cy="3186112"/>
            <a:chOff x="1535" y="621"/>
            <a:chExt cx="1345" cy="2007"/>
          </a:xfrm>
        </p:grpSpPr>
        <p:grpSp>
          <p:nvGrpSpPr>
            <p:cNvPr id="108" name="Group 105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51" name="Rectangle 106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52" name="Text Box 107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09" name="Group 108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49" name="Rectangle 109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50" name="Text Box 110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10" name="Group 111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47" name="Rectangle 112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48" name="Text Box 113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11" name="Group 114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45" name="Rectangle 115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6" name="Text Box 116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12" name="Group 117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43" name="Rectangle 118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4" name="Text Box 119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13" name="Group 120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41" name="Rectangle 121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2" name="Text Box 122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14" name="Group 123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39" name="Rectangle 124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0" name="Text Box 125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15" name="Group 126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37" name="Rectangle 12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8" name="Text Box 128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16" name="Group 129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35" name="Rectangle 130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6" name="Text Box 131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9" name="Text Box 134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21" name="Rectangle 136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5" name="Rectangle 140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6" name="Rectangle 141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7" name="Rectangle 142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8" name="Rectangle 143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9" name="Line 144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30" name="Line 145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31" name="Group 146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33" name="Rectangle 147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&lt;x1&gt;</a:t>
                </a:r>
              </a:p>
            </p:txBody>
          </p:sp>
          <p:sp>
            <p:nvSpPr>
              <p:cNvPr id="134" name="Text Box 148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32" name="Rectangle 149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</p:grpSp>
      <p:grpSp>
        <p:nvGrpSpPr>
          <p:cNvPr id="153" name="Group 150"/>
          <p:cNvGrpSpPr>
            <a:grpSpLocks/>
          </p:cNvGrpSpPr>
          <p:nvPr/>
        </p:nvGrpSpPr>
        <p:grpSpPr bwMode="auto">
          <a:xfrm>
            <a:off x="5340350" y="1632520"/>
            <a:ext cx="685800" cy="228600"/>
            <a:chOff x="3168" y="912"/>
            <a:chExt cx="432" cy="144"/>
          </a:xfrm>
        </p:grpSpPr>
        <p:sp>
          <p:nvSpPr>
            <p:cNvPr id="154" name="Line 151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5" name="Line 152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56" name="Group 153"/>
          <p:cNvGrpSpPr>
            <a:grpSpLocks/>
          </p:cNvGrpSpPr>
          <p:nvPr/>
        </p:nvGrpSpPr>
        <p:grpSpPr bwMode="auto">
          <a:xfrm>
            <a:off x="468312" y="1175320"/>
            <a:ext cx="2035175" cy="2574925"/>
            <a:chOff x="99" y="624"/>
            <a:chExt cx="1282" cy="1622"/>
          </a:xfrm>
        </p:grpSpPr>
        <p:grpSp>
          <p:nvGrpSpPr>
            <p:cNvPr id="157" name="Group 154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59" name="Group 155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81" name="Rectangle 156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2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60" name="Group 158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79" name="Rectangle 159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80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61" name="Group 161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77" name="Rectangle 162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78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62" name="Group 164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75" name="Rectangle 165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6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63" name="Group 167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73" name="Rectangle 168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74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64" name="Group 170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71" name="Rectangle 171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2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65" name="Group 173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69" name="Rectangle 174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70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66" name="Group 176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67" name="Rectangle 177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8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58" name="Text Box 179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83" name="Group 180"/>
          <p:cNvGrpSpPr>
            <a:grpSpLocks/>
          </p:cNvGrpSpPr>
          <p:nvPr/>
        </p:nvGrpSpPr>
        <p:grpSpPr bwMode="auto">
          <a:xfrm>
            <a:off x="920750" y="2008758"/>
            <a:ext cx="846138" cy="366712"/>
            <a:chOff x="384" y="1149"/>
            <a:chExt cx="533" cy="231"/>
          </a:xfrm>
        </p:grpSpPr>
        <p:grpSp>
          <p:nvGrpSpPr>
            <p:cNvPr id="184" name="Group 181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86" name="Line 18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7" name="Line 18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5" name="Text Box 184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88" name="Text Box 185"/>
          <p:cNvSpPr txBox="1">
            <a:spLocks noChangeArrowheads="1"/>
          </p:cNvSpPr>
          <p:nvPr/>
        </p:nvSpPr>
        <p:spPr bwMode="auto">
          <a:xfrm>
            <a:off x="5264150" y="48329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89" name="Text Box 186"/>
          <p:cNvSpPr txBox="1">
            <a:spLocks noChangeArrowheads="1"/>
          </p:cNvSpPr>
          <p:nvPr/>
        </p:nvSpPr>
        <p:spPr bwMode="auto">
          <a:xfrm>
            <a:off x="5264150" y="50615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0" name="Group 187"/>
          <p:cNvGrpSpPr>
            <a:grpSpLocks/>
          </p:cNvGrpSpPr>
          <p:nvPr/>
        </p:nvGrpSpPr>
        <p:grpSpPr bwMode="auto">
          <a:xfrm>
            <a:off x="5340350" y="1861120"/>
            <a:ext cx="685800" cy="228600"/>
            <a:chOff x="3168" y="912"/>
            <a:chExt cx="432" cy="144"/>
          </a:xfrm>
        </p:grpSpPr>
        <p:sp>
          <p:nvSpPr>
            <p:cNvPr id="191" name="Line 18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" name="Line 18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" name="Group 190"/>
          <p:cNvGrpSpPr>
            <a:grpSpLocks/>
          </p:cNvGrpSpPr>
          <p:nvPr/>
        </p:nvGrpSpPr>
        <p:grpSpPr bwMode="auto">
          <a:xfrm>
            <a:off x="920750" y="2465958"/>
            <a:ext cx="846138" cy="366712"/>
            <a:chOff x="384" y="1437"/>
            <a:chExt cx="533" cy="231"/>
          </a:xfrm>
        </p:grpSpPr>
        <p:grpSp>
          <p:nvGrpSpPr>
            <p:cNvPr id="194" name="Group 191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6" name="Line 19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7" name="Line 19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5" name="Text Box 194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8" name="Text Box 195"/>
          <p:cNvSpPr txBox="1">
            <a:spLocks noChangeArrowheads="1"/>
          </p:cNvSpPr>
          <p:nvPr/>
        </p:nvSpPr>
        <p:spPr bwMode="auto">
          <a:xfrm>
            <a:off x="5264150" y="52901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9" name="Group 196"/>
          <p:cNvGrpSpPr>
            <a:grpSpLocks/>
          </p:cNvGrpSpPr>
          <p:nvPr/>
        </p:nvGrpSpPr>
        <p:grpSpPr bwMode="auto">
          <a:xfrm>
            <a:off x="920750" y="3151758"/>
            <a:ext cx="846138" cy="366712"/>
            <a:chOff x="384" y="1869"/>
            <a:chExt cx="533" cy="231"/>
          </a:xfrm>
        </p:grpSpPr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202" name="Line 19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3" name="Line 19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01" name="Text Box 200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grpSp>
        <p:nvGrpSpPr>
          <p:cNvPr id="204" name="Group 201"/>
          <p:cNvGrpSpPr>
            <a:grpSpLocks/>
          </p:cNvGrpSpPr>
          <p:nvPr/>
        </p:nvGrpSpPr>
        <p:grpSpPr bwMode="auto">
          <a:xfrm>
            <a:off x="5340350" y="2089720"/>
            <a:ext cx="685800" cy="228600"/>
            <a:chOff x="3168" y="912"/>
            <a:chExt cx="432" cy="144"/>
          </a:xfrm>
        </p:grpSpPr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6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07" name="Text Box 204"/>
          <p:cNvSpPr txBox="1">
            <a:spLocks noChangeArrowheads="1"/>
          </p:cNvSpPr>
          <p:nvPr/>
        </p:nvSpPr>
        <p:spPr bwMode="auto">
          <a:xfrm>
            <a:off x="5264150" y="55187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208" name="Group 205"/>
          <p:cNvGrpSpPr>
            <a:grpSpLocks/>
          </p:cNvGrpSpPr>
          <p:nvPr/>
        </p:nvGrpSpPr>
        <p:grpSpPr bwMode="auto">
          <a:xfrm>
            <a:off x="1377950" y="2465958"/>
            <a:ext cx="846138" cy="366712"/>
            <a:chOff x="672" y="1437"/>
            <a:chExt cx="533" cy="231"/>
          </a:xfrm>
        </p:grpSpPr>
        <p:grpSp>
          <p:nvGrpSpPr>
            <p:cNvPr id="209" name="Group 206"/>
            <p:cNvGrpSpPr>
              <a:grpSpLocks/>
            </p:cNvGrpSpPr>
            <p:nvPr/>
          </p:nvGrpSpPr>
          <p:grpSpPr bwMode="auto">
            <a:xfrm>
              <a:off x="672" y="1488"/>
              <a:ext cx="288" cy="144"/>
              <a:chOff x="3168" y="912"/>
              <a:chExt cx="432" cy="144"/>
            </a:xfrm>
          </p:grpSpPr>
          <p:sp>
            <p:nvSpPr>
              <p:cNvPr id="211" name="Line 20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2" name="Line 20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10" name="Text Box 209"/>
            <p:cNvSpPr txBox="1">
              <a:spLocks noChangeArrowheads="1"/>
            </p:cNvSpPr>
            <p:nvPr/>
          </p:nvSpPr>
          <p:spPr bwMode="auto">
            <a:xfrm>
              <a:off x="911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213" name="Text Box 210"/>
          <p:cNvSpPr txBox="1">
            <a:spLocks noChangeArrowheads="1"/>
          </p:cNvSpPr>
          <p:nvPr/>
        </p:nvSpPr>
        <p:spPr bwMode="auto">
          <a:xfrm>
            <a:off x="539750" y="55187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add         P1            P3      x3                P2</a:t>
            </a:r>
          </a:p>
        </p:txBody>
      </p:sp>
      <p:sp>
        <p:nvSpPr>
          <p:cNvPr id="214" name="Text Box 211"/>
          <p:cNvSpPr txBox="1">
            <a:spLocks noChangeArrowheads="1"/>
          </p:cNvSpPr>
          <p:nvPr/>
        </p:nvSpPr>
        <p:spPr bwMode="auto">
          <a:xfrm>
            <a:off x="609600" y="5747320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ld           P0                     x6                P4</a:t>
            </a:r>
          </a:p>
        </p:txBody>
      </p:sp>
      <p:sp>
        <p:nvSpPr>
          <p:cNvPr id="215" name="Text Box 212"/>
          <p:cNvSpPr txBox="1">
            <a:spLocks noChangeArrowheads="1"/>
          </p:cNvSpPr>
          <p:nvPr/>
        </p:nvSpPr>
        <p:spPr bwMode="auto">
          <a:xfrm>
            <a:off x="5264150" y="5747320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grpSp>
        <p:nvGrpSpPr>
          <p:cNvPr id="216" name="Group 213"/>
          <p:cNvGrpSpPr>
            <a:grpSpLocks/>
          </p:cNvGrpSpPr>
          <p:nvPr/>
        </p:nvGrpSpPr>
        <p:grpSpPr bwMode="auto">
          <a:xfrm>
            <a:off x="5340350" y="2318320"/>
            <a:ext cx="685800" cy="228600"/>
            <a:chOff x="3168" y="912"/>
            <a:chExt cx="432" cy="144"/>
          </a:xfrm>
        </p:grpSpPr>
        <p:sp>
          <p:nvSpPr>
            <p:cNvPr id="217" name="Line 214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19" name="Group 216"/>
          <p:cNvGrpSpPr>
            <a:grpSpLocks/>
          </p:cNvGrpSpPr>
          <p:nvPr/>
        </p:nvGrpSpPr>
        <p:grpSpPr bwMode="auto">
          <a:xfrm>
            <a:off x="1377950" y="3151758"/>
            <a:ext cx="846138" cy="366712"/>
            <a:chOff x="672" y="1869"/>
            <a:chExt cx="533" cy="231"/>
          </a:xfrm>
        </p:grpSpPr>
        <p:grpSp>
          <p:nvGrpSpPr>
            <p:cNvPr id="220" name="Group 217"/>
            <p:cNvGrpSpPr>
              <a:grpSpLocks/>
            </p:cNvGrpSpPr>
            <p:nvPr/>
          </p:nvGrpSpPr>
          <p:grpSpPr bwMode="auto">
            <a:xfrm>
              <a:off x="672" y="1920"/>
              <a:ext cx="288" cy="144"/>
              <a:chOff x="3168" y="912"/>
              <a:chExt cx="432" cy="144"/>
            </a:xfrm>
          </p:grpSpPr>
          <p:sp>
            <p:nvSpPr>
              <p:cNvPr id="222" name="Line 21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3" name="Line 21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21" name="Text Box 220"/>
            <p:cNvSpPr txBox="1">
              <a:spLocks noChangeArrowheads="1"/>
            </p:cNvSpPr>
            <p:nvPr/>
          </p:nvSpPr>
          <p:spPr bwMode="auto">
            <a:xfrm>
              <a:off x="911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grpSp>
        <p:nvGrpSpPr>
          <p:cNvPr id="224" name="Group 221"/>
          <p:cNvGrpSpPr>
            <a:grpSpLocks/>
          </p:cNvGrpSpPr>
          <p:nvPr/>
        </p:nvGrpSpPr>
        <p:grpSpPr bwMode="auto">
          <a:xfrm>
            <a:off x="5340350" y="2546920"/>
            <a:ext cx="685800" cy="228600"/>
            <a:chOff x="3168" y="912"/>
            <a:chExt cx="432" cy="144"/>
          </a:xfrm>
        </p:grpSpPr>
        <p:sp>
          <p:nvSpPr>
            <p:cNvPr id="225" name="Line 22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6" name="Line 22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27" name="Group 224"/>
          <p:cNvGrpSpPr>
            <a:grpSpLocks/>
          </p:cNvGrpSpPr>
          <p:nvPr/>
        </p:nvGrpSpPr>
        <p:grpSpPr bwMode="auto">
          <a:xfrm>
            <a:off x="6940550" y="4604320"/>
            <a:ext cx="2051050" cy="701675"/>
            <a:chOff x="4176" y="2784"/>
            <a:chExt cx="1292" cy="442"/>
          </a:xfrm>
        </p:grpSpPr>
        <p:sp>
          <p:nvSpPr>
            <p:cNvPr id="228" name="Line 225"/>
            <p:cNvSpPr>
              <a:spLocks noChangeShapeType="1"/>
            </p:cNvSpPr>
            <p:nvPr/>
          </p:nvSpPr>
          <p:spPr bwMode="auto">
            <a:xfrm flipH="1">
              <a:off x="4176" y="3024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9" name="Text Box 226"/>
            <p:cNvSpPr txBox="1">
              <a:spLocks noChangeArrowheads="1"/>
            </p:cNvSpPr>
            <p:nvPr/>
          </p:nvSpPr>
          <p:spPr bwMode="auto">
            <a:xfrm>
              <a:off x="4272" y="2784"/>
              <a:ext cx="119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Execute &amp; Commit</a:t>
              </a:r>
            </a:p>
          </p:txBody>
        </p:sp>
      </p:grpSp>
      <p:grpSp>
        <p:nvGrpSpPr>
          <p:cNvPr id="230" name="Group 227"/>
          <p:cNvGrpSpPr>
            <a:grpSpLocks/>
          </p:cNvGrpSpPr>
          <p:nvPr/>
        </p:nvGrpSpPr>
        <p:grpSpPr bwMode="auto">
          <a:xfrm>
            <a:off x="2368550" y="1784920"/>
            <a:ext cx="3733800" cy="4191000"/>
            <a:chOff x="1296" y="1008"/>
            <a:chExt cx="2352" cy="2640"/>
          </a:xfrm>
        </p:grpSpPr>
        <p:sp>
          <p:nvSpPr>
            <p:cNvPr id="231" name="Line 228"/>
            <p:cNvSpPr>
              <a:spLocks noChangeShapeType="1"/>
            </p:cNvSpPr>
            <p:nvPr/>
          </p:nvSpPr>
          <p:spPr bwMode="auto">
            <a:xfrm flipH="1">
              <a:off x="1296" y="3072"/>
              <a:ext cx="2352" cy="1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32" name="Line 229"/>
            <p:cNvSpPr>
              <a:spLocks noChangeShapeType="1"/>
            </p:cNvSpPr>
            <p:nvPr/>
          </p:nvSpPr>
          <p:spPr bwMode="auto">
            <a:xfrm flipH="1">
              <a:off x="1296" y="3120"/>
              <a:ext cx="235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33" name="Line 230"/>
            <p:cNvSpPr>
              <a:spLocks noChangeShapeType="1"/>
            </p:cNvSpPr>
            <p:nvPr/>
          </p:nvSpPr>
          <p:spPr bwMode="auto">
            <a:xfrm flipH="1" flipV="1">
              <a:off x="2832" y="1008"/>
              <a:ext cx="816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34" name="Group 231"/>
          <p:cNvGrpSpPr>
            <a:grpSpLocks/>
          </p:cNvGrpSpPr>
          <p:nvPr/>
        </p:nvGrpSpPr>
        <p:grpSpPr bwMode="auto">
          <a:xfrm>
            <a:off x="2138363" y="1551558"/>
            <a:ext cx="2773362" cy="4587875"/>
            <a:chOff x="1151" y="861"/>
            <a:chExt cx="1747" cy="2890"/>
          </a:xfrm>
        </p:grpSpPr>
        <p:sp>
          <p:nvSpPr>
            <p:cNvPr id="235" name="Text Box 232"/>
            <p:cNvSpPr txBox="1">
              <a:spLocks noChangeArrowheads="1"/>
            </p:cNvSpPr>
            <p:nvPr/>
          </p:nvSpPr>
          <p:spPr bwMode="auto">
            <a:xfrm>
              <a:off x="1151" y="3069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36" name="Text Box 233"/>
            <p:cNvSpPr txBox="1">
              <a:spLocks noChangeArrowheads="1"/>
            </p:cNvSpPr>
            <p:nvPr/>
          </p:nvSpPr>
          <p:spPr bwMode="auto">
            <a:xfrm>
              <a:off x="1151" y="3501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37" name="Text Box 234"/>
            <p:cNvSpPr txBox="1">
              <a:spLocks noChangeArrowheads="1"/>
            </p:cNvSpPr>
            <p:nvPr/>
          </p:nvSpPr>
          <p:spPr bwMode="auto">
            <a:xfrm>
              <a:off x="2692" y="877"/>
              <a:ext cx="20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38" name="Text Box 235"/>
            <p:cNvSpPr txBox="1">
              <a:spLocks noChangeArrowheads="1"/>
            </p:cNvSpPr>
            <p:nvPr/>
          </p:nvSpPr>
          <p:spPr bwMode="auto">
            <a:xfrm>
              <a:off x="1787" y="861"/>
              <a:ext cx="54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&lt;x1&gt;</a:t>
              </a:r>
            </a:p>
          </p:txBody>
        </p:sp>
      </p:grpSp>
      <p:sp>
        <p:nvSpPr>
          <p:cNvPr id="239" name="Line 236"/>
          <p:cNvSpPr>
            <a:spLocks noChangeShapeType="1"/>
          </p:cNvSpPr>
          <p:nvPr/>
        </p:nvSpPr>
        <p:spPr bwMode="auto">
          <a:xfrm flipH="1" flipV="1">
            <a:off x="4806950" y="3689920"/>
            <a:ext cx="533400" cy="1295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240" name="Group 237"/>
          <p:cNvGrpSpPr>
            <a:grpSpLocks/>
          </p:cNvGrpSpPr>
          <p:nvPr/>
        </p:nvGrpSpPr>
        <p:grpSpPr bwMode="auto">
          <a:xfrm>
            <a:off x="3206750" y="3461320"/>
            <a:ext cx="1676400" cy="228600"/>
            <a:chOff x="3168" y="912"/>
            <a:chExt cx="432" cy="144"/>
          </a:xfrm>
        </p:grpSpPr>
        <p:sp>
          <p:nvSpPr>
            <p:cNvPr id="241" name="Line 23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42" name="Line 23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43" name="Line 240"/>
          <p:cNvSpPr>
            <a:spLocks noChangeShapeType="1"/>
          </p:cNvSpPr>
          <p:nvPr/>
        </p:nvSpPr>
        <p:spPr bwMode="auto">
          <a:xfrm flipV="1">
            <a:off x="5492750" y="3004120"/>
            <a:ext cx="152400" cy="1905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44" name="Text Box 241"/>
          <p:cNvSpPr txBox="1">
            <a:spLocks noChangeArrowheads="1"/>
          </p:cNvSpPr>
          <p:nvPr/>
        </p:nvSpPr>
        <p:spPr bwMode="auto">
          <a:xfrm>
            <a:off x="5416550" y="2699320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245" name="Text Box 242"/>
          <p:cNvSpPr txBox="1">
            <a:spLocks noChangeArrowheads="1"/>
          </p:cNvSpPr>
          <p:nvPr/>
        </p:nvSpPr>
        <p:spPr bwMode="auto">
          <a:xfrm>
            <a:off x="996950" y="4832920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83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239" grpId="0" animBg="1"/>
      <p:bldP spid="243" grpId="0" animBg="1"/>
      <p:bldP spid="244" grpId="0" autoUpdateAnimBg="0"/>
      <p:bldP spid="245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Physical Register Management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39750" y="4282926"/>
            <a:ext cx="6324601" cy="2198687"/>
            <a:chOff x="144" y="2599"/>
            <a:chExt cx="3984" cy="1385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44" y="2832"/>
              <a:ext cx="3984" cy="1152"/>
              <a:chOff x="144" y="2928"/>
              <a:chExt cx="3984" cy="1152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op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PR1</a:t>
                </a: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11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PR2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432" y="292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ex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use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211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144" y="321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auto">
              <a:xfrm>
                <a:off x="144" y="3504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672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1344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187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432" y="3648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144" y="3648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672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1344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187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144" y="3792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672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1104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1344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2" name="Rectangle 57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3" name="Rectangle 58"/>
              <p:cNvSpPr>
                <a:spLocks noChangeArrowheads="1"/>
              </p:cNvSpPr>
              <p:nvPr/>
            </p:nvSpPr>
            <p:spPr bwMode="auto">
              <a:xfrm>
                <a:off x="2640" y="292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Rd</a:t>
                </a:r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7" name="Rectangle 62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8" name="Rectangle 63"/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69" name="Rectangle 64"/>
              <p:cNvSpPr>
                <a:spLocks noChangeArrowheads="1"/>
              </p:cNvSpPr>
              <p:nvPr/>
            </p:nvSpPr>
            <p:spPr bwMode="auto">
              <a:xfrm>
                <a:off x="2640" y="3792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0" name="Rectangle 65"/>
              <p:cNvSpPr>
                <a:spLocks noChangeArrowheads="1"/>
              </p:cNvSpPr>
              <p:nvPr/>
            </p:nvSpPr>
            <p:spPr bwMode="auto">
              <a:xfrm>
                <a:off x="2640" y="3936"/>
                <a:ext cx="432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1" name="Rectangle 66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2" name="Rectangle 67"/>
              <p:cNvSpPr>
                <a:spLocks noChangeArrowheads="1"/>
              </p:cNvSpPr>
              <p:nvPr/>
            </p:nvSpPr>
            <p:spPr bwMode="auto">
              <a:xfrm>
                <a:off x="144" y="3936"/>
                <a:ext cx="28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3" name="Rectangle 6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4" name="Rectangle 69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3600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3600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8" name="Rectangle 73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79" name="Rectangle 74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0" name="Rectangle 75"/>
              <p:cNvSpPr>
                <a:spLocks noChangeArrowheads="1"/>
              </p:cNvSpPr>
              <p:nvPr/>
            </p:nvSpPr>
            <p:spPr bwMode="auto">
              <a:xfrm>
                <a:off x="3600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err="1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LPRd</a:t>
                </a:r>
                <a:endPara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2" name="Rectangle 77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3" name="Rectangle 78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4" name="Rectangle 79"/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6" name="Rectangle 81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7" name="Rectangle 82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88" name="Rectangle 83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528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" name="Text Box 84"/>
            <p:cNvSpPr txBox="1">
              <a:spLocks noChangeArrowheads="1"/>
            </p:cNvSpPr>
            <p:nvPr/>
          </p:nvSpPr>
          <p:spPr bwMode="auto">
            <a:xfrm>
              <a:off x="372" y="2599"/>
              <a:ext cx="47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ROB</a:t>
              </a:r>
            </a:p>
          </p:txBody>
        </p:sp>
      </p:grpSp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539750" y="5262413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sub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P6     </a:t>
            </a: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P5       x6                P3</a:t>
            </a:r>
          </a:p>
        </p:txBody>
      </p:sp>
      <p:sp>
        <p:nvSpPr>
          <p:cNvPr id="90" name="Text Box 86"/>
          <p:cNvSpPr txBox="1">
            <a:spLocks noChangeArrowheads="1"/>
          </p:cNvSpPr>
          <p:nvPr/>
        </p:nvSpPr>
        <p:spPr bwMode="auto">
          <a:xfrm>
            <a:off x="539750" y="5033813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 P1</a:t>
            </a:r>
          </a:p>
        </p:txBody>
      </p:sp>
      <p:sp>
        <p:nvSpPr>
          <p:cNvPr id="91" name="Text Box 87"/>
          <p:cNvSpPr txBox="1">
            <a:spLocks noChangeArrowheads="1"/>
          </p:cNvSpPr>
          <p:nvPr/>
        </p:nvSpPr>
        <p:spPr bwMode="auto">
          <a:xfrm>
            <a:off x="533400" y="5033813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    P0                      x3                </a:t>
            </a:r>
            <a:r>
              <a:rPr lang="en-US" sz="1800" dirty="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6559550" y="1909613"/>
            <a:ext cx="289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x1, 0(x3)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addi</a:t>
            </a: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x3, x1, #4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sub x6, x7,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ld x6, 0(x1)</a:t>
            </a:r>
          </a:p>
        </p:txBody>
      </p:sp>
      <p:grpSp>
        <p:nvGrpSpPr>
          <p:cNvPr id="93" name="Group 90"/>
          <p:cNvGrpSpPr>
            <a:grpSpLocks/>
          </p:cNvGrpSpPr>
          <p:nvPr/>
        </p:nvGrpSpPr>
        <p:grpSpPr bwMode="auto">
          <a:xfrm>
            <a:off x="5095875" y="1219051"/>
            <a:ext cx="1273175" cy="3052762"/>
            <a:chOff x="3014" y="669"/>
            <a:chExt cx="802" cy="1923"/>
          </a:xfrm>
        </p:grpSpPr>
        <p:sp>
          <p:nvSpPr>
            <p:cNvPr id="94" name="Text Box 91"/>
            <p:cNvSpPr txBox="1">
              <a:spLocks noChangeArrowheads="1"/>
            </p:cNvSpPr>
            <p:nvPr/>
          </p:nvSpPr>
          <p:spPr bwMode="auto">
            <a:xfrm>
              <a:off x="3014" y="669"/>
              <a:ext cx="80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Free List</a:t>
              </a: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168" y="163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168" y="177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168" y="192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3168" y="912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170" y="244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168" y="1056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3168" y="1200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3168" y="1344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3168" y="1488"/>
              <a:ext cx="430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>
              <a:off x="316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05" name="Line 102"/>
            <p:cNvSpPr>
              <a:spLocks noChangeShapeType="1"/>
            </p:cNvSpPr>
            <p:nvPr/>
          </p:nvSpPr>
          <p:spPr bwMode="auto">
            <a:xfrm>
              <a:off x="359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06" name="Group 103"/>
          <p:cNvGrpSpPr>
            <a:grpSpLocks/>
          </p:cNvGrpSpPr>
          <p:nvPr/>
        </p:nvGrpSpPr>
        <p:grpSpPr bwMode="auto">
          <a:xfrm>
            <a:off x="2747963" y="1142851"/>
            <a:ext cx="2135187" cy="3186112"/>
            <a:chOff x="1535" y="621"/>
            <a:chExt cx="1345" cy="2007"/>
          </a:xfrm>
        </p:grpSpPr>
        <p:grpSp>
          <p:nvGrpSpPr>
            <p:cNvPr id="107" name="Group 104"/>
            <p:cNvGrpSpPr>
              <a:grpSpLocks/>
            </p:cNvGrpSpPr>
            <p:nvPr/>
          </p:nvGrpSpPr>
          <p:grpSpPr bwMode="auto">
            <a:xfrm>
              <a:off x="1535" y="1581"/>
              <a:ext cx="1153" cy="231"/>
              <a:chOff x="1679" y="1533"/>
              <a:chExt cx="1153" cy="231"/>
            </a:xfrm>
          </p:grpSpPr>
          <p:sp>
            <p:nvSpPr>
              <p:cNvPr id="150" name="Rectangle 105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&lt;x6&gt;</a:t>
                </a:r>
              </a:p>
            </p:txBody>
          </p:sp>
          <p:sp>
            <p:nvSpPr>
              <p:cNvPr id="151" name="Text Box 106"/>
              <p:cNvSpPr txBox="1">
                <a:spLocks noChangeArrowheads="1"/>
              </p:cNvSpPr>
              <p:nvPr/>
            </p:nvSpPr>
            <p:spPr bwMode="auto">
              <a:xfrm>
                <a:off x="1679" y="153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P5</a:t>
                </a:r>
              </a:p>
            </p:txBody>
          </p:sp>
        </p:grpSp>
        <p:grpSp>
          <p:nvGrpSpPr>
            <p:cNvPr id="108" name="Group 107"/>
            <p:cNvGrpSpPr>
              <a:grpSpLocks/>
            </p:cNvGrpSpPr>
            <p:nvPr/>
          </p:nvGrpSpPr>
          <p:grpSpPr bwMode="auto">
            <a:xfrm>
              <a:off x="1535" y="1725"/>
              <a:ext cx="1153" cy="231"/>
              <a:chOff x="1679" y="1677"/>
              <a:chExt cx="1153" cy="231"/>
            </a:xfrm>
          </p:grpSpPr>
          <p:sp>
            <p:nvSpPr>
              <p:cNvPr id="148" name="Rectangle 108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&lt;x7&gt;</a:t>
                </a:r>
              </a:p>
            </p:txBody>
          </p:sp>
          <p:sp>
            <p:nvSpPr>
              <p:cNvPr id="149" name="Text Box 109"/>
              <p:cNvSpPr txBox="1">
                <a:spLocks noChangeArrowheads="1"/>
              </p:cNvSpPr>
              <p:nvPr/>
            </p:nvSpPr>
            <p:spPr bwMode="auto">
              <a:xfrm>
                <a:off x="1679" y="167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P6</a:t>
                </a:r>
              </a:p>
            </p:txBody>
          </p:sp>
        </p:grpSp>
        <p:grpSp>
          <p:nvGrpSpPr>
            <p:cNvPr id="109" name="Group 110"/>
            <p:cNvGrpSpPr>
              <a:grpSpLocks/>
            </p:cNvGrpSpPr>
            <p:nvPr/>
          </p:nvGrpSpPr>
          <p:grpSpPr bwMode="auto">
            <a:xfrm>
              <a:off x="1535" y="1869"/>
              <a:ext cx="1153" cy="231"/>
              <a:chOff x="1679" y="1821"/>
              <a:chExt cx="1153" cy="231"/>
            </a:xfrm>
          </p:grpSpPr>
          <p:sp>
            <p:nvSpPr>
              <p:cNvPr id="146" name="Rectangle 111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&lt;x3&gt;</a:t>
                </a:r>
              </a:p>
            </p:txBody>
          </p:sp>
          <p:sp>
            <p:nvSpPr>
              <p:cNvPr id="147" name="Text Box 112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P7</a:t>
                </a:r>
              </a:p>
            </p:txBody>
          </p:sp>
        </p:grpSp>
        <p:grpSp>
          <p:nvGrpSpPr>
            <p:cNvPr id="110" name="Group 113"/>
            <p:cNvGrpSpPr>
              <a:grpSpLocks/>
            </p:cNvGrpSpPr>
            <p:nvPr/>
          </p:nvGrpSpPr>
          <p:grpSpPr bwMode="auto">
            <a:xfrm>
              <a:off x="1535" y="861"/>
              <a:ext cx="1153" cy="231"/>
              <a:chOff x="1679" y="813"/>
              <a:chExt cx="1153" cy="231"/>
            </a:xfrm>
          </p:grpSpPr>
          <p:sp>
            <p:nvSpPr>
              <p:cNvPr id="144" name="Rectangle 11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5" name="Text Box 115"/>
              <p:cNvSpPr txBox="1">
                <a:spLocks noChangeArrowheads="1"/>
              </p:cNvSpPr>
              <p:nvPr/>
            </p:nvSpPr>
            <p:spPr bwMode="auto">
              <a:xfrm>
                <a:off x="1679" y="813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P0</a:t>
                </a:r>
              </a:p>
            </p:txBody>
          </p:sp>
        </p:grpSp>
        <p:grpSp>
          <p:nvGrpSpPr>
            <p:cNvPr id="111" name="Group 116"/>
            <p:cNvGrpSpPr>
              <a:grpSpLocks/>
            </p:cNvGrpSpPr>
            <p:nvPr/>
          </p:nvGrpSpPr>
          <p:grpSpPr bwMode="auto">
            <a:xfrm>
              <a:off x="1539" y="2397"/>
              <a:ext cx="1153" cy="231"/>
              <a:chOff x="1683" y="2349"/>
              <a:chExt cx="1153" cy="231"/>
            </a:xfrm>
          </p:grpSpPr>
          <p:sp>
            <p:nvSpPr>
              <p:cNvPr id="142" name="Rectangle 117"/>
              <p:cNvSpPr>
                <a:spLocks noChangeArrowheads="1"/>
              </p:cNvSpPr>
              <p:nvPr/>
            </p:nvSpPr>
            <p:spPr bwMode="auto">
              <a:xfrm>
                <a:off x="1972" y="240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3" name="Text Box 118"/>
              <p:cNvSpPr txBox="1">
                <a:spLocks noChangeArrowheads="1"/>
              </p:cNvSpPr>
              <p:nvPr/>
            </p:nvSpPr>
            <p:spPr bwMode="auto">
              <a:xfrm>
                <a:off x="1683" y="234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Pn</a:t>
                </a:r>
              </a:p>
            </p:txBody>
          </p:sp>
        </p:grpSp>
        <p:grpSp>
          <p:nvGrpSpPr>
            <p:cNvPr id="112" name="Group 119"/>
            <p:cNvGrpSpPr>
              <a:grpSpLocks/>
            </p:cNvGrpSpPr>
            <p:nvPr/>
          </p:nvGrpSpPr>
          <p:grpSpPr bwMode="auto">
            <a:xfrm>
              <a:off x="1535" y="1005"/>
              <a:ext cx="1153" cy="231"/>
              <a:chOff x="1679" y="957"/>
              <a:chExt cx="1153" cy="231"/>
            </a:xfrm>
          </p:grpSpPr>
          <p:sp>
            <p:nvSpPr>
              <p:cNvPr id="140" name="Rectangle 120"/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41" name="Text Box 121"/>
              <p:cNvSpPr txBox="1">
                <a:spLocks noChangeArrowheads="1"/>
              </p:cNvSpPr>
              <p:nvPr/>
            </p:nvSpPr>
            <p:spPr bwMode="auto">
              <a:xfrm>
                <a:off x="1679" y="957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P1</a:t>
                </a:r>
              </a:p>
            </p:txBody>
          </p:sp>
        </p:grpSp>
        <p:grpSp>
          <p:nvGrpSpPr>
            <p:cNvPr id="113" name="Group 122"/>
            <p:cNvGrpSpPr>
              <a:grpSpLocks/>
            </p:cNvGrpSpPr>
            <p:nvPr/>
          </p:nvGrpSpPr>
          <p:grpSpPr bwMode="auto">
            <a:xfrm>
              <a:off x="1535" y="1149"/>
              <a:ext cx="1153" cy="231"/>
              <a:chOff x="1679" y="1101"/>
              <a:chExt cx="1153" cy="231"/>
            </a:xfrm>
          </p:grpSpPr>
          <p:sp>
            <p:nvSpPr>
              <p:cNvPr id="138" name="Rectangle 123"/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9" name="Text Box 124"/>
              <p:cNvSpPr txBox="1">
                <a:spLocks noChangeArrowheads="1"/>
              </p:cNvSpPr>
              <p:nvPr/>
            </p:nvSpPr>
            <p:spPr bwMode="auto">
              <a:xfrm>
                <a:off x="1679" y="110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P2</a:t>
                </a:r>
              </a:p>
            </p:txBody>
          </p:sp>
        </p:grpSp>
        <p:grpSp>
          <p:nvGrpSpPr>
            <p:cNvPr id="114" name="Group 125"/>
            <p:cNvGrpSpPr>
              <a:grpSpLocks/>
            </p:cNvGrpSpPr>
            <p:nvPr/>
          </p:nvGrpSpPr>
          <p:grpSpPr bwMode="auto">
            <a:xfrm>
              <a:off x="1535" y="1293"/>
              <a:ext cx="1153" cy="231"/>
              <a:chOff x="1679" y="1245"/>
              <a:chExt cx="1153" cy="231"/>
            </a:xfrm>
          </p:grpSpPr>
          <p:sp>
            <p:nvSpPr>
              <p:cNvPr id="136" name="Rectangle 12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7" name="Text Box 127"/>
              <p:cNvSpPr txBox="1">
                <a:spLocks noChangeArrowheads="1"/>
              </p:cNvSpPr>
              <p:nvPr/>
            </p:nvSpPr>
            <p:spPr bwMode="auto">
              <a:xfrm>
                <a:off x="1679" y="1245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P3</a:t>
                </a:r>
              </a:p>
            </p:txBody>
          </p:sp>
        </p:grpSp>
        <p:grpSp>
          <p:nvGrpSpPr>
            <p:cNvPr id="115" name="Group 128"/>
            <p:cNvGrpSpPr>
              <a:grpSpLocks/>
            </p:cNvGrpSpPr>
            <p:nvPr/>
          </p:nvGrpSpPr>
          <p:grpSpPr bwMode="auto">
            <a:xfrm>
              <a:off x="1535" y="1437"/>
              <a:ext cx="1153" cy="231"/>
              <a:chOff x="1679" y="1389"/>
              <a:chExt cx="1153" cy="231"/>
            </a:xfrm>
          </p:grpSpPr>
          <p:sp>
            <p:nvSpPr>
              <p:cNvPr id="134" name="Rectangle 129"/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5" name="Text Box 130"/>
              <p:cNvSpPr txBox="1">
                <a:spLocks noChangeArrowheads="1"/>
              </p:cNvSpPr>
              <p:nvPr/>
            </p:nvSpPr>
            <p:spPr bwMode="auto">
              <a:xfrm>
                <a:off x="1679" y="1389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P4</a:t>
                </a:r>
              </a:p>
            </p:txBody>
          </p:sp>
        </p:grp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1824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8" name="Text Box 133"/>
            <p:cNvSpPr txBox="1">
              <a:spLocks noChangeArrowheads="1"/>
            </p:cNvSpPr>
            <p:nvPr/>
          </p:nvSpPr>
          <p:spPr bwMode="auto">
            <a:xfrm>
              <a:off x="1631" y="621"/>
              <a:ext cx="12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Physical </a:t>
              </a:r>
              <a:r>
                <a:rPr lang="en-US" sz="2000" i="1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Regs</a:t>
              </a:r>
              <a:endParaRPr lang="en-US" sz="2000" i="1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19" name="Rectangle 134"/>
            <p:cNvSpPr>
              <a:spLocks noChangeArrowheads="1"/>
            </p:cNvSpPr>
            <p:nvPr/>
          </p:nvSpPr>
          <p:spPr bwMode="auto">
            <a:xfrm>
              <a:off x="2688" y="163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20" name="Rectangle 135"/>
            <p:cNvSpPr>
              <a:spLocks noChangeArrowheads="1"/>
            </p:cNvSpPr>
            <p:nvPr/>
          </p:nvSpPr>
          <p:spPr bwMode="auto">
            <a:xfrm>
              <a:off x="2688" y="177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121" name="Rectangle 136"/>
            <p:cNvSpPr>
              <a:spLocks noChangeArrowheads="1"/>
            </p:cNvSpPr>
            <p:nvPr/>
          </p:nvSpPr>
          <p:spPr bwMode="auto">
            <a:xfrm>
              <a:off x="2688" y="192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  <a:endPara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2688" y="912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2689" y="244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688" y="1056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5" name="Rectangle 140"/>
            <p:cNvSpPr>
              <a:spLocks noChangeArrowheads="1"/>
            </p:cNvSpPr>
            <p:nvPr/>
          </p:nvSpPr>
          <p:spPr bwMode="auto">
            <a:xfrm>
              <a:off x="2688" y="1200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6" name="Rectangle 141"/>
            <p:cNvSpPr>
              <a:spLocks noChangeArrowheads="1"/>
            </p:cNvSpPr>
            <p:nvPr/>
          </p:nvSpPr>
          <p:spPr bwMode="auto">
            <a:xfrm>
              <a:off x="2688" y="134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7" name="Rectangle 142"/>
            <p:cNvSpPr>
              <a:spLocks noChangeArrowheads="1"/>
            </p:cNvSpPr>
            <p:nvPr/>
          </p:nvSpPr>
          <p:spPr bwMode="auto">
            <a:xfrm>
              <a:off x="2688" y="1488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8" name="Line 143"/>
            <p:cNvSpPr>
              <a:spLocks noChangeShapeType="1"/>
            </p:cNvSpPr>
            <p:nvPr/>
          </p:nvSpPr>
          <p:spPr bwMode="auto">
            <a:xfrm>
              <a:off x="2688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9" name="Line 144"/>
            <p:cNvSpPr>
              <a:spLocks noChangeShapeType="1"/>
            </p:cNvSpPr>
            <p:nvPr/>
          </p:nvSpPr>
          <p:spPr bwMode="auto">
            <a:xfrm>
              <a:off x="2879" y="2064"/>
              <a:ext cx="0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grpSp>
          <p:nvGrpSpPr>
            <p:cNvPr id="130" name="Group 145"/>
            <p:cNvGrpSpPr>
              <a:grpSpLocks/>
            </p:cNvGrpSpPr>
            <p:nvPr/>
          </p:nvGrpSpPr>
          <p:grpSpPr bwMode="auto">
            <a:xfrm>
              <a:off x="1535" y="2013"/>
              <a:ext cx="1153" cy="231"/>
              <a:chOff x="1679" y="1821"/>
              <a:chExt cx="1153" cy="231"/>
            </a:xfrm>
          </p:grpSpPr>
          <p:sp>
            <p:nvSpPr>
              <p:cNvPr id="132" name="Rectangle 146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864" cy="14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33" name="Text Box 147"/>
              <p:cNvSpPr txBox="1">
                <a:spLocks noChangeArrowheads="1"/>
              </p:cNvSpPr>
              <p:nvPr/>
            </p:nvSpPr>
            <p:spPr bwMode="auto">
              <a:xfrm>
                <a:off x="1679" y="1821"/>
                <a:ext cx="29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rPr>
                  <a:t>P8</a:t>
                </a:r>
              </a:p>
            </p:txBody>
          </p:sp>
        </p:grpSp>
        <p:sp>
          <p:nvSpPr>
            <p:cNvPr id="131" name="Rectangle 148"/>
            <p:cNvSpPr>
              <a:spLocks noChangeArrowheads="1"/>
            </p:cNvSpPr>
            <p:nvPr/>
          </p:nvSpPr>
          <p:spPr bwMode="auto">
            <a:xfrm>
              <a:off x="2688" y="2064"/>
              <a:ext cx="191" cy="14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52" name="Group 149"/>
          <p:cNvGrpSpPr>
            <a:grpSpLocks/>
          </p:cNvGrpSpPr>
          <p:nvPr/>
        </p:nvGrpSpPr>
        <p:grpSpPr bwMode="auto">
          <a:xfrm>
            <a:off x="5340350" y="1604813"/>
            <a:ext cx="685800" cy="228600"/>
            <a:chOff x="3168" y="912"/>
            <a:chExt cx="432" cy="144"/>
          </a:xfrm>
        </p:grpSpPr>
        <p:sp>
          <p:nvSpPr>
            <p:cNvPr id="153" name="Line 150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4" name="Line 151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55" name="Text Box 152"/>
          <p:cNvSpPr txBox="1">
            <a:spLocks noChangeArrowheads="1"/>
          </p:cNvSpPr>
          <p:nvPr/>
        </p:nvSpPr>
        <p:spPr bwMode="auto">
          <a:xfrm>
            <a:off x="539750" y="4805213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ld    </a:t>
            </a:r>
            <a:r>
              <a:rPr lang="en-US" sz="1800" dirty="0" err="1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p</a:t>
            </a:r>
            <a:r>
              <a:rPr lang="en-US" sz="1800" dirty="0">
                <a:solidFill>
                  <a:srgbClr val="09213B"/>
                </a:solidFill>
                <a:latin typeface="Verdana" charset="0"/>
                <a:ea typeface="ＭＳ Ｐゴシック"/>
                <a:cs typeface="ＭＳ Ｐゴシック"/>
              </a:rPr>
              <a:t>     P7                      x1                P0</a:t>
            </a:r>
          </a:p>
        </p:txBody>
      </p:sp>
      <p:grpSp>
        <p:nvGrpSpPr>
          <p:cNvPr id="156" name="Group 153"/>
          <p:cNvGrpSpPr>
            <a:grpSpLocks/>
          </p:cNvGrpSpPr>
          <p:nvPr/>
        </p:nvGrpSpPr>
        <p:grpSpPr bwMode="auto">
          <a:xfrm>
            <a:off x="468312" y="1147613"/>
            <a:ext cx="2035175" cy="2574925"/>
            <a:chOff x="99" y="624"/>
            <a:chExt cx="1282" cy="1622"/>
          </a:xfrm>
        </p:grpSpPr>
        <p:grpSp>
          <p:nvGrpSpPr>
            <p:cNvPr id="157" name="Group 154"/>
            <p:cNvGrpSpPr>
              <a:grpSpLocks/>
            </p:cNvGrpSpPr>
            <p:nvPr/>
          </p:nvGrpSpPr>
          <p:grpSpPr bwMode="auto">
            <a:xfrm>
              <a:off x="99" y="1005"/>
              <a:ext cx="1153" cy="1241"/>
              <a:chOff x="243" y="957"/>
              <a:chExt cx="1153" cy="1241"/>
            </a:xfrm>
          </p:grpSpPr>
          <p:grpSp>
            <p:nvGrpSpPr>
              <p:cNvPr id="159" name="Group 155"/>
              <p:cNvGrpSpPr>
                <a:grpSpLocks/>
              </p:cNvGrpSpPr>
              <p:nvPr/>
            </p:nvGrpSpPr>
            <p:grpSpPr bwMode="auto">
              <a:xfrm>
                <a:off x="243" y="1677"/>
                <a:ext cx="1153" cy="233"/>
                <a:chOff x="243" y="1677"/>
                <a:chExt cx="1153" cy="233"/>
              </a:xfrm>
            </p:grpSpPr>
            <p:sp>
              <p:nvSpPr>
                <p:cNvPr id="181" name="Rectangle 156"/>
                <p:cNvSpPr>
                  <a:spLocks noChangeArrowheads="1"/>
                </p:cNvSpPr>
                <p:nvPr/>
              </p:nvSpPr>
              <p:spPr bwMode="auto">
                <a:xfrm>
                  <a:off x="532" y="172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82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3" y="167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x5</a:t>
                  </a:r>
                </a:p>
              </p:txBody>
            </p:sp>
          </p:grpSp>
          <p:grpSp>
            <p:nvGrpSpPr>
              <p:cNvPr id="160" name="Group 158"/>
              <p:cNvGrpSpPr>
                <a:grpSpLocks/>
              </p:cNvGrpSpPr>
              <p:nvPr/>
            </p:nvGrpSpPr>
            <p:grpSpPr bwMode="auto">
              <a:xfrm>
                <a:off x="243" y="1821"/>
                <a:ext cx="1153" cy="233"/>
                <a:chOff x="243" y="1821"/>
                <a:chExt cx="1153" cy="233"/>
              </a:xfrm>
            </p:grpSpPr>
            <p:sp>
              <p:nvSpPr>
                <p:cNvPr id="179" name="Rectangle 159"/>
                <p:cNvSpPr>
                  <a:spLocks noChangeArrowheads="1"/>
                </p:cNvSpPr>
                <p:nvPr/>
              </p:nvSpPr>
              <p:spPr bwMode="auto">
                <a:xfrm>
                  <a:off x="532" y="187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P5</a:t>
                  </a:r>
                </a:p>
              </p:txBody>
            </p:sp>
            <p:sp>
              <p:nvSpPr>
                <p:cNvPr id="180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43" y="182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x6</a:t>
                  </a:r>
                </a:p>
              </p:txBody>
            </p:sp>
          </p:grpSp>
          <p:grpSp>
            <p:nvGrpSpPr>
              <p:cNvPr id="161" name="Group 161"/>
              <p:cNvGrpSpPr>
                <a:grpSpLocks/>
              </p:cNvGrpSpPr>
              <p:nvPr/>
            </p:nvGrpSpPr>
            <p:grpSpPr bwMode="auto">
              <a:xfrm>
                <a:off x="243" y="1965"/>
                <a:ext cx="1153" cy="233"/>
                <a:chOff x="243" y="1965"/>
                <a:chExt cx="1153" cy="233"/>
              </a:xfrm>
            </p:grpSpPr>
            <p:sp>
              <p:nvSpPr>
                <p:cNvPr id="177" name="Rectangle 162"/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P6</a:t>
                  </a:r>
                </a:p>
              </p:txBody>
            </p:sp>
            <p:sp>
              <p:nvSpPr>
                <p:cNvPr id="178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43" y="196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x7</a:t>
                  </a:r>
                </a:p>
              </p:txBody>
            </p:sp>
          </p:grpSp>
          <p:grpSp>
            <p:nvGrpSpPr>
              <p:cNvPr id="162" name="Group 164"/>
              <p:cNvGrpSpPr>
                <a:grpSpLocks/>
              </p:cNvGrpSpPr>
              <p:nvPr/>
            </p:nvGrpSpPr>
            <p:grpSpPr bwMode="auto">
              <a:xfrm>
                <a:off x="243" y="957"/>
                <a:ext cx="1153" cy="233"/>
                <a:chOff x="243" y="957"/>
                <a:chExt cx="1153" cy="233"/>
              </a:xfrm>
            </p:grpSpPr>
            <p:sp>
              <p:nvSpPr>
                <p:cNvPr id="175" name="Rectangle 165"/>
                <p:cNvSpPr>
                  <a:spLocks noChangeArrowheads="1"/>
                </p:cNvSpPr>
                <p:nvPr/>
              </p:nvSpPr>
              <p:spPr bwMode="auto">
                <a:xfrm>
                  <a:off x="532" y="1008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6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43" y="957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x0</a:t>
                  </a:r>
                </a:p>
              </p:txBody>
            </p:sp>
          </p:grpSp>
          <p:grpSp>
            <p:nvGrpSpPr>
              <p:cNvPr id="163" name="Group 167"/>
              <p:cNvGrpSpPr>
                <a:grpSpLocks/>
              </p:cNvGrpSpPr>
              <p:nvPr/>
            </p:nvGrpSpPr>
            <p:grpSpPr bwMode="auto">
              <a:xfrm>
                <a:off x="243" y="1101"/>
                <a:ext cx="1153" cy="233"/>
                <a:chOff x="243" y="1101"/>
                <a:chExt cx="1153" cy="233"/>
              </a:xfrm>
            </p:grpSpPr>
            <p:sp>
              <p:nvSpPr>
                <p:cNvPr id="173" name="Rectangle 168"/>
                <p:cNvSpPr>
                  <a:spLocks noChangeArrowheads="1"/>
                </p:cNvSpPr>
                <p:nvPr/>
              </p:nvSpPr>
              <p:spPr bwMode="auto">
                <a:xfrm>
                  <a:off x="532" y="1152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P8</a:t>
                  </a:r>
                </a:p>
              </p:txBody>
            </p:sp>
            <p:sp>
              <p:nvSpPr>
                <p:cNvPr id="174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43" y="1101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x1</a:t>
                  </a:r>
                </a:p>
              </p:txBody>
            </p:sp>
          </p:grpSp>
          <p:grpSp>
            <p:nvGrpSpPr>
              <p:cNvPr id="164" name="Group 170"/>
              <p:cNvGrpSpPr>
                <a:grpSpLocks/>
              </p:cNvGrpSpPr>
              <p:nvPr/>
            </p:nvGrpSpPr>
            <p:grpSpPr bwMode="auto">
              <a:xfrm>
                <a:off x="243" y="1245"/>
                <a:ext cx="1153" cy="233"/>
                <a:chOff x="243" y="1245"/>
                <a:chExt cx="1153" cy="233"/>
              </a:xfrm>
            </p:grpSpPr>
            <p:sp>
              <p:nvSpPr>
                <p:cNvPr id="171" name="Rectangle 171"/>
                <p:cNvSpPr>
                  <a:spLocks noChangeArrowheads="1"/>
                </p:cNvSpPr>
                <p:nvPr/>
              </p:nvSpPr>
              <p:spPr bwMode="auto">
                <a:xfrm>
                  <a:off x="532" y="1296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72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43" y="1245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x2</a:t>
                  </a:r>
                </a:p>
              </p:txBody>
            </p:sp>
          </p:grpSp>
          <p:grpSp>
            <p:nvGrpSpPr>
              <p:cNvPr id="165" name="Group 173"/>
              <p:cNvGrpSpPr>
                <a:grpSpLocks/>
              </p:cNvGrpSpPr>
              <p:nvPr/>
            </p:nvGrpSpPr>
            <p:grpSpPr bwMode="auto">
              <a:xfrm>
                <a:off x="243" y="1389"/>
                <a:ext cx="1153" cy="233"/>
                <a:chOff x="243" y="1389"/>
                <a:chExt cx="1153" cy="233"/>
              </a:xfrm>
            </p:grpSpPr>
            <p:sp>
              <p:nvSpPr>
                <p:cNvPr id="169" name="Rectangle 174"/>
                <p:cNvSpPr>
                  <a:spLocks noChangeArrowheads="1"/>
                </p:cNvSpPr>
                <p:nvPr/>
              </p:nvSpPr>
              <p:spPr bwMode="auto">
                <a:xfrm>
                  <a:off x="532" y="1440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P7</a:t>
                  </a:r>
                </a:p>
              </p:txBody>
            </p:sp>
            <p:sp>
              <p:nvSpPr>
                <p:cNvPr id="170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43" y="1389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x3</a:t>
                  </a:r>
                </a:p>
              </p:txBody>
            </p:sp>
          </p:grpSp>
          <p:grpSp>
            <p:nvGrpSpPr>
              <p:cNvPr id="166" name="Group 176"/>
              <p:cNvGrpSpPr>
                <a:grpSpLocks/>
              </p:cNvGrpSpPr>
              <p:nvPr/>
            </p:nvGrpSpPr>
            <p:grpSpPr bwMode="auto">
              <a:xfrm>
                <a:off x="243" y="1533"/>
                <a:ext cx="1153" cy="233"/>
                <a:chOff x="243" y="1533"/>
                <a:chExt cx="1153" cy="233"/>
              </a:xfrm>
            </p:grpSpPr>
            <p:sp>
              <p:nvSpPr>
                <p:cNvPr id="167" name="Rectangle 177"/>
                <p:cNvSpPr>
                  <a:spLocks noChangeArrowheads="1"/>
                </p:cNvSpPr>
                <p:nvPr/>
              </p:nvSpPr>
              <p:spPr bwMode="auto">
                <a:xfrm>
                  <a:off x="532" y="1584"/>
                  <a:ext cx="864" cy="144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endParaRPr lang="en-US" sz="1800">
                    <a:solidFill>
                      <a:prstClr val="black"/>
                    </a:solidFill>
                    <a:latin typeface="Verdana" charset="0"/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8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43" y="1533"/>
                  <a:ext cx="295" cy="23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solidFill>
                        <a:prstClr val="black"/>
                      </a:solidFill>
                      <a:latin typeface="Verdana" charset="0"/>
                      <a:ea typeface="ＭＳ Ｐゴシック"/>
                      <a:cs typeface="ＭＳ Ｐゴシック"/>
                    </a:rPr>
                    <a:t>x4</a:t>
                  </a:r>
                </a:p>
              </p:txBody>
            </p:sp>
          </p:grpSp>
        </p:grpSp>
        <p:sp>
          <p:nvSpPr>
            <p:cNvPr id="158" name="Text Box 179"/>
            <p:cNvSpPr txBox="1">
              <a:spLocks noChangeArrowheads="1"/>
            </p:cNvSpPr>
            <p:nvPr/>
          </p:nvSpPr>
          <p:spPr bwMode="auto">
            <a:xfrm>
              <a:off x="288" y="624"/>
              <a:ext cx="1093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Rename Table</a:t>
              </a:r>
            </a:p>
          </p:txBody>
        </p:sp>
      </p:grpSp>
      <p:grpSp>
        <p:nvGrpSpPr>
          <p:cNvPr id="183" name="Group 180"/>
          <p:cNvGrpSpPr>
            <a:grpSpLocks/>
          </p:cNvGrpSpPr>
          <p:nvPr/>
        </p:nvGrpSpPr>
        <p:grpSpPr bwMode="auto">
          <a:xfrm>
            <a:off x="920750" y="1981051"/>
            <a:ext cx="846138" cy="366712"/>
            <a:chOff x="384" y="1149"/>
            <a:chExt cx="533" cy="231"/>
          </a:xfrm>
        </p:grpSpPr>
        <p:grpSp>
          <p:nvGrpSpPr>
            <p:cNvPr id="184" name="Group 181"/>
            <p:cNvGrpSpPr>
              <a:grpSpLocks/>
            </p:cNvGrpSpPr>
            <p:nvPr/>
          </p:nvGrpSpPr>
          <p:grpSpPr bwMode="auto">
            <a:xfrm>
              <a:off x="384" y="1200"/>
              <a:ext cx="288" cy="144"/>
              <a:chOff x="3168" y="912"/>
              <a:chExt cx="432" cy="144"/>
            </a:xfrm>
          </p:grpSpPr>
          <p:sp>
            <p:nvSpPr>
              <p:cNvPr id="186" name="Line 18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87" name="Line 18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85" name="Text Box 184"/>
            <p:cNvSpPr txBox="1">
              <a:spLocks noChangeArrowheads="1"/>
            </p:cNvSpPr>
            <p:nvPr/>
          </p:nvSpPr>
          <p:spPr bwMode="auto">
            <a:xfrm>
              <a:off x="623" y="114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P0</a:t>
              </a:r>
            </a:p>
          </p:txBody>
        </p:sp>
      </p:grpSp>
      <p:sp>
        <p:nvSpPr>
          <p:cNvPr id="188" name="Text Box 185"/>
          <p:cNvSpPr txBox="1">
            <a:spLocks noChangeArrowheads="1"/>
          </p:cNvSpPr>
          <p:nvPr/>
        </p:nvSpPr>
        <p:spPr bwMode="auto">
          <a:xfrm>
            <a:off x="5264150" y="4805213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189" name="Text Box 186"/>
          <p:cNvSpPr txBox="1">
            <a:spLocks noChangeArrowheads="1"/>
          </p:cNvSpPr>
          <p:nvPr/>
        </p:nvSpPr>
        <p:spPr bwMode="auto">
          <a:xfrm>
            <a:off x="5264150" y="5033813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  <p:grpSp>
        <p:nvGrpSpPr>
          <p:cNvPr id="190" name="Group 187"/>
          <p:cNvGrpSpPr>
            <a:grpSpLocks/>
          </p:cNvGrpSpPr>
          <p:nvPr/>
        </p:nvGrpSpPr>
        <p:grpSpPr bwMode="auto">
          <a:xfrm>
            <a:off x="5340350" y="1833413"/>
            <a:ext cx="685800" cy="228600"/>
            <a:chOff x="3168" y="912"/>
            <a:chExt cx="432" cy="144"/>
          </a:xfrm>
        </p:grpSpPr>
        <p:sp>
          <p:nvSpPr>
            <p:cNvPr id="191" name="Line 188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92" name="Line 189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93" name="Group 190"/>
          <p:cNvGrpSpPr>
            <a:grpSpLocks/>
          </p:cNvGrpSpPr>
          <p:nvPr/>
        </p:nvGrpSpPr>
        <p:grpSpPr bwMode="auto">
          <a:xfrm>
            <a:off x="920750" y="2438251"/>
            <a:ext cx="846138" cy="366712"/>
            <a:chOff x="384" y="1437"/>
            <a:chExt cx="533" cy="231"/>
          </a:xfrm>
        </p:grpSpPr>
        <p:grpSp>
          <p:nvGrpSpPr>
            <p:cNvPr id="194" name="Group 191"/>
            <p:cNvGrpSpPr>
              <a:grpSpLocks/>
            </p:cNvGrpSpPr>
            <p:nvPr/>
          </p:nvGrpSpPr>
          <p:grpSpPr bwMode="auto">
            <a:xfrm>
              <a:off x="384" y="1488"/>
              <a:ext cx="288" cy="144"/>
              <a:chOff x="3168" y="912"/>
              <a:chExt cx="432" cy="144"/>
            </a:xfrm>
          </p:grpSpPr>
          <p:sp>
            <p:nvSpPr>
              <p:cNvPr id="196" name="Line 192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97" name="Line 193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95" name="Text Box 194"/>
            <p:cNvSpPr txBox="1">
              <a:spLocks noChangeArrowheads="1"/>
            </p:cNvSpPr>
            <p:nvPr/>
          </p:nvSpPr>
          <p:spPr bwMode="auto">
            <a:xfrm>
              <a:off x="623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09213B"/>
                  </a:solidFill>
                  <a:latin typeface="Verdana" charset="0"/>
                  <a:ea typeface="ＭＳ Ｐゴシック"/>
                  <a:cs typeface="ＭＳ Ｐゴシック"/>
                </a:rPr>
                <a:t>P1</a:t>
              </a:r>
            </a:p>
          </p:txBody>
        </p:sp>
      </p:grpSp>
      <p:sp>
        <p:nvSpPr>
          <p:cNvPr id="198" name="Text Box 195"/>
          <p:cNvSpPr txBox="1">
            <a:spLocks noChangeArrowheads="1"/>
          </p:cNvSpPr>
          <p:nvPr/>
        </p:nvSpPr>
        <p:spPr bwMode="auto">
          <a:xfrm>
            <a:off x="5264150" y="5262413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P5</a:t>
            </a:r>
          </a:p>
        </p:txBody>
      </p:sp>
      <p:grpSp>
        <p:nvGrpSpPr>
          <p:cNvPr id="199" name="Group 196"/>
          <p:cNvGrpSpPr>
            <a:grpSpLocks/>
          </p:cNvGrpSpPr>
          <p:nvPr/>
        </p:nvGrpSpPr>
        <p:grpSpPr bwMode="auto">
          <a:xfrm>
            <a:off x="920750" y="3124051"/>
            <a:ext cx="846138" cy="366712"/>
            <a:chOff x="384" y="1869"/>
            <a:chExt cx="533" cy="231"/>
          </a:xfrm>
        </p:grpSpPr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84" y="1920"/>
              <a:ext cx="288" cy="144"/>
              <a:chOff x="3168" y="912"/>
              <a:chExt cx="432" cy="144"/>
            </a:xfrm>
          </p:grpSpPr>
          <p:sp>
            <p:nvSpPr>
              <p:cNvPr id="202" name="Line 19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03" name="Line 19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01" name="Text Box 200"/>
            <p:cNvSpPr txBox="1">
              <a:spLocks noChangeArrowheads="1"/>
            </p:cNvSpPr>
            <p:nvPr/>
          </p:nvSpPr>
          <p:spPr bwMode="auto">
            <a:xfrm>
              <a:off x="623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P3</a:t>
              </a:r>
            </a:p>
          </p:txBody>
        </p:sp>
      </p:grpSp>
      <p:grpSp>
        <p:nvGrpSpPr>
          <p:cNvPr id="204" name="Group 201"/>
          <p:cNvGrpSpPr>
            <a:grpSpLocks/>
          </p:cNvGrpSpPr>
          <p:nvPr/>
        </p:nvGrpSpPr>
        <p:grpSpPr bwMode="auto">
          <a:xfrm>
            <a:off x="5340350" y="2062013"/>
            <a:ext cx="685800" cy="228600"/>
            <a:chOff x="3168" y="912"/>
            <a:chExt cx="432" cy="144"/>
          </a:xfrm>
        </p:grpSpPr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06" name="Line 20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07" name="Text Box 204"/>
          <p:cNvSpPr txBox="1">
            <a:spLocks noChangeArrowheads="1"/>
          </p:cNvSpPr>
          <p:nvPr/>
        </p:nvSpPr>
        <p:spPr bwMode="auto">
          <a:xfrm>
            <a:off x="5264150" y="5491013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P1</a:t>
            </a:r>
          </a:p>
        </p:txBody>
      </p:sp>
      <p:grpSp>
        <p:nvGrpSpPr>
          <p:cNvPr id="208" name="Group 205"/>
          <p:cNvGrpSpPr>
            <a:grpSpLocks/>
          </p:cNvGrpSpPr>
          <p:nvPr/>
        </p:nvGrpSpPr>
        <p:grpSpPr bwMode="auto">
          <a:xfrm>
            <a:off x="1377950" y="2438251"/>
            <a:ext cx="846138" cy="366712"/>
            <a:chOff x="672" y="1437"/>
            <a:chExt cx="533" cy="231"/>
          </a:xfrm>
        </p:grpSpPr>
        <p:grpSp>
          <p:nvGrpSpPr>
            <p:cNvPr id="209" name="Group 206"/>
            <p:cNvGrpSpPr>
              <a:grpSpLocks/>
            </p:cNvGrpSpPr>
            <p:nvPr/>
          </p:nvGrpSpPr>
          <p:grpSpPr bwMode="auto">
            <a:xfrm>
              <a:off x="672" y="1488"/>
              <a:ext cx="288" cy="144"/>
              <a:chOff x="3168" y="912"/>
              <a:chExt cx="432" cy="144"/>
            </a:xfrm>
          </p:grpSpPr>
          <p:sp>
            <p:nvSpPr>
              <p:cNvPr id="211" name="Line 207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12" name="Line 208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10" name="Text Box 209"/>
            <p:cNvSpPr txBox="1">
              <a:spLocks noChangeArrowheads="1"/>
            </p:cNvSpPr>
            <p:nvPr/>
          </p:nvSpPr>
          <p:spPr bwMode="auto">
            <a:xfrm>
              <a:off x="911" y="1437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P2</a:t>
              </a:r>
            </a:p>
          </p:txBody>
        </p:sp>
      </p:grpSp>
      <p:sp>
        <p:nvSpPr>
          <p:cNvPr id="213" name="Text Box 210"/>
          <p:cNvSpPr txBox="1">
            <a:spLocks noChangeArrowheads="1"/>
          </p:cNvSpPr>
          <p:nvPr/>
        </p:nvSpPr>
        <p:spPr bwMode="auto">
          <a:xfrm>
            <a:off x="539750" y="5491013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add         P1            P3      x3                P2</a:t>
            </a:r>
          </a:p>
        </p:txBody>
      </p:sp>
      <p:sp>
        <p:nvSpPr>
          <p:cNvPr id="214" name="Text Box 211"/>
          <p:cNvSpPr txBox="1">
            <a:spLocks noChangeArrowheads="1"/>
          </p:cNvSpPr>
          <p:nvPr/>
        </p:nvSpPr>
        <p:spPr bwMode="auto">
          <a:xfrm>
            <a:off x="539750" y="5719613"/>
            <a:ext cx="6324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 err="1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          ld           P0                       x6                P4</a:t>
            </a:r>
          </a:p>
        </p:txBody>
      </p:sp>
      <p:sp>
        <p:nvSpPr>
          <p:cNvPr id="215" name="Text Box 212"/>
          <p:cNvSpPr txBox="1">
            <a:spLocks noChangeArrowheads="1"/>
          </p:cNvSpPr>
          <p:nvPr/>
        </p:nvSpPr>
        <p:spPr bwMode="auto">
          <a:xfrm>
            <a:off x="5264150" y="5719613"/>
            <a:ext cx="533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P3</a:t>
            </a:r>
          </a:p>
        </p:txBody>
      </p:sp>
      <p:grpSp>
        <p:nvGrpSpPr>
          <p:cNvPr id="216" name="Group 213"/>
          <p:cNvGrpSpPr>
            <a:grpSpLocks/>
          </p:cNvGrpSpPr>
          <p:nvPr/>
        </p:nvGrpSpPr>
        <p:grpSpPr bwMode="auto">
          <a:xfrm>
            <a:off x="5340350" y="2290613"/>
            <a:ext cx="685800" cy="228600"/>
            <a:chOff x="3168" y="912"/>
            <a:chExt cx="432" cy="144"/>
          </a:xfrm>
        </p:grpSpPr>
        <p:sp>
          <p:nvSpPr>
            <p:cNvPr id="217" name="Line 214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19" name="Group 216"/>
          <p:cNvGrpSpPr>
            <a:grpSpLocks/>
          </p:cNvGrpSpPr>
          <p:nvPr/>
        </p:nvGrpSpPr>
        <p:grpSpPr bwMode="auto">
          <a:xfrm>
            <a:off x="1377950" y="3124051"/>
            <a:ext cx="846138" cy="366712"/>
            <a:chOff x="672" y="1869"/>
            <a:chExt cx="533" cy="231"/>
          </a:xfrm>
        </p:grpSpPr>
        <p:grpSp>
          <p:nvGrpSpPr>
            <p:cNvPr id="220" name="Group 217"/>
            <p:cNvGrpSpPr>
              <a:grpSpLocks/>
            </p:cNvGrpSpPr>
            <p:nvPr/>
          </p:nvGrpSpPr>
          <p:grpSpPr bwMode="auto">
            <a:xfrm>
              <a:off x="672" y="1920"/>
              <a:ext cx="288" cy="144"/>
              <a:chOff x="3168" y="912"/>
              <a:chExt cx="432" cy="144"/>
            </a:xfrm>
          </p:grpSpPr>
          <p:sp>
            <p:nvSpPr>
              <p:cNvPr id="222" name="Line 218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223" name="Line 219"/>
              <p:cNvSpPr>
                <a:spLocks noChangeShapeType="1"/>
              </p:cNvSpPr>
              <p:nvPr/>
            </p:nvSpPr>
            <p:spPr bwMode="auto">
              <a:xfrm flipV="1">
                <a:off x="3168" y="912"/>
                <a:ext cx="43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-110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221" name="Text Box 220"/>
            <p:cNvSpPr txBox="1">
              <a:spLocks noChangeArrowheads="1"/>
            </p:cNvSpPr>
            <p:nvPr/>
          </p:nvSpPr>
          <p:spPr bwMode="auto">
            <a:xfrm>
              <a:off x="911" y="1869"/>
              <a:ext cx="2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P4</a:t>
              </a:r>
            </a:p>
          </p:txBody>
        </p:sp>
      </p:grpSp>
      <p:grpSp>
        <p:nvGrpSpPr>
          <p:cNvPr id="224" name="Group 221"/>
          <p:cNvGrpSpPr>
            <a:grpSpLocks/>
          </p:cNvGrpSpPr>
          <p:nvPr/>
        </p:nvGrpSpPr>
        <p:grpSpPr bwMode="auto">
          <a:xfrm>
            <a:off x="5340350" y="2519213"/>
            <a:ext cx="685800" cy="228600"/>
            <a:chOff x="3168" y="912"/>
            <a:chExt cx="432" cy="144"/>
          </a:xfrm>
        </p:grpSpPr>
        <p:sp>
          <p:nvSpPr>
            <p:cNvPr id="225" name="Line 222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6" name="Line 223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27" name="Group 224"/>
          <p:cNvGrpSpPr>
            <a:grpSpLocks/>
          </p:cNvGrpSpPr>
          <p:nvPr/>
        </p:nvGrpSpPr>
        <p:grpSpPr bwMode="auto">
          <a:xfrm>
            <a:off x="6940550" y="4805213"/>
            <a:ext cx="2051050" cy="701675"/>
            <a:chOff x="4176" y="2928"/>
            <a:chExt cx="1292" cy="442"/>
          </a:xfrm>
        </p:grpSpPr>
        <p:sp>
          <p:nvSpPr>
            <p:cNvPr id="228" name="Line 225"/>
            <p:cNvSpPr>
              <a:spLocks noChangeShapeType="1"/>
            </p:cNvSpPr>
            <p:nvPr/>
          </p:nvSpPr>
          <p:spPr bwMode="auto">
            <a:xfrm flipH="1">
              <a:off x="4176" y="3168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9" name="Text Box 226"/>
            <p:cNvSpPr txBox="1">
              <a:spLocks noChangeArrowheads="1"/>
            </p:cNvSpPr>
            <p:nvPr/>
          </p:nvSpPr>
          <p:spPr bwMode="auto">
            <a:xfrm>
              <a:off x="4272" y="2928"/>
              <a:ext cx="1196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Execute &amp; Commit</a:t>
              </a:r>
            </a:p>
          </p:txBody>
        </p:sp>
      </p:grpSp>
      <p:grpSp>
        <p:nvGrpSpPr>
          <p:cNvPr id="230" name="Group 227"/>
          <p:cNvGrpSpPr>
            <a:grpSpLocks/>
          </p:cNvGrpSpPr>
          <p:nvPr/>
        </p:nvGrpSpPr>
        <p:grpSpPr bwMode="auto">
          <a:xfrm>
            <a:off x="2138363" y="1523851"/>
            <a:ext cx="2773362" cy="4587875"/>
            <a:chOff x="1151" y="861"/>
            <a:chExt cx="1747" cy="2890"/>
          </a:xfrm>
        </p:grpSpPr>
        <p:sp>
          <p:nvSpPr>
            <p:cNvPr id="231" name="Text Box 228"/>
            <p:cNvSpPr txBox="1">
              <a:spLocks noChangeArrowheads="1"/>
            </p:cNvSpPr>
            <p:nvPr/>
          </p:nvSpPr>
          <p:spPr bwMode="auto">
            <a:xfrm>
              <a:off x="1151" y="3069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32" name="Text Box 229"/>
            <p:cNvSpPr txBox="1">
              <a:spLocks noChangeArrowheads="1"/>
            </p:cNvSpPr>
            <p:nvPr/>
          </p:nvSpPr>
          <p:spPr bwMode="auto">
            <a:xfrm>
              <a:off x="1151" y="3501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33" name="Text Box 230"/>
            <p:cNvSpPr txBox="1">
              <a:spLocks noChangeArrowheads="1"/>
            </p:cNvSpPr>
            <p:nvPr/>
          </p:nvSpPr>
          <p:spPr bwMode="auto">
            <a:xfrm>
              <a:off x="2692" y="877"/>
              <a:ext cx="20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34" name="Text Box 231"/>
            <p:cNvSpPr txBox="1">
              <a:spLocks noChangeArrowheads="1"/>
            </p:cNvSpPr>
            <p:nvPr/>
          </p:nvSpPr>
          <p:spPr bwMode="auto">
            <a:xfrm>
              <a:off x="1787" y="861"/>
              <a:ext cx="54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Verdana" charset="0"/>
                  <a:ea typeface="ＭＳ Ｐゴシック"/>
                  <a:cs typeface="ＭＳ Ｐゴシック"/>
                </a:rPr>
                <a:t>&lt;x1&gt;</a:t>
              </a:r>
            </a:p>
          </p:txBody>
        </p:sp>
      </p:grpSp>
      <p:sp>
        <p:nvSpPr>
          <p:cNvPr id="235" name="Text Box 232"/>
          <p:cNvSpPr txBox="1">
            <a:spLocks noChangeArrowheads="1"/>
          </p:cNvSpPr>
          <p:nvPr/>
        </p:nvSpPr>
        <p:spPr bwMode="auto">
          <a:xfrm>
            <a:off x="5416550" y="2671613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Verdana" charset="0"/>
                <a:ea typeface="ＭＳ Ｐゴシック"/>
                <a:cs typeface="ＭＳ Ｐゴシック"/>
              </a:rPr>
              <a:t>P8</a:t>
            </a:r>
          </a:p>
        </p:txBody>
      </p:sp>
      <p:sp>
        <p:nvSpPr>
          <p:cNvPr id="236" name="Text Box 233"/>
          <p:cNvSpPr txBox="1">
            <a:spLocks noChangeArrowheads="1"/>
          </p:cNvSpPr>
          <p:nvPr/>
        </p:nvSpPr>
        <p:spPr bwMode="auto">
          <a:xfrm>
            <a:off x="996950" y="5033813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x</a:t>
            </a:r>
          </a:p>
        </p:txBody>
      </p:sp>
      <p:grpSp>
        <p:nvGrpSpPr>
          <p:cNvPr id="237" name="Group 234"/>
          <p:cNvGrpSpPr>
            <a:grpSpLocks/>
          </p:cNvGrpSpPr>
          <p:nvPr/>
        </p:nvGrpSpPr>
        <p:grpSpPr bwMode="auto">
          <a:xfrm>
            <a:off x="2444750" y="1985813"/>
            <a:ext cx="3733800" cy="3733800"/>
            <a:chOff x="1344" y="1152"/>
            <a:chExt cx="2352" cy="2352"/>
          </a:xfrm>
        </p:grpSpPr>
        <p:sp>
          <p:nvSpPr>
            <p:cNvPr id="238" name="Line 235"/>
            <p:cNvSpPr>
              <a:spLocks noChangeShapeType="1"/>
            </p:cNvSpPr>
            <p:nvPr/>
          </p:nvSpPr>
          <p:spPr bwMode="auto">
            <a:xfrm flipH="1">
              <a:off x="1344" y="3216"/>
              <a:ext cx="2352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 flipH="1" flipV="1">
              <a:off x="2784" y="1152"/>
              <a:ext cx="912" cy="201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240" name="Group 237"/>
          <p:cNvGrpSpPr>
            <a:grpSpLocks/>
          </p:cNvGrpSpPr>
          <p:nvPr/>
        </p:nvGrpSpPr>
        <p:grpSpPr bwMode="auto">
          <a:xfrm>
            <a:off x="2138363" y="1752451"/>
            <a:ext cx="2765425" cy="4130675"/>
            <a:chOff x="1151" y="1005"/>
            <a:chExt cx="1742" cy="2602"/>
          </a:xfrm>
        </p:grpSpPr>
        <p:sp>
          <p:nvSpPr>
            <p:cNvPr id="241" name="Text Box 238"/>
            <p:cNvSpPr txBox="1">
              <a:spLocks noChangeArrowheads="1"/>
            </p:cNvSpPr>
            <p:nvPr/>
          </p:nvSpPr>
          <p:spPr bwMode="auto">
            <a:xfrm>
              <a:off x="1151" y="3357"/>
              <a:ext cx="2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42" name="Text Box 239"/>
            <p:cNvSpPr txBox="1">
              <a:spLocks noChangeArrowheads="1"/>
            </p:cNvSpPr>
            <p:nvPr/>
          </p:nvSpPr>
          <p:spPr bwMode="auto">
            <a:xfrm>
              <a:off x="2687" y="1005"/>
              <a:ext cx="20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p</a:t>
              </a:r>
            </a:p>
          </p:txBody>
        </p:sp>
        <p:sp>
          <p:nvSpPr>
            <p:cNvPr id="243" name="Text Box 240"/>
            <p:cNvSpPr txBox="1">
              <a:spLocks noChangeArrowheads="1"/>
            </p:cNvSpPr>
            <p:nvPr/>
          </p:nvSpPr>
          <p:spPr bwMode="auto">
            <a:xfrm>
              <a:off x="1787" y="1005"/>
              <a:ext cx="54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srgbClr val="7030A0"/>
                  </a:solidFill>
                  <a:latin typeface="Verdana" charset="0"/>
                  <a:ea typeface="ＭＳ Ｐゴシック"/>
                  <a:cs typeface="ＭＳ Ｐゴシック"/>
                </a:rPr>
                <a:t>&lt;x3&gt;</a:t>
              </a:r>
            </a:p>
          </p:txBody>
        </p:sp>
      </p:grpSp>
      <p:sp>
        <p:nvSpPr>
          <p:cNvPr id="244" name="Line 241"/>
          <p:cNvSpPr>
            <a:spLocks noChangeShapeType="1"/>
          </p:cNvSpPr>
          <p:nvPr/>
        </p:nvSpPr>
        <p:spPr bwMode="auto">
          <a:xfrm flipH="1" flipV="1">
            <a:off x="4730750" y="3433613"/>
            <a:ext cx="609600" cy="1752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grpSp>
        <p:nvGrpSpPr>
          <p:cNvPr id="245" name="Group 242"/>
          <p:cNvGrpSpPr>
            <a:grpSpLocks/>
          </p:cNvGrpSpPr>
          <p:nvPr/>
        </p:nvGrpSpPr>
        <p:grpSpPr bwMode="auto">
          <a:xfrm>
            <a:off x="3206750" y="3205013"/>
            <a:ext cx="1676400" cy="228600"/>
            <a:chOff x="3168" y="912"/>
            <a:chExt cx="432" cy="144"/>
          </a:xfrm>
        </p:grpSpPr>
        <p:sp>
          <p:nvSpPr>
            <p:cNvPr id="246" name="Line 243"/>
            <p:cNvSpPr>
              <a:spLocks noChangeShapeType="1"/>
            </p:cNvSpPr>
            <p:nvPr/>
          </p:nvSpPr>
          <p:spPr bwMode="auto">
            <a:xfrm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47" name="Line 244"/>
            <p:cNvSpPr>
              <a:spLocks noChangeShapeType="1"/>
            </p:cNvSpPr>
            <p:nvPr/>
          </p:nvSpPr>
          <p:spPr bwMode="auto">
            <a:xfrm flipV="1">
              <a:off x="3168" y="912"/>
              <a:ext cx="43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48" name="Line 245"/>
          <p:cNvSpPr>
            <a:spLocks noChangeShapeType="1"/>
          </p:cNvSpPr>
          <p:nvPr/>
        </p:nvSpPr>
        <p:spPr bwMode="auto">
          <a:xfrm flipV="1">
            <a:off x="5492750" y="3205013"/>
            <a:ext cx="76200" cy="1905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49" name="Text Box 246"/>
          <p:cNvSpPr txBox="1">
            <a:spLocks noChangeArrowheads="1"/>
          </p:cNvSpPr>
          <p:nvPr/>
        </p:nvSpPr>
        <p:spPr bwMode="auto">
          <a:xfrm>
            <a:off x="5416550" y="2900213"/>
            <a:ext cx="533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7030A0"/>
                </a:solidFill>
                <a:latin typeface="Verdana" charset="0"/>
                <a:ea typeface="ＭＳ Ｐゴシック"/>
                <a:cs typeface="ＭＳ Ｐゴシック"/>
              </a:rPr>
              <a:t>P7</a:t>
            </a:r>
          </a:p>
        </p:txBody>
      </p:sp>
    </p:spTree>
    <p:extLst>
      <p:ext uri="{BB962C8B-B14F-4D97-AF65-F5344CB8AC3E}">
        <p14:creationId xmlns:p14="http://schemas.microsoft.com/office/powerpoint/2010/main" val="10098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utoUpdateAnimBg="0"/>
      <p:bldP spid="236" grpId="0" autoUpdateAnimBg="0"/>
      <p:bldP spid="244" grpId="0" animBg="1"/>
      <p:bldP spid="248" grpId="0" animBg="1"/>
      <p:bldP spid="249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Repairing Rename at Traps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MIPS R10K rename table is repaired by </a:t>
            </a:r>
            <a:r>
              <a:rPr lang="en-US" altLang="en-US" sz="2400" dirty="0" err="1">
                <a:latin typeface="Arial" panose="020B0604020202020204" pitchFamily="34" charset="0"/>
              </a:rPr>
              <a:t>unrenaming</a:t>
            </a:r>
            <a:r>
              <a:rPr lang="en-US" altLang="en-US" sz="2400" dirty="0">
                <a:latin typeface="Arial" panose="020B0604020202020204" pitchFamily="34" charset="0"/>
              </a:rPr>
              <a:t> instructions in reverse order using the </a:t>
            </a:r>
            <a:r>
              <a:rPr lang="en-US" altLang="en-US" sz="2400" dirty="0" err="1">
                <a:latin typeface="Arial" panose="020B0604020202020204" pitchFamily="34" charset="0"/>
              </a:rPr>
              <a:t>PRd</a:t>
            </a:r>
            <a:r>
              <a:rPr lang="en-US" altLang="en-US" sz="2400" dirty="0">
                <a:latin typeface="Arial" panose="020B0604020202020204" pitchFamily="34" charset="0"/>
              </a:rPr>
              <a:t>/</a:t>
            </a:r>
            <a:r>
              <a:rPr lang="en-US" altLang="en-US" sz="2400" dirty="0" err="1">
                <a:latin typeface="Arial" panose="020B0604020202020204" pitchFamily="34" charset="0"/>
              </a:rPr>
              <a:t>LPRd</a:t>
            </a:r>
            <a:r>
              <a:rPr lang="en-US" altLang="en-US" sz="2400" dirty="0">
                <a:latin typeface="Arial" panose="020B0604020202020204" pitchFamily="34" charset="0"/>
              </a:rPr>
              <a:t> fields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Alpha 21264 had similar physical register file scheme, but kept complete rename table snapshots for each instruction in ROB (80 snapshots total)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Flash copy all bits from snapshot to active table in one cycle</a:t>
            </a:r>
          </a:p>
        </p:txBody>
      </p:sp>
    </p:spTree>
    <p:extLst>
      <p:ext uri="{BB962C8B-B14F-4D97-AF65-F5344CB8AC3E}">
        <p14:creationId xmlns:p14="http://schemas.microsoft.com/office/powerpoint/2010/main" val="23399679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Pipeline Design with Physical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Regfile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C134F7-BA4E-4B78-A909-D8AA7007B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3074988"/>
            <a:ext cx="820738" cy="758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Fetch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9658AB-0BFB-443B-95C0-56A8F745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3074988"/>
            <a:ext cx="1504950" cy="758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Decode &amp; Rename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474BD29-0C79-4CB5-9D01-AE6A8B3A0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938" y="3419475"/>
            <a:ext cx="2047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6E4C265-D20D-49AD-8870-233E7A7FD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5" y="3419475"/>
            <a:ext cx="2063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D32E5AE-B2AD-4DCE-9DA1-E059138C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074988"/>
            <a:ext cx="2735263" cy="758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Reorder Buffer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81C3537-A051-4089-BAE5-D313C222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074988"/>
            <a:ext cx="411162" cy="758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PC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306B97B1-771F-4F49-969C-A973AE2B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150" y="3419475"/>
            <a:ext cx="2730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B40E6034-8F5C-4353-B373-7DC470474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1557338"/>
            <a:ext cx="1550987" cy="1311275"/>
          </a:xfrm>
          <a:prstGeom prst="star16">
            <a:avLst>
              <a:gd name="adj" fmla="val 37500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Verdana" charset="0"/>
              </a:rPr>
              <a:t>Branch</a:t>
            </a:r>
          </a:p>
          <a:p>
            <a:pPr>
              <a:spcBef>
                <a:spcPct val="0"/>
              </a:spcBef>
            </a:pPr>
            <a:r>
              <a:rPr lang="en-US" sz="1800">
                <a:latin typeface="Verdana" charset="0"/>
              </a:rPr>
              <a:t>Prediction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2FD98CD-F4D1-4782-8E64-A583BB59BCCA}"/>
              </a:ext>
            </a:extLst>
          </p:cNvPr>
          <p:cNvSpPr>
            <a:spLocks/>
          </p:cNvSpPr>
          <p:nvPr/>
        </p:nvSpPr>
        <p:spPr bwMode="auto">
          <a:xfrm>
            <a:off x="1141413" y="2454275"/>
            <a:ext cx="547687" cy="9652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0" y="240"/>
              </a:cxn>
              <a:cxn ang="0">
                <a:pos x="480" y="0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0" y="240"/>
                </a:lnTo>
                <a:lnTo>
                  <a:pt x="48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CA1926E7-F191-4734-823C-8BF5EFCC0456}"/>
              </a:ext>
            </a:extLst>
          </p:cNvPr>
          <p:cNvSpPr>
            <a:spLocks/>
          </p:cNvSpPr>
          <p:nvPr/>
        </p:nvSpPr>
        <p:spPr bwMode="auto">
          <a:xfrm>
            <a:off x="3055938" y="2454275"/>
            <a:ext cx="342900" cy="620713"/>
          </a:xfrm>
          <a:custGeom>
            <a:avLst/>
            <a:gdLst/>
            <a:ahLst/>
            <a:cxnLst>
              <a:cxn ang="0">
                <a:pos x="384" y="576"/>
              </a:cxn>
              <a:cxn ang="0">
                <a:pos x="384" y="336"/>
              </a:cxn>
              <a:cxn ang="0">
                <a:pos x="0" y="0"/>
              </a:cxn>
            </a:cxnLst>
            <a:rect l="0" t="0" r="r" b="b"/>
            <a:pathLst>
              <a:path w="384" h="576">
                <a:moveTo>
                  <a:pt x="384" y="576"/>
                </a:moveTo>
                <a:lnTo>
                  <a:pt x="384" y="33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A1A7D3E3-27EB-412C-8D16-CDDED9F51D9C}"/>
              </a:ext>
            </a:extLst>
          </p:cNvPr>
          <p:cNvSpPr>
            <a:spLocks/>
          </p:cNvSpPr>
          <p:nvPr/>
        </p:nvSpPr>
        <p:spPr bwMode="auto">
          <a:xfrm>
            <a:off x="457200" y="2039938"/>
            <a:ext cx="1231900" cy="1385887"/>
          </a:xfrm>
          <a:custGeom>
            <a:avLst/>
            <a:gdLst/>
            <a:ahLst/>
            <a:cxnLst>
              <a:cxn ang="0">
                <a:pos x="812" y="0"/>
              </a:cxn>
              <a:cxn ang="0">
                <a:pos x="7" y="6"/>
              </a:cxn>
              <a:cxn ang="0">
                <a:pos x="0" y="1014"/>
              </a:cxn>
              <a:cxn ang="0">
                <a:pos x="144" y="1010"/>
              </a:cxn>
            </a:cxnLst>
            <a:rect l="0" t="0" r="r" b="b"/>
            <a:pathLst>
              <a:path w="812" h="1014">
                <a:moveTo>
                  <a:pt x="812" y="0"/>
                </a:moveTo>
                <a:lnTo>
                  <a:pt x="7" y="6"/>
                </a:lnTo>
                <a:lnTo>
                  <a:pt x="0" y="1014"/>
                </a:lnTo>
                <a:lnTo>
                  <a:pt x="144" y="101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38353B6-D492-428A-9892-7515645A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3074988"/>
            <a:ext cx="1095375" cy="758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Commit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18B47D68-ADA4-48A7-9165-7CB93C798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3419475"/>
            <a:ext cx="2047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1B33CD8-EFC2-4DE4-859C-14ED74F8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4110038"/>
            <a:ext cx="4992688" cy="214947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8">
            <a:extLst>
              <a:ext uri="{FF2B5EF4-FFF2-40B4-BE49-F238E27FC236}">
                <a16:creationId xmlns:a16="http://schemas.microsoft.com/office/drawing/2014/main" id="{144F500B-E9CB-4467-93E5-DE5E71962C51}"/>
              </a:ext>
            </a:extLst>
          </p:cNvPr>
          <p:cNvGrpSpPr>
            <a:grpSpLocks/>
          </p:cNvGrpSpPr>
          <p:nvPr/>
        </p:nvGrpSpPr>
        <p:grpSpPr bwMode="auto">
          <a:xfrm>
            <a:off x="4151313" y="1211263"/>
            <a:ext cx="1435100" cy="2841625"/>
            <a:chOff x="2640" y="720"/>
            <a:chExt cx="1008" cy="1976"/>
          </a:xfrm>
        </p:grpSpPr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01478886-E32A-4C91-ACB9-BEAEC371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720"/>
              <a:ext cx="1008" cy="786"/>
            </a:xfrm>
            <a:prstGeom prst="star16">
              <a:avLst>
                <a:gd name="adj" fmla="val 37500"/>
              </a:avLst>
            </a:prstGeom>
            <a:solidFill>
              <a:srgbClr val="FF6699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Branch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latin typeface="Verdana" charset="0"/>
                </a:rPr>
                <a:t>Resolution</a:t>
              </a: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83A160B-158F-4E4C-B9F1-E80F01DAE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1488"/>
              <a:ext cx="229" cy="1208"/>
            </a:xfrm>
            <a:custGeom>
              <a:avLst/>
              <a:gdLst/>
              <a:ahLst/>
              <a:cxnLst>
                <a:cxn ang="0">
                  <a:pos x="0" y="1056"/>
                </a:cxn>
                <a:cxn ang="0">
                  <a:pos x="96" y="1056"/>
                </a:cxn>
                <a:cxn ang="0">
                  <a:pos x="336" y="0"/>
                </a:cxn>
              </a:cxnLst>
              <a:rect l="0" t="0" r="r" b="b"/>
              <a:pathLst>
                <a:path w="336" h="1056">
                  <a:moveTo>
                    <a:pt x="0" y="1056"/>
                  </a:moveTo>
                  <a:lnTo>
                    <a:pt x="96" y="1056"/>
                  </a:lnTo>
                  <a:lnTo>
                    <a:pt x="336" y="0"/>
                  </a:ln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1">
            <a:extLst>
              <a:ext uri="{FF2B5EF4-FFF2-40B4-BE49-F238E27FC236}">
                <a16:creationId xmlns:a16="http://schemas.microsoft.com/office/drawing/2014/main" id="{9E09A6B0-E457-4A9E-8C6D-939E56BA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5213350"/>
            <a:ext cx="957262" cy="620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Branch</a:t>
            </a:r>
          </a:p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Unit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26D29C57-DE5C-490D-A775-9AB5CFAB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3" y="5213350"/>
            <a:ext cx="708025" cy="620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ALU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72BBD493-5F09-4375-8CF8-0B6640721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4450" y="3833813"/>
            <a:ext cx="1588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0D9E2882-1BC2-4C4B-9A26-4B019A82C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5450" y="4868863"/>
            <a:ext cx="1588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FBAD7F36-2FE4-4892-B80E-1E0747AAB4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7925" y="4868863"/>
            <a:ext cx="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3CBB7916-F4AB-4ED1-9AEB-BCC770650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4868863"/>
            <a:ext cx="1587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CA450DB-CB96-4D3E-9E8F-97788AF1E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0" y="4868863"/>
            <a:ext cx="1588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C9DD9633-E4E3-421C-9F0D-9C890FB1C0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8500" y="4868863"/>
            <a:ext cx="1588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C496A633-A3FE-4F6D-802D-A57C749DDF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7500" y="3833813"/>
            <a:ext cx="1588" cy="103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5379D105-2354-48C4-819A-B9813567D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450" y="3833813"/>
            <a:ext cx="1588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6C09EFC3-1A4D-450D-B68C-05AC340BB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0" y="3833813"/>
            <a:ext cx="1588" cy="103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D2BCBF7-9EA0-4074-8401-19E6904C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210175"/>
            <a:ext cx="704850" cy="622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MEM</a:t>
            </a: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1E385F2C-8B3B-4C72-967B-F14045FBF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0400" y="4868863"/>
            <a:ext cx="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A6CDDC85-656B-4ED6-9D94-C5C9762B2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4868863"/>
            <a:ext cx="1587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6A1394D8-4DE5-4D9C-9147-1751FFCC6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9975" y="4868863"/>
            <a:ext cx="1588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833BD715-6FA5-4A1C-8AF8-9698DC310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3833813"/>
            <a:ext cx="1587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624983EA-4E12-4BA1-9C0E-129B8B923D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49975" y="3833813"/>
            <a:ext cx="1588" cy="103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750EE705-C940-4F2E-B85A-EA746E4E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8" y="5213350"/>
            <a:ext cx="1027112" cy="620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Store Buffer</a:t>
            </a: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DE45D86C-6D0C-44FE-8299-13571F9C5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5351463"/>
            <a:ext cx="20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E86F8258-364B-45BB-9C5B-AC69237B8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6500" y="5627688"/>
            <a:ext cx="20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02CEDEAF-0595-4190-8EEF-857DEDCED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8" y="5213350"/>
            <a:ext cx="684212" cy="620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D$</a:t>
            </a: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7954FB35-2BCC-45C0-A88B-1F98D90E0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5351463"/>
            <a:ext cx="20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56144741-FC32-4A0C-9913-643A3AA97D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8400" y="5627688"/>
            <a:ext cx="20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A01A01B-C5A1-41F8-8542-29455F0D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5899150"/>
            <a:ext cx="1190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Verdana" charset="0"/>
              </a:rPr>
              <a:t>Execute</a:t>
            </a: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A975668B-FCF3-42CF-89A1-D61BA7D2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3833813"/>
            <a:ext cx="1588" cy="1379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46">
            <a:extLst>
              <a:ext uri="{FF2B5EF4-FFF2-40B4-BE49-F238E27FC236}">
                <a16:creationId xmlns:a16="http://schemas.microsoft.com/office/drawing/2014/main" id="{447D22F1-FC9A-4FA0-8AB2-FE612801CFE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2131219" y="2432844"/>
            <a:ext cx="207963" cy="3146425"/>
          </a:xfrm>
          <a:prstGeom prst="rightBrace">
            <a:avLst>
              <a:gd name="adj1" fmla="val 12608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EC18DBC2-AD03-4D76-A5AD-CCBACD7A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4079875"/>
            <a:ext cx="12938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latin typeface="Verdana" charset="0"/>
              </a:rPr>
              <a:t>In-Order</a:t>
            </a:r>
          </a:p>
        </p:txBody>
      </p:sp>
      <p:sp>
        <p:nvSpPr>
          <p:cNvPr id="50" name="AutoShape 48">
            <a:extLst>
              <a:ext uri="{FF2B5EF4-FFF2-40B4-BE49-F238E27FC236}">
                <a16:creationId xmlns:a16="http://schemas.microsoft.com/office/drawing/2014/main" id="{9B5E5768-2D5F-439D-A5FE-62DF806A2CD9}"/>
              </a:ext>
            </a:extLst>
          </p:cNvPr>
          <p:cNvSpPr>
            <a:spLocks/>
          </p:cNvSpPr>
          <p:nvPr/>
        </p:nvSpPr>
        <p:spPr bwMode="auto">
          <a:xfrm rot="-5400000">
            <a:off x="7433469" y="2320132"/>
            <a:ext cx="206375" cy="1163637"/>
          </a:xfrm>
          <a:prstGeom prst="rightBrace">
            <a:avLst>
              <a:gd name="adj1" fmla="val 4698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BF1CF972-1D1F-4A8F-B798-3BEF7D64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492375"/>
            <a:ext cx="12938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latin typeface="Verdana" charset="0"/>
              </a:rPr>
              <a:t>In-Order</a:t>
            </a:r>
          </a:p>
        </p:txBody>
      </p:sp>
      <p:sp>
        <p:nvSpPr>
          <p:cNvPr id="52" name="AutoShape 51">
            <a:extLst>
              <a:ext uri="{FF2B5EF4-FFF2-40B4-BE49-F238E27FC236}">
                <a16:creationId xmlns:a16="http://schemas.microsoft.com/office/drawing/2014/main" id="{B35BE833-0C83-4434-B2CE-A871E126FE2E}"/>
              </a:ext>
            </a:extLst>
          </p:cNvPr>
          <p:cNvSpPr>
            <a:spLocks/>
          </p:cNvSpPr>
          <p:nvPr/>
        </p:nvSpPr>
        <p:spPr bwMode="auto">
          <a:xfrm rot="-5400000">
            <a:off x="5313363" y="1500188"/>
            <a:ext cx="206375" cy="2803525"/>
          </a:xfrm>
          <a:prstGeom prst="rightBrace">
            <a:avLst>
              <a:gd name="adj1" fmla="val 11320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57B2C735-2438-4251-A14B-ACEA8B69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2492375"/>
            <a:ext cx="18446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i="1">
                <a:latin typeface="Verdana" charset="0"/>
              </a:rPr>
              <a:t>Out-of-Order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5E1171-4DE1-4606-9BD4-37C12545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4316413"/>
            <a:ext cx="2668588" cy="552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latin typeface="Verdana" charset="0"/>
              </a:rPr>
              <a:t>Physical Reg. File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526A5E-2861-4A23-A156-77192E8A9CBF}"/>
              </a:ext>
            </a:extLst>
          </p:cNvPr>
          <p:cNvGrpSpPr>
            <a:grpSpLocks/>
          </p:cNvGrpSpPr>
          <p:nvPr/>
        </p:nvGrpSpPr>
        <p:grpSpPr bwMode="auto">
          <a:xfrm>
            <a:off x="2030413" y="1527175"/>
            <a:ext cx="5014912" cy="3679825"/>
            <a:chOff x="1152" y="939"/>
            <a:chExt cx="3519" cy="2560"/>
          </a:xfrm>
        </p:grpSpPr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E4C2533D-74E4-4D27-8A37-5337EC366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344"/>
              <a:ext cx="528" cy="67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71B24F9F-9C57-4459-B013-708A7C9B1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939"/>
              <a:ext cx="381" cy="2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 dirty="0">
                  <a:solidFill>
                    <a:schemeClr val="hlink"/>
                  </a:solidFill>
                  <a:latin typeface="Verdana" charset="0"/>
                </a:rPr>
                <a:t>kill</a:t>
              </a:r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E783AAE1-4F93-42A0-B128-46110D84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296"/>
              <a:ext cx="1632" cy="7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D8162E7E-EB0D-41B7-A789-93F5FDC57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008"/>
              <a:ext cx="864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D22E2DDE-9282-4990-A466-CA397ED81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75"/>
              <a:ext cx="381" cy="2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chemeClr val="hlink"/>
                  </a:solidFill>
                  <a:latin typeface="Verdana" charset="0"/>
                </a:rPr>
                <a:t>kill</a:t>
              </a:r>
            </a:p>
          </p:txBody>
        </p:sp>
        <p:sp>
          <p:nvSpPr>
            <p:cNvPr id="61" name="Text Box 60">
              <a:extLst>
                <a:ext uri="{FF2B5EF4-FFF2-40B4-BE49-F238E27FC236}">
                  <a16:creationId xmlns:a16="http://schemas.microsoft.com/office/drawing/2014/main" id="{ED06A804-FD03-4CC0-9295-15ADBC025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563"/>
              <a:ext cx="381" cy="2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chemeClr val="hlink"/>
                  </a:solidFill>
                  <a:latin typeface="Verdana" charset="0"/>
                </a:rPr>
                <a:t>kill</a:t>
              </a:r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D853B7A5-6F2E-4A12-B7A9-8957F43D4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440"/>
              <a:ext cx="96" cy="57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D291CC94-1EC8-4014-95A4-B02A364E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1227"/>
              <a:ext cx="381" cy="2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i="1">
                  <a:solidFill>
                    <a:schemeClr val="hlink"/>
                  </a:solidFill>
                  <a:latin typeface="Verdana" charset="0"/>
                </a:rPr>
                <a:t>kill</a:t>
              </a:r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6999E8B5-05A0-4A04-B124-1C0E18977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96"/>
              <a:ext cx="1215" cy="220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1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Superscalar Register Renaming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During decode, instructions allocated new physical destination register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Source operands renamed to physical register with newest value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Execution unit only sees physical register numbers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457450" y="3433617"/>
            <a:ext cx="2971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Rename Table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1905000" y="2366817"/>
            <a:ext cx="2514600" cy="288925"/>
            <a:chOff x="1344" y="1450"/>
            <a:chExt cx="2112" cy="230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grpSp>
        <p:nvGrpSpPr>
          <p:cNvPr id="58" name="Group 10"/>
          <p:cNvGrpSpPr>
            <a:grpSpLocks/>
          </p:cNvGrpSpPr>
          <p:nvPr/>
        </p:nvGrpSpPr>
        <p:grpSpPr bwMode="auto">
          <a:xfrm>
            <a:off x="4800600" y="2366817"/>
            <a:ext cx="2514600" cy="288925"/>
            <a:chOff x="1344" y="1450"/>
            <a:chExt cx="2112" cy="230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5715000" y="3433617"/>
            <a:ext cx="16002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Register Free List</a:t>
            </a:r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>
            <a:off x="3429000" y="2671617"/>
            <a:ext cx="1588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5" name="Freeform 17"/>
          <p:cNvSpPr>
            <a:spLocks/>
          </p:cNvSpPr>
          <p:nvPr/>
        </p:nvSpPr>
        <p:spPr bwMode="auto">
          <a:xfrm>
            <a:off x="4419600" y="2671617"/>
            <a:ext cx="1905000" cy="762000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1200" y="240"/>
              </a:cxn>
              <a:cxn ang="0">
                <a:pos x="0" y="240"/>
              </a:cxn>
              <a:cxn ang="0">
                <a:pos x="0" y="528"/>
              </a:cxn>
            </a:cxnLst>
            <a:rect l="0" t="0" r="r" b="b"/>
            <a:pathLst>
              <a:path w="1200" h="528">
                <a:moveTo>
                  <a:pt x="1200" y="0"/>
                </a:moveTo>
                <a:lnTo>
                  <a:pt x="1200" y="240"/>
                </a:lnTo>
                <a:lnTo>
                  <a:pt x="0" y="240"/>
                </a:lnTo>
                <a:lnTo>
                  <a:pt x="0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6" name="Freeform 18"/>
          <p:cNvSpPr>
            <a:spLocks/>
          </p:cNvSpPr>
          <p:nvPr/>
        </p:nvSpPr>
        <p:spPr bwMode="auto">
          <a:xfrm>
            <a:off x="4724400" y="2671617"/>
            <a:ext cx="2209800" cy="762000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1440" y="336"/>
              </a:cxn>
              <a:cxn ang="0">
                <a:pos x="0" y="336"/>
              </a:cxn>
              <a:cxn ang="0">
                <a:pos x="0" y="528"/>
              </a:cxn>
            </a:cxnLst>
            <a:rect l="0" t="0" r="r" b="b"/>
            <a:pathLst>
              <a:path w="1440" h="528">
                <a:moveTo>
                  <a:pt x="1440" y="0"/>
                </a:moveTo>
                <a:lnTo>
                  <a:pt x="1440" y="336"/>
                </a:lnTo>
                <a:lnTo>
                  <a:pt x="0" y="336"/>
                </a:lnTo>
                <a:lnTo>
                  <a:pt x="0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7" name="Freeform 19"/>
          <p:cNvSpPr>
            <a:spLocks/>
          </p:cNvSpPr>
          <p:nvPr/>
        </p:nvSpPr>
        <p:spPr bwMode="auto">
          <a:xfrm>
            <a:off x="3657600" y="2671617"/>
            <a:ext cx="381000" cy="762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240" y="192"/>
              </a:cxn>
              <a:cxn ang="0">
                <a:pos x="0" y="192"/>
              </a:cxn>
              <a:cxn ang="0">
                <a:pos x="0" y="480"/>
              </a:cxn>
            </a:cxnLst>
            <a:rect l="0" t="0" r="r" b="b"/>
            <a:pathLst>
              <a:path w="240" h="480">
                <a:moveTo>
                  <a:pt x="240" y="0"/>
                </a:moveTo>
                <a:lnTo>
                  <a:pt x="240" y="192"/>
                </a:lnTo>
                <a:lnTo>
                  <a:pt x="0" y="192"/>
                </a:lnTo>
                <a:lnTo>
                  <a:pt x="0" y="48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68" name="Group 20"/>
          <p:cNvGrpSpPr>
            <a:grpSpLocks/>
          </p:cNvGrpSpPr>
          <p:nvPr/>
        </p:nvGrpSpPr>
        <p:grpSpPr bwMode="auto">
          <a:xfrm>
            <a:off x="4724400" y="5719617"/>
            <a:ext cx="2819400" cy="304800"/>
            <a:chOff x="1344" y="1450"/>
            <a:chExt cx="2112" cy="230"/>
          </a:xfrm>
        </p:grpSpPr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grpSp>
        <p:nvGrpSpPr>
          <p:cNvPr id="73" name="Group 25"/>
          <p:cNvGrpSpPr>
            <a:grpSpLocks/>
          </p:cNvGrpSpPr>
          <p:nvPr/>
        </p:nvGrpSpPr>
        <p:grpSpPr bwMode="auto">
          <a:xfrm>
            <a:off x="1752600" y="5719617"/>
            <a:ext cx="2819400" cy="304800"/>
            <a:chOff x="1344" y="1450"/>
            <a:chExt cx="2112" cy="230"/>
          </a:xfrm>
        </p:grpSpPr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sp>
        <p:nvSpPr>
          <p:cNvPr id="78" name="Line 30"/>
          <p:cNvSpPr>
            <a:spLocks noChangeShapeType="1"/>
          </p:cNvSpPr>
          <p:nvPr/>
        </p:nvSpPr>
        <p:spPr bwMode="auto">
          <a:xfrm>
            <a:off x="3429000" y="4348017"/>
            <a:ext cx="1588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9" name="Freeform 31"/>
          <p:cNvSpPr>
            <a:spLocks/>
          </p:cNvSpPr>
          <p:nvPr/>
        </p:nvSpPr>
        <p:spPr bwMode="auto">
          <a:xfrm>
            <a:off x="3657600" y="4348017"/>
            <a:ext cx="5334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336" y="480"/>
              </a:cxn>
              <a:cxn ang="0">
                <a:pos x="336" y="720"/>
              </a:cxn>
            </a:cxnLst>
            <a:rect l="0" t="0" r="r" b="b"/>
            <a:pathLst>
              <a:path w="336" h="720">
                <a:moveTo>
                  <a:pt x="0" y="0"/>
                </a:moveTo>
                <a:lnTo>
                  <a:pt x="0" y="480"/>
                </a:lnTo>
                <a:lnTo>
                  <a:pt x="336" y="480"/>
                </a:lnTo>
                <a:lnTo>
                  <a:pt x="33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0" name="Freeform 32"/>
          <p:cNvSpPr>
            <a:spLocks/>
          </p:cNvSpPr>
          <p:nvPr/>
        </p:nvSpPr>
        <p:spPr bwMode="auto">
          <a:xfrm>
            <a:off x="4419600" y="4348017"/>
            <a:ext cx="20574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1296" y="384"/>
              </a:cxn>
              <a:cxn ang="0">
                <a:pos x="1296" y="720"/>
              </a:cxn>
            </a:cxnLst>
            <a:rect l="0" t="0" r="r" b="b"/>
            <a:pathLst>
              <a:path w="1296" h="720">
                <a:moveTo>
                  <a:pt x="0" y="0"/>
                </a:moveTo>
                <a:lnTo>
                  <a:pt x="0" y="384"/>
                </a:lnTo>
                <a:lnTo>
                  <a:pt x="1296" y="384"/>
                </a:lnTo>
                <a:lnTo>
                  <a:pt x="129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1" name="Freeform 33"/>
          <p:cNvSpPr>
            <a:spLocks/>
          </p:cNvSpPr>
          <p:nvPr/>
        </p:nvSpPr>
        <p:spPr bwMode="auto">
          <a:xfrm>
            <a:off x="4724400" y="4348017"/>
            <a:ext cx="25146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584" y="240"/>
              </a:cxn>
              <a:cxn ang="0">
                <a:pos x="1584" y="720"/>
              </a:cxn>
            </a:cxnLst>
            <a:rect l="0" t="0" r="r" b="b"/>
            <a:pathLst>
              <a:path w="1584" h="720">
                <a:moveTo>
                  <a:pt x="0" y="0"/>
                </a:moveTo>
                <a:lnTo>
                  <a:pt x="0" y="240"/>
                </a:lnTo>
                <a:lnTo>
                  <a:pt x="1584" y="240"/>
                </a:lnTo>
                <a:lnTo>
                  <a:pt x="1584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2" name="Freeform 34"/>
          <p:cNvSpPr>
            <a:spLocks/>
          </p:cNvSpPr>
          <p:nvPr/>
        </p:nvSpPr>
        <p:spPr bwMode="auto">
          <a:xfrm>
            <a:off x="2819400" y="4348017"/>
            <a:ext cx="3352800" cy="1371600"/>
          </a:xfrm>
          <a:custGeom>
            <a:avLst/>
            <a:gdLst/>
            <a:ahLst/>
            <a:cxnLst>
              <a:cxn ang="0">
                <a:pos x="2112" y="0"/>
              </a:cxn>
              <a:cxn ang="0">
                <a:pos x="2112" y="96"/>
              </a:cxn>
              <a:cxn ang="0">
                <a:pos x="0" y="96"/>
              </a:cxn>
              <a:cxn ang="0">
                <a:pos x="0" y="864"/>
              </a:cxn>
            </a:cxnLst>
            <a:rect l="0" t="0" r="r" b="b"/>
            <a:pathLst>
              <a:path w="2112" h="864">
                <a:moveTo>
                  <a:pt x="2112" y="0"/>
                </a:moveTo>
                <a:lnTo>
                  <a:pt x="2112" y="96"/>
                </a:lnTo>
                <a:lnTo>
                  <a:pt x="0" y="96"/>
                </a:lnTo>
                <a:lnTo>
                  <a:pt x="0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3" name="Freeform 35"/>
          <p:cNvSpPr>
            <a:spLocks/>
          </p:cNvSpPr>
          <p:nvPr/>
        </p:nvSpPr>
        <p:spPr bwMode="auto">
          <a:xfrm>
            <a:off x="5715000" y="4348017"/>
            <a:ext cx="990600" cy="13716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192"/>
              </a:cxn>
              <a:cxn ang="0">
                <a:pos x="0" y="192"/>
              </a:cxn>
              <a:cxn ang="0">
                <a:pos x="0" y="864"/>
              </a:cxn>
            </a:cxnLst>
            <a:rect l="0" t="0" r="r" b="b"/>
            <a:pathLst>
              <a:path w="624" h="864">
                <a:moveTo>
                  <a:pt x="624" y="0"/>
                </a:moveTo>
                <a:lnTo>
                  <a:pt x="624" y="192"/>
                </a:lnTo>
                <a:lnTo>
                  <a:pt x="0" y="192"/>
                </a:lnTo>
                <a:lnTo>
                  <a:pt x="0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4" name="Freeform 36"/>
          <p:cNvSpPr>
            <a:spLocks/>
          </p:cNvSpPr>
          <p:nvPr/>
        </p:nvSpPr>
        <p:spPr bwMode="auto">
          <a:xfrm>
            <a:off x="2457450" y="4135292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5" name="AutoShape 37"/>
          <p:cNvSpPr>
            <a:spLocks/>
          </p:cNvSpPr>
          <p:nvPr/>
        </p:nvSpPr>
        <p:spPr bwMode="auto">
          <a:xfrm>
            <a:off x="1447800" y="3433617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221544" y="3428855"/>
            <a:ext cx="13841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Update</a:t>
            </a:r>
          </a:p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Mapping</a:t>
            </a:r>
          </a:p>
        </p:txBody>
      </p:sp>
      <p:sp>
        <p:nvSpPr>
          <p:cNvPr id="87" name="Text Box 39"/>
          <p:cNvSpPr txBox="1">
            <a:spLocks noChangeArrowheads="1"/>
          </p:cNvSpPr>
          <p:nvPr/>
        </p:nvSpPr>
        <p:spPr bwMode="auto">
          <a:xfrm>
            <a:off x="381000" y="6176817"/>
            <a:ext cx="83820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6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Does this work?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910244" y="2290617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7311044" y="2290617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90" name="Text Box 42"/>
          <p:cNvSpPr txBox="1">
            <a:spLocks noChangeArrowheads="1"/>
          </p:cNvSpPr>
          <p:nvPr/>
        </p:nvSpPr>
        <p:spPr bwMode="auto">
          <a:xfrm>
            <a:off x="3269914" y="3428855"/>
            <a:ext cx="17062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Addresses</a:t>
            </a:r>
          </a:p>
        </p:txBody>
      </p:sp>
      <p:sp>
        <p:nvSpPr>
          <p:cNvPr id="91" name="Text Box 43"/>
          <p:cNvSpPr txBox="1">
            <a:spLocks noChangeArrowheads="1"/>
          </p:cNvSpPr>
          <p:nvPr/>
        </p:nvSpPr>
        <p:spPr bwMode="auto">
          <a:xfrm>
            <a:off x="3276600" y="4043217"/>
            <a:ext cx="1524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Data</a:t>
            </a:r>
          </a:p>
        </p:txBody>
      </p:sp>
      <p:sp>
        <p:nvSpPr>
          <p:cNvPr id="92" name="Text Box 44"/>
          <p:cNvSpPr txBox="1">
            <a:spLocks noChangeArrowheads="1"/>
          </p:cNvSpPr>
          <p:nvPr/>
        </p:nvSpPr>
        <p:spPr bwMode="auto">
          <a:xfrm rot="-5400000">
            <a:off x="2336800" y="3590492"/>
            <a:ext cx="758825" cy="5847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Ports</a:t>
            </a:r>
          </a:p>
        </p:txBody>
      </p:sp>
      <p:sp>
        <p:nvSpPr>
          <p:cNvPr id="93" name="Freeform 45"/>
          <p:cNvSpPr>
            <a:spLocks/>
          </p:cNvSpPr>
          <p:nvPr/>
        </p:nvSpPr>
        <p:spPr bwMode="auto">
          <a:xfrm>
            <a:off x="1981200" y="2671617"/>
            <a:ext cx="3810000" cy="1219200"/>
          </a:xfrm>
          <a:custGeom>
            <a:avLst/>
            <a:gdLst/>
            <a:ahLst/>
            <a:cxnLst>
              <a:cxn ang="0">
                <a:pos x="2400" y="0"/>
              </a:cxn>
              <a:cxn ang="0">
                <a:pos x="2400" y="144"/>
              </a:cxn>
              <a:cxn ang="0">
                <a:pos x="0" y="144"/>
              </a:cxn>
              <a:cxn ang="0">
                <a:pos x="0" y="768"/>
              </a:cxn>
              <a:cxn ang="0">
                <a:pos x="288" y="768"/>
              </a:cxn>
            </a:cxnLst>
            <a:rect l="0" t="0" r="r" b="b"/>
            <a:pathLst>
              <a:path w="2400" h="768">
                <a:moveTo>
                  <a:pt x="2400" y="0"/>
                </a:moveTo>
                <a:lnTo>
                  <a:pt x="2400" y="144"/>
                </a:lnTo>
                <a:lnTo>
                  <a:pt x="0" y="144"/>
                </a:lnTo>
                <a:lnTo>
                  <a:pt x="0" y="768"/>
                </a:lnTo>
                <a:lnTo>
                  <a:pt x="288" y="76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4" name="Freeform 46"/>
          <p:cNvSpPr>
            <a:spLocks/>
          </p:cNvSpPr>
          <p:nvPr/>
        </p:nvSpPr>
        <p:spPr bwMode="auto">
          <a:xfrm>
            <a:off x="1981200" y="4043217"/>
            <a:ext cx="3733800" cy="609600"/>
          </a:xfrm>
          <a:custGeom>
            <a:avLst/>
            <a:gdLst/>
            <a:ahLst/>
            <a:cxnLst>
              <a:cxn ang="0">
                <a:pos x="2352" y="384"/>
              </a:cxn>
              <a:cxn ang="0">
                <a:pos x="0" y="38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352" h="384">
                <a:moveTo>
                  <a:pt x="2352" y="384"/>
                </a:moveTo>
                <a:lnTo>
                  <a:pt x="0" y="384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5" name="Freeform 47"/>
          <p:cNvSpPr>
            <a:spLocks/>
          </p:cNvSpPr>
          <p:nvPr/>
        </p:nvSpPr>
        <p:spPr bwMode="auto">
          <a:xfrm>
            <a:off x="2209800" y="2671617"/>
            <a:ext cx="609600" cy="8382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384" y="240"/>
              </a:cxn>
              <a:cxn ang="0">
                <a:pos x="0" y="240"/>
              </a:cxn>
              <a:cxn ang="0">
                <a:pos x="0" y="528"/>
              </a:cxn>
              <a:cxn ang="0">
                <a:pos x="144" y="528"/>
              </a:cxn>
            </a:cxnLst>
            <a:rect l="0" t="0" r="r" b="b"/>
            <a:pathLst>
              <a:path w="384" h="528">
                <a:moveTo>
                  <a:pt x="384" y="0"/>
                </a:moveTo>
                <a:lnTo>
                  <a:pt x="384" y="240"/>
                </a:lnTo>
                <a:lnTo>
                  <a:pt x="0" y="240"/>
                </a:lnTo>
                <a:lnTo>
                  <a:pt x="0" y="528"/>
                </a:lnTo>
                <a:lnTo>
                  <a:pt x="144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6" name="Freeform 48"/>
          <p:cNvSpPr>
            <a:spLocks/>
          </p:cNvSpPr>
          <p:nvPr/>
        </p:nvSpPr>
        <p:spPr bwMode="auto">
          <a:xfrm>
            <a:off x="2209800" y="3662217"/>
            <a:ext cx="609600" cy="838200"/>
          </a:xfrm>
          <a:custGeom>
            <a:avLst/>
            <a:gdLst/>
            <a:ahLst/>
            <a:cxnLst>
              <a:cxn ang="0">
                <a:pos x="384" y="528"/>
              </a:cxn>
              <a:cxn ang="0">
                <a:pos x="0" y="528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384" h="528">
                <a:moveTo>
                  <a:pt x="384" y="528"/>
                </a:moveTo>
                <a:lnTo>
                  <a:pt x="0" y="528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7" name="Freeform 49"/>
          <p:cNvSpPr>
            <a:spLocks/>
          </p:cNvSpPr>
          <p:nvPr/>
        </p:nvSpPr>
        <p:spPr bwMode="auto">
          <a:xfrm>
            <a:off x="5715000" y="4119417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1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Superscalar Register Renaming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886450" y="2283245"/>
            <a:ext cx="0" cy="6858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6115050" y="1978445"/>
            <a:ext cx="0" cy="9906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7105650" y="2130845"/>
            <a:ext cx="0" cy="8382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258050" y="3807245"/>
            <a:ext cx="0" cy="12192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343650" y="3807245"/>
            <a:ext cx="0" cy="12192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6953250" y="3273845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0"/>
              </a:cxn>
              <a:cxn ang="0">
                <a:pos x="192" y="1200"/>
              </a:cxn>
            </a:cxnLst>
            <a:rect l="0" t="0" r="r" b="b"/>
            <a:pathLst>
              <a:path w="192" h="1200">
                <a:moveTo>
                  <a:pt x="0" y="0"/>
                </a:move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1016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6038850" y="3273845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0"/>
              </a:cxn>
              <a:cxn ang="0">
                <a:pos x="192" y="1200"/>
              </a:cxn>
            </a:cxnLst>
            <a:rect l="0" t="0" r="r" b="b"/>
            <a:pathLst>
              <a:path w="192" h="1200">
                <a:moveTo>
                  <a:pt x="0" y="0"/>
                </a:move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1016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877050" y="2283245"/>
            <a:ext cx="0" cy="68580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067050" y="2283245"/>
            <a:ext cx="3810000" cy="0"/>
          </a:xfrm>
          <a:prstGeom prst="line">
            <a:avLst/>
          </a:prstGeom>
          <a:noFill/>
          <a:ln w="1016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552700" y="2740445"/>
            <a:ext cx="2971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Rename Table</a:t>
            </a: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058988" y="1292645"/>
            <a:ext cx="2514600" cy="288925"/>
            <a:chOff x="1344" y="1450"/>
            <a:chExt cx="2112" cy="230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4954588" y="1292645"/>
            <a:ext cx="2514600" cy="288925"/>
            <a:chOff x="1344" y="1450"/>
            <a:chExt cx="2112" cy="230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Src2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Dest</a:t>
              </a:r>
            </a:p>
          </p:txBody>
        </p:sp>
      </p:grp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410450" y="2740445"/>
            <a:ext cx="16002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Register Free List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582988" y="1597445"/>
            <a:ext cx="1587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811588" y="1597445"/>
            <a:ext cx="381000" cy="1143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240" y="192"/>
              </a:cxn>
              <a:cxn ang="0">
                <a:pos x="0" y="192"/>
              </a:cxn>
              <a:cxn ang="0">
                <a:pos x="0" y="480"/>
              </a:cxn>
            </a:cxnLst>
            <a:rect l="0" t="0" r="r" b="b"/>
            <a:pathLst>
              <a:path w="240" h="480">
                <a:moveTo>
                  <a:pt x="240" y="0"/>
                </a:moveTo>
                <a:lnTo>
                  <a:pt x="240" y="192"/>
                </a:lnTo>
                <a:lnTo>
                  <a:pt x="0" y="192"/>
                </a:lnTo>
                <a:lnTo>
                  <a:pt x="0" y="48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4895850" y="5559845"/>
            <a:ext cx="2819400" cy="304800"/>
            <a:chOff x="1344" y="1450"/>
            <a:chExt cx="2112" cy="230"/>
          </a:xfrm>
        </p:grpSpPr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1924050" y="5559845"/>
            <a:ext cx="2819400" cy="304800"/>
            <a:chOff x="1344" y="1450"/>
            <a:chExt cx="2112" cy="230"/>
          </a:xfrm>
        </p:grpSpPr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344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400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PSrc1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928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PSrc2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872" y="1450"/>
              <a:ext cx="528" cy="23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PDest</a:t>
              </a:r>
            </a:p>
          </p:txBody>
        </p:sp>
      </p:grp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3524250" y="3654845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1" name="Freeform 37"/>
          <p:cNvSpPr>
            <a:spLocks/>
          </p:cNvSpPr>
          <p:nvPr/>
        </p:nvSpPr>
        <p:spPr bwMode="auto">
          <a:xfrm>
            <a:off x="3752850" y="3654845"/>
            <a:ext cx="6096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336" y="480"/>
              </a:cxn>
              <a:cxn ang="0">
                <a:pos x="336" y="720"/>
              </a:cxn>
            </a:cxnLst>
            <a:rect l="0" t="0" r="r" b="b"/>
            <a:pathLst>
              <a:path w="336" h="720">
                <a:moveTo>
                  <a:pt x="0" y="0"/>
                </a:moveTo>
                <a:lnTo>
                  <a:pt x="0" y="480"/>
                </a:lnTo>
                <a:lnTo>
                  <a:pt x="336" y="480"/>
                </a:lnTo>
                <a:lnTo>
                  <a:pt x="33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4514850" y="3654845"/>
            <a:ext cx="22098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1296" y="384"/>
              </a:cxn>
              <a:cxn ang="0">
                <a:pos x="1296" y="720"/>
              </a:cxn>
            </a:cxnLst>
            <a:rect l="0" t="0" r="r" b="b"/>
            <a:pathLst>
              <a:path w="1296" h="720">
                <a:moveTo>
                  <a:pt x="0" y="0"/>
                </a:moveTo>
                <a:lnTo>
                  <a:pt x="0" y="384"/>
                </a:lnTo>
                <a:lnTo>
                  <a:pt x="1296" y="384"/>
                </a:lnTo>
                <a:lnTo>
                  <a:pt x="1296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3" name="Freeform 39"/>
          <p:cNvSpPr>
            <a:spLocks/>
          </p:cNvSpPr>
          <p:nvPr/>
        </p:nvSpPr>
        <p:spPr bwMode="auto">
          <a:xfrm>
            <a:off x="4819650" y="3654845"/>
            <a:ext cx="28194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584" y="240"/>
              </a:cxn>
              <a:cxn ang="0">
                <a:pos x="1584" y="720"/>
              </a:cxn>
            </a:cxnLst>
            <a:rect l="0" t="0" r="r" b="b"/>
            <a:pathLst>
              <a:path w="1584" h="720">
                <a:moveTo>
                  <a:pt x="0" y="0"/>
                </a:moveTo>
                <a:lnTo>
                  <a:pt x="0" y="240"/>
                </a:lnTo>
                <a:lnTo>
                  <a:pt x="1584" y="240"/>
                </a:lnTo>
                <a:lnTo>
                  <a:pt x="1584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2552700" y="3442120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5" name="AutoShape 41"/>
          <p:cNvSpPr>
            <a:spLocks/>
          </p:cNvSpPr>
          <p:nvPr/>
        </p:nvSpPr>
        <p:spPr bwMode="auto">
          <a:xfrm>
            <a:off x="1543050" y="2740445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416962" y="2761082"/>
            <a:ext cx="1183788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Update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Mapping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1165832" y="1179932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7668232" y="1195807"/>
            <a:ext cx="9433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365164" y="2735682"/>
            <a:ext cx="17062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Addresses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371850" y="3350045"/>
            <a:ext cx="1524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Read Data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 rot="-5400000">
            <a:off x="2432050" y="2866543"/>
            <a:ext cx="75882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Write Ports</a:t>
            </a:r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2076450" y="3426245"/>
            <a:ext cx="3733800" cy="533400"/>
          </a:xfrm>
          <a:custGeom>
            <a:avLst/>
            <a:gdLst/>
            <a:ahLst/>
            <a:cxnLst>
              <a:cxn ang="0">
                <a:pos x="2352" y="384"/>
              </a:cxn>
              <a:cxn ang="0">
                <a:pos x="0" y="38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352" h="384">
                <a:moveTo>
                  <a:pt x="2352" y="384"/>
                </a:moveTo>
                <a:lnTo>
                  <a:pt x="0" y="384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7410450" y="3426245"/>
            <a:ext cx="76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0" y="96"/>
              </a:cxn>
            </a:cxnLst>
            <a:rect l="0" t="0" r="r" b="b"/>
            <a:pathLst>
              <a:path w="48" h="96">
                <a:moveTo>
                  <a:pt x="0" y="0"/>
                </a:moveTo>
                <a:lnTo>
                  <a:pt x="48" y="48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6284913" y="5026445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288" y="144"/>
              </a:cxn>
              <a:cxn ang="0">
                <a:pos x="48" y="144"/>
              </a:cxn>
              <a:cxn ang="0">
                <a:pos x="0" y="0"/>
              </a:cxn>
            </a:cxnLst>
            <a:rect l="0" t="0" r="r" b="b"/>
            <a:pathLst>
              <a:path w="336" h="144">
                <a:moveTo>
                  <a:pt x="0" y="0"/>
                </a:moveTo>
                <a:lnTo>
                  <a:pt x="336" y="0"/>
                </a:lnTo>
                <a:lnTo>
                  <a:pt x="288" y="144"/>
                </a:lnTo>
                <a:lnTo>
                  <a:pt x="48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7181850" y="5026445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  <a:cxn ang="0">
                <a:pos x="288" y="144"/>
              </a:cxn>
              <a:cxn ang="0">
                <a:pos x="48" y="144"/>
              </a:cxn>
              <a:cxn ang="0">
                <a:pos x="0" y="0"/>
              </a:cxn>
            </a:cxnLst>
            <a:rect l="0" t="0" r="r" b="b"/>
            <a:pathLst>
              <a:path w="336" h="144">
                <a:moveTo>
                  <a:pt x="0" y="0"/>
                </a:moveTo>
                <a:lnTo>
                  <a:pt x="336" y="0"/>
                </a:lnTo>
                <a:lnTo>
                  <a:pt x="288" y="144"/>
                </a:lnTo>
                <a:lnTo>
                  <a:pt x="48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2076450" y="1597445"/>
            <a:ext cx="3810000" cy="1676400"/>
          </a:xfrm>
          <a:custGeom>
            <a:avLst/>
            <a:gdLst/>
            <a:ahLst/>
            <a:cxnLst>
              <a:cxn ang="0">
                <a:pos x="2400" y="0"/>
              </a:cxn>
              <a:cxn ang="0">
                <a:pos x="2400" y="144"/>
              </a:cxn>
              <a:cxn ang="0">
                <a:pos x="0" y="144"/>
              </a:cxn>
              <a:cxn ang="0">
                <a:pos x="0" y="1056"/>
              </a:cxn>
              <a:cxn ang="0">
                <a:pos x="288" y="1056"/>
              </a:cxn>
            </a:cxnLst>
            <a:rect l="0" t="0" r="r" b="b"/>
            <a:pathLst>
              <a:path w="2400" h="1056">
                <a:moveTo>
                  <a:pt x="2400" y="0"/>
                </a:moveTo>
                <a:lnTo>
                  <a:pt x="2400" y="144"/>
                </a:lnTo>
                <a:lnTo>
                  <a:pt x="0" y="144"/>
                </a:lnTo>
                <a:lnTo>
                  <a:pt x="0" y="1056"/>
                </a:lnTo>
                <a:lnTo>
                  <a:pt x="288" y="105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4514850" y="1597445"/>
            <a:ext cx="1981200" cy="1143000"/>
          </a:xfrm>
          <a:custGeom>
            <a:avLst/>
            <a:gdLst/>
            <a:ahLst/>
            <a:cxnLst>
              <a:cxn ang="0">
                <a:pos x="1248" y="0"/>
              </a:cxn>
              <a:cxn ang="0">
                <a:pos x="1248" y="240"/>
              </a:cxn>
              <a:cxn ang="0">
                <a:pos x="0" y="240"/>
              </a:cxn>
              <a:cxn ang="0">
                <a:pos x="0" y="720"/>
              </a:cxn>
            </a:cxnLst>
            <a:rect l="0" t="0" r="r" b="b"/>
            <a:pathLst>
              <a:path w="1248" h="720">
                <a:moveTo>
                  <a:pt x="1248" y="0"/>
                </a:moveTo>
                <a:lnTo>
                  <a:pt x="1248" y="240"/>
                </a:lnTo>
                <a:lnTo>
                  <a:pt x="0" y="240"/>
                </a:lnTo>
                <a:lnTo>
                  <a:pt x="0" y="72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4818063" y="1597445"/>
            <a:ext cx="2287587" cy="1141412"/>
          </a:xfrm>
          <a:custGeom>
            <a:avLst/>
            <a:gdLst/>
            <a:ahLst/>
            <a:cxnLst>
              <a:cxn ang="0">
                <a:pos x="1441" y="0"/>
              </a:cxn>
              <a:cxn ang="0">
                <a:pos x="1437" y="340"/>
              </a:cxn>
              <a:cxn ang="0">
                <a:pos x="1" y="340"/>
              </a:cxn>
              <a:cxn ang="0">
                <a:pos x="0" y="719"/>
              </a:cxn>
            </a:cxnLst>
            <a:rect l="0" t="0" r="r" b="b"/>
            <a:pathLst>
              <a:path w="1441" h="719">
                <a:moveTo>
                  <a:pt x="1441" y="0"/>
                </a:moveTo>
                <a:lnTo>
                  <a:pt x="1437" y="340"/>
                </a:lnTo>
                <a:lnTo>
                  <a:pt x="1" y="340"/>
                </a:lnTo>
                <a:lnTo>
                  <a:pt x="0" y="719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6724650" y="2969045"/>
            <a:ext cx="457200" cy="3048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=?</a:t>
            </a: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H="1">
            <a:off x="7105650" y="205464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6953250" y="3273845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84"/>
              </a:cxn>
              <a:cxn ang="0">
                <a:pos x="192" y="1584"/>
              </a:cxn>
            </a:cxnLst>
            <a:rect l="0" t="0" r="r" b="b"/>
            <a:pathLst>
              <a:path w="192" h="1584">
                <a:moveTo>
                  <a:pt x="0" y="0"/>
                </a:moveTo>
                <a:lnTo>
                  <a:pt x="0" y="1584"/>
                </a:lnTo>
                <a:lnTo>
                  <a:pt x="192" y="15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5797550" y="3654845"/>
            <a:ext cx="2832100" cy="1903412"/>
          </a:xfrm>
          <a:custGeom>
            <a:avLst/>
            <a:gdLst/>
            <a:ahLst/>
            <a:cxnLst>
              <a:cxn ang="0">
                <a:pos x="1784" y="0"/>
              </a:cxn>
              <a:cxn ang="0">
                <a:pos x="1784" y="192"/>
              </a:cxn>
              <a:cxn ang="0">
                <a:pos x="8" y="192"/>
              </a:cxn>
              <a:cxn ang="0">
                <a:pos x="0" y="1199"/>
              </a:cxn>
            </a:cxnLst>
            <a:rect l="0" t="0" r="r" b="b"/>
            <a:pathLst>
              <a:path w="1784" h="1199">
                <a:moveTo>
                  <a:pt x="1784" y="0"/>
                </a:moveTo>
                <a:lnTo>
                  <a:pt x="1784" y="192"/>
                </a:lnTo>
                <a:lnTo>
                  <a:pt x="8" y="192"/>
                </a:lnTo>
                <a:lnTo>
                  <a:pt x="0" y="1199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2305050" y="2969045"/>
            <a:ext cx="5638800" cy="838200"/>
          </a:xfrm>
          <a:custGeom>
            <a:avLst/>
            <a:gdLst/>
            <a:ahLst/>
            <a:cxnLst>
              <a:cxn ang="0">
                <a:pos x="3552" y="432"/>
              </a:cxn>
              <a:cxn ang="0">
                <a:pos x="3552" y="528"/>
              </a:cxn>
              <a:cxn ang="0">
                <a:pos x="0" y="528"/>
              </a:cxn>
              <a:cxn ang="0">
                <a:pos x="0" y="0"/>
              </a:cxn>
              <a:cxn ang="0">
                <a:pos x="144" y="0"/>
              </a:cxn>
            </a:cxnLst>
            <a:rect l="0" t="0" r="r" b="b"/>
            <a:pathLst>
              <a:path w="3552" h="528">
                <a:moveTo>
                  <a:pt x="3552" y="432"/>
                </a:moveTo>
                <a:lnTo>
                  <a:pt x="3552" y="528"/>
                </a:lnTo>
                <a:lnTo>
                  <a:pt x="0" y="528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7258050" y="380724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6343650" y="380724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>
            <a:off x="6572250" y="525504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7" name="Line 63"/>
          <p:cNvSpPr>
            <a:spLocks noChangeShapeType="1"/>
          </p:cNvSpPr>
          <p:nvPr/>
        </p:nvSpPr>
        <p:spPr bwMode="auto">
          <a:xfrm>
            <a:off x="7486650" y="525504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>
            <a:off x="2914650" y="3807245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5810250" y="2969045"/>
            <a:ext cx="457200" cy="30480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=?</a:t>
            </a:r>
          </a:p>
        </p:txBody>
      </p:sp>
      <p:sp>
        <p:nvSpPr>
          <p:cNvPr id="70" name="Freeform 66"/>
          <p:cNvSpPr>
            <a:spLocks/>
          </p:cNvSpPr>
          <p:nvPr/>
        </p:nvSpPr>
        <p:spPr bwMode="auto">
          <a:xfrm>
            <a:off x="6038850" y="3273845"/>
            <a:ext cx="304800" cy="1905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84"/>
              </a:cxn>
              <a:cxn ang="0">
                <a:pos x="192" y="1584"/>
              </a:cxn>
            </a:cxnLst>
            <a:rect l="0" t="0" r="r" b="b"/>
            <a:pathLst>
              <a:path w="192" h="1584">
                <a:moveTo>
                  <a:pt x="0" y="0"/>
                </a:moveTo>
                <a:lnTo>
                  <a:pt x="0" y="1584"/>
                </a:lnTo>
                <a:lnTo>
                  <a:pt x="192" y="15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6115050" y="1978445"/>
            <a:ext cx="1588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2" name="Freeform 68"/>
          <p:cNvSpPr>
            <a:spLocks/>
          </p:cNvSpPr>
          <p:nvPr/>
        </p:nvSpPr>
        <p:spPr bwMode="auto">
          <a:xfrm>
            <a:off x="3054350" y="1597445"/>
            <a:ext cx="3830638" cy="13716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428"/>
              </a:cxn>
              <a:cxn ang="0">
                <a:pos x="2413" y="435"/>
              </a:cxn>
              <a:cxn ang="0">
                <a:pos x="2408" y="864"/>
              </a:cxn>
            </a:cxnLst>
            <a:rect l="0" t="0" r="r" b="b"/>
            <a:pathLst>
              <a:path w="2413" h="864">
                <a:moveTo>
                  <a:pt x="8" y="0"/>
                </a:moveTo>
                <a:lnTo>
                  <a:pt x="0" y="428"/>
                </a:lnTo>
                <a:lnTo>
                  <a:pt x="2413" y="435"/>
                </a:lnTo>
                <a:lnTo>
                  <a:pt x="2408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5886450" y="228324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4" name="Freeform 70"/>
          <p:cNvSpPr>
            <a:spLocks/>
          </p:cNvSpPr>
          <p:nvPr/>
        </p:nvSpPr>
        <p:spPr bwMode="auto">
          <a:xfrm>
            <a:off x="2305050" y="2283245"/>
            <a:ext cx="762000" cy="5334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0"/>
              </a:cxn>
              <a:cxn ang="0">
                <a:pos x="0" y="336"/>
              </a:cxn>
              <a:cxn ang="0">
                <a:pos x="144" y="336"/>
              </a:cxn>
            </a:cxnLst>
            <a:rect l="0" t="0" r="r" b="b"/>
            <a:pathLst>
              <a:path w="480" h="336">
                <a:moveTo>
                  <a:pt x="480" y="0"/>
                </a:moveTo>
                <a:lnTo>
                  <a:pt x="0" y="0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6877050" y="228324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76200" y="3618332"/>
            <a:ext cx="2209800" cy="2554545"/>
          </a:xfrm>
          <a:prstGeom prst="rect">
            <a:avLst/>
          </a:prstGeom>
          <a:noFill/>
          <a:ln w="1016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Must check for RAW hazards between instructions issuing in same cycle.  Can be done in parallel with rename lookup.</a:t>
            </a:r>
            <a:endParaRPr lang="en-US" sz="2800" i="1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3641725" y="6067845"/>
            <a:ext cx="18466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2400" b="1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8" name="Text Box 74"/>
          <p:cNvSpPr txBox="1">
            <a:spLocks noChangeArrowheads="1"/>
          </p:cNvSpPr>
          <p:nvPr/>
        </p:nvSpPr>
        <p:spPr bwMode="auto">
          <a:xfrm>
            <a:off x="1219200" y="6132932"/>
            <a:ext cx="744513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MIPS R10K renames 4 serially-RAW-dependent </a:t>
            </a:r>
            <a:r>
              <a:rPr lang="en-US" sz="24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insts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/cycle</a:t>
            </a:r>
          </a:p>
        </p:txBody>
      </p:sp>
    </p:spTree>
    <p:extLst>
      <p:ext uri="{BB962C8B-B14F-4D97-AF65-F5344CB8AC3E}">
        <p14:creationId xmlns:p14="http://schemas.microsoft.com/office/powerpoint/2010/main" val="40011332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Separate Issue Window from ROB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TextBox 136">
            <a:extLst>
              <a:ext uri="{FF2B5EF4-FFF2-40B4-BE49-F238E27FC236}">
                <a16:creationId xmlns:a16="http://schemas.microsoft.com/office/drawing/2014/main" id="{791DC5DC-ABCA-4F85-B4C4-36715738C0D8}"/>
              </a:ext>
            </a:extLst>
          </p:cNvPr>
          <p:cNvSpPr txBox="1"/>
          <p:nvPr/>
        </p:nvSpPr>
        <p:spPr>
          <a:xfrm>
            <a:off x="286793" y="4176420"/>
            <a:ext cx="403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Reorder buffer used to hold exception information for commit.</a:t>
            </a:r>
          </a:p>
        </p:txBody>
      </p:sp>
      <p:sp>
        <p:nvSpPr>
          <p:cNvPr id="111" name="TextBox 137">
            <a:extLst>
              <a:ext uri="{FF2B5EF4-FFF2-40B4-BE49-F238E27FC236}">
                <a16:creationId xmlns:a16="http://schemas.microsoft.com/office/drawing/2014/main" id="{ACA164C1-926E-4B80-80AA-7E8D7032FE25}"/>
              </a:ext>
            </a:extLst>
          </p:cNvPr>
          <p:cNvSpPr txBox="1"/>
          <p:nvPr/>
        </p:nvSpPr>
        <p:spPr>
          <a:xfrm>
            <a:off x="81828" y="1299584"/>
            <a:ext cx="4324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instruction window holds instructions that have been decoded and renamed but not issued into execution.  Has register tags and presence bits, and pointer to ROB entry.</a:t>
            </a:r>
          </a:p>
          <a:p>
            <a:pPr algn="l"/>
            <a:endParaRPr lang="en-US" sz="2400" dirty="0"/>
          </a:p>
        </p:txBody>
      </p:sp>
      <p:grpSp>
        <p:nvGrpSpPr>
          <p:cNvPr id="112" name="Group 148">
            <a:extLst>
              <a:ext uri="{FF2B5EF4-FFF2-40B4-BE49-F238E27FC236}">
                <a16:creationId xmlns:a16="http://schemas.microsoft.com/office/drawing/2014/main" id="{BFE5EF6D-ACF7-4440-BE95-75BF61E57DFF}"/>
              </a:ext>
            </a:extLst>
          </p:cNvPr>
          <p:cNvGrpSpPr/>
          <p:nvPr/>
        </p:nvGrpSpPr>
        <p:grpSpPr>
          <a:xfrm>
            <a:off x="4349628" y="1953928"/>
            <a:ext cx="4648200" cy="1143000"/>
            <a:chOff x="3276600" y="3124200"/>
            <a:chExt cx="4648200" cy="1143000"/>
          </a:xfrm>
        </p:grpSpPr>
        <p:sp>
          <p:nvSpPr>
            <p:cNvPr id="113" name="Rectangle 4">
              <a:extLst>
                <a:ext uri="{FF2B5EF4-FFF2-40B4-BE49-F238E27FC236}">
                  <a16:creationId xmlns:a16="http://schemas.microsoft.com/office/drawing/2014/main" id="{96745992-C534-4D2B-ACEE-F335122AF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1242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Verdana" charset="0"/>
                </a:rPr>
                <a:t>op</a:t>
              </a:r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71CB47C7-1D38-4C7E-A6DF-781ABA4F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3528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15" name="Rectangle 18">
              <a:extLst>
                <a:ext uri="{FF2B5EF4-FFF2-40B4-BE49-F238E27FC236}">
                  <a16:creationId xmlns:a16="http://schemas.microsoft.com/office/drawing/2014/main" id="{C2D8035B-A9B3-4D2A-A58F-65F07DF5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5814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072640AD-6387-49A5-847E-477200BE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8100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17" name="Rectangle 32">
              <a:extLst>
                <a:ext uri="{FF2B5EF4-FFF2-40B4-BE49-F238E27FC236}">
                  <a16:creationId xmlns:a16="http://schemas.microsoft.com/office/drawing/2014/main" id="{D5ED8072-47FC-47CB-BE17-CA05075DA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038600"/>
              <a:ext cx="6858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grpSp>
          <p:nvGrpSpPr>
            <p:cNvPr id="118" name="Group 116">
              <a:extLst>
                <a:ext uri="{FF2B5EF4-FFF2-40B4-BE49-F238E27FC236}">
                  <a16:creationId xmlns:a16="http://schemas.microsoft.com/office/drawing/2014/main" id="{ACBCC6C4-0051-4960-AFC5-D0E93229C091}"/>
                </a:ext>
              </a:extLst>
            </p:cNvPr>
            <p:cNvGrpSpPr/>
            <p:nvPr/>
          </p:nvGrpSpPr>
          <p:grpSpPr>
            <a:xfrm>
              <a:off x="4724400" y="3124200"/>
              <a:ext cx="381000" cy="1143000"/>
              <a:chOff x="1066800" y="3581400"/>
              <a:chExt cx="381000" cy="1143000"/>
            </a:xfrm>
          </p:grpSpPr>
          <p:sp>
            <p:nvSpPr>
              <p:cNvPr id="161" name="Rectangle 5">
                <a:extLst>
                  <a:ext uri="{FF2B5EF4-FFF2-40B4-BE49-F238E27FC236}">
                    <a16:creationId xmlns:a16="http://schemas.microsoft.com/office/drawing/2014/main" id="{EE774849-DF4A-4C96-A79C-82AE23ED4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Verdana" charset="0"/>
                  </a:rPr>
                  <a:t>p1</a:t>
                </a:r>
              </a:p>
            </p:txBody>
          </p:sp>
          <p:sp>
            <p:nvSpPr>
              <p:cNvPr id="162" name="Rectangle 12">
                <a:extLst>
                  <a:ext uri="{FF2B5EF4-FFF2-40B4-BE49-F238E27FC236}">
                    <a16:creationId xmlns:a16="http://schemas.microsoft.com/office/drawing/2014/main" id="{C5DC5B88-E412-4A17-AB69-5D01FC2E1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63" name="Rectangle 19">
                <a:extLst>
                  <a:ext uri="{FF2B5EF4-FFF2-40B4-BE49-F238E27FC236}">
                    <a16:creationId xmlns:a16="http://schemas.microsoft.com/office/drawing/2014/main" id="{32566BD2-0988-4A85-857E-A46A034D4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64" name="Rectangle 26">
                <a:extLst>
                  <a:ext uri="{FF2B5EF4-FFF2-40B4-BE49-F238E27FC236}">
                    <a16:creationId xmlns:a16="http://schemas.microsoft.com/office/drawing/2014/main" id="{68E9EA48-23CB-465D-9BB4-64A8827A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267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65" name="Rectangle 33">
                <a:extLst>
                  <a:ext uri="{FF2B5EF4-FFF2-40B4-BE49-F238E27FC236}">
                    <a16:creationId xmlns:a16="http://schemas.microsoft.com/office/drawing/2014/main" id="{A8F385F6-1D76-4712-83F8-86C8EBCFD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495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grpSp>
          <p:nvGrpSpPr>
            <p:cNvPr id="119" name="Group 139">
              <a:extLst>
                <a:ext uri="{FF2B5EF4-FFF2-40B4-BE49-F238E27FC236}">
                  <a16:creationId xmlns:a16="http://schemas.microsoft.com/office/drawing/2014/main" id="{2BE65CA9-4D63-4926-BEEC-F3D05C434CC0}"/>
                </a:ext>
              </a:extLst>
            </p:cNvPr>
            <p:cNvGrpSpPr/>
            <p:nvPr/>
          </p:nvGrpSpPr>
          <p:grpSpPr>
            <a:xfrm>
              <a:off x="5105400" y="3124200"/>
              <a:ext cx="609600" cy="1143000"/>
              <a:chOff x="5105400" y="3124200"/>
              <a:chExt cx="838200" cy="1143000"/>
            </a:xfrm>
          </p:grpSpPr>
          <p:sp>
            <p:nvSpPr>
              <p:cNvPr id="156" name="Rectangle 6">
                <a:extLst>
                  <a:ext uri="{FF2B5EF4-FFF2-40B4-BE49-F238E27FC236}">
                    <a16:creationId xmlns:a16="http://schemas.microsoft.com/office/drawing/2014/main" id="{152BFDE2-DACA-4C19-9C23-0646B0768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3124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Verdana" charset="0"/>
                  </a:rPr>
                  <a:t>PR1</a:t>
                </a:r>
              </a:p>
            </p:txBody>
          </p:sp>
          <p:sp>
            <p:nvSpPr>
              <p:cNvPr id="157" name="Rectangle 13">
                <a:extLst>
                  <a:ext uri="{FF2B5EF4-FFF2-40B4-BE49-F238E27FC236}">
                    <a16:creationId xmlns:a16="http://schemas.microsoft.com/office/drawing/2014/main" id="{639BFD06-CC5F-47A7-8429-74E37DB70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3352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58" name="Rectangle 20">
                <a:extLst>
                  <a:ext uri="{FF2B5EF4-FFF2-40B4-BE49-F238E27FC236}">
                    <a16:creationId xmlns:a16="http://schemas.microsoft.com/office/drawing/2014/main" id="{29B797E5-2882-4A02-872B-78C0173B8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59" name="Rectangle 27">
                <a:extLst>
                  <a:ext uri="{FF2B5EF4-FFF2-40B4-BE49-F238E27FC236}">
                    <a16:creationId xmlns:a16="http://schemas.microsoft.com/office/drawing/2014/main" id="{A59F49BF-F53F-4EE5-8ABD-553298904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60" name="Rectangle 34">
                <a:extLst>
                  <a:ext uri="{FF2B5EF4-FFF2-40B4-BE49-F238E27FC236}">
                    <a16:creationId xmlns:a16="http://schemas.microsoft.com/office/drawing/2014/main" id="{33E121C3-5F1D-4F57-AE38-C501DC5F7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grpSp>
          <p:nvGrpSpPr>
            <p:cNvPr id="120" name="Group 140">
              <a:extLst>
                <a:ext uri="{FF2B5EF4-FFF2-40B4-BE49-F238E27FC236}">
                  <a16:creationId xmlns:a16="http://schemas.microsoft.com/office/drawing/2014/main" id="{CECDAFAD-1FC9-4783-A062-34F1100071F0}"/>
                </a:ext>
              </a:extLst>
            </p:cNvPr>
            <p:cNvGrpSpPr/>
            <p:nvPr/>
          </p:nvGrpSpPr>
          <p:grpSpPr>
            <a:xfrm>
              <a:off x="5715000" y="3124200"/>
              <a:ext cx="381000" cy="1143000"/>
              <a:chOff x="5943600" y="3124200"/>
              <a:chExt cx="381000" cy="1143000"/>
            </a:xfrm>
          </p:grpSpPr>
          <p:sp>
            <p:nvSpPr>
              <p:cNvPr id="151" name="Rectangle 7">
                <a:extLst>
                  <a:ext uri="{FF2B5EF4-FFF2-40B4-BE49-F238E27FC236}">
                    <a16:creationId xmlns:a16="http://schemas.microsoft.com/office/drawing/2014/main" id="{8F693719-2B31-4AD5-8973-A0752749D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3124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Verdana" charset="0"/>
                  </a:rPr>
                  <a:t>p2</a:t>
                </a:r>
              </a:p>
            </p:txBody>
          </p:sp>
          <p:sp>
            <p:nvSpPr>
              <p:cNvPr id="152" name="Rectangle 14">
                <a:extLst>
                  <a:ext uri="{FF2B5EF4-FFF2-40B4-BE49-F238E27FC236}">
                    <a16:creationId xmlns:a16="http://schemas.microsoft.com/office/drawing/2014/main" id="{D5E53FFA-5B95-4E61-A9D6-9829DA3B5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3352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53" name="Rectangle 21">
                <a:extLst>
                  <a:ext uri="{FF2B5EF4-FFF2-40B4-BE49-F238E27FC236}">
                    <a16:creationId xmlns:a16="http://schemas.microsoft.com/office/drawing/2014/main" id="{4FABA313-8F42-4141-8F73-258BD5FBA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54" name="Rectangle 28">
                <a:extLst>
                  <a:ext uri="{FF2B5EF4-FFF2-40B4-BE49-F238E27FC236}">
                    <a16:creationId xmlns:a16="http://schemas.microsoft.com/office/drawing/2014/main" id="{81F2585E-6E41-4CCB-B820-B03FF2FF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55" name="Rectangle 35">
                <a:extLst>
                  <a:ext uri="{FF2B5EF4-FFF2-40B4-BE49-F238E27FC236}">
                    <a16:creationId xmlns:a16="http://schemas.microsoft.com/office/drawing/2014/main" id="{2B47F7A8-19EE-4BFE-B9DC-E1ACE0FA1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grpSp>
          <p:nvGrpSpPr>
            <p:cNvPr id="121" name="Group 141">
              <a:extLst>
                <a:ext uri="{FF2B5EF4-FFF2-40B4-BE49-F238E27FC236}">
                  <a16:creationId xmlns:a16="http://schemas.microsoft.com/office/drawing/2014/main" id="{5531F4B6-4516-44D1-B423-40BEE08F3788}"/>
                </a:ext>
              </a:extLst>
            </p:cNvPr>
            <p:cNvGrpSpPr/>
            <p:nvPr/>
          </p:nvGrpSpPr>
          <p:grpSpPr>
            <a:xfrm>
              <a:off x="6096000" y="3124200"/>
              <a:ext cx="685800" cy="1143000"/>
              <a:chOff x="6324600" y="3124200"/>
              <a:chExt cx="838200" cy="1143000"/>
            </a:xfrm>
          </p:grpSpPr>
          <p:sp>
            <p:nvSpPr>
              <p:cNvPr id="146" name="Rectangle 8">
                <a:extLst>
                  <a:ext uri="{FF2B5EF4-FFF2-40B4-BE49-F238E27FC236}">
                    <a16:creationId xmlns:a16="http://schemas.microsoft.com/office/drawing/2014/main" id="{11B134C2-A7F0-41B1-A0A3-1ACC97C6A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3124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Verdana" charset="0"/>
                  </a:rPr>
                  <a:t>PR2</a:t>
                </a:r>
              </a:p>
            </p:txBody>
          </p:sp>
          <p:sp>
            <p:nvSpPr>
              <p:cNvPr id="147" name="Rectangle 15">
                <a:extLst>
                  <a:ext uri="{FF2B5EF4-FFF2-40B4-BE49-F238E27FC236}">
                    <a16:creationId xmlns:a16="http://schemas.microsoft.com/office/drawing/2014/main" id="{B9171162-4530-4D39-86F0-9ED970596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3352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48" name="Rectangle 22">
                <a:extLst>
                  <a:ext uri="{FF2B5EF4-FFF2-40B4-BE49-F238E27FC236}">
                    <a16:creationId xmlns:a16="http://schemas.microsoft.com/office/drawing/2014/main" id="{EE596A75-6071-4BBC-9FC6-13CE5966C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49" name="Rectangle 29">
                <a:extLst>
                  <a:ext uri="{FF2B5EF4-FFF2-40B4-BE49-F238E27FC236}">
                    <a16:creationId xmlns:a16="http://schemas.microsoft.com/office/drawing/2014/main" id="{74D921E6-D5A1-40B0-AD6A-8A49AAAF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50" name="Rectangle 36">
                <a:extLst>
                  <a:ext uri="{FF2B5EF4-FFF2-40B4-BE49-F238E27FC236}">
                    <a16:creationId xmlns:a16="http://schemas.microsoft.com/office/drawing/2014/main" id="{8B4D80CD-FD9E-4A7B-B6B6-E7C181D3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grpSp>
          <p:nvGrpSpPr>
            <p:cNvPr id="122" name="Group 115">
              <a:extLst>
                <a:ext uri="{FF2B5EF4-FFF2-40B4-BE49-F238E27FC236}">
                  <a16:creationId xmlns:a16="http://schemas.microsoft.com/office/drawing/2014/main" id="{AAA24CAC-D62C-4B5F-9DF7-47284CFA6F9D}"/>
                </a:ext>
              </a:extLst>
            </p:cNvPr>
            <p:cNvGrpSpPr/>
            <p:nvPr/>
          </p:nvGrpSpPr>
          <p:grpSpPr>
            <a:xfrm>
              <a:off x="6781800" y="3124200"/>
              <a:ext cx="609600" cy="1143000"/>
              <a:chOff x="3505200" y="3581400"/>
              <a:chExt cx="838200" cy="1143000"/>
            </a:xfrm>
          </p:grpSpPr>
          <p:sp>
            <p:nvSpPr>
              <p:cNvPr id="141" name="Rectangle 8">
                <a:extLst>
                  <a:ext uri="{FF2B5EF4-FFF2-40B4-BE49-F238E27FC236}">
                    <a16:creationId xmlns:a16="http://schemas.microsoft.com/office/drawing/2014/main" id="{B9819476-7C64-4690-87B9-8E063FC87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dirty="0" err="1">
                    <a:latin typeface="Verdana" charset="0"/>
                  </a:rPr>
                  <a:t>PRd</a:t>
                </a:r>
                <a:endParaRPr lang="en-US" dirty="0">
                  <a:latin typeface="Verdana" charset="0"/>
                </a:endParaRPr>
              </a:p>
            </p:txBody>
          </p:sp>
          <p:sp>
            <p:nvSpPr>
              <p:cNvPr id="142" name="Rectangle 15">
                <a:extLst>
                  <a:ext uri="{FF2B5EF4-FFF2-40B4-BE49-F238E27FC236}">
                    <a16:creationId xmlns:a16="http://schemas.microsoft.com/office/drawing/2014/main" id="{C62C0811-788A-4687-AF88-E273FDAD1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F069021B-38D3-42C9-BEB4-0516D67B5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44" name="Rectangle 29">
                <a:extLst>
                  <a:ext uri="{FF2B5EF4-FFF2-40B4-BE49-F238E27FC236}">
                    <a16:creationId xmlns:a16="http://schemas.microsoft.com/office/drawing/2014/main" id="{62E787B2-884B-4D1C-A562-2E4E919C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267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45" name="Rectangle 36">
                <a:extLst>
                  <a:ext uri="{FF2B5EF4-FFF2-40B4-BE49-F238E27FC236}">
                    <a16:creationId xmlns:a16="http://schemas.microsoft.com/office/drawing/2014/main" id="{4997DE09-C7F6-4002-921A-292DA990F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495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grpSp>
          <p:nvGrpSpPr>
            <p:cNvPr id="123" name="Group 117">
              <a:extLst>
                <a:ext uri="{FF2B5EF4-FFF2-40B4-BE49-F238E27FC236}">
                  <a16:creationId xmlns:a16="http://schemas.microsoft.com/office/drawing/2014/main" id="{577E7366-5CE2-4657-8823-FA98A912ECC6}"/>
                </a:ext>
              </a:extLst>
            </p:cNvPr>
            <p:cNvGrpSpPr/>
            <p:nvPr/>
          </p:nvGrpSpPr>
          <p:grpSpPr>
            <a:xfrm>
              <a:off x="3276600" y="3124200"/>
              <a:ext cx="381000" cy="1143000"/>
              <a:chOff x="1066800" y="3581400"/>
              <a:chExt cx="381000" cy="1143000"/>
            </a:xfrm>
          </p:grpSpPr>
          <p:sp>
            <p:nvSpPr>
              <p:cNvPr id="136" name="Rectangle 5">
                <a:extLst>
                  <a:ext uri="{FF2B5EF4-FFF2-40B4-BE49-F238E27FC236}">
                    <a16:creationId xmlns:a16="http://schemas.microsoft.com/office/drawing/2014/main" id="{909219B7-376A-4C3C-A7F3-F1A8E82FB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latin typeface="Verdana" charset="0"/>
                  </a:rPr>
                  <a:t>use</a:t>
                </a:r>
              </a:p>
            </p:txBody>
          </p:sp>
          <p:sp>
            <p:nvSpPr>
              <p:cNvPr id="137" name="Rectangle 12">
                <a:extLst>
                  <a:ext uri="{FF2B5EF4-FFF2-40B4-BE49-F238E27FC236}">
                    <a16:creationId xmlns:a16="http://schemas.microsoft.com/office/drawing/2014/main" id="{74446662-66C0-4236-AEBA-B5AC3EB2C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38" name="Rectangle 19">
                <a:extLst>
                  <a:ext uri="{FF2B5EF4-FFF2-40B4-BE49-F238E27FC236}">
                    <a16:creationId xmlns:a16="http://schemas.microsoft.com/office/drawing/2014/main" id="{DE95FE50-F0F7-4EED-9ACF-52C1C1D82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39" name="Rectangle 26">
                <a:extLst>
                  <a:ext uri="{FF2B5EF4-FFF2-40B4-BE49-F238E27FC236}">
                    <a16:creationId xmlns:a16="http://schemas.microsoft.com/office/drawing/2014/main" id="{AF14C127-AAD1-4A39-BFC1-1624344AB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267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40" name="Rectangle 33">
                <a:extLst>
                  <a:ext uri="{FF2B5EF4-FFF2-40B4-BE49-F238E27FC236}">
                    <a16:creationId xmlns:a16="http://schemas.microsoft.com/office/drawing/2014/main" id="{370285C3-06CB-4FB4-ACF5-68725C37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495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B09AE81-57A5-46B1-848E-DF7D7E179456}"/>
                </a:ext>
              </a:extLst>
            </p:cNvPr>
            <p:cNvGrpSpPr/>
            <p:nvPr/>
          </p:nvGrpSpPr>
          <p:grpSpPr>
            <a:xfrm>
              <a:off x="3657600" y="3124200"/>
              <a:ext cx="381000" cy="1143000"/>
              <a:chOff x="1066800" y="3581400"/>
              <a:chExt cx="381000" cy="1143000"/>
            </a:xfrm>
          </p:grpSpPr>
          <p:sp>
            <p:nvSpPr>
              <p:cNvPr id="131" name="Rectangle 5">
                <a:extLst>
                  <a:ext uri="{FF2B5EF4-FFF2-40B4-BE49-F238E27FC236}">
                    <a16:creationId xmlns:a16="http://schemas.microsoft.com/office/drawing/2014/main" id="{EB1D854E-71AE-4723-9B21-B4EE28F55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5814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latin typeface="Verdana" charset="0"/>
                  </a:rPr>
                  <a:t>ex</a:t>
                </a:r>
              </a:p>
            </p:txBody>
          </p:sp>
          <p:sp>
            <p:nvSpPr>
              <p:cNvPr id="132" name="Rectangle 12">
                <a:extLst>
                  <a:ext uri="{FF2B5EF4-FFF2-40B4-BE49-F238E27FC236}">
                    <a16:creationId xmlns:a16="http://schemas.microsoft.com/office/drawing/2014/main" id="{A2C8E2B4-1070-4D57-9FE7-4512E003B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8100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33" name="Rectangle 19">
                <a:extLst>
                  <a:ext uri="{FF2B5EF4-FFF2-40B4-BE49-F238E27FC236}">
                    <a16:creationId xmlns:a16="http://schemas.microsoft.com/office/drawing/2014/main" id="{18D7B8F4-F0C1-4511-8F2F-260E8174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0386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34" name="Rectangle 26">
                <a:extLst>
                  <a:ext uri="{FF2B5EF4-FFF2-40B4-BE49-F238E27FC236}">
                    <a16:creationId xmlns:a16="http://schemas.microsoft.com/office/drawing/2014/main" id="{59A440A3-60C6-4560-B52A-E4BC0690A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2672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35" name="Rectangle 33">
                <a:extLst>
                  <a:ext uri="{FF2B5EF4-FFF2-40B4-BE49-F238E27FC236}">
                    <a16:creationId xmlns:a16="http://schemas.microsoft.com/office/drawing/2014/main" id="{80D9B652-C859-45CF-8987-4D17A6E2B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4495800"/>
                <a:ext cx="3810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grpSp>
          <p:nvGrpSpPr>
            <p:cNvPr id="125" name="Group 142">
              <a:extLst>
                <a:ext uri="{FF2B5EF4-FFF2-40B4-BE49-F238E27FC236}">
                  <a16:creationId xmlns:a16="http://schemas.microsoft.com/office/drawing/2014/main" id="{B46AA26E-08E2-4F88-BE69-FECA2D1474AE}"/>
                </a:ext>
              </a:extLst>
            </p:cNvPr>
            <p:cNvGrpSpPr/>
            <p:nvPr/>
          </p:nvGrpSpPr>
          <p:grpSpPr>
            <a:xfrm>
              <a:off x="7315200" y="3124200"/>
              <a:ext cx="609600" cy="1143000"/>
              <a:chOff x="3505200" y="3581400"/>
              <a:chExt cx="838200" cy="1143000"/>
            </a:xfrm>
          </p:grpSpPr>
          <p:sp>
            <p:nvSpPr>
              <p:cNvPr id="126" name="Rectangle 8">
                <a:extLst>
                  <a:ext uri="{FF2B5EF4-FFF2-40B4-BE49-F238E27FC236}">
                    <a16:creationId xmlns:a16="http://schemas.microsoft.com/office/drawing/2014/main" id="{3F0027BE-370A-4E72-9C75-C34D1EE25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3581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latin typeface="Verdana" charset="0"/>
                  </a:rPr>
                  <a:t>ROB#</a:t>
                </a:r>
              </a:p>
            </p:txBody>
          </p:sp>
          <p:sp>
            <p:nvSpPr>
              <p:cNvPr id="127" name="Rectangle 15">
                <a:extLst>
                  <a:ext uri="{FF2B5EF4-FFF2-40B4-BE49-F238E27FC236}">
                    <a16:creationId xmlns:a16="http://schemas.microsoft.com/office/drawing/2014/main" id="{1048C7B4-503C-4552-820D-A6CC0E8F6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38100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28" name="Rectangle 22">
                <a:extLst>
                  <a:ext uri="{FF2B5EF4-FFF2-40B4-BE49-F238E27FC236}">
                    <a16:creationId xmlns:a16="http://schemas.microsoft.com/office/drawing/2014/main" id="{810392CC-850F-461D-9870-450556DB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0386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09EA7C6-5DDA-4107-B4F8-FEBA9B62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2672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95FC1FE8-C14B-4D52-A9AA-0803F15C9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4958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</p:grpSp>
      <p:sp>
        <p:nvSpPr>
          <p:cNvPr id="166" name="TextBox 149">
            <a:extLst>
              <a:ext uri="{FF2B5EF4-FFF2-40B4-BE49-F238E27FC236}">
                <a16:creationId xmlns:a16="http://schemas.microsoft.com/office/drawing/2014/main" id="{5CF89AC8-4874-4DB1-B0CD-CFF1BAC3D261}"/>
              </a:ext>
            </a:extLst>
          </p:cNvPr>
          <p:cNvSpPr txBox="1"/>
          <p:nvPr/>
        </p:nvSpPr>
        <p:spPr>
          <a:xfrm>
            <a:off x="509953" y="576392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ROB is usually several times larger than instruction window – why? </a:t>
            </a:r>
          </a:p>
        </p:txBody>
      </p:sp>
      <p:grpSp>
        <p:nvGrpSpPr>
          <p:cNvPr id="167" name="Group 172">
            <a:extLst>
              <a:ext uri="{FF2B5EF4-FFF2-40B4-BE49-F238E27FC236}">
                <a16:creationId xmlns:a16="http://schemas.microsoft.com/office/drawing/2014/main" id="{82786762-2B58-4094-A109-DC0B2DB4F7DB}"/>
              </a:ext>
            </a:extLst>
          </p:cNvPr>
          <p:cNvGrpSpPr/>
          <p:nvPr/>
        </p:nvGrpSpPr>
        <p:grpSpPr>
          <a:xfrm>
            <a:off x="3527558" y="3553518"/>
            <a:ext cx="5426075" cy="2283044"/>
            <a:chOff x="3352800" y="3276600"/>
            <a:chExt cx="5426075" cy="2283044"/>
          </a:xfrm>
        </p:grpSpPr>
        <p:grpSp>
          <p:nvGrpSpPr>
            <p:cNvPr id="168" name="Group 162">
              <a:extLst>
                <a:ext uri="{FF2B5EF4-FFF2-40B4-BE49-F238E27FC236}">
                  <a16:creationId xmlns:a16="http://schemas.microsoft.com/office/drawing/2014/main" id="{10902550-0363-4135-BE1E-FABD23FED9A0}"/>
                </a:ext>
              </a:extLst>
            </p:cNvPr>
            <p:cNvGrpSpPr/>
            <p:nvPr/>
          </p:nvGrpSpPr>
          <p:grpSpPr>
            <a:xfrm>
              <a:off x="5578475" y="3541713"/>
              <a:ext cx="685800" cy="1828800"/>
              <a:chOff x="5578475" y="3541713"/>
              <a:chExt cx="685800" cy="1828800"/>
            </a:xfrm>
          </p:grpSpPr>
          <p:sp>
            <p:nvSpPr>
              <p:cNvPr id="206" name="Rectangle 58">
                <a:extLst>
                  <a:ext uri="{FF2B5EF4-FFF2-40B4-BE49-F238E27FC236}">
                    <a16:creationId xmlns:a16="http://schemas.microsoft.com/office/drawing/2014/main" id="{4A7B0792-1C4E-4CCD-AF73-C2329A0B3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3541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>
                    <a:latin typeface="Verdana" charset="0"/>
                  </a:rPr>
                  <a:t>Rd</a:t>
                </a:r>
              </a:p>
            </p:txBody>
          </p:sp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F95C874E-99BC-4B6A-8B2E-225909CA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3770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9F5EC05C-A414-44D7-81CF-4A531C75D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3998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B60B91A5-9C19-46CB-B2B9-EB6B15242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2275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1B4437FC-38AC-4E7A-B339-6663448F8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4561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4C72617B-B95D-4EB4-97E6-E47CE7539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684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426B9FEC-81B4-45EB-94D4-E8A844E5E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913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A5AAC262-AA9D-40F4-80EE-B5382E3B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5141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  <p:sp>
          <p:nvSpPr>
            <p:cNvPr id="169" name="Rectangle 76">
              <a:extLst>
                <a:ext uri="{FF2B5EF4-FFF2-40B4-BE49-F238E27FC236}">
                  <a16:creationId xmlns:a16="http://schemas.microsoft.com/office/drawing/2014/main" id="{E7C29AD8-9A19-4D93-9776-8D295755D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3541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>
                  <a:latin typeface="Verdana" charset="0"/>
                </a:rPr>
                <a:t>LPRd</a:t>
              </a:r>
            </a:p>
          </p:txBody>
        </p:sp>
        <p:sp>
          <p:nvSpPr>
            <p:cNvPr id="170" name="Rectangle 77">
              <a:extLst>
                <a:ext uri="{FF2B5EF4-FFF2-40B4-BE49-F238E27FC236}">
                  <a16:creationId xmlns:a16="http://schemas.microsoft.com/office/drawing/2014/main" id="{095B17A5-5DD3-494B-A04A-61C64B7D6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3770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1" name="Rectangle 78">
              <a:extLst>
                <a:ext uri="{FF2B5EF4-FFF2-40B4-BE49-F238E27FC236}">
                  <a16:creationId xmlns:a16="http://schemas.microsoft.com/office/drawing/2014/main" id="{6F2B9B3C-774F-4BFD-9516-59938854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3998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2" name="Rectangle 79">
              <a:extLst>
                <a:ext uri="{FF2B5EF4-FFF2-40B4-BE49-F238E27FC236}">
                  <a16:creationId xmlns:a16="http://schemas.microsoft.com/office/drawing/2014/main" id="{2B7FF8F2-8FA1-4A16-8F8C-C6B9853B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42275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3" name="Rectangle 80">
              <a:extLst>
                <a:ext uri="{FF2B5EF4-FFF2-40B4-BE49-F238E27FC236}">
                  <a16:creationId xmlns:a16="http://schemas.microsoft.com/office/drawing/2014/main" id="{A98D9E81-43FC-4B2A-AA58-B88EAE67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44561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4" name="Rectangle 81">
              <a:extLst>
                <a:ext uri="{FF2B5EF4-FFF2-40B4-BE49-F238E27FC236}">
                  <a16:creationId xmlns:a16="http://schemas.microsoft.com/office/drawing/2014/main" id="{E2066FB1-B0C4-4B45-B9DA-B8B33270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4684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5" name="Rectangle 82">
              <a:extLst>
                <a:ext uri="{FF2B5EF4-FFF2-40B4-BE49-F238E27FC236}">
                  <a16:creationId xmlns:a16="http://schemas.microsoft.com/office/drawing/2014/main" id="{DFA23F50-3F7D-4BFF-845B-AE80F8B2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4913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6" name="Rectangle 83">
              <a:extLst>
                <a:ext uri="{FF2B5EF4-FFF2-40B4-BE49-F238E27FC236}">
                  <a16:creationId xmlns:a16="http://schemas.microsoft.com/office/drawing/2014/main" id="{6051F0EF-3628-439A-86FB-259DEFAE3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5141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7" name="Rectangle 68">
              <a:extLst>
                <a:ext uri="{FF2B5EF4-FFF2-40B4-BE49-F238E27FC236}">
                  <a16:creationId xmlns:a16="http://schemas.microsoft.com/office/drawing/2014/main" id="{C621746C-52D1-4F5B-A6FA-3F26DC6F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3541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Verdana" charset="0"/>
                </a:rPr>
                <a:t>PC</a:t>
              </a:r>
            </a:p>
          </p:txBody>
        </p:sp>
        <p:sp>
          <p:nvSpPr>
            <p:cNvPr id="178" name="Rectangle 69">
              <a:extLst>
                <a:ext uri="{FF2B5EF4-FFF2-40B4-BE49-F238E27FC236}">
                  <a16:creationId xmlns:a16="http://schemas.microsoft.com/office/drawing/2014/main" id="{91266E92-65F9-457D-AE4B-88DDEED93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3770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79" name="Rectangle 70">
              <a:extLst>
                <a:ext uri="{FF2B5EF4-FFF2-40B4-BE49-F238E27FC236}">
                  <a16:creationId xmlns:a16="http://schemas.microsoft.com/office/drawing/2014/main" id="{16D4B967-6731-49AB-A79B-7E0C6EFE3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3998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0" name="Rectangle 71">
              <a:extLst>
                <a:ext uri="{FF2B5EF4-FFF2-40B4-BE49-F238E27FC236}">
                  <a16:creationId xmlns:a16="http://schemas.microsoft.com/office/drawing/2014/main" id="{9E449DF9-2B05-4B18-B261-3E1A12B72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42275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1" name="Rectangle 72">
              <a:extLst>
                <a:ext uri="{FF2B5EF4-FFF2-40B4-BE49-F238E27FC236}">
                  <a16:creationId xmlns:a16="http://schemas.microsoft.com/office/drawing/2014/main" id="{FB5D0B81-A047-4057-9AA6-3E0AD024A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44561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2" name="Rectangle 73">
              <a:extLst>
                <a:ext uri="{FF2B5EF4-FFF2-40B4-BE49-F238E27FC236}">
                  <a16:creationId xmlns:a16="http://schemas.microsoft.com/office/drawing/2014/main" id="{5098B2C0-986E-4FE0-9F20-7D6295F35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4684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3" name="Rectangle 74">
              <a:extLst>
                <a:ext uri="{FF2B5EF4-FFF2-40B4-BE49-F238E27FC236}">
                  <a16:creationId xmlns:a16="http://schemas.microsoft.com/office/drawing/2014/main" id="{1107FA20-C14B-409E-81F8-88524ADD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4913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4" name="Rectangle 75">
              <a:extLst>
                <a:ext uri="{FF2B5EF4-FFF2-40B4-BE49-F238E27FC236}">
                  <a16:creationId xmlns:a16="http://schemas.microsoft.com/office/drawing/2014/main" id="{7383B637-C140-4964-BDF3-5CDDBA467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5" y="5141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5" name="Rectangle 68">
              <a:extLst>
                <a:ext uri="{FF2B5EF4-FFF2-40B4-BE49-F238E27FC236}">
                  <a16:creationId xmlns:a16="http://schemas.microsoft.com/office/drawing/2014/main" id="{CE991CA9-BEBF-4E01-9D47-8D574D8F4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3541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Verdana" charset="0"/>
                </a:rPr>
                <a:t>Except?</a:t>
              </a:r>
            </a:p>
          </p:txBody>
        </p:sp>
        <p:sp>
          <p:nvSpPr>
            <p:cNvPr id="186" name="Rectangle 69">
              <a:extLst>
                <a:ext uri="{FF2B5EF4-FFF2-40B4-BE49-F238E27FC236}">
                  <a16:creationId xmlns:a16="http://schemas.microsoft.com/office/drawing/2014/main" id="{36780CE8-D713-4F92-9132-BD0AEFFD4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3770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7" name="Rectangle 70">
              <a:extLst>
                <a:ext uri="{FF2B5EF4-FFF2-40B4-BE49-F238E27FC236}">
                  <a16:creationId xmlns:a16="http://schemas.microsoft.com/office/drawing/2014/main" id="{C18A6481-0577-45A9-A0D8-4DFC6B352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3998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8" name="Rectangle 71">
              <a:extLst>
                <a:ext uri="{FF2B5EF4-FFF2-40B4-BE49-F238E27FC236}">
                  <a16:creationId xmlns:a16="http://schemas.microsoft.com/office/drawing/2014/main" id="{84F376A1-3F21-4241-9E9A-D763911F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42275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89" name="Rectangle 72">
              <a:extLst>
                <a:ext uri="{FF2B5EF4-FFF2-40B4-BE49-F238E27FC236}">
                  <a16:creationId xmlns:a16="http://schemas.microsoft.com/office/drawing/2014/main" id="{80617AE8-FFC9-463C-8B4D-D51D88F9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44561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90" name="Rectangle 73">
              <a:extLst>
                <a:ext uri="{FF2B5EF4-FFF2-40B4-BE49-F238E27FC236}">
                  <a16:creationId xmlns:a16="http://schemas.microsoft.com/office/drawing/2014/main" id="{10708CDE-32F2-469D-AF55-99A31E40E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46847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91" name="Rectangle 74">
              <a:extLst>
                <a:ext uri="{FF2B5EF4-FFF2-40B4-BE49-F238E27FC236}">
                  <a16:creationId xmlns:a16="http://schemas.microsoft.com/office/drawing/2014/main" id="{1291F1D7-550F-45B7-8C53-DA099F01F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49133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92" name="Rectangle 75">
              <a:extLst>
                <a:ext uri="{FF2B5EF4-FFF2-40B4-BE49-F238E27FC236}">
                  <a16:creationId xmlns:a16="http://schemas.microsoft.com/office/drawing/2014/main" id="{297DD8B9-F129-4576-BC9A-CA2ACFC23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5141913"/>
              <a:ext cx="838200" cy="228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Verdana" charset="0"/>
              </a:endParaRPr>
            </a:p>
          </p:txBody>
        </p:sp>
        <p:sp>
          <p:nvSpPr>
            <p:cNvPr id="193" name="Text Box 108">
              <a:extLst>
                <a:ext uri="{FF2B5EF4-FFF2-40B4-BE49-F238E27FC236}">
                  <a16:creationId xmlns:a16="http://schemas.microsoft.com/office/drawing/2014/main" id="{41A5658E-74ED-4C79-A984-46516D517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3276600"/>
              <a:ext cx="1676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dirty="0"/>
                <a:t>Ptr</a:t>
              </a:r>
              <a:r>
                <a:rPr lang="en-US" baseline="-25000" dirty="0"/>
                <a:t>2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next to commit</a:t>
              </a:r>
            </a:p>
          </p:txBody>
        </p:sp>
        <p:sp>
          <p:nvSpPr>
            <p:cNvPr id="194" name="Line 109">
              <a:extLst>
                <a:ext uri="{FF2B5EF4-FFF2-40B4-BE49-F238E27FC236}">
                  <a16:creationId xmlns:a16="http://schemas.microsoft.com/office/drawing/2014/main" id="{A8B94A4F-72DE-4DEF-8F29-95CD4D76E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9275" y="3846513"/>
              <a:ext cx="533400" cy="312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Text Box 116">
              <a:extLst>
                <a:ext uri="{FF2B5EF4-FFF2-40B4-BE49-F238E27FC236}">
                  <a16:creationId xmlns:a16="http://schemas.microsoft.com/office/drawing/2014/main" id="{599D3454-ED04-4800-9E22-445A989A9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875" y="4913313"/>
              <a:ext cx="176089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dirty="0"/>
                <a:t>Ptr</a:t>
              </a:r>
              <a:r>
                <a:rPr lang="en-US" baseline="-25000" dirty="0"/>
                <a:t>1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next available</a:t>
              </a:r>
            </a:p>
          </p:txBody>
        </p:sp>
        <p:sp>
          <p:nvSpPr>
            <p:cNvPr id="196" name="Line 117">
              <a:extLst>
                <a:ext uri="{FF2B5EF4-FFF2-40B4-BE49-F238E27FC236}">
                  <a16:creationId xmlns:a16="http://schemas.microsoft.com/office/drawing/2014/main" id="{72DBDF01-B65E-4A81-88A3-E48EE279C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6413" y="5022851"/>
              <a:ext cx="611187" cy="66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7" name="Group 163">
              <a:extLst>
                <a:ext uri="{FF2B5EF4-FFF2-40B4-BE49-F238E27FC236}">
                  <a16:creationId xmlns:a16="http://schemas.microsoft.com/office/drawing/2014/main" id="{82174561-DE50-4371-A9AB-978AA62BFD4B}"/>
                </a:ext>
              </a:extLst>
            </p:cNvPr>
            <p:cNvGrpSpPr/>
            <p:nvPr/>
          </p:nvGrpSpPr>
          <p:grpSpPr>
            <a:xfrm>
              <a:off x="4893734" y="3539067"/>
              <a:ext cx="685800" cy="1828800"/>
              <a:chOff x="5578475" y="3541713"/>
              <a:chExt cx="685800" cy="1828800"/>
            </a:xfrm>
          </p:grpSpPr>
          <p:sp>
            <p:nvSpPr>
              <p:cNvPr id="198" name="Rectangle 58">
                <a:extLst>
                  <a:ext uri="{FF2B5EF4-FFF2-40B4-BE49-F238E27FC236}">
                    <a16:creationId xmlns:a16="http://schemas.microsoft.com/office/drawing/2014/main" id="{9CC5651E-70A0-4409-92F0-330F54920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3541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latin typeface="Verdana" charset="0"/>
                  </a:rPr>
                  <a:t>Done?</a:t>
                </a:r>
              </a:p>
            </p:txBody>
          </p:sp>
          <p:sp>
            <p:nvSpPr>
              <p:cNvPr id="199" name="Rectangle 59">
                <a:extLst>
                  <a:ext uri="{FF2B5EF4-FFF2-40B4-BE49-F238E27FC236}">
                    <a16:creationId xmlns:a16="http://schemas.microsoft.com/office/drawing/2014/main" id="{B2744BE8-0D0C-4CA5-8974-22FEA3884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3770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0" name="Rectangle 60">
                <a:extLst>
                  <a:ext uri="{FF2B5EF4-FFF2-40B4-BE49-F238E27FC236}">
                    <a16:creationId xmlns:a16="http://schemas.microsoft.com/office/drawing/2014/main" id="{06E1EC71-2B85-47BB-9CF0-015AD4383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3998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1" name="Rectangle 61">
                <a:extLst>
                  <a:ext uri="{FF2B5EF4-FFF2-40B4-BE49-F238E27FC236}">
                    <a16:creationId xmlns:a16="http://schemas.microsoft.com/office/drawing/2014/main" id="{EDC19F8E-7A24-48C0-B19A-7C77B5D9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2275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2" name="Rectangle 62">
                <a:extLst>
                  <a:ext uri="{FF2B5EF4-FFF2-40B4-BE49-F238E27FC236}">
                    <a16:creationId xmlns:a16="http://schemas.microsoft.com/office/drawing/2014/main" id="{85C55763-35BF-44C1-8D16-42C2D164A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4561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3" name="Rectangle 63">
                <a:extLst>
                  <a:ext uri="{FF2B5EF4-FFF2-40B4-BE49-F238E27FC236}">
                    <a16:creationId xmlns:a16="http://schemas.microsoft.com/office/drawing/2014/main" id="{DA82499C-A045-4A7B-A923-B518C439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6847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4" name="Rectangle 64">
                <a:extLst>
                  <a:ext uri="{FF2B5EF4-FFF2-40B4-BE49-F238E27FC236}">
                    <a16:creationId xmlns:a16="http://schemas.microsoft.com/office/drawing/2014/main" id="{02F6A64F-118C-4E69-ACE9-752A4C195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49133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  <p:sp>
            <p:nvSpPr>
              <p:cNvPr id="205" name="Rectangle 65">
                <a:extLst>
                  <a:ext uri="{FF2B5EF4-FFF2-40B4-BE49-F238E27FC236}">
                    <a16:creationId xmlns:a16="http://schemas.microsoft.com/office/drawing/2014/main" id="{F62316D4-FDD2-49F0-ADCA-9E68F9E1D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8475" y="5141913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Verdana" charset="0"/>
                </a:endParaRPr>
              </a:p>
            </p:txBody>
          </p:sp>
        </p:grpSp>
      </p:grpSp>
      <p:sp>
        <p:nvSpPr>
          <p:cNvPr id="214" name="TextBox 108">
            <a:extLst>
              <a:ext uri="{FF2B5EF4-FFF2-40B4-BE49-F238E27FC236}">
                <a16:creationId xmlns:a16="http://schemas.microsoft.com/office/drawing/2014/main" id="{68C0A066-8604-4EA9-A6FF-6852933BF1E3}"/>
              </a:ext>
            </a:extLst>
          </p:cNvPr>
          <p:cNvSpPr txBox="1"/>
          <p:nvPr/>
        </p:nvSpPr>
        <p:spPr>
          <a:xfrm>
            <a:off x="4225491" y="1097021"/>
            <a:ext cx="491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Instructions that committed are not in the instruction window any more</a:t>
            </a:r>
          </a:p>
        </p:txBody>
      </p:sp>
    </p:spTree>
    <p:extLst>
      <p:ext uri="{BB962C8B-B14F-4D97-AF65-F5344CB8AC3E}">
        <p14:creationId xmlns:p14="http://schemas.microsoft.com/office/powerpoint/2010/main" val="199535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Issues in Complex Pipeline Control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Structural conflicts at the execution stage if some FPU or memory unit is not pipelined and takes more than one cycle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Structural conflicts at the write-back stage due to variable latencies of different functional units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Out-of-order write hazards due to variable latencies of different functional units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How to handle exceptions?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870364" y="2865180"/>
            <a:ext cx="6159500" cy="3856296"/>
            <a:chOff x="317500" y="1435100"/>
            <a:chExt cx="7951788" cy="497840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317500" y="2514600"/>
              <a:ext cx="812800" cy="812800"/>
              <a:chOff x="200" y="1584"/>
              <a:chExt cx="512" cy="512"/>
            </a:xfrm>
          </p:grpSpPr>
          <p:sp>
            <p:nvSpPr>
              <p:cNvPr id="44" name="Rectangle 4"/>
              <p:cNvSpPr>
                <a:spLocks noChangeArrowheads="1"/>
              </p:cNvSpPr>
              <p:nvPr/>
            </p:nvSpPr>
            <p:spPr bwMode="auto">
              <a:xfrm>
                <a:off x="200" y="1584"/>
                <a:ext cx="512" cy="5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200" y="1711"/>
                <a:ext cx="496" cy="3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56127A"/>
                    </a:solidFill>
                    <a:latin typeface="Calibri"/>
                    <a:cs typeface="Calibri"/>
                  </a:rPr>
                  <a:t>IF</a:t>
                </a:r>
              </a:p>
            </p:txBody>
          </p:sp>
        </p:grp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28763" y="2716213"/>
              <a:ext cx="657225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cs typeface="Calibri"/>
                </a:rPr>
                <a:t>ID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143000" y="29083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35100" y="2540000"/>
              <a:ext cx="8128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80071" y="2514600"/>
              <a:ext cx="925130" cy="8509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7073900" y="2514600"/>
              <a:ext cx="819150" cy="812800"/>
              <a:chOff x="4456" y="1584"/>
              <a:chExt cx="516" cy="512"/>
            </a:xfrm>
          </p:grpSpPr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4456" y="1584"/>
                <a:ext cx="512" cy="5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3" name="Rectangle 12"/>
              <p:cNvSpPr>
                <a:spLocks noChangeArrowheads="1"/>
              </p:cNvSpPr>
              <p:nvPr/>
            </p:nvSpPr>
            <p:spPr bwMode="auto">
              <a:xfrm>
                <a:off x="4476" y="1711"/>
                <a:ext cx="496" cy="3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56127A"/>
                    </a:solidFill>
                    <a:latin typeface="Calibri"/>
                    <a:cs typeface="Calibri"/>
                  </a:rPr>
                  <a:t>WB</a:t>
                </a:r>
              </a:p>
            </p:txBody>
          </p:sp>
        </p:grp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140200" y="1752600"/>
              <a:ext cx="8128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154033" y="2025336"/>
              <a:ext cx="854477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cs typeface="Calibri"/>
                </a:rPr>
                <a:t>ALU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422900" y="1752600"/>
              <a:ext cx="11684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432878" y="1954213"/>
              <a:ext cx="991736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Mem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40200" y="29337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252405" y="3135314"/>
              <a:ext cx="1377217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Fadd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140200" y="39243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252405" y="4125914"/>
              <a:ext cx="1278844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Fmul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140200" y="56007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350778" y="5802314"/>
              <a:ext cx="1278843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Fdiv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4870450" y="487045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4876800" y="50165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870450" y="517525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876800" y="53213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505200" y="2120900"/>
              <a:ext cx="636588" cy="3836988"/>
              <a:chOff x="2208" y="1336"/>
              <a:chExt cx="401" cy="2417"/>
            </a:xfrm>
          </p:grpSpPr>
          <p:sp>
            <p:nvSpPr>
              <p:cNvPr id="38" name="Freeform 28"/>
              <p:cNvSpPr>
                <a:spLocks/>
              </p:cNvSpPr>
              <p:nvPr/>
            </p:nvSpPr>
            <p:spPr bwMode="auto">
              <a:xfrm>
                <a:off x="2208" y="1336"/>
                <a:ext cx="401" cy="497"/>
              </a:xfrm>
              <a:custGeom>
                <a:avLst/>
                <a:gdLst>
                  <a:gd name="T0" fmla="*/ 0 w 401"/>
                  <a:gd name="T1" fmla="*/ 496 h 497"/>
                  <a:gd name="T2" fmla="*/ 400 w 401"/>
                  <a:gd name="T3" fmla="*/ 0 h 497"/>
                  <a:gd name="T4" fmla="*/ 0 60000 65536"/>
                  <a:gd name="T5" fmla="*/ 0 60000 65536"/>
                  <a:gd name="T6" fmla="*/ 0 w 401"/>
                  <a:gd name="T7" fmla="*/ 0 h 497"/>
                  <a:gd name="T8" fmla="*/ 401 w 401"/>
                  <a:gd name="T9" fmla="*/ 497 h 4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497">
                    <a:moveTo>
                      <a:pt x="0" y="496"/>
                    </a:moveTo>
                    <a:lnTo>
                      <a:pt x="40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9" name="Freeform 29"/>
              <p:cNvSpPr>
                <a:spLocks/>
              </p:cNvSpPr>
              <p:nvPr/>
            </p:nvSpPr>
            <p:spPr bwMode="auto">
              <a:xfrm>
                <a:off x="2208" y="1824"/>
                <a:ext cx="401" cy="225"/>
              </a:xfrm>
              <a:custGeom>
                <a:avLst/>
                <a:gdLst>
                  <a:gd name="T0" fmla="*/ 0 w 401"/>
                  <a:gd name="T1" fmla="*/ 0 h 225"/>
                  <a:gd name="T2" fmla="*/ 400 w 401"/>
                  <a:gd name="T3" fmla="*/ 224 h 225"/>
                  <a:gd name="T4" fmla="*/ 0 60000 65536"/>
                  <a:gd name="T5" fmla="*/ 0 60000 65536"/>
                  <a:gd name="T6" fmla="*/ 0 w 401"/>
                  <a:gd name="T7" fmla="*/ 0 h 225"/>
                  <a:gd name="T8" fmla="*/ 401 w 401"/>
                  <a:gd name="T9" fmla="*/ 225 h 2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225">
                    <a:moveTo>
                      <a:pt x="0" y="0"/>
                    </a:moveTo>
                    <a:lnTo>
                      <a:pt x="400" y="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0" name="Freeform 30"/>
              <p:cNvSpPr>
                <a:spLocks/>
              </p:cNvSpPr>
              <p:nvPr/>
            </p:nvSpPr>
            <p:spPr bwMode="auto">
              <a:xfrm>
                <a:off x="2208" y="1824"/>
                <a:ext cx="401" cy="841"/>
              </a:xfrm>
              <a:custGeom>
                <a:avLst/>
                <a:gdLst>
                  <a:gd name="T0" fmla="*/ 0 w 401"/>
                  <a:gd name="T1" fmla="*/ 0 h 841"/>
                  <a:gd name="T2" fmla="*/ 400 w 401"/>
                  <a:gd name="T3" fmla="*/ 840 h 841"/>
                  <a:gd name="T4" fmla="*/ 0 60000 65536"/>
                  <a:gd name="T5" fmla="*/ 0 60000 65536"/>
                  <a:gd name="T6" fmla="*/ 0 w 401"/>
                  <a:gd name="T7" fmla="*/ 0 h 841"/>
                  <a:gd name="T8" fmla="*/ 401 w 401"/>
                  <a:gd name="T9" fmla="*/ 841 h 84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841">
                    <a:moveTo>
                      <a:pt x="0" y="0"/>
                    </a:moveTo>
                    <a:lnTo>
                      <a:pt x="400" y="84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1" name="Freeform 31"/>
              <p:cNvSpPr>
                <a:spLocks/>
              </p:cNvSpPr>
              <p:nvPr/>
            </p:nvSpPr>
            <p:spPr bwMode="auto">
              <a:xfrm>
                <a:off x="2208" y="1832"/>
                <a:ext cx="393" cy="1921"/>
              </a:xfrm>
              <a:custGeom>
                <a:avLst/>
                <a:gdLst>
                  <a:gd name="T0" fmla="*/ 0 w 393"/>
                  <a:gd name="T1" fmla="*/ 0 h 1921"/>
                  <a:gd name="T2" fmla="*/ 392 w 393"/>
                  <a:gd name="T3" fmla="*/ 1920 h 1921"/>
                  <a:gd name="T4" fmla="*/ 0 60000 65536"/>
                  <a:gd name="T5" fmla="*/ 0 60000 65536"/>
                  <a:gd name="T6" fmla="*/ 0 w 393"/>
                  <a:gd name="T7" fmla="*/ 0 h 1921"/>
                  <a:gd name="T8" fmla="*/ 393 w 393"/>
                  <a:gd name="T9" fmla="*/ 1921 h 19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1921">
                    <a:moveTo>
                      <a:pt x="0" y="0"/>
                    </a:moveTo>
                    <a:lnTo>
                      <a:pt x="392" y="19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604000" y="2133600"/>
              <a:ext cx="446088" cy="484188"/>
            </a:xfrm>
            <a:custGeom>
              <a:avLst/>
              <a:gdLst>
                <a:gd name="T0" fmla="*/ 280 w 281"/>
                <a:gd name="T1" fmla="*/ 304 h 305"/>
                <a:gd name="T2" fmla="*/ 0 w 281"/>
                <a:gd name="T3" fmla="*/ 0 h 305"/>
                <a:gd name="T4" fmla="*/ 0 60000 65536"/>
                <a:gd name="T5" fmla="*/ 0 60000 65536"/>
                <a:gd name="T6" fmla="*/ 0 w 281"/>
                <a:gd name="T7" fmla="*/ 0 h 305"/>
                <a:gd name="T8" fmla="*/ 281 w 281"/>
                <a:gd name="T9" fmla="*/ 305 h 3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1" h="305">
                  <a:moveTo>
                    <a:pt x="280" y="304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5803900" y="2946400"/>
              <a:ext cx="1233488" cy="331788"/>
            </a:xfrm>
            <a:custGeom>
              <a:avLst/>
              <a:gdLst>
                <a:gd name="T0" fmla="*/ 776 w 777"/>
                <a:gd name="T1" fmla="*/ 0 h 209"/>
                <a:gd name="T2" fmla="*/ 0 w 777"/>
                <a:gd name="T3" fmla="*/ 208 h 209"/>
                <a:gd name="T4" fmla="*/ 0 60000 65536"/>
                <a:gd name="T5" fmla="*/ 0 60000 65536"/>
                <a:gd name="T6" fmla="*/ 0 w 777"/>
                <a:gd name="T7" fmla="*/ 0 h 209"/>
                <a:gd name="T8" fmla="*/ 777 w 777"/>
                <a:gd name="T9" fmla="*/ 209 h 2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7" h="209">
                  <a:moveTo>
                    <a:pt x="776" y="0"/>
                  </a:moveTo>
                  <a:lnTo>
                    <a:pt x="0" y="2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5803900" y="3111500"/>
              <a:ext cx="1246188" cy="1144588"/>
            </a:xfrm>
            <a:custGeom>
              <a:avLst/>
              <a:gdLst>
                <a:gd name="T0" fmla="*/ 784 w 785"/>
                <a:gd name="T1" fmla="*/ 0 h 721"/>
                <a:gd name="T2" fmla="*/ 0 w 785"/>
                <a:gd name="T3" fmla="*/ 720 h 721"/>
                <a:gd name="T4" fmla="*/ 0 60000 65536"/>
                <a:gd name="T5" fmla="*/ 0 60000 65536"/>
                <a:gd name="T6" fmla="*/ 0 w 785"/>
                <a:gd name="T7" fmla="*/ 0 h 721"/>
                <a:gd name="T8" fmla="*/ 785 w 785"/>
                <a:gd name="T9" fmla="*/ 721 h 7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5" h="721">
                  <a:moveTo>
                    <a:pt x="784" y="0"/>
                  </a:moveTo>
                  <a:lnTo>
                    <a:pt x="0" y="72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5816600" y="3263900"/>
              <a:ext cx="1233488" cy="2719388"/>
            </a:xfrm>
            <a:custGeom>
              <a:avLst/>
              <a:gdLst>
                <a:gd name="T0" fmla="*/ 776 w 777"/>
                <a:gd name="T1" fmla="*/ 0 h 1713"/>
                <a:gd name="T2" fmla="*/ 0 w 777"/>
                <a:gd name="T3" fmla="*/ 1712 h 1713"/>
                <a:gd name="T4" fmla="*/ 0 60000 65536"/>
                <a:gd name="T5" fmla="*/ 0 60000 65536"/>
                <a:gd name="T6" fmla="*/ 0 w 777"/>
                <a:gd name="T7" fmla="*/ 0 h 1713"/>
                <a:gd name="T8" fmla="*/ 777 w 777"/>
                <a:gd name="T9" fmla="*/ 1713 h 17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7" h="1713">
                  <a:moveTo>
                    <a:pt x="776" y="0"/>
                  </a:moveTo>
                  <a:lnTo>
                    <a:pt x="0" y="1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4965700" y="2133600"/>
              <a:ext cx="2084388" cy="623888"/>
            </a:xfrm>
            <a:custGeom>
              <a:avLst/>
              <a:gdLst>
                <a:gd name="T0" fmla="*/ 0 w 1313"/>
                <a:gd name="T1" fmla="*/ 0 h 393"/>
                <a:gd name="T2" fmla="*/ 120 w 1313"/>
                <a:gd name="T3" fmla="*/ 0 h 393"/>
                <a:gd name="T4" fmla="*/ 120 w 1313"/>
                <a:gd name="T5" fmla="*/ 392 h 393"/>
                <a:gd name="T6" fmla="*/ 1312 w 1313"/>
                <a:gd name="T7" fmla="*/ 392 h 3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3"/>
                <a:gd name="T13" fmla="*/ 0 h 393"/>
                <a:gd name="T14" fmla="*/ 1313 w 1313"/>
                <a:gd name="T15" fmla="*/ 393 h 3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3" h="393">
                  <a:moveTo>
                    <a:pt x="0" y="0"/>
                  </a:moveTo>
                  <a:lnTo>
                    <a:pt x="120" y="0"/>
                  </a:lnTo>
                  <a:lnTo>
                    <a:pt x="120" y="392"/>
                  </a:lnTo>
                  <a:lnTo>
                    <a:pt x="1312" y="39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5168900" y="2133600"/>
              <a:ext cx="241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auto">
            <a:xfrm>
              <a:off x="3086100" y="1435100"/>
              <a:ext cx="5183188" cy="1487488"/>
            </a:xfrm>
            <a:custGeom>
              <a:avLst/>
              <a:gdLst>
                <a:gd name="T0" fmla="*/ 3032 w 3265"/>
                <a:gd name="T1" fmla="*/ 936 h 937"/>
                <a:gd name="T2" fmla="*/ 3264 w 3265"/>
                <a:gd name="T3" fmla="*/ 936 h 937"/>
                <a:gd name="T4" fmla="*/ 3264 w 3265"/>
                <a:gd name="T5" fmla="*/ 0 h 937"/>
                <a:gd name="T6" fmla="*/ 0 w 3265"/>
                <a:gd name="T7" fmla="*/ 0 h 937"/>
                <a:gd name="T8" fmla="*/ 0 w 3265"/>
                <a:gd name="T9" fmla="*/ 680 h 9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5"/>
                <a:gd name="T16" fmla="*/ 0 h 937"/>
                <a:gd name="T17" fmla="*/ 3265 w 3265"/>
                <a:gd name="T18" fmla="*/ 937 h 9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5" h="937">
                  <a:moveTo>
                    <a:pt x="3032" y="936"/>
                  </a:moveTo>
                  <a:lnTo>
                    <a:pt x="3264" y="936"/>
                  </a:lnTo>
                  <a:lnTo>
                    <a:pt x="3264" y="0"/>
                  </a:lnTo>
                  <a:lnTo>
                    <a:pt x="0" y="0"/>
                  </a:lnTo>
                  <a:lnTo>
                    <a:pt x="0" y="68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2481698" y="2716213"/>
              <a:ext cx="1101289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cs typeface="Calibri"/>
                </a:rPr>
                <a:t>Issue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273302" y="2946400"/>
              <a:ext cx="3067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2481698" y="3402553"/>
              <a:ext cx="1129814" cy="9105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GPRs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FPRs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6758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Separating Completion from Commit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Re-order buffer holds register results from completion until commit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Entries allocated in program order during decode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Buffers completed values and exception state until in-order commit point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Completed values can be used by dependents before committed (bypassing)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Each entry holds program counter, instruction type, destination register specifier and value if any, and exception status (info often compressed to save hardware)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Memory reordering needs special data structures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Speculative store address and data buffers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Speculative load address and data buffers</a:t>
            </a:r>
          </a:p>
        </p:txBody>
      </p:sp>
    </p:spTree>
    <p:extLst>
      <p:ext uri="{BB962C8B-B14F-4D97-AF65-F5344CB8AC3E}">
        <p14:creationId xmlns:p14="http://schemas.microsoft.com/office/powerpoint/2010/main" val="30829799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38074"/>
            <a:ext cx="80253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Reorder Buffer Holds Active Instructions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(Decoded but not Committed)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1864588"/>
            <a:ext cx="2895600" cy="24384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44575" y="1483588"/>
            <a:ext cx="22912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(Older instructions)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44575" y="5064988"/>
            <a:ext cx="240682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(Newer instructions)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52563" y="5866676"/>
            <a:ext cx="108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Cycle </a:t>
            </a:r>
            <a:r>
              <a:rPr lang="en-US" sz="2400" b="1" i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810000" y="1483588"/>
            <a:ext cx="4800600" cy="4845051"/>
            <a:chOff x="2400" y="1008"/>
            <a:chExt cx="3024" cy="3052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52" y="1488"/>
              <a:ext cx="1824" cy="1776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00" y="1008"/>
              <a:ext cx="1824" cy="2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…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ld x1, (x3)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add x3, x1, x2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sub x6, x7, x9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add x3, x3, x6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ld x6, (x1)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add x6, x6, x3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 err="1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sd</a:t>
              </a: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 x6, (x1)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ld x6, (x1)</a:t>
              </a:r>
            </a:p>
            <a:p>
              <a:pPr marL="285750" indent="-285750" eaLnBrk="1" hangingPunct="1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b="1" dirty="0">
                  <a:solidFill>
                    <a:prstClr val="black"/>
                  </a:solidFill>
                  <a:latin typeface="Courier New" charset="0"/>
                  <a:ea typeface="ＭＳ Ｐゴシック"/>
                  <a:cs typeface="ＭＳ Ｐゴシック"/>
                </a:rPr>
                <a:t>…</a:t>
              </a:r>
            </a:p>
          </p:txBody>
        </p:sp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2400" y="1248"/>
              <a:ext cx="144" cy="24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44" y="1368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544" y="1104"/>
              <a:ext cx="792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Commit</a:t>
              </a:r>
            </a:p>
          </p:txBody>
        </p:sp>
        <p:sp>
          <p:nvSpPr>
            <p:cNvPr id="16" name="AutoShape 14"/>
            <p:cNvSpPr>
              <a:spLocks/>
            </p:cNvSpPr>
            <p:nvPr/>
          </p:nvSpPr>
          <p:spPr bwMode="auto">
            <a:xfrm>
              <a:off x="2400" y="2784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544" y="3024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646" y="2784"/>
              <a:ext cx="597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Fetch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884" y="3769"/>
              <a:ext cx="968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Cycle </a:t>
              </a:r>
              <a:r>
                <a:rPr lang="en-US" sz="2400" b="1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 + 1</a:t>
              </a:r>
            </a:p>
          </p:txBody>
        </p:sp>
        <p:sp>
          <p:nvSpPr>
            <p:cNvPr id="20" name="AutoShape 18"/>
            <p:cNvSpPr>
              <a:spLocks/>
            </p:cNvSpPr>
            <p:nvPr/>
          </p:nvSpPr>
          <p:spPr bwMode="auto">
            <a:xfrm>
              <a:off x="2400" y="1580"/>
              <a:ext cx="144" cy="1126"/>
            </a:xfrm>
            <a:prstGeom prst="rightBrace">
              <a:avLst>
                <a:gd name="adj1" fmla="val 6516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2544" y="2146"/>
              <a:ext cx="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537" y="1814"/>
              <a:ext cx="787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Execute</a:t>
              </a:r>
            </a:p>
          </p:txBody>
        </p:sp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85800" y="1445488"/>
            <a:ext cx="2895600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…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ld x1, (x3)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add x3, x1, x2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sub x6, x7, x9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add x3, x3, x6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ld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add x6, x6, x3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 err="1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sd</a:t>
            </a: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ld x6, (x1)</a:t>
            </a:r>
          </a:p>
          <a:p>
            <a:pPr marL="285750" indent="-285750" eaLnBrk="1" hangingPunct="1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prstClr val="black"/>
                </a:solidFill>
                <a:latin typeface="Courier New" charset="0"/>
                <a:ea typeface="ＭＳ Ｐゴシック"/>
                <a:cs typeface="ＭＳ Ｐゴシック"/>
              </a:rPr>
              <a:t>…</a:t>
            </a:r>
          </a:p>
        </p:txBody>
      </p:sp>
      <p:cxnSp>
        <p:nvCxnSpPr>
          <p:cNvPr id="24" name="Straight Arrow Connector 2"/>
          <p:cNvCxnSpPr/>
          <p:nvPr/>
        </p:nvCxnSpPr>
        <p:spPr bwMode="auto">
          <a:xfrm flipV="1">
            <a:off x="3352800" y="1521688"/>
            <a:ext cx="2286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TextBox 3"/>
          <p:cNvSpPr txBox="1"/>
          <p:nvPr/>
        </p:nvSpPr>
        <p:spPr>
          <a:xfrm>
            <a:off x="3505200" y="1140688"/>
            <a:ext cx="194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ROB contents</a:t>
            </a:r>
          </a:p>
        </p:txBody>
      </p:sp>
      <p:cxnSp>
        <p:nvCxnSpPr>
          <p:cNvPr id="26" name="Straight Arrow Connector 26"/>
          <p:cNvCxnSpPr/>
          <p:nvPr/>
        </p:nvCxnSpPr>
        <p:spPr bwMode="auto">
          <a:xfrm flipH="1" flipV="1">
            <a:off x="5257800" y="1521688"/>
            <a:ext cx="4572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559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Issue Timing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B872750D-E29B-4D35-AE06-E313450D856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371600"/>
          <a:ext cx="8001000" cy="129540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Add R1,R1,#1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Issue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Execute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Sub R1,R1,#1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Issue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Execute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6">
            <a:extLst>
              <a:ext uri="{FF2B5EF4-FFF2-40B4-BE49-F238E27FC236}">
                <a16:creationId xmlns:a16="http://schemas.microsoft.com/office/drawing/2014/main" id="{A6ECA570-42B9-4517-B67C-276053C9B311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895600"/>
            <a:ext cx="8077200" cy="9144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/>
              <a:t>How can we issue earlier?</a:t>
            </a:r>
          </a:p>
          <a:p>
            <a:pPr>
              <a:buFontTx/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Using knowledge of execution latency (bypass)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BECF74F2-D9BA-4307-81CB-2F38BC98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8001000" cy="89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400" dirty="0"/>
              <a:t>What makes this schedule fail?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If execution latency </a:t>
            </a:r>
            <a:r>
              <a:rPr lang="en-US" sz="2400" dirty="0" err="1">
                <a:solidFill>
                  <a:srgbClr val="FF0000"/>
                </a:solidFill>
              </a:rPr>
              <a:t>wasn</a:t>
            </a:r>
            <a:r>
              <a:rPr lang="ja-JP" alt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>
                <a:solidFill>
                  <a:srgbClr val="FF0000"/>
                </a:solidFill>
              </a:rPr>
              <a:t>t as expected</a:t>
            </a:r>
          </a:p>
        </p:txBody>
      </p:sp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41182AD2-0B07-4C72-821B-F35A067C81C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038600"/>
          <a:ext cx="8001000" cy="129540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Add R1,R1,#1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Issue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Execute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Sub R1,R1,#1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Issue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Execute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6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allAtOnce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Issue Queue with latency prediction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74C8EE-E63D-47CD-836D-7E28AA7E2FC8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5334000"/>
            <a:ext cx="7443788" cy="1066800"/>
          </a:xfrm>
          <a:prstGeom prst="rect">
            <a:avLst/>
          </a:prstGeom>
          <a:solidFill>
            <a:srgbClr val="FFCC66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/>
              <a:t>Fixed latency: latency included in queue entry (</a:t>
            </a:r>
            <a:r>
              <a:rPr lang="ja-JP" altLang="en-US" sz="2000">
                <a:latin typeface="Arial"/>
              </a:rPr>
              <a:t>‘</a:t>
            </a:r>
            <a:r>
              <a:rPr lang="en-US" sz="2000"/>
              <a:t>bypassed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)</a:t>
            </a:r>
          </a:p>
          <a:p>
            <a:pPr>
              <a:lnSpc>
                <a:spcPct val="80000"/>
              </a:lnSpc>
            </a:pPr>
            <a:r>
              <a:rPr lang="en-US" sz="2000"/>
              <a:t>Predicted latency: latency included in queue entry (speculated)</a:t>
            </a:r>
          </a:p>
          <a:p>
            <a:pPr>
              <a:lnSpc>
                <a:spcPct val="80000"/>
              </a:lnSpc>
            </a:pPr>
            <a:r>
              <a:rPr lang="en-US" sz="2000"/>
              <a:t>Variable latency: wait for completion signal (stall)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995C00-470A-4EC3-B6B7-5E46A87D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47132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 i="1">
                <a:latin typeface="Verdana" charset="0"/>
              </a:rPr>
              <a:t>Issue Queue (Reorder buffer)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4A0CAE18-EC03-4CB2-8584-ACDAF798B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100" y="220980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59BE85C-4876-40E9-A605-3B534A0F9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100" y="3505200"/>
            <a:ext cx="44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A25DB1B-27D8-4D74-B724-C351D9CB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0838"/>
            <a:ext cx="235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E6D13A5-BADB-4CD2-9E9B-6CBD239A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574800"/>
            <a:ext cx="1131887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>
                <a:latin typeface="Verdana" charset="0"/>
              </a:rPr>
              <a:t>ptr</a:t>
            </a:r>
            <a:r>
              <a:rPr lang="en-US" baseline="-25000">
                <a:latin typeface="Verdana" charset="0"/>
              </a:rPr>
              <a:t>2</a:t>
            </a:r>
            <a:endParaRPr lang="en-US">
              <a:latin typeface="Verdana" charset="0"/>
            </a:endParaRPr>
          </a:p>
          <a:p>
            <a:pPr algn="r" eaLnBrk="0" hangingPunct="0"/>
            <a:r>
              <a:rPr lang="en-US">
                <a:latin typeface="Verdana" charset="0"/>
              </a:rPr>
              <a:t>next to</a:t>
            </a:r>
          </a:p>
          <a:p>
            <a:pPr algn="r" eaLnBrk="0" hangingPunct="0"/>
            <a:r>
              <a:rPr lang="en-US">
                <a:latin typeface="Verdana" charset="0"/>
              </a:rPr>
              <a:t>commit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6F50387-E7B3-404A-9A3E-0F0C4192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3375025"/>
            <a:ext cx="13081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>
                <a:latin typeface="Verdana" charset="0"/>
              </a:rPr>
              <a:t>ptr</a:t>
            </a:r>
            <a:r>
              <a:rPr lang="en-US" baseline="-25000">
                <a:latin typeface="Verdana" charset="0"/>
              </a:rPr>
              <a:t>1</a:t>
            </a:r>
            <a:endParaRPr lang="en-US">
              <a:latin typeface="Verdana" charset="0"/>
            </a:endParaRPr>
          </a:p>
          <a:p>
            <a:pPr algn="r" eaLnBrk="0" hangingPunct="0"/>
            <a:r>
              <a:rPr lang="en-US">
                <a:latin typeface="Verdana" charset="0"/>
              </a:rPr>
              <a:t>next</a:t>
            </a:r>
          </a:p>
          <a:p>
            <a:pPr algn="r" eaLnBrk="0" hangingPunct="0"/>
            <a:r>
              <a:rPr lang="en-US">
                <a:latin typeface="Verdana" charset="0"/>
              </a:rPr>
              <a:t>available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BF2D3DC-F982-49AD-96C1-DE4BC185B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561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rgbClr val="56127A"/>
                </a:solidFill>
                <a:latin typeface="Verdana" charset="0"/>
              </a:rPr>
              <a:t>Inst#  use  exec   op    p1 lat1 src1 p2 lat2 src2 dest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D24C0ED-8443-4BF1-BFB5-B8A8FB35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6002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D18375F-9599-4D7D-A05A-541F66157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1600200"/>
            <a:ext cx="4572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61F54D6-1851-4712-BBC9-5EACCCE4F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16002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BF90717-F0BF-455B-9A97-18CAE232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16002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B0F9D4FE-1859-4302-81B4-89B962D9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6002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5EE56093-5DFC-430D-AA5B-2FD23D36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4318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2732F918-6540-4994-8533-C62C364C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6002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8CC32DFD-3E57-4FD3-B5FC-EE217FF19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6002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 descr="Wide upward diagonal">
            <a:extLst>
              <a:ext uri="{FF2B5EF4-FFF2-40B4-BE49-F238E27FC236}">
                <a16:creationId xmlns:a16="http://schemas.microsoft.com/office/drawing/2014/main" id="{F9F7D139-68D8-42AB-888E-13B55EA0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1600200"/>
            <a:ext cx="482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73A07991-7EBA-4461-ACD6-735DD774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8288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D1FE7593-5F2E-49AA-BE61-B1AFA3122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1828800"/>
            <a:ext cx="4572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7DA2C43F-EA29-477A-BD8A-D3CDBEFF3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18288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F79A28CD-35B7-4920-B41E-6CBC1D1C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18288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F61A25F-031C-42D2-B3CB-E9C8E8D1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8288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C87C4C7-BB15-4675-B7FB-5F04FB44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4318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320549E8-8500-4FF9-B9A4-33A3BE47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8288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4F43E0D-C1AE-47E0-A6E7-8911524D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8288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 descr="Wide upward diagonal">
            <a:extLst>
              <a:ext uri="{FF2B5EF4-FFF2-40B4-BE49-F238E27FC236}">
                <a16:creationId xmlns:a16="http://schemas.microsoft.com/office/drawing/2014/main" id="{D6AD25CE-99A7-4110-BA40-3552F02A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1828800"/>
            <a:ext cx="482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B6E30ACF-FC85-47A2-B8A5-5FAA6DD5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057400"/>
            <a:ext cx="685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D9E978A-A6EB-4568-959E-01B17CDE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057400"/>
            <a:ext cx="4572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56CEDC34-6085-4667-B552-EB7CABEB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057400"/>
            <a:ext cx="533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F671DFCC-AC19-4880-AB72-A7E9D663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057400"/>
            <a:ext cx="685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5EEE4957-A6CF-4322-B149-424FB97D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057400"/>
            <a:ext cx="304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19A768AE-D94F-471A-8A9D-4D4540AA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431800" cy="21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226516AB-19E5-4B41-AE1F-FCB1E861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057400"/>
            <a:ext cx="304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4F0417E2-C240-4E31-A501-820BE6AA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0574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E53C3BD3-F787-404A-898C-44155BA27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057400"/>
            <a:ext cx="4826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B248504D-1DA7-4E70-8395-4A91E256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286000"/>
            <a:ext cx="685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ED9DF403-590B-490E-9073-67E4CD10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286000"/>
            <a:ext cx="4572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37C3B75A-37D5-420F-A3BD-5849BACA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286000"/>
            <a:ext cx="533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C521B6D5-3C1C-44C6-BFA3-86D54D9C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286000"/>
            <a:ext cx="685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B9812CF3-683D-4141-9A28-88029570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286000"/>
            <a:ext cx="304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2B19973F-319D-4356-BE3E-9959AE0D9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431800" cy="21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28906244-0330-42A6-8805-C784CB6E7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286000"/>
            <a:ext cx="304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B5C31EDB-EA70-426E-972E-4F1E9EC9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2860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E6FA8202-0DED-41A5-9360-558C732D8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286000"/>
            <a:ext cx="4826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5B717EE1-85DE-4ACA-984A-E60CF8D0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514600"/>
            <a:ext cx="685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4C257AC7-3D1B-40EA-AFFF-BA83FA4E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514600"/>
            <a:ext cx="4572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id="{54D0E72C-6D2B-4A0E-9708-6E157A07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514600"/>
            <a:ext cx="533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30EA44FD-BFF5-4270-9BEC-56ABAD52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514600"/>
            <a:ext cx="685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31E588AF-982D-4F96-ADB6-29513D62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514600"/>
            <a:ext cx="304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D4619808-0436-4998-95E1-3A9007A2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431800" cy="21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65CF0667-8FDC-4C88-8A36-E10B00ED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514600"/>
            <a:ext cx="3048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39C1D5C2-C2DB-4C8D-B11C-4C551629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5146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2A61CCD4-2580-47A7-ADCD-5C958611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514600"/>
            <a:ext cx="4826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 descr="Dark upward diagonal">
            <a:extLst>
              <a:ext uri="{FF2B5EF4-FFF2-40B4-BE49-F238E27FC236}">
                <a16:creationId xmlns:a16="http://schemas.microsoft.com/office/drawing/2014/main" id="{F8E7D172-9A61-4275-A96C-1EA47A9A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743200"/>
            <a:ext cx="685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 descr="Dark upward diagonal">
            <a:extLst>
              <a:ext uri="{FF2B5EF4-FFF2-40B4-BE49-F238E27FC236}">
                <a16:creationId xmlns:a16="http://schemas.microsoft.com/office/drawing/2014/main" id="{26756850-F1D0-46DF-838E-19227BB4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743200"/>
            <a:ext cx="4572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58" descr="Dark upward diagonal">
            <a:extLst>
              <a:ext uri="{FF2B5EF4-FFF2-40B4-BE49-F238E27FC236}">
                <a16:creationId xmlns:a16="http://schemas.microsoft.com/office/drawing/2014/main" id="{EDC71BFD-9F79-4E81-9B5D-07188A4B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743200"/>
            <a:ext cx="5334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 descr="Dark upward diagonal">
            <a:extLst>
              <a:ext uri="{FF2B5EF4-FFF2-40B4-BE49-F238E27FC236}">
                <a16:creationId xmlns:a16="http://schemas.microsoft.com/office/drawing/2014/main" id="{A2032095-0C69-4BB2-AC7F-6060B782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743200"/>
            <a:ext cx="685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0" descr="Dark upward diagonal">
            <a:extLst>
              <a:ext uri="{FF2B5EF4-FFF2-40B4-BE49-F238E27FC236}">
                <a16:creationId xmlns:a16="http://schemas.microsoft.com/office/drawing/2014/main" id="{948514E8-1C7C-4312-981B-F567380B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743200"/>
            <a:ext cx="304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1" descr="Dark upward diagonal">
            <a:extLst>
              <a:ext uri="{FF2B5EF4-FFF2-40B4-BE49-F238E27FC236}">
                <a16:creationId xmlns:a16="http://schemas.microsoft.com/office/drawing/2014/main" id="{26E5C57C-274C-4FB7-82A7-B1603EA3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431800" cy="2159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 descr="Dark upward diagonal">
            <a:extLst>
              <a:ext uri="{FF2B5EF4-FFF2-40B4-BE49-F238E27FC236}">
                <a16:creationId xmlns:a16="http://schemas.microsoft.com/office/drawing/2014/main" id="{A534FCA7-9782-4258-B96A-CA1E1AC62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743200"/>
            <a:ext cx="304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>
            <a:extLst>
              <a:ext uri="{FF2B5EF4-FFF2-40B4-BE49-F238E27FC236}">
                <a16:creationId xmlns:a16="http://schemas.microsoft.com/office/drawing/2014/main" id="{7CC7F777-E1C8-4FD5-BE3C-EF4600F8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7432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 descr="Dark upward diagonal">
            <a:extLst>
              <a:ext uri="{FF2B5EF4-FFF2-40B4-BE49-F238E27FC236}">
                <a16:creationId xmlns:a16="http://schemas.microsoft.com/office/drawing/2014/main" id="{368093AF-5C7E-4384-BEEC-AE5BE5F6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743200"/>
            <a:ext cx="4826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5" descr="Dark upward diagonal">
            <a:extLst>
              <a:ext uri="{FF2B5EF4-FFF2-40B4-BE49-F238E27FC236}">
                <a16:creationId xmlns:a16="http://schemas.microsoft.com/office/drawing/2014/main" id="{A2F801CB-B0F5-42C9-888A-C1A8524C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971800"/>
            <a:ext cx="685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6" descr="Dark upward diagonal">
            <a:extLst>
              <a:ext uri="{FF2B5EF4-FFF2-40B4-BE49-F238E27FC236}">
                <a16:creationId xmlns:a16="http://schemas.microsoft.com/office/drawing/2014/main" id="{58B2FC94-B425-48C3-9DCA-FA53688F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2971800"/>
            <a:ext cx="4572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7" descr="Dark upward diagonal">
            <a:extLst>
              <a:ext uri="{FF2B5EF4-FFF2-40B4-BE49-F238E27FC236}">
                <a16:creationId xmlns:a16="http://schemas.microsoft.com/office/drawing/2014/main" id="{A18211DA-7334-4762-867F-047FFBC3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971800"/>
            <a:ext cx="5334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68" descr="Dark upward diagonal">
            <a:extLst>
              <a:ext uri="{FF2B5EF4-FFF2-40B4-BE49-F238E27FC236}">
                <a16:creationId xmlns:a16="http://schemas.microsoft.com/office/drawing/2014/main" id="{23F2E3B5-F9D7-4CB1-BDAB-C11D668B4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971800"/>
            <a:ext cx="685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9" descr="Dark upward diagonal">
            <a:extLst>
              <a:ext uri="{FF2B5EF4-FFF2-40B4-BE49-F238E27FC236}">
                <a16:creationId xmlns:a16="http://schemas.microsoft.com/office/drawing/2014/main" id="{62FCB934-2336-4AA3-9B5A-796A6654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2971800"/>
            <a:ext cx="304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70" descr="Dark upward diagonal">
            <a:extLst>
              <a:ext uri="{FF2B5EF4-FFF2-40B4-BE49-F238E27FC236}">
                <a16:creationId xmlns:a16="http://schemas.microsoft.com/office/drawing/2014/main" id="{AA9C6617-687B-4B09-A2D5-E7FF005D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31800" cy="2159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1" descr="Dark upward diagonal">
            <a:extLst>
              <a:ext uri="{FF2B5EF4-FFF2-40B4-BE49-F238E27FC236}">
                <a16:creationId xmlns:a16="http://schemas.microsoft.com/office/drawing/2014/main" id="{1BF4CA38-8E07-46CC-9863-057AB167F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2971800"/>
            <a:ext cx="304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>
            <a:extLst>
              <a:ext uri="{FF2B5EF4-FFF2-40B4-BE49-F238E27FC236}">
                <a16:creationId xmlns:a16="http://schemas.microsoft.com/office/drawing/2014/main" id="{A6DB73BA-832B-452B-81F0-0AEBB097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9718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 descr="Dark upward diagonal">
            <a:extLst>
              <a:ext uri="{FF2B5EF4-FFF2-40B4-BE49-F238E27FC236}">
                <a16:creationId xmlns:a16="http://schemas.microsoft.com/office/drawing/2014/main" id="{4FCB4165-D355-41F5-9DD0-712E73A0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971800"/>
            <a:ext cx="4826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 descr="Dark upward diagonal">
            <a:extLst>
              <a:ext uri="{FF2B5EF4-FFF2-40B4-BE49-F238E27FC236}">
                <a16:creationId xmlns:a16="http://schemas.microsoft.com/office/drawing/2014/main" id="{23390EBD-66EC-4A43-8739-5A9579AA7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200400"/>
            <a:ext cx="685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 descr="Dark upward diagonal">
            <a:extLst>
              <a:ext uri="{FF2B5EF4-FFF2-40B4-BE49-F238E27FC236}">
                <a16:creationId xmlns:a16="http://schemas.microsoft.com/office/drawing/2014/main" id="{B8345338-D5F7-4414-96D8-5660F574F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3200400"/>
            <a:ext cx="4572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 descr="Dark upward diagonal">
            <a:extLst>
              <a:ext uri="{FF2B5EF4-FFF2-40B4-BE49-F238E27FC236}">
                <a16:creationId xmlns:a16="http://schemas.microsoft.com/office/drawing/2014/main" id="{7B215BF2-B745-4499-805E-A68D2567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200400"/>
            <a:ext cx="5334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7" descr="Dark upward diagonal">
            <a:extLst>
              <a:ext uri="{FF2B5EF4-FFF2-40B4-BE49-F238E27FC236}">
                <a16:creationId xmlns:a16="http://schemas.microsoft.com/office/drawing/2014/main" id="{B4C46843-0BDA-4ACA-9BA5-4688B8F4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200400"/>
            <a:ext cx="685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78" descr="Dark upward diagonal">
            <a:extLst>
              <a:ext uri="{FF2B5EF4-FFF2-40B4-BE49-F238E27FC236}">
                <a16:creationId xmlns:a16="http://schemas.microsoft.com/office/drawing/2014/main" id="{47D187C8-2A08-4D6F-9DF0-5AE5AF70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200400"/>
            <a:ext cx="304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79" descr="Dark upward diagonal">
            <a:extLst>
              <a:ext uri="{FF2B5EF4-FFF2-40B4-BE49-F238E27FC236}">
                <a16:creationId xmlns:a16="http://schemas.microsoft.com/office/drawing/2014/main" id="{82F8A689-6E36-46BA-B0B5-397C25B22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431800" cy="2159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0" descr="Dark upward diagonal">
            <a:extLst>
              <a:ext uri="{FF2B5EF4-FFF2-40B4-BE49-F238E27FC236}">
                <a16:creationId xmlns:a16="http://schemas.microsoft.com/office/drawing/2014/main" id="{A203A62B-98DA-4FFD-90A1-A9651E41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200400"/>
            <a:ext cx="3048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85C38C18-31E2-4654-8D00-D6960603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2004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2" descr="Dark upward diagonal">
            <a:extLst>
              <a:ext uri="{FF2B5EF4-FFF2-40B4-BE49-F238E27FC236}">
                <a16:creationId xmlns:a16="http://schemas.microsoft.com/office/drawing/2014/main" id="{C3F9FEBC-B5C3-477E-9AB4-426A89AC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200400"/>
            <a:ext cx="4826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3">
            <a:extLst>
              <a:ext uri="{FF2B5EF4-FFF2-40B4-BE49-F238E27FC236}">
                <a16:creationId xmlns:a16="http://schemas.microsoft.com/office/drawing/2014/main" id="{0B5901DF-B093-478F-82FF-13F7A342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4290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28D4DA4E-A9BB-420E-B4F4-9056E5C8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3429000"/>
            <a:ext cx="4572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149F7AA9-58D9-4C41-BAA8-B3FAD0BE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4290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905B98A1-8B6F-403E-8783-5AABA4D2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4290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>
            <a:extLst>
              <a:ext uri="{FF2B5EF4-FFF2-40B4-BE49-F238E27FC236}">
                <a16:creationId xmlns:a16="http://schemas.microsoft.com/office/drawing/2014/main" id="{1F0E7AB0-4F18-413B-9334-328812CE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4290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50883191-CABA-4A28-AEDE-2264F08C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4318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89">
            <a:extLst>
              <a:ext uri="{FF2B5EF4-FFF2-40B4-BE49-F238E27FC236}">
                <a16:creationId xmlns:a16="http://schemas.microsoft.com/office/drawing/2014/main" id="{F1B1AE13-C1E5-40B3-BD2C-2CE92431C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4290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90">
            <a:extLst>
              <a:ext uri="{FF2B5EF4-FFF2-40B4-BE49-F238E27FC236}">
                <a16:creationId xmlns:a16="http://schemas.microsoft.com/office/drawing/2014/main" id="{D1D18927-027A-4DBE-8458-63E6EE37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4290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91" descr="Wide upward diagonal">
            <a:extLst>
              <a:ext uri="{FF2B5EF4-FFF2-40B4-BE49-F238E27FC236}">
                <a16:creationId xmlns:a16="http://schemas.microsoft.com/office/drawing/2014/main" id="{CB05412B-7F33-4211-985A-FA2DED0FC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429000"/>
            <a:ext cx="482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2">
            <a:extLst>
              <a:ext uri="{FF2B5EF4-FFF2-40B4-BE49-F238E27FC236}">
                <a16:creationId xmlns:a16="http://schemas.microsoft.com/office/drawing/2014/main" id="{8355EB32-49E4-4D3C-81C0-13F68E3BE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6576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7117FE72-3D43-4111-9E05-7E12523C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3657600"/>
            <a:ext cx="4572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4">
            <a:extLst>
              <a:ext uri="{FF2B5EF4-FFF2-40B4-BE49-F238E27FC236}">
                <a16:creationId xmlns:a16="http://schemas.microsoft.com/office/drawing/2014/main" id="{22A915D0-3D67-46B7-9E36-426BE900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6576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95">
            <a:extLst>
              <a:ext uri="{FF2B5EF4-FFF2-40B4-BE49-F238E27FC236}">
                <a16:creationId xmlns:a16="http://schemas.microsoft.com/office/drawing/2014/main" id="{A5E74B81-85A3-4592-8DA2-57361AEF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6576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6">
            <a:extLst>
              <a:ext uri="{FF2B5EF4-FFF2-40B4-BE49-F238E27FC236}">
                <a16:creationId xmlns:a16="http://schemas.microsoft.com/office/drawing/2014/main" id="{F8A296A3-CBDE-45D4-9C08-E68F0E80F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6576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97">
            <a:extLst>
              <a:ext uri="{FF2B5EF4-FFF2-40B4-BE49-F238E27FC236}">
                <a16:creationId xmlns:a16="http://schemas.microsoft.com/office/drawing/2014/main" id="{A1F9B22F-1567-4980-8E1E-ED4AB918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4318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98">
            <a:extLst>
              <a:ext uri="{FF2B5EF4-FFF2-40B4-BE49-F238E27FC236}">
                <a16:creationId xmlns:a16="http://schemas.microsoft.com/office/drawing/2014/main" id="{76FA1F16-D752-49C4-8687-5AF4BD36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6576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99">
            <a:extLst>
              <a:ext uri="{FF2B5EF4-FFF2-40B4-BE49-F238E27FC236}">
                <a16:creationId xmlns:a16="http://schemas.microsoft.com/office/drawing/2014/main" id="{76A20C74-17F3-4642-B8EE-9496D7B2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6576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100" descr="Wide upward diagonal">
            <a:extLst>
              <a:ext uri="{FF2B5EF4-FFF2-40B4-BE49-F238E27FC236}">
                <a16:creationId xmlns:a16="http://schemas.microsoft.com/office/drawing/2014/main" id="{0769E9C3-9C4A-4EA0-B770-62D5B188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657600"/>
            <a:ext cx="482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1">
            <a:extLst>
              <a:ext uri="{FF2B5EF4-FFF2-40B4-BE49-F238E27FC236}">
                <a16:creationId xmlns:a16="http://schemas.microsoft.com/office/drawing/2014/main" id="{FAB9EDDE-BBDA-4153-BEC0-98CAC347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8862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8E94DDD2-4487-441D-B4BE-D55CB58C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3886200"/>
            <a:ext cx="4572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103">
            <a:extLst>
              <a:ext uri="{FF2B5EF4-FFF2-40B4-BE49-F238E27FC236}">
                <a16:creationId xmlns:a16="http://schemas.microsoft.com/office/drawing/2014/main" id="{274B09F3-9102-478A-A1CA-DF00CF88F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8862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104">
            <a:extLst>
              <a:ext uri="{FF2B5EF4-FFF2-40B4-BE49-F238E27FC236}">
                <a16:creationId xmlns:a16="http://schemas.microsoft.com/office/drawing/2014/main" id="{EA6D8F0C-9A4E-42E0-A99D-CDDA3593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38862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105">
            <a:extLst>
              <a:ext uri="{FF2B5EF4-FFF2-40B4-BE49-F238E27FC236}">
                <a16:creationId xmlns:a16="http://schemas.microsoft.com/office/drawing/2014/main" id="{C919FA3C-F56B-4DDE-B8B6-15C625605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8862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106">
            <a:extLst>
              <a:ext uri="{FF2B5EF4-FFF2-40B4-BE49-F238E27FC236}">
                <a16:creationId xmlns:a16="http://schemas.microsoft.com/office/drawing/2014/main" id="{5891A302-998F-494D-9D06-1FB29DBA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86200"/>
            <a:ext cx="4318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7">
            <a:extLst>
              <a:ext uri="{FF2B5EF4-FFF2-40B4-BE49-F238E27FC236}">
                <a16:creationId xmlns:a16="http://schemas.microsoft.com/office/drawing/2014/main" id="{0FEA8E50-11ED-49C4-AEDF-90A43424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8862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08">
            <a:extLst>
              <a:ext uri="{FF2B5EF4-FFF2-40B4-BE49-F238E27FC236}">
                <a16:creationId xmlns:a16="http://schemas.microsoft.com/office/drawing/2014/main" id="{0A94B937-A74B-45CC-84F3-1E44AA0D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8862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09" descr="Wide upward diagonal">
            <a:extLst>
              <a:ext uri="{FF2B5EF4-FFF2-40B4-BE49-F238E27FC236}">
                <a16:creationId xmlns:a16="http://schemas.microsoft.com/office/drawing/2014/main" id="{15924E85-A907-4164-9C37-CEB28763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886200"/>
            <a:ext cx="482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110">
            <a:extLst>
              <a:ext uri="{FF2B5EF4-FFF2-40B4-BE49-F238E27FC236}">
                <a16:creationId xmlns:a16="http://schemas.microsoft.com/office/drawing/2014/main" id="{A52D3B1F-87D6-481D-B40D-A7AF4F43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41148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1">
            <a:extLst>
              <a:ext uri="{FF2B5EF4-FFF2-40B4-BE49-F238E27FC236}">
                <a16:creationId xmlns:a16="http://schemas.microsoft.com/office/drawing/2014/main" id="{BFCAE08C-FA57-493A-989D-961C10989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4114800"/>
            <a:ext cx="4572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2">
            <a:extLst>
              <a:ext uri="{FF2B5EF4-FFF2-40B4-BE49-F238E27FC236}">
                <a16:creationId xmlns:a16="http://schemas.microsoft.com/office/drawing/2014/main" id="{C4A319E6-1ADE-40FA-8462-C7F572A9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41148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ectangle 113">
            <a:extLst>
              <a:ext uri="{FF2B5EF4-FFF2-40B4-BE49-F238E27FC236}">
                <a16:creationId xmlns:a16="http://schemas.microsoft.com/office/drawing/2014/main" id="{6346E3AB-EBB3-464C-AB0D-4265C663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4114800"/>
            <a:ext cx="685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114">
            <a:extLst>
              <a:ext uri="{FF2B5EF4-FFF2-40B4-BE49-F238E27FC236}">
                <a16:creationId xmlns:a16="http://schemas.microsoft.com/office/drawing/2014/main" id="{73B00883-F3B3-45E1-86E8-D57ECF45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41148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15">
            <a:extLst>
              <a:ext uri="{FF2B5EF4-FFF2-40B4-BE49-F238E27FC236}">
                <a16:creationId xmlns:a16="http://schemas.microsoft.com/office/drawing/2014/main" id="{1D95BF00-D02D-4F9F-9109-E40F7BB2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431800" cy="215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116">
            <a:extLst>
              <a:ext uri="{FF2B5EF4-FFF2-40B4-BE49-F238E27FC236}">
                <a16:creationId xmlns:a16="http://schemas.microsoft.com/office/drawing/2014/main" id="{3AEED804-BA92-44CD-824E-9FEC59DD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4114800"/>
            <a:ext cx="3048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17">
            <a:extLst>
              <a:ext uri="{FF2B5EF4-FFF2-40B4-BE49-F238E27FC236}">
                <a16:creationId xmlns:a16="http://schemas.microsoft.com/office/drawing/2014/main" id="{F884BDD3-9F54-47D7-943A-E355D9CE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1148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Rectangle 118" descr="Wide upward diagonal">
            <a:extLst>
              <a:ext uri="{FF2B5EF4-FFF2-40B4-BE49-F238E27FC236}">
                <a16:creationId xmlns:a16="http://schemas.microsoft.com/office/drawing/2014/main" id="{9CACD64F-4220-4E75-B753-210AF247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4114800"/>
            <a:ext cx="482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Text Box 119">
            <a:extLst>
              <a:ext uri="{FF2B5EF4-FFF2-40B4-BE49-F238E27FC236}">
                <a16:creationId xmlns:a16="http://schemas.microsoft.com/office/drawing/2014/main" id="{9A61D8A1-CD98-4DF1-BE58-932C8A69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245745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BEQZ</a:t>
            </a:r>
          </a:p>
        </p:txBody>
      </p:sp>
      <p:sp>
        <p:nvSpPr>
          <p:cNvPr id="123" name="Rectangle 120">
            <a:extLst>
              <a:ext uri="{FF2B5EF4-FFF2-40B4-BE49-F238E27FC236}">
                <a16:creationId xmlns:a16="http://schemas.microsoft.com/office/drawing/2014/main" id="{F36E23D6-2855-4163-A241-0AA0CB63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21">
            <a:extLst>
              <a:ext uri="{FF2B5EF4-FFF2-40B4-BE49-F238E27FC236}">
                <a16:creationId xmlns:a16="http://schemas.microsoft.com/office/drawing/2014/main" id="{B40D72BA-E902-4BA9-BD4F-23ABE132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288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122">
            <a:extLst>
              <a:ext uri="{FF2B5EF4-FFF2-40B4-BE49-F238E27FC236}">
                <a16:creationId xmlns:a16="http://schemas.microsoft.com/office/drawing/2014/main" id="{562A7BA6-CE10-4159-BEB1-490E7DE10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74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23">
            <a:extLst>
              <a:ext uri="{FF2B5EF4-FFF2-40B4-BE49-F238E27FC236}">
                <a16:creationId xmlns:a16="http://schemas.microsoft.com/office/drawing/2014/main" id="{74C5A42B-3E8F-4808-9BD8-9CCC85A1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860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124">
            <a:extLst>
              <a:ext uri="{FF2B5EF4-FFF2-40B4-BE49-F238E27FC236}">
                <a16:creationId xmlns:a16="http://schemas.microsoft.com/office/drawing/2014/main" id="{3C974940-0B47-494C-8390-EE8CBD85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146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125">
            <a:extLst>
              <a:ext uri="{FF2B5EF4-FFF2-40B4-BE49-F238E27FC236}">
                <a16:creationId xmlns:a16="http://schemas.microsoft.com/office/drawing/2014/main" id="{8DDCB02C-1202-427B-A241-5E3ACB19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126">
            <a:extLst>
              <a:ext uri="{FF2B5EF4-FFF2-40B4-BE49-F238E27FC236}">
                <a16:creationId xmlns:a16="http://schemas.microsoft.com/office/drawing/2014/main" id="{0FE94BD3-49CC-493B-B2AC-03BC2D2D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718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127">
            <a:extLst>
              <a:ext uri="{FF2B5EF4-FFF2-40B4-BE49-F238E27FC236}">
                <a16:creationId xmlns:a16="http://schemas.microsoft.com/office/drawing/2014/main" id="{DD46737C-DF1A-4A22-8347-77A1DD45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004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28">
            <a:extLst>
              <a:ext uri="{FF2B5EF4-FFF2-40B4-BE49-F238E27FC236}">
                <a16:creationId xmlns:a16="http://schemas.microsoft.com/office/drawing/2014/main" id="{40D81134-993B-4DAA-953C-0D5E4C7DA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129">
            <a:extLst>
              <a:ext uri="{FF2B5EF4-FFF2-40B4-BE49-F238E27FC236}">
                <a16:creationId xmlns:a16="http://schemas.microsoft.com/office/drawing/2014/main" id="{48DB7A6D-1D3E-4DB1-A07B-B70E03DA3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130">
            <a:extLst>
              <a:ext uri="{FF2B5EF4-FFF2-40B4-BE49-F238E27FC236}">
                <a16:creationId xmlns:a16="http://schemas.microsoft.com/office/drawing/2014/main" id="{D0500676-22DE-46E6-BD5A-E3F6505D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862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31">
            <a:extLst>
              <a:ext uri="{FF2B5EF4-FFF2-40B4-BE49-F238E27FC236}">
                <a16:creationId xmlns:a16="http://schemas.microsoft.com/office/drawing/2014/main" id="{B71D5697-F558-4C46-8D0E-5C81D515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14800"/>
            <a:ext cx="5334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132" descr="Wide upward diagonal">
            <a:extLst>
              <a:ext uri="{FF2B5EF4-FFF2-40B4-BE49-F238E27FC236}">
                <a16:creationId xmlns:a16="http://schemas.microsoft.com/office/drawing/2014/main" id="{A51771EC-8931-4C66-BB0F-EBE734F0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3" descr="Wide upward diagonal">
            <a:extLst>
              <a:ext uri="{FF2B5EF4-FFF2-40B4-BE49-F238E27FC236}">
                <a16:creationId xmlns:a16="http://schemas.microsoft.com/office/drawing/2014/main" id="{0AC28475-71CF-4BA1-B705-E41CEB13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34">
            <a:extLst>
              <a:ext uri="{FF2B5EF4-FFF2-40B4-BE49-F238E27FC236}">
                <a16:creationId xmlns:a16="http://schemas.microsoft.com/office/drawing/2014/main" id="{F894BB03-0633-4A90-B457-45599F02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533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35">
            <a:extLst>
              <a:ext uri="{FF2B5EF4-FFF2-40B4-BE49-F238E27FC236}">
                <a16:creationId xmlns:a16="http://schemas.microsoft.com/office/drawing/2014/main" id="{E04192BF-0643-4ABC-A033-D9EF7CC3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86000"/>
            <a:ext cx="533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272135F4-12BF-4D47-AE9D-0F6F70C9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14600"/>
            <a:ext cx="5334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37" descr="Dark upward diagonal">
            <a:extLst>
              <a:ext uri="{FF2B5EF4-FFF2-40B4-BE49-F238E27FC236}">
                <a16:creationId xmlns:a16="http://schemas.microsoft.com/office/drawing/2014/main" id="{0138C478-25EC-411E-B75F-AFD1679B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43200"/>
            <a:ext cx="5334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38" descr="Dark upward diagonal">
            <a:extLst>
              <a:ext uri="{FF2B5EF4-FFF2-40B4-BE49-F238E27FC236}">
                <a16:creationId xmlns:a16="http://schemas.microsoft.com/office/drawing/2014/main" id="{A862CDE1-1C82-4208-B029-FCB78D9D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971800"/>
            <a:ext cx="5334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139" descr="Dark upward diagonal">
            <a:extLst>
              <a:ext uri="{FF2B5EF4-FFF2-40B4-BE49-F238E27FC236}">
                <a16:creationId xmlns:a16="http://schemas.microsoft.com/office/drawing/2014/main" id="{5FFE0873-E3DB-41E5-90C5-751CDC45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533400" cy="228600"/>
          </a:xfrm>
          <a:prstGeom prst="rect">
            <a:avLst/>
          </a:prstGeom>
          <a:pattFill prst="dkUpDiag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40" descr="Wide upward diagonal">
            <a:extLst>
              <a:ext uri="{FF2B5EF4-FFF2-40B4-BE49-F238E27FC236}">
                <a16:creationId xmlns:a16="http://schemas.microsoft.com/office/drawing/2014/main" id="{62C1E8A0-7CE4-4848-8DCD-4E90562A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4290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41" descr="Wide upward diagonal">
            <a:extLst>
              <a:ext uri="{FF2B5EF4-FFF2-40B4-BE49-F238E27FC236}">
                <a16:creationId xmlns:a16="http://schemas.microsoft.com/office/drawing/2014/main" id="{1EC2167D-02FC-4334-818A-DA188E888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576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42" descr="Wide upward diagonal">
            <a:extLst>
              <a:ext uri="{FF2B5EF4-FFF2-40B4-BE49-F238E27FC236}">
                <a16:creationId xmlns:a16="http://schemas.microsoft.com/office/drawing/2014/main" id="{70A91C0F-01CD-437F-8944-D9769FC3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62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3" descr="Wide upward diagonal">
            <a:extLst>
              <a:ext uri="{FF2B5EF4-FFF2-40B4-BE49-F238E27FC236}">
                <a16:creationId xmlns:a16="http://schemas.microsoft.com/office/drawing/2014/main" id="{01E30853-A4D8-4881-B427-5F28E34F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14800"/>
            <a:ext cx="5334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Text Box 144">
            <a:extLst>
              <a:ext uri="{FF2B5EF4-FFF2-40B4-BE49-F238E27FC236}">
                <a16:creationId xmlns:a16="http://schemas.microsoft.com/office/drawing/2014/main" id="{8B07EEB0-F622-4B11-9096-00590D95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2908300"/>
            <a:ext cx="3255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Verdana" charset="0"/>
              </a:rPr>
              <a:t>Speculative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200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Improving Instruction Fetch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Performance of speculative out-of-order machines often limited by instruction fetch bandwidth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speculative execution can fetch 2-3x more instructions than are committed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mispredict</a:t>
            </a:r>
            <a:r>
              <a:rPr lang="en-US" altLang="en-US" sz="2000" dirty="0">
                <a:latin typeface="Arial" panose="020B0604020202020204" pitchFamily="34" charset="0"/>
              </a:rPr>
              <a:t> penalties dominated by time to refill instruction window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taken branches are particularly troublesome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729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4157"/>
            <a:ext cx="80253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Increasing Taken Branch Bandwidth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(Alpha 21264 I-Cache)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75167" y="5048250"/>
            <a:ext cx="84878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Fold 2-way tags and BTB into predicted next block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Take tag checks, inst. decode, branch predict out of loop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Raw RAM speed on critical loop (1 cycle at ~1 GHz)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2-bit hysteresis counter per block prevents overtraining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85800" y="1226124"/>
            <a:ext cx="8305800" cy="4648200"/>
            <a:chOff x="480" y="720"/>
            <a:chExt cx="5232" cy="292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00" y="1440"/>
              <a:ext cx="1104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Cached Instructions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08" y="1440"/>
              <a:ext cx="720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Line Predict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928" y="1440"/>
              <a:ext cx="67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Way Predict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04" y="1440"/>
              <a:ext cx="43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Way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0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136" y="1440"/>
              <a:ext cx="43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Way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1</a:t>
              </a: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872" y="1824"/>
              <a:ext cx="96" cy="288"/>
            </a:xfrm>
            <a:custGeom>
              <a:avLst/>
              <a:gdLst>
                <a:gd name="T0" fmla="*/ 0 w 96"/>
                <a:gd name="T1" fmla="*/ 288 h 288"/>
                <a:gd name="T2" fmla="*/ 96 w 96"/>
                <a:gd name="T3" fmla="*/ 240 h 288"/>
                <a:gd name="T4" fmla="*/ 96 w 96"/>
                <a:gd name="T5" fmla="*/ 48 h 288"/>
                <a:gd name="T6" fmla="*/ 0 w 96"/>
                <a:gd name="T7" fmla="*/ 0 h 288"/>
                <a:gd name="T8" fmla="*/ 0 w 96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88">
                  <a:moveTo>
                    <a:pt x="0" y="288"/>
                  </a:moveTo>
                  <a:lnTo>
                    <a:pt x="96" y="240"/>
                  </a:lnTo>
                  <a:lnTo>
                    <a:pt x="96" y="48"/>
                  </a:lnTo>
                  <a:lnTo>
                    <a:pt x="0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68" y="1968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704" y="3072"/>
              <a:ext cx="384" cy="1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=?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5184" y="3072"/>
              <a:ext cx="384" cy="1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=?</a:t>
              </a: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680" y="2064"/>
              <a:ext cx="1584" cy="576"/>
            </a:xfrm>
            <a:custGeom>
              <a:avLst/>
              <a:gdLst>
                <a:gd name="T0" fmla="*/ 1488 w 1488"/>
                <a:gd name="T1" fmla="*/ 384 h 576"/>
                <a:gd name="T2" fmla="*/ 1488 w 1488"/>
                <a:gd name="T3" fmla="*/ 576 h 576"/>
                <a:gd name="T4" fmla="*/ 0 w 1488"/>
                <a:gd name="T5" fmla="*/ 576 h 576"/>
                <a:gd name="T6" fmla="*/ 0 w 1488"/>
                <a:gd name="T7" fmla="*/ 0 h 576"/>
                <a:gd name="T8" fmla="*/ 192 w 1488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576">
                  <a:moveTo>
                    <a:pt x="1488" y="384"/>
                  </a:moveTo>
                  <a:lnTo>
                    <a:pt x="1488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544" y="244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872" y="2640"/>
              <a:ext cx="11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i="1">
                  <a:solidFill>
                    <a:srgbClr val="7030A0"/>
                  </a:solidFill>
                  <a:latin typeface="Calibri"/>
                  <a:ea typeface="ＭＳ Ｐゴシック"/>
                  <a:cs typeface="Calibri"/>
                </a:rPr>
                <a:t>fast fetch path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1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4080" y="2496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720" y="816"/>
              <a:ext cx="1056" cy="67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 Generation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720" y="2016"/>
              <a:ext cx="720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1056" y="1488"/>
              <a:ext cx="0" cy="5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056" y="1872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480" y="1200"/>
              <a:ext cx="576" cy="1152"/>
            </a:xfrm>
            <a:custGeom>
              <a:avLst/>
              <a:gdLst>
                <a:gd name="T0" fmla="*/ 576 w 576"/>
                <a:gd name="T1" fmla="*/ 1008 h 1152"/>
                <a:gd name="T2" fmla="*/ 576 w 576"/>
                <a:gd name="T3" fmla="*/ 1152 h 1152"/>
                <a:gd name="T4" fmla="*/ 0 w 576"/>
                <a:gd name="T5" fmla="*/ 1152 h 1152"/>
                <a:gd name="T6" fmla="*/ 0 w 576"/>
                <a:gd name="T7" fmla="*/ 0 h 1152"/>
                <a:gd name="T8" fmla="*/ 240 w 576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52">
                  <a:moveTo>
                    <a:pt x="576" y="1008"/>
                  </a:moveTo>
                  <a:lnTo>
                    <a:pt x="576" y="1152"/>
                  </a:lnTo>
                  <a:lnTo>
                    <a:pt x="0" y="115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>
              <a:off x="1776" y="864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2064" y="720"/>
              <a:ext cx="1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Branch Prediction</a:t>
              </a: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1776" y="1056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2064" y="912"/>
              <a:ext cx="1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Instruction Decode</a:t>
              </a: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177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064" y="1104"/>
              <a:ext cx="1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Validity Checks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552" y="2400"/>
              <a:ext cx="5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4 insts</a:t>
              </a: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536" y="1872"/>
              <a:ext cx="3792" cy="1200"/>
            </a:xfrm>
            <a:custGeom>
              <a:avLst/>
              <a:gdLst>
                <a:gd name="T0" fmla="*/ 0 w 3840"/>
                <a:gd name="T1" fmla="*/ 0 h 1344"/>
                <a:gd name="T2" fmla="*/ 0 w 3840"/>
                <a:gd name="T3" fmla="*/ 1200 h 1344"/>
                <a:gd name="T4" fmla="*/ 3840 w 3840"/>
                <a:gd name="T5" fmla="*/ 1200 h 1344"/>
                <a:gd name="T6" fmla="*/ 3840 w 3840"/>
                <a:gd name="T7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0" h="1344">
                  <a:moveTo>
                    <a:pt x="0" y="0"/>
                  </a:moveTo>
                  <a:lnTo>
                    <a:pt x="0" y="1200"/>
                  </a:lnTo>
                  <a:lnTo>
                    <a:pt x="3840" y="1200"/>
                  </a:lnTo>
                  <a:lnTo>
                    <a:pt x="3840" y="13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4800" y="2928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4944" y="2448"/>
              <a:ext cx="0" cy="62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5472" y="2448"/>
              <a:ext cx="0" cy="62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4512" y="3360"/>
              <a:ext cx="1200" cy="28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r>
                <a:rPr lang="en-US" sz="20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Hit/Miss/Way</a:t>
              </a: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4896" y="3264"/>
              <a:ext cx="0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5424" y="3264"/>
              <a:ext cx="0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1536" y="1488"/>
              <a:ext cx="384" cy="336"/>
            </a:xfrm>
            <a:custGeom>
              <a:avLst/>
              <a:gdLst>
                <a:gd name="T0" fmla="*/ 0 w 384"/>
                <a:gd name="T1" fmla="*/ 0 h 336"/>
                <a:gd name="T2" fmla="*/ 0 w 384"/>
                <a:gd name="T3" fmla="*/ 144 h 336"/>
                <a:gd name="T4" fmla="*/ 384 w 384"/>
                <a:gd name="T5" fmla="*/ 144 h 336"/>
                <a:gd name="T6" fmla="*/ 384 w 38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6">
                  <a:moveTo>
                    <a:pt x="0" y="0"/>
                  </a:moveTo>
                  <a:lnTo>
                    <a:pt x="0" y="144"/>
                  </a:lnTo>
                  <a:lnTo>
                    <a:pt x="384" y="144"/>
                  </a:lnTo>
                  <a:lnTo>
                    <a:pt x="384" y="336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3594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27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Tournament Branch Predictor (Alpha 21264)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Choice predictor learns whether best to use local or global branch history in predicting next branch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Global history is speculatively updated but restored on </a:t>
            </a:r>
            <a:r>
              <a:rPr lang="en-US" altLang="en-US" sz="2400" dirty="0" err="1">
                <a:latin typeface="Arial" panose="020B0604020202020204" pitchFamily="34" charset="0"/>
              </a:rPr>
              <a:t>mispredict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Claim 90-100% success on range of applications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3281215"/>
            <a:ext cx="1447800" cy="13716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Local history table (1,024x10b)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5033815"/>
            <a:ext cx="1371600" cy="304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PC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524000" y="4652815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90800" y="3281215"/>
            <a:ext cx="1371600" cy="13795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Local prediction (1,024x3b)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09800" y="4043215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19600" y="3281215"/>
            <a:ext cx="2133600" cy="838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Global Prediction (4,096x2b)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62600" y="4729015"/>
            <a:ext cx="2133600" cy="838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Choice Prediction (4,096x2b)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867400" y="5872015"/>
            <a:ext cx="27432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Global History (12b)</a:t>
            </a: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3200400" y="5186215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912 w 1056"/>
              <a:gd name="T5" fmla="*/ 240 h 240"/>
              <a:gd name="T6" fmla="*/ 144 w 1056"/>
              <a:gd name="T7" fmla="*/ 240 h 240"/>
              <a:gd name="T8" fmla="*/ 0 w 1056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912" y="240"/>
                </a:lnTo>
                <a:lnTo>
                  <a:pt x="144" y="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505200" y="4652815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648200" y="4119415"/>
            <a:ext cx="0" cy="1066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724400" y="5414815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038600" y="5567215"/>
            <a:ext cx="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038600" y="6024415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6553200" y="3662215"/>
            <a:ext cx="1600200" cy="2209800"/>
          </a:xfrm>
          <a:custGeom>
            <a:avLst/>
            <a:gdLst>
              <a:gd name="T0" fmla="*/ 1008 w 1008"/>
              <a:gd name="T1" fmla="*/ 1392 h 1392"/>
              <a:gd name="T2" fmla="*/ 1008 w 1008"/>
              <a:gd name="T3" fmla="*/ 0 h 1392"/>
              <a:gd name="T4" fmla="*/ 0 w 1008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392">
                <a:moveTo>
                  <a:pt x="1008" y="1392"/>
                </a:moveTo>
                <a:lnTo>
                  <a:pt x="1008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7696200" y="5110015"/>
            <a:ext cx="45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514600" y="5795815"/>
            <a:ext cx="142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925522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Taken Branch Limit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Integer codes have a taken branch every 6-9 instructions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 avoid fetch bottleneck, must execute multiple taken branches per cycle when increasing performance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This implies: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predicting multiple branches per cycle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fetching multiple non-contiguous blocks per cycle</a:t>
            </a:r>
          </a:p>
        </p:txBody>
      </p:sp>
    </p:spTree>
    <p:extLst>
      <p:ext uri="{BB962C8B-B14F-4D97-AF65-F5344CB8AC3E}">
        <p14:creationId xmlns:p14="http://schemas.microsoft.com/office/powerpoint/2010/main" val="6560293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Branch Address Cache (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Yeh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, Marr,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Patt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0525" y="5534025"/>
            <a:ext cx="795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5563" y="4872038"/>
            <a:ext cx="18796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109663" y="4478338"/>
            <a:ext cx="839787" cy="153987"/>
          </a:xfrm>
          <a:custGeom>
            <a:avLst/>
            <a:gdLst>
              <a:gd name="T0" fmla="*/ 0 w 529"/>
              <a:gd name="T1" fmla="*/ 96 h 97"/>
              <a:gd name="T2" fmla="*/ 48 w 529"/>
              <a:gd name="T3" fmla="*/ 48 h 97"/>
              <a:gd name="T4" fmla="*/ 240 w 529"/>
              <a:gd name="T5" fmla="*/ 48 h 97"/>
              <a:gd name="T6" fmla="*/ 288 w 529"/>
              <a:gd name="T7" fmla="*/ 0 h 97"/>
              <a:gd name="T8" fmla="*/ 336 w 529"/>
              <a:gd name="T9" fmla="*/ 48 h 97"/>
              <a:gd name="T10" fmla="*/ 480 w 529"/>
              <a:gd name="T11" fmla="*/ 48 h 97"/>
              <a:gd name="T12" fmla="*/ 528 w 529"/>
              <a:gd name="T1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97">
                <a:moveTo>
                  <a:pt x="0" y="96"/>
                </a:moveTo>
                <a:lnTo>
                  <a:pt x="48" y="48"/>
                </a:lnTo>
                <a:lnTo>
                  <a:pt x="240" y="48"/>
                </a:lnTo>
                <a:lnTo>
                  <a:pt x="288" y="0"/>
                </a:lnTo>
                <a:lnTo>
                  <a:pt x="336" y="48"/>
                </a:lnTo>
                <a:lnTo>
                  <a:pt x="480" y="48"/>
                </a:lnTo>
                <a:lnTo>
                  <a:pt x="528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42863" y="4630738"/>
            <a:ext cx="1906587" cy="153987"/>
          </a:xfrm>
          <a:custGeom>
            <a:avLst/>
            <a:gdLst>
              <a:gd name="T0" fmla="*/ 0 w 1201"/>
              <a:gd name="T1" fmla="*/ 96 h 97"/>
              <a:gd name="T2" fmla="*/ 48 w 1201"/>
              <a:gd name="T3" fmla="*/ 48 h 97"/>
              <a:gd name="T4" fmla="*/ 240 w 1201"/>
              <a:gd name="T5" fmla="*/ 48 h 97"/>
              <a:gd name="T6" fmla="*/ 288 w 1201"/>
              <a:gd name="T7" fmla="*/ 0 h 97"/>
              <a:gd name="T8" fmla="*/ 336 w 1201"/>
              <a:gd name="T9" fmla="*/ 48 h 97"/>
              <a:gd name="T10" fmla="*/ 1152 w 1201"/>
              <a:gd name="T11" fmla="*/ 48 h 97"/>
              <a:gd name="T12" fmla="*/ 1200 w 1201"/>
              <a:gd name="T13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1" h="97">
                <a:moveTo>
                  <a:pt x="0" y="96"/>
                </a:moveTo>
                <a:lnTo>
                  <a:pt x="48" y="48"/>
                </a:lnTo>
                <a:lnTo>
                  <a:pt x="240" y="48"/>
                </a:lnTo>
                <a:lnTo>
                  <a:pt x="288" y="0"/>
                </a:lnTo>
                <a:lnTo>
                  <a:pt x="336" y="48"/>
                </a:lnTo>
                <a:lnTo>
                  <a:pt x="1152" y="48"/>
                </a:lnTo>
                <a:lnTo>
                  <a:pt x="120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1109663" y="487203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714375" y="3879850"/>
            <a:ext cx="5058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PC</a:t>
            </a:r>
          </a:p>
        </p:txBody>
      </p:sp>
      <p:sp>
        <p:nvSpPr>
          <p:cNvPr id="12" name="Freeform 18"/>
          <p:cNvSpPr>
            <a:spLocks/>
          </p:cNvSpPr>
          <p:nvPr/>
        </p:nvSpPr>
        <p:spPr bwMode="auto">
          <a:xfrm>
            <a:off x="1566863" y="2573338"/>
            <a:ext cx="611187" cy="1830387"/>
          </a:xfrm>
          <a:custGeom>
            <a:avLst/>
            <a:gdLst>
              <a:gd name="T0" fmla="*/ 0 w 385"/>
              <a:gd name="T1" fmla="*/ 1152 h 1153"/>
              <a:gd name="T2" fmla="*/ 0 w 385"/>
              <a:gd name="T3" fmla="*/ 0 h 1153"/>
              <a:gd name="T4" fmla="*/ 384 w 385"/>
              <a:gd name="T5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1153">
                <a:moveTo>
                  <a:pt x="0" y="1152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H="1">
            <a:off x="1484313" y="3570288"/>
            <a:ext cx="1651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616075" y="3430588"/>
            <a:ext cx="27601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k</a:t>
            </a:r>
          </a:p>
        </p:txBody>
      </p: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2278063" y="1531938"/>
            <a:ext cx="1373187" cy="2260600"/>
            <a:chOff x="2532" y="904"/>
            <a:chExt cx="1048" cy="1424"/>
          </a:xfrm>
        </p:grpSpPr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2536" y="904"/>
              <a:ext cx="1040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2532" y="1040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2532" y="118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2532" y="132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2532" y="147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2532" y="190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2532" y="204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2532" y="219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2454275" y="1446213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Entry PC</a:t>
            </a:r>
          </a:p>
        </p:txBody>
      </p:sp>
      <p:sp>
        <p:nvSpPr>
          <p:cNvPr id="25" name="Oval 51"/>
          <p:cNvSpPr>
            <a:spLocks noChangeArrowheads="1"/>
          </p:cNvSpPr>
          <p:nvPr/>
        </p:nvSpPr>
        <p:spPr bwMode="auto">
          <a:xfrm>
            <a:off x="2887663" y="4122738"/>
            <a:ext cx="4445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6" name="Freeform 53"/>
          <p:cNvSpPr>
            <a:spLocks/>
          </p:cNvSpPr>
          <p:nvPr/>
        </p:nvSpPr>
        <p:spPr bwMode="auto">
          <a:xfrm>
            <a:off x="3116263" y="4592638"/>
            <a:ext cx="1587" cy="407987"/>
          </a:xfrm>
          <a:custGeom>
            <a:avLst/>
            <a:gdLst>
              <a:gd name="T0" fmla="*/ 0 w 1"/>
              <a:gd name="T1" fmla="*/ 256 h 257"/>
              <a:gd name="T2" fmla="*/ 0 w 1"/>
              <a:gd name="T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7">
                <a:moveTo>
                  <a:pt x="0" y="256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7" name="Freeform 54"/>
          <p:cNvSpPr>
            <a:spLocks/>
          </p:cNvSpPr>
          <p:nvPr/>
        </p:nvSpPr>
        <p:spPr bwMode="auto">
          <a:xfrm>
            <a:off x="3128963" y="3792538"/>
            <a:ext cx="1587" cy="319087"/>
          </a:xfrm>
          <a:custGeom>
            <a:avLst/>
            <a:gdLst>
              <a:gd name="T0" fmla="*/ 0 w 1"/>
              <a:gd name="T1" fmla="*/ 200 h 201"/>
              <a:gd name="T2" fmla="*/ 0 w 1"/>
              <a:gd name="T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1">
                <a:moveTo>
                  <a:pt x="0" y="20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>
            <a:off x="2936875" y="4121150"/>
            <a:ext cx="3360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=</a:t>
            </a:r>
          </a:p>
        </p:txBody>
      </p:sp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2568575" y="4946650"/>
            <a:ext cx="97097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match</a:t>
            </a:r>
          </a:p>
        </p:txBody>
      </p:sp>
      <p:grpSp>
        <p:nvGrpSpPr>
          <p:cNvPr id="30" name="Group 57"/>
          <p:cNvGrpSpPr>
            <a:grpSpLocks/>
          </p:cNvGrpSpPr>
          <p:nvPr/>
        </p:nvGrpSpPr>
        <p:grpSpPr bwMode="auto">
          <a:xfrm>
            <a:off x="3697292" y="1489075"/>
            <a:ext cx="771525" cy="3933826"/>
            <a:chOff x="4719" y="874"/>
            <a:chExt cx="486" cy="2478"/>
          </a:xfrm>
        </p:grpSpPr>
        <p:grpSp>
          <p:nvGrpSpPr>
            <p:cNvPr id="31" name="Group 58"/>
            <p:cNvGrpSpPr>
              <a:grpSpLocks/>
            </p:cNvGrpSpPr>
            <p:nvPr/>
          </p:nvGrpSpPr>
          <p:grpSpPr bwMode="auto">
            <a:xfrm>
              <a:off x="4740" y="904"/>
              <a:ext cx="396" cy="1424"/>
              <a:chOff x="4740" y="904"/>
              <a:chExt cx="328" cy="1424"/>
            </a:xfrm>
          </p:grpSpPr>
          <p:sp>
            <p:nvSpPr>
              <p:cNvPr id="40" name="Rectangle 59"/>
              <p:cNvSpPr>
                <a:spLocks noChangeArrowheads="1"/>
              </p:cNvSpPr>
              <p:nvPr/>
            </p:nvSpPr>
            <p:spPr bwMode="auto">
              <a:xfrm>
                <a:off x="4744" y="904"/>
                <a:ext cx="32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>
                <a:off x="4740" y="104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auto">
              <a:xfrm>
                <a:off x="4740" y="118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auto">
              <a:xfrm>
                <a:off x="4740" y="132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auto">
              <a:xfrm>
                <a:off x="4740" y="147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auto">
              <a:xfrm>
                <a:off x="4740" y="190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auto">
              <a:xfrm>
                <a:off x="4740" y="204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auto">
              <a:xfrm>
                <a:off x="4740" y="219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2" name="Rectangle 67"/>
            <p:cNvSpPr>
              <a:spLocks noChangeArrowheads="1"/>
            </p:cNvSpPr>
            <p:nvPr/>
          </p:nvSpPr>
          <p:spPr bwMode="auto">
            <a:xfrm>
              <a:off x="4719" y="874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Valid</a:t>
              </a:r>
            </a:p>
          </p:txBody>
        </p:sp>
        <p:grpSp>
          <p:nvGrpSpPr>
            <p:cNvPr id="33" name="Group 68"/>
            <p:cNvGrpSpPr>
              <a:grpSpLocks/>
            </p:cNvGrpSpPr>
            <p:nvPr/>
          </p:nvGrpSpPr>
          <p:grpSpPr bwMode="auto">
            <a:xfrm>
              <a:off x="4857" y="1524"/>
              <a:ext cx="41" cy="328"/>
              <a:chOff x="4857" y="1524"/>
              <a:chExt cx="41" cy="328"/>
            </a:xfrm>
          </p:grpSpPr>
          <p:sp>
            <p:nvSpPr>
              <p:cNvPr id="36" name="Oval 69"/>
              <p:cNvSpPr>
                <a:spLocks noChangeArrowheads="1"/>
              </p:cNvSpPr>
              <p:nvPr/>
            </p:nvSpPr>
            <p:spPr bwMode="auto">
              <a:xfrm>
                <a:off x="4857" y="15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7" name="Oval 70"/>
              <p:cNvSpPr>
                <a:spLocks noChangeArrowheads="1"/>
              </p:cNvSpPr>
              <p:nvPr/>
            </p:nvSpPr>
            <p:spPr bwMode="auto">
              <a:xfrm>
                <a:off x="4857" y="16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8" name="Oval 71"/>
              <p:cNvSpPr>
                <a:spLocks noChangeArrowheads="1"/>
              </p:cNvSpPr>
              <p:nvPr/>
            </p:nvSpPr>
            <p:spPr bwMode="auto">
              <a:xfrm>
                <a:off x="4857" y="17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39" name="Oval 72"/>
              <p:cNvSpPr>
                <a:spLocks noChangeArrowheads="1"/>
              </p:cNvSpPr>
              <p:nvPr/>
            </p:nvSpPr>
            <p:spPr bwMode="auto">
              <a:xfrm>
                <a:off x="4857" y="18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34" name="Freeform 73"/>
            <p:cNvSpPr>
              <a:spLocks/>
            </p:cNvSpPr>
            <p:nvPr/>
          </p:nvSpPr>
          <p:spPr bwMode="auto">
            <a:xfrm>
              <a:off x="4904" y="2336"/>
              <a:ext cx="1" cy="745"/>
            </a:xfrm>
            <a:custGeom>
              <a:avLst/>
              <a:gdLst>
                <a:gd name="T0" fmla="*/ 0 w 1"/>
                <a:gd name="T1" fmla="*/ 744 h 745"/>
                <a:gd name="T2" fmla="*/ 0 w 1"/>
                <a:gd name="T3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45">
                  <a:moveTo>
                    <a:pt x="0" y="744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35" name="Rectangle 74"/>
            <p:cNvSpPr>
              <a:spLocks noChangeArrowheads="1"/>
            </p:cNvSpPr>
            <p:nvPr/>
          </p:nvSpPr>
          <p:spPr bwMode="auto">
            <a:xfrm>
              <a:off x="4719" y="3063"/>
              <a:ext cx="4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valid</a:t>
              </a:r>
            </a:p>
          </p:txBody>
        </p:sp>
      </p:grpSp>
      <p:grpSp>
        <p:nvGrpSpPr>
          <p:cNvPr id="48" name="Group 76"/>
          <p:cNvGrpSpPr>
            <a:grpSpLocks/>
          </p:cNvGrpSpPr>
          <p:nvPr/>
        </p:nvGrpSpPr>
        <p:grpSpPr bwMode="auto">
          <a:xfrm>
            <a:off x="3003550" y="2528888"/>
            <a:ext cx="65088" cy="520700"/>
            <a:chOff x="3001" y="1540"/>
            <a:chExt cx="41" cy="328"/>
          </a:xfrm>
        </p:grpSpPr>
        <p:sp>
          <p:nvSpPr>
            <p:cNvPr id="49" name="Oval 77"/>
            <p:cNvSpPr>
              <a:spLocks noChangeArrowheads="1"/>
            </p:cNvSpPr>
            <p:nvPr/>
          </p:nvSpPr>
          <p:spPr bwMode="auto">
            <a:xfrm>
              <a:off x="3001" y="1540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0" name="Oval 78"/>
            <p:cNvSpPr>
              <a:spLocks noChangeArrowheads="1"/>
            </p:cNvSpPr>
            <p:nvPr/>
          </p:nvSpPr>
          <p:spPr bwMode="auto">
            <a:xfrm>
              <a:off x="3001" y="163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1" name="Oval 79"/>
            <p:cNvSpPr>
              <a:spLocks noChangeArrowheads="1"/>
            </p:cNvSpPr>
            <p:nvPr/>
          </p:nvSpPr>
          <p:spPr bwMode="auto">
            <a:xfrm>
              <a:off x="3001" y="173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2" name="Oval 80"/>
            <p:cNvSpPr>
              <a:spLocks noChangeArrowheads="1"/>
            </p:cNvSpPr>
            <p:nvPr/>
          </p:nvSpPr>
          <p:spPr bwMode="auto">
            <a:xfrm>
              <a:off x="3001" y="182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grpSp>
        <p:nvGrpSpPr>
          <p:cNvPr id="53" name="Group 81"/>
          <p:cNvGrpSpPr>
            <a:grpSpLocks/>
          </p:cNvGrpSpPr>
          <p:nvPr/>
        </p:nvGrpSpPr>
        <p:grpSpPr bwMode="auto">
          <a:xfrm>
            <a:off x="4427540" y="1466850"/>
            <a:ext cx="1663700" cy="3946526"/>
            <a:chOff x="3636" y="858"/>
            <a:chExt cx="1048" cy="2486"/>
          </a:xfrm>
        </p:grpSpPr>
        <p:grpSp>
          <p:nvGrpSpPr>
            <p:cNvPr id="54" name="Group 82"/>
            <p:cNvGrpSpPr>
              <a:grpSpLocks/>
            </p:cNvGrpSpPr>
            <p:nvPr/>
          </p:nvGrpSpPr>
          <p:grpSpPr bwMode="auto">
            <a:xfrm>
              <a:off x="3636" y="904"/>
              <a:ext cx="1048" cy="1424"/>
              <a:chOff x="3636" y="904"/>
              <a:chExt cx="1048" cy="1424"/>
            </a:xfrm>
          </p:grpSpPr>
          <p:sp>
            <p:nvSpPr>
              <p:cNvPr id="64" name="Rectangle 83"/>
              <p:cNvSpPr>
                <a:spLocks noChangeArrowheads="1"/>
              </p:cNvSpPr>
              <p:nvPr/>
            </p:nvSpPr>
            <p:spPr bwMode="auto">
              <a:xfrm>
                <a:off x="3640" y="904"/>
                <a:ext cx="104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3636" y="1040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3636" y="1184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3636" y="1328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8" name="Line 87"/>
              <p:cNvSpPr>
                <a:spLocks noChangeShapeType="1"/>
              </p:cNvSpPr>
              <p:nvPr/>
            </p:nvSpPr>
            <p:spPr bwMode="auto">
              <a:xfrm>
                <a:off x="3636" y="1472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9" name="Line 88"/>
              <p:cNvSpPr>
                <a:spLocks noChangeShapeType="1"/>
              </p:cNvSpPr>
              <p:nvPr/>
            </p:nvSpPr>
            <p:spPr bwMode="auto">
              <a:xfrm>
                <a:off x="3636" y="1904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0" name="Line 89"/>
              <p:cNvSpPr>
                <a:spLocks noChangeShapeType="1"/>
              </p:cNvSpPr>
              <p:nvPr/>
            </p:nvSpPr>
            <p:spPr bwMode="auto">
              <a:xfrm>
                <a:off x="3636" y="2048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3636" y="2192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55" name="Rectangle 91"/>
            <p:cNvSpPr>
              <a:spLocks noChangeArrowheads="1"/>
            </p:cNvSpPr>
            <p:nvPr/>
          </p:nvSpPr>
          <p:spPr bwMode="auto">
            <a:xfrm>
              <a:off x="3831" y="858"/>
              <a:ext cx="6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predicted</a:t>
              </a:r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4176" y="2336"/>
              <a:ext cx="1" cy="737"/>
            </a:xfrm>
            <a:custGeom>
              <a:avLst/>
              <a:gdLst>
                <a:gd name="T0" fmla="*/ 0 w 1"/>
                <a:gd name="T1" fmla="*/ 736 h 737"/>
                <a:gd name="T2" fmla="*/ 0 w 1"/>
                <a:gd name="T3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7">
                  <a:moveTo>
                    <a:pt x="0" y="736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7" name="Rectangle 93"/>
            <p:cNvSpPr>
              <a:spLocks noChangeArrowheads="1"/>
            </p:cNvSpPr>
            <p:nvPr/>
          </p:nvSpPr>
          <p:spPr bwMode="auto">
            <a:xfrm>
              <a:off x="3855" y="3055"/>
              <a:ext cx="78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target#1</a:t>
              </a:r>
            </a:p>
          </p:txBody>
        </p:sp>
        <p:grpSp>
          <p:nvGrpSpPr>
            <p:cNvPr id="58" name="Group 94"/>
            <p:cNvGrpSpPr>
              <a:grpSpLocks/>
            </p:cNvGrpSpPr>
            <p:nvPr/>
          </p:nvGrpSpPr>
          <p:grpSpPr bwMode="auto">
            <a:xfrm>
              <a:off x="4121" y="1540"/>
              <a:ext cx="41" cy="328"/>
              <a:chOff x="4121" y="1540"/>
              <a:chExt cx="41" cy="328"/>
            </a:xfrm>
          </p:grpSpPr>
          <p:sp>
            <p:nvSpPr>
              <p:cNvPr id="60" name="Oval 95"/>
              <p:cNvSpPr>
                <a:spLocks noChangeArrowheads="1"/>
              </p:cNvSpPr>
              <p:nvPr/>
            </p:nvSpPr>
            <p:spPr bwMode="auto">
              <a:xfrm>
                <a:off x="4121" y="154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1" name="Oval 96"/>
              <p:cNvSpPr>
                <a:spLocks noChangeArrowheads="1"/>
              </p:cNvSpPr>
              <p:nvPr/>
            </p:nvSpPr>
            <p:spPr bwMode="auto">
              <a:xfrm>
                <a:off x="4121" y="163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2" name="Oval 97"/>
              <p:cNvSpPr>
                <a:spLocks noChangeArrowheads="1"/>
              </p:cNvSpPr>
              <p:nvPr/>
            </p:nvSpPr>
            <p:spPr bwMode="auto">
              <a:xfrm>
                <a:off x="4121" y="173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63" name="Oval 98"/>
              <p:cNvSpPr>
                <a:spLocks noChangeArrowheads="1"/>
              </p:cNvSpPr>
              <p:nvPr/>
            </p:nvSpPr>
            <p:spPr bwMode="auto">
              <a:xfrm>
                <a:off x="4121" y="1828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3899" y="981"/>
              <a:ext cx="6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target #1</a:t>
              </a:r>
            </a:p>
          </p:txBody>
        </p:sp>
      </p:grpSp>
      <p:sp>
        <p:nvSpPr>
          <p:cNvPr id="72" name="Freeform 100"/>
          <p:cNvSpPr>
            <a:spLocks/>
          </p:cNvSpPr>
          <p:nvPr/>
        </p:nvSpPr>
        <p:spPr bwMode="auto">
          <a:xfrm>
            <a:off x="527050" y="4262438"/>
            <a:ext cx="2362200" cy="381000"/>
          </a:xfrm>
          <a:custGeom>
            <a:avLst/>
            <a:gdLst>
              <a:gd name="T0" fmla="*/ 0 w 1488"/>
              <a:gd name="T1" fmla="*/ 240 h 240"/>
              <a:gd name="T2" fmla="*/ 0 w 1488"/>
              <a:gd name="T3" fmla="*/ 0 h 240"/>
              <a:gd name="T4" fmla="*/ 1488 w 1488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240">
                <a:moveTo>
                  <a:pt x="0" y="240"/>
                </a:moveTo>
                <a:lnTo>
                  <a:pt x="0" y="0"/>
                </a:lnTo>
                <a:lnTo>
                  <a:pt x="148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73" name="Group 101"/>
          <p:cNvGrpSpPr>
            <a:grpSpLocks/>
          </p:cNvGrpSpPr>
          <p:nvPr/>
        </p:nvGrpSpPr>
        <p:grpSpPr bwMode="auto">
          <a:xfrm>
            <a:off x="6103938" y="1489075"/>
            <a:ext cx="877887" cy="3933826"/>
            <a:chOff x="4719" y="874"/>
            <a:chExt cx="553" cy="2478"/>
          </a:xfrm>
        </p:grpSpPr>
        <p:grpSp>
          <p:nvGrpSpPr>
            <p:cNvPr id="74" name="Group 102"/>
            <p:cNvGrpSpPr>
              <a:grpSpLocks/>
            </p:cNvGrpSpPr>
            <p:nvPr/>
          </p:nvGrpSpPr>
          <p:grpSpPr bwMode="auto">
            <a:xfrm>
              <a:off x="4740" y="904"/>
              <a:ext cx="396" cy="1424"/>
              <a:chOff x="4740" y="904"/>
              <a:chExt cx="328" cy="1424"/>
            </a:xfrm>
          </p:grpSpPr>
          <p:sp>
            <p:nvSpPr>
              <p:cNvPr id="83" name="Rectangle 103"/>
              <p:cNvSpPr>
                <a:spLocks noChangeArrowheads="1"/>
              </p:cNvSpPr>
              <p:nvPr/>
            </p:nvSpPr>
            <p:spPr bwMode="auto">
              <a:xfrm>
                <a:off x="4744" y="904"/>
                <a:ext cx="32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4" name="Line 104"/>
              <p:cNvSpPr>
                <a:spLocks noChangeShapeType="1"/>
              </p:cNvSpPr>
              <p:nvPr/>
            </p:nvSpPr>
            <p:spPr bwMode="auto">
              <a:xfrm>
                <a:off x="4740" y="104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5" name="Line 105"/>
              <p:cNvSpPr>
                <a:spLocks noChangeShapeType="1"/>
              </p:cNvSpPr>
              <p:nvPr/>
            </p:nvSpPr>
            <p:spPr bwMode="auto">
              <a:xfrm>
                <a:off x="4740" y="118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6" name="Line 106"/>
              <p:cNvSpPr>
                <a:spLocks noChangeShapeType="1"/>
              </p:cNvSpPr>
              <p:nvPr/>
            </p:nvSpPr>
            <p:spPr bwMode="auto">
              <a:xfrm>
                <a:off x="4740" y="132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7" name="Line 107"/>
              <p:cNvSpPr>
                <a:spLocks noChangeShapeType="1"/>
              </p:cNvSpPr>
              <p:nvPr/>
            </p:nvSpPr>
            <p:spPr bwMode="auto">
              <a:xfrm>
                <a:off x="4740" y="147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8" name="Line 108"/>
              <p:cNvSpPr>
                <a:spLocks noChangeShapeType="1"/>
              </p:cNvSpPr>
              <p:nvPr/>
            </p:nvSpPr>
            <p:spPr bwMode="auto">
              <a:xfrm>
                <a:off x="4740" y="190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9" name="Line 109"/>
              <p:cNvSpPr>
                <a:spLocks noChangeShapeType="1"/>
              </p:cNvSpPr>
              <p:nvPr/>
            </p:nvSpPr>
            <p:spPr bwMode="auto">
              <a:xfrm>
                <a:off x="4740" y="204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90" name="Line 110"/>
              <p:cNvSpPr>
                <a:spLocks noChangeShapeType="1"/>
              </p:cNvSpPr>
              <p:nvPr/>
            </p:nvSpPr>
            <p:spPr bwMode="auto">
              <a:xfrm>
                <a:off x="4740" y="219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75" name="Rectangle 111"/>
            <p:cNvSpPr>
              <a:spLocks noChangeArrowheads="1"/>
            </p:cNvSpPr>
            <p:nvPr/>
          </p:nvSpPr>
          <p:spPr bwMode="auto">
            <a:xfrm>
              <a:off x="4719" y="874"/>
              <a:ext cx="2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len</a:t>
              </a:r>
            </a:p>
          </p:txBody>
        </p:sp>
        <p:grpSp>
          <p:nvGrpSpPr>
            <p:cNvPr id="76" name="Group 112"/>
            <p:cNvGrpSpPr>
              <a:grpSpLocks/>
            </p:cNvGrpSpPr>
            <p:nvPr/>
          </p:nvGrpSpPr>
          <p:grpSpPr bwMode="auto">
            <a:xfrm>
              <a:off x="4857" y="1524"/>
              <a:ext cx="41" cy="328"/>
              <a:chOff x="4857" y="1524"/>
              <a:chExt cx="41" cy="328"/>
            </a:xfrm>
          </p:grpSpPr>
          <p:sp>
            <p:nvSpPr>
              <p:cNvPr id="79" name="Oval 113"/>
              <p:cNvSpPr>
                <a:spLocks noChangeArrowheads="1"/>
              </p:cNvSpPr>
              <p:nvPr/>
            </p:nvSpPr>
            <p:spPr bwMode="auto">
              <a:xfrm>
                <a:off x="4857" y="15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0" name="Oval 114"/>
              <p:cNvSpPr>
                <a:spLocks noChangeArrowheads="1"/>
              </p:cNvSpPr>
              <p:nvPr/>
            </p:nvSpPr>
            <p:spPr bwMode="auto">
              <a:xfrm>
                <a:off x="4857" y="16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1" name="Oval 115"/>
              <p:cNvSpPr>
                <a:spLocks noChangeArrowheads="1"/>
              </p:cNvSpPr>
              <p:nvPr/>
            </p:nvSpPr>
            <p:spPr bwMode="auto">
              <a:xfrm>
                <a:off x="4857" y="17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  <p:sp>
            <p:nvSpPr>
              <p:cNvPr id="82" name="Oval 116"/>
              <p:cNvSpPr>
                <a:spLocks noChangeArrowheads="1"/>
              </p:cNvSpPr>
              <p:nvPr/>
            </p:nvSpPr>
            <p:spPr bwMode="auto">
              <a:xfrm>
                <a:off x="4857" y="18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77" name="Freeform 117"/>
            <p:cNvSpPr>
              <a:spLocks/>
            </p:cNvSpPr>
            <p:nvPr/>
          </p:nvSpPr>
          <p:spPr bwMode="auto">
            <a:xfrm>
              <a:off x="4904" y="2336"/>
              <a:ext cx="1" cy="745"/>
            </a:xfrm>
            <a:custGeom>
              <a:avLst/>
              <a:gdLst>
                <a:gd name="T0" fmla="*/ 0 w 1"/>
                <a:gd name="T1" fmla="*/ 744 h 745"/>
                <a:gd name="T2" fmla="*/ 0 w 1"/>
                <a:gd name="T3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45">
                  <a:moveTo>
                    <a:pt x="0" y="744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78" name="Rectangle 118"/>
            <p:cNvSpPr>
              <a:spLocks noChangeArrowheads="1"/>
            </p:cNvSpPr>
            <p:nvPr/>
          </p:nvSpPr>
          <p:spPr bwMode="auto">
            <a:xfrm>
              <a:off x="4719" y="3063"/>
              <a:ext cx="5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len#1</a:t>
              </a:r>
            </a:p>
          </p:txBody>
        </p:sp>
      </p:grpSp>
      <p:grpSp>
        <p:nvGrpSpPr>
          <p:cNvPr id="91" name="Group 120"/>
          <p:cNvGrpSpPr>
            <a:grpSpLocks/>
          </p:cNvGrpSpPr>
          <p:nvPr/>
        </p:nvGrpSpPr>
        <p:grpSpPr bwMode="auto">
          <a:xfrm>
            <a:off x="6796088" y="1550988"/>
            <a:ext cx="1663700" cy="2260600"/>
            <a:chOff x="3636" y="904"/>
            <a:chExt cx="1048" cy="1424"/>
          </a:xfrm>
        </p:grpSpPr>
        <p:sp>
          <p:nvSpPr>
            <p:cNvPr id="92" name="Rectangle 121"/>
            <p:cNvSpPr>
              <a:spLocks noChangeArrowheads="1"/>
            </p:cNvSpPr>
            <p:nvPr/>
          </p:nvSpPr>
          <p:spPr bwMode="auto">
            <a:xfrm>
              <a:off x="3640" y="904"/>
              <a:ext cx="1040" cy="14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3" name="Line 122"/>
            <p:cNvSpPr>
              <a:spLocks noChangeShapeType="1"/>
            </p:cNvSpPr>
            <p:nvPr/>
          </p:nvSpPr>
          <p:spPr bwMode="auto">
            <a:xfrm>
              <a:off x="3636" y="1040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4" name="Line 123"/>
            <p:cNvSpPr>
              <a:spLocks noChangeShapeType="1"/>
            </p:cNvSpPr>
            <p:nvPr/>
          </p:nvSpPr>
          <p:spPr bwMode="auto">
            <a:xfrm>
              <a:off x="3636" y="118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5" name="Line 124"/>
            <p:cNvSpPr>
              <a:spLocks noChangeShapeType="1"/>
            </p:cNvSpPr>
            <p:nvPr/>
          </p:nvSpPr>
          <p:spPr bwMode="auto">
            <a:xfrm>
              <a:off x="3636" y="132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6" name="Line 125"/>
            <p:cNvSpPr>
              <a:spLocks noChangeShapeType="1"/>
            </p:cNvSpPr>
            <p:nvPr/>
          </p:nvSpPr>
          <p:spPr bwMode="auto">
            <a:xfrm>
              <a:off x="3636" y="147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7" name="Line 126"/>
            <p:cNvSpPr>
              <a:spLocks noChangeShapeType="1"/>
            </p:cNvSpPr>
            <p:nvPr/>
          </p:nvSpPr>
          <p:spPr bwMode="auto">
            <a:xfrm>
              <a:off x="3636" y="1904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8" name="Line 127"/>
            <p:cNvSpPr>
              <a:spLocks noChangeShapeType="1"/>
            </p:cNvSpPr>
            <p:nvPr/>
          </p:nvSpPr>
          <p:spPr bwMode="auto">
            <a:xfrm>
              <a:off x="3636" y="2048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99" name="Line 128"/>
            <p:cNvSpPr>
              <a:spLocks noChangeShapeType="1"/>
            </p:cNvSpPr>
            <p:nvPr/>
          </p:nvSpPr>
          <p:spPr bwMode="auto">
            <a:xfrm>
              <a:off x="3636" y="2192"/>
              <a:ext cx="10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00" name="Rectangle 129"/>
          <p:cNvSpPr>
            <a:spLocks noChangeArrowheads="1"/>
          </p:cNvSpPr>
          <p:nvPr/>
        </p:nvSpPr>
        <p:spPr bwMode="auto">
          <a:xfrm>
            <a:off x="7105650" y="1477963"/>
            <a:ext cx="10846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predicted</a:t>
            </a:r>
          </a:p>
        </p:txBody>
      </p:sp>
      <p:sp>
        <p:nvSpPr>
          <p:cNvPr id="101" name="Freeform 130"/>
          <p:cNvSpPr>
            <a:spLocks/>
          </p:cNvSpPr>
          <p:nvPr/>
        </p:nvSpPr>
        <p:spPr bwMode="auto">
          <a:xfrm>
            <a:off x="7653338" y="3824288"/>
            <a:ext cx="1587" cy="1169987"/>
          </a:xfrm>
          <a:custGeom>
            <a:avLst/>
            <a:gdLst>
              <a:gd name="T0" fmla="*/ 0 w 1"/>
              <a:gd name="T1" fmla="*/ 736 h 737"/>
              <a:gd name="T2" fmla="*/ 0 w 1"/>
              <a:gd name="T3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737">
                <a:moveTo>
                  <a:pt x="0" y="736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2" name="Rectangle 131"/>
          <p:cNvSpPr>
            <a:spLocks noChangeArrowheads="1"/>
          </p:cNvSpPr>
          <p:nvPr/>
        </p:nvSpPr>
        <p:spPr bwMode="auto">
          <a:xfrm>
            <a:off x="7143750" y="4965700"/>
            <a:ext cx="125094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target#2</a:t>
            </a:r>
          </a:p>
        </p:txBody>
      </p:sp>
      <p:grpSp>
        <p:nvGrpSpPr>
          <p:cNvPr id="103" name="Group 132"/>
          <p:cNvGrpSpPr>
            <a:grpSpLocks/>
          </p:cNvGrpSpPr>
          <p:nvPr/>
        </p:nvGrpSpPr>
        <p:grpSpPr bwMode="auto">
          <a:xfrm>
            <a:off x="7566025" y="2560638"/>
            <a:ext cx="65088" cy="520700"/>
            <a:chOff x="4121" y="1540"/>
            <a:chExt cx="41" cy="328"/>
          </a:xfrm>
        </p:grpSpPr>
        <p:sp>
          <p:nvSpPr>
            <p:cNvPr id="104" name="Oval 133"/>
            <p:cNvSpPr>
              <a:spLocks noChangeArrowheads="1"/>
            </p:cNvSpPr>
            <p:nvPr/>
          </p:nvSpPr>
          <p:spPr bwMode="auto">
            <a:xfrm>
              <a:off x="4121" y="1540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5" name="Oval 134"/>
            <p:cNvSpPr>
              <a:spLocks noChangeArrowheads="1"/>
            </p:cNvSpPr>
            <p:nvPr/>
          </p:nvSpPr>
          <p:spPr bwMode="auto">
            <a:xfrm>
              <a:off x="4121" y="163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6" name="Oval 135"/>
            <p:cNvSpPr>
              <a:spLocks noChangeArrowheads="1"/>
            </p:cNvSpPr>
            <p:nvPr/>
          </p:nvSpPr>
          <p:spPr bwMode="auto">
            <a:xfrm>
              <a:off x="4121" y="173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07" name="Oval 136"/>
            <p:cNvSpPr>
              <a:spLocks noChangeArrowheads="1"/>
            </p:cNvSpPr>
            <p:nvPr/>
          </p:nvSpPr>
          <p:spPr bwMode="auto">
            <a:xfrm>
              <a:off x="4121" y="182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08" name="Rectangle 137"/>
          <p:cNvSpPr>
            <a:spLocks noChangeArrowheads="1"/>
          </p:cNvSpPr>
          <p:nvPr/>
        </p:nvSpPr>
        <p:spPr bwMode="auto">
          <a:xfrm>
            <a:off x="7213600" y="1673225"/>
            <a:ext cx="103607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target #2</a:t>
            </a:r>
          </a:p>
        </p:txBody>
      </p:sp>
      <p:grpSp>
        <p:nvGrpSpPr>
          <p:cNvPr id="109" name="Group 156"/>
          <p:cNvGrpSpPr>
            <a:grpSpLocks/>
          </p:cNvGrpSpPr>
          <p:nvPr/>
        </p:nvGrpSpPr>
        <p:grpSpPr bwMode="auto">
          <a:xfrm rot="5400000">
            <a:off x="8774906" y="2424907"/>
            <a:ext cx="65087" cy="520700"/>
            <a:chOff x="4121" y="1540"/>
            <a:chExt cx="41" cy="328"/>
          </a:xfrm>
        </p:grpSpPr>
        <p:sp>
          <p:nvSpPr>
            <p:cNvPr id="110" name="Oval 157"/>
            <p:cNvSpPr>
              <a:spLocks noChangeArrowheads="1"/>
            </p:cNvSpPr>
            <p:nvPr/>
          </p:nvSpPr>
          <p:spPr bwMode="auto">
            <a:xfrm>
              <a:off x="4121" y="1540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1" name="Oval 158"/>
            <p:cNvSpPr>
              <a:spLocks noChangeArrowheads="1"/>
            </p:cNvSpPr>
            <p:nvPr/>
          </p:nvSpPr>
          <p:spPr bwMode="auto">
            <a:xfrm>
              <a:off x="4121" y="1636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2" name="Oval 159"/>
            <p:cNvSpPr>
              <a:spLocks noChangeArrowheads="1"/>
            </p:cNvSpPr>
            <p:nvPr/>
          </p:nvSpPr>
          <p:spPr bwMode="auto">
            <a:xfrm>
              <a:off x="4121" y="1732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3" name="Oval 160"/>
            <p:cNvSpPr>
              <a:spLocks noChangeArrowheads="1"/>
            </p:cNvSpPr>
            <p:nvPr/>
          </p:nvSpPr>
          <p:spPr bwMode="auto">
            <a:xfrm>
              <a:off x="4121" y="1828"/>
              <a:ext cx="41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14" name="Text Box 161"/>
          <p:cNvSpPr txBox="1">
            <a:spLocks noChangeArrowheads="1"/>
          </p:cNvSpPr>
          <p:nvPr/>
        </p:nvSpPr>
        <p:spPr bwMode="auto">
          <a:xfrm>
            <a:off x="228600" y="5638800"/>
            <a:ext cx="8713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Extend BTB to return multiple branch predictions per cycle</a:t>
            </a:r>
          </a:p>
        </p:txBody>
      </p:sp>
    </p:spTree>
    <p:extLst>
      <p:ext uri="{BB962C8B-B14F-4D97-AF65-F5344CB8AC3E}">
        <p14:creationId xmlns:p14="http://schemas.microsoft.com/office/powerpoint/2010/main" val="41674170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Fetching Multiple Basic Blocks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Requires either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multiported</a:t>
            </a:r>
            <a:r>
              <a:rPr lang="en-US" altLang="en-US" sz="2000" dirty="0">
                <a:latin typeface="Arial" panose="020B0604020202020204" pitchFamily="34" charset="0"/>
              </a:rPr>
              <a:t> cache: expensive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interleaving: bank conflicts will occur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Merging multiple blocks to feed to decoders adds latency, increasing </a:t>
            </a:r>
            <a:r>
              <a:rPr lang="en-US" altLang="en-US" sz="2400" dirty="0" err="1">
                <a:latin typeface="Arial" panose="020B0604020202020204" pitchFamily="34" charset="0"/>
              </a:rPr>
              <a:t>mispredict</a:t>
            </a:r>
            <a:r>
              <a:rPr lang="en-US" altLang="en-US" sz="2400" dirty="0">
                <a:latin typeface="Arial" panose="020B0604020202020204" pitchFamily="34" charset="0"/>
              </a:rPr>
              <a:t> penalty and reducing branch throughput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4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48061</TotalTime>
  <Words>9813</Words>
  <Application>Microsoft Office PowerPoint</Application>
  <PresentationFormat>全屏显示(4:3)</PresentationFormat>
  <Paragraphs>3155</Paragraphs>
  <Slides>138</Slides>
  <Notes>137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138</vt:i4>
      </vt:variant>
    </vt:vector>
  </HeadingPairs>
  <TitlesOfParts>
    <vt:vector size="154" baseType="lpstr">
      <vt:lpstr>ＭＳ Ｐゴシック</vt:lpstr>
      <vt:lpstr>游ゴシック</vt:lpstr>
      <vt:lpstr>等线</vt:lpstr>
      <vt:lpstr>等线 Light</vt:lpstr>
      <vt:lpstr>Arial</vt:lpstr>
      <vt:lpstr>Calibri</vt:lpstr>
      <vt:lpstr>Calibri Light</vt:lpstr>
      <vt:lpstr>Consolas</vt:lpstr>
      <vt:lpstr>Courier</vt:lpstr>
      <vt:lpstr>Courier New</vt:lpstr>
      <vt:lpstr>Helvetica</vt:lpstr>
      <vt:lpstr>Symbol</vt:lpstr>
      <vt:lpstr>Times New Roman</vt:lpstr>
      <vt:lpstr>Verdana</vt:lpstr>
      <vt:lpstr>Wingdings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500</cp:revision>
  <dcterms:created xsi:type="dcterms:W3CDTF">2018-11-06T08:46:54Z</dcterms:created>
  <dcterms:modified xsi:type="dcterms:W3CDTF">2020-04-25T04:43:52Z</dcterms:modified>
</cp:coreProperties>
</file>