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950" r:id="rId2"/>
    <p:sldId id="882" r:id="rId3"/>
    <p:sldId id="883" r:id="rId4"/>
    <p:sldId id="884" r:id="rId5"/>
    <p:sldId id="885" r:id="rId6"/>
    <p:sldId id="886" r:id="rId7"/>
    <p:sldId id="887" r:id="rId8"/>
    <p:sldId id="888" r:id="rId9"/>
    <p:sldId id="889" r:id="rId10"/>
    <p:sldId id="890" r:id="rId11"/>
    <p:sldId id="891" r:id="rId12"/>
    <p:sldId id="892" r:id="rId13"/>
    <p:sldId id="893" r:id="rId14"/>
    <p:sldId id="894" r:id="rId15"/>
    <p:sldId id="895" r:id="rId16"/>
    <p:sldId id="896" r:id="rId17"/>
    <p:sldId id="897" r:id="rId18"/>
    <p:sldId id="898" r:id="rId19"/>
    <p:sldId id="899" r:id="rId20"/>
    <p:sldId id="900" r:id="rId21"/>
    <p:sldId id="901" r:id="rId22"/>
    <p:sldId id="902" r:id="rId23"/>
    <p:sldId id="903" r:id="rId24"/>
    <p:sldId id="904" r:id="rId25"/>
    <p:sldId id="905" r:id="rId26"/>
    <p:sldId id="906" r:id="rId27"/>
    <p:sldId id="907" r:id="rId28"/>
    <p:sldId id="909" r:id="rId29"/>
    <p:sldId id="910" r:id="rId30"/>
    <p:sldId id="911" r:id="rId31"/>
    <p:sldId id="912" r:id="rId32"/>
    <p:sldId id="913" r:id="rId33"/>
    <p:sldId id="918" r:id="rId34"/>
    <p:sldId id="919" r:id="rId35"/>
    <p:sldId id="923" r:id="rId36"/>
    <p:sldId id="924" r:id="rId37"/>
    <p:sldId id="925" r:id="rId38"/>
    <p:sldId id="926" r:id="rId39"/>
    <p:sldId id="927" r:id="rId40"/>
    <p:sldId id="928" r:id="rId41"/>
    <p:sldId id="929" r:id="rId42"/>
    <p:sldId id="930" r:id="rId43"/>
    <p:sldId id="931" r:id="rId44"/>
    <p:sldId id="932" r:id="rId45"/>
    <p:sldId id="933" r:id="rId46"/>
    <p:sldId id="934" r:id="rId47"/>
    <p:sldId id="935" r:id="rId48"/>
    <p:sldId id="936" r:id="rId49"/>
    <p:sldId id="937" r:id="rId50"/>
    <p:sldId id="939" r:id="rId51"/>
    <p:sldId id="940" r:id="rId52"/>
    <p:sldId id="941" r:id="rId53"/>
    <p:sldId id="942" r:id="rId54"/>
    <p:sldId id="943" r:id="rId55"/>
    <p:sldId id="944" r:id="rId56"/>
    <p:sldId id="945" r:id="rId57"/>
    <p:sldId id="946" r:id="rId58"/>
    <p:sldId id="947" r:id="rId59"/>
    <p:sldId id="948" r:id="rId60"/>
    <p:sldId id="94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E8643-6C45-47C5-BA09-FD08BE924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FA75-47F6-43BF-9F2F-E982295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459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90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669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278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148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533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540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086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54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810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57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492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707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767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306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163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498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473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6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352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258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88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21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360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421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33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556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7116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73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717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265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2896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63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3965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6349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1875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4742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708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5851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4139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497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554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1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22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9835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0220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1073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1368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1586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3594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8998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6487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4473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2970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977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44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077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41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uangkeji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emf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20" Type="http://schemas.openxmlformats.org/officeDocument/2006/relationships/image" Target="../media/image23.jpeg"/><Relationship Id="rId29" Type="http://schemas.openxmlformats.org/officeDocument/2006/relationships/image" Target="../media/image32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emf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emf"/><Relationship Id="rId31" Type="http://schemas.openxmlformats.org/officeDocument/2006/relationships/image" Target="../media/image34.png"/><Relationship Id="rId4" Type="http://schemas.openxmlformats.org/officeDocument/2006/relationships/image" Target="../media/image7.emf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emf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计算机组成与系统结构</a:t>
            </a:r>
            <a:br>
              <a:rPr lang="en-US" altLang="zh-CN" dirty="0"/>
            </a:br>
            <a:r>
              <a:rPr lang="en-US" altLang="zh-CN" dirty="0"/>
              <a:t>Computer Organization &amp; System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0724"/>
            <a:ext cx="5598309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Huang Kejie (</a:t>
            </a:r>
            <a:r>
              <a:rPr lang="zh-CN" altLang="en-US" dirty="0"/>
              <a:t>黄科杰</a:t>
            </a:r>
            <a:r>
              <a:rPr lang="en-US" altLang="zh-CN" dirty="0"/>
              <a:t>) </a:t>
            </a:r>
            <a:r>
              <a:rPr lang="zh-CN" altLang="en-US" dirty="0"/>
              <a:t>百人计划研究员</a:t>
            </a:r>
            <a:endParaRPr lang="en-US" altLang="zh-CN" dirty="0"/>
          </a:p>
          <a:p>
            <a:r>
              <a:rPr lang="en-US" altLang="zh-CN" dirty="0"/>
              <a:t>Office: </a:t>
            </a:r>
            <a:r>
              <a:rPr lang="zh-CN" altLang="en-US" dirty="0"/>
              <a:t>玉泉校区老生仪楼</a:t>
            </a:r>
            <a:r>
              <a:rPr lang="en-US" altLang="zh-CN" dirty="0"/>
              <a:t>304</a:t>
            </a:r>
          </a:p>
          <a:p>
            <a:r>
              <a:rPr lang="en-US" dirty="0"/>
              <a:t>Email address: </a:t>
            </a:r>
            <a:r>
              <a:rPr lang="en-US" dirty="0">
                <a:hlinkClick r:id="rId2"/>
              </a:rPr>
              <a:t>huangkejie@zju.edu.cn</a:t>
            </a:r>
            <a:endParaRPr lang="en-US" dirty="0"/>
          </a:p>
          <a:p>
            <a:r>
              <a:rPr lang="en-US" dirty="0"/>
              <a:t>HP: 17706443800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58" y="3646876"/>
            <a:ext cx="2002242" cy="20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4473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Number of RISC-V Registers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Drawback: Since registers are in hardware, there are a limited number of them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Solution: RISC-V code must be carefully written to efficiently use registers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32 registers in RISC-V, referred to by number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x0–x31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Registers are also given symbolic names, described later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Why 32?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  <a:t>Smaller is faster, but too small is bad. Goldilocks principle (“This porridge is too hot; This porridge is too cold; this porridge is just right”)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Each RISC-V register is 32 bits wide (</a:t>
            </a:r>
            <a:r>
              <a:rPr lang="en-US" altLang="en-US" sz="2400" b="1" i="1" dirty="0">
                <a:latin typeface="Arial" panose="020B0604020202020204" pitchFamily="34" charset="0"/>
              </a:rPr>
              <a:t>RV32</a:t>
            </a:r>
            <a:r>
              <a:rPr lang="en-US" altLang="en-US" sz="2400" dirty="0">
                <a:latin typeface="Arial" panose="020B0604020202020204" pitchFamily="34" charset="0"/>
              </a:rPr>
              <a:t> variant of RISC-V ISA)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Groups of 32 bits called a 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word</a:t>
            </a:r>
            <a:r>
              <a:rPr lang="en-US" altLang="en-US" sz="2000" dirty="0">
                <a:latin typeface="Arial" panose="020B0604020202020204" pitchFamily="34" charset="0"/>
              </a:rPr>
              <a:t> in RISC-V ISA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P&amp;H </a:t>
            </a:r>
            <a:r>
              <a:rPr lang="en-US" altLang="en-US" sz="2000" dirty="0" err="1">
                <a:latin typeface="Arial" panose="020B0604020202020204" pitchFamily="34" charset="0"/>
              </a:rPr>
              <a:t>CoD</a:t>
            </a:r>
            <a:r>
              <a:rPr lang="en-US" altLang="en-US" sz="2000" dirty="0">
                <a:latin typeface="Arial" panose="020B0604020202020204" pitchFamily="34" charset="0"/>
              </a:rPr>
              <a:t> textbook uses the 64-bit variant RV64 (explain differences later)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n-US" altLang="en-US" sz="2400" dirty="0">
                <a:latin typeface="Arial" panose="020B0604020202020204" pitchFamily="34" charset="0"/>
              </a:rPr>
              <a:t> is special, always holds value zero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So really only 31 registers able to hold variable values</a:t>
            </a:r>
          </a:p>
        </p:txBody>
      </p:sp>
    </p:spTree>
    <p:extLst>
      <p:ext uri="{BB962C8B-B14F-4D97-AF65-F5344CB8AC3E}">
        <p14:creationId xmlns:p14="http://schemas.microsoft.com/office/powerpoint/2010/main" val="289498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8496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C, Java Variables vs. Registers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 C (and most HLLs):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Variables declared and given a type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Example:		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a, b, c, d, e;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Each variable can ONLY represent a value of the type it was declared (e.g., cannot mix and match int and char variables)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 Assembly Language: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Registers have no type;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Operation</a:t>
            </a:r>
            <a:r>
              <a:rPr lang="en-US" altLang="en-US" sz="2000" dirty="0">
                <a:latin typeface="Arial" panose="020B0604020202020204" pitchFamily="34" charset="0"/>
              </a:rPr>
              <a:t> determines how register contents are interpreted</a:t>
            </a:r>
          </a:p>
        </p:txBody>
      </p:sp>
    </p:spTree>
    <p:extLst>
      <p:ext uri="{BB962C8B-B14F-4D97-AF65-F5344CB8AC3E}">
        <p14:creationId xmlns:p14="http://schemas.microsoft.com/office/powerpoint/2010/main" val="402260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8160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Instruction Assembly Syntax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Instructions have an opcode and operands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E.g.,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x1, x2, x3 # x1 = x2 + x3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57200" y="2057401"/>
            <a:ext cx="8229600" cy="1139492"/>
          </a:xfrm>
          <a:prstGeom prst="rect">
            <a:avLst/>
          </a:prstGeom>
          <a:ln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013" indent="-100013">
              <a:spcBef>
                <a:spcPct val="0"/>
              </a:spcBef>
            </a:pPr>
            <a:endParaRPr lang="en-US" b="1" dirty="0">
              <a:latin typeface="Courier"/>
              <a:cs typeface="Courier"/>
            </a:endParaRPr>
          </a:p>
        </p:txBody>
      </p:sp>
      <p:grpSp>
        <p:nvGrpSpPr>
          <p:cNvPr id="7" name="Group 17"/>
          <p:cNvGrpSpPr/>
          <p:nvPr/>
        </p:nvGrpSpPr>
        <p:grpSpPr>
          <a:xfrm>
            <a:off x="334520" y="2447991"/>
            <a:ext cx="2736647" cy="1223486"/>
            <a:chOff x="289636" y="2057401"/>
            <a:chExt cx="2736647" cy="1223486"/>
          </a:xfrm>
        </p:grpSpPr>
        <p:cxnSp>
          <p:nvCxnSpPr>
            <p:cNvPr id="8" name="Straight Arrow Connector 8"/>
            <p:cNvCxnSpPr/>
            <p:nvPr/>
          </p:nvCxnSpPr>
          <p:spPr>
            <a:xfrm flipV="1">
              <a:off x="1255095" y="2057401"/>
              <a:ext cx="467876" cy="90614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4"/>
            <p:cNvSpPr txBox="1"/>
            <p:nvPr/>
          </p:nvSpPr>
          <p:spPr>
            <a:xfrm>
              <a:off x="289636" y="2911555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Operation code (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0" name="Group 20"/>
          <p:cNvGrpSpPr/>
          <p:nvPr/>
        </p:nvGrpSpPr>
        <p:grpSpPr>
          <a:xfrm>
            <a:off x="1634301" y="2481141"/>
            <a:ext cx="2172390" cy="829832"/>
            <a:chOff x="828036" y="2042135"/>
            <a:chExt cx="2172390" cy="829832"/>
          </a:xfrm>
        </p:grpSpPr>
        <p:cxnSp>
          <p:nvCxnSpPr>
            <p:cNvPr id="11" name="Straight Arrow Connector 21"/>
            <p:cNvCxnSpPr/>
            <p:nvPr/>
          </p:nvCxnSpPr>
          <p:spPr>
            <a:xfrm flipH="1" flipV="1">
              <a:off x="1652390" y="2042135"/>
              <a:ext cx="189224" cy="46407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/>
            <p:cNvSpPr txBox="1"/>
            <p:nvPr/>
          </p:nvSpPr>
          <p:spPr>
            <a:xfrm>
              <a:off x="828036" y="2502635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Destination register</a:t>
              </a:r>
            </a:p>
          </p:txBody>
        </p:sp>
      </p:grpSp>
      <p:grpSp>
        <p:nvGrpSpPr>
          <p:cNvPr id="13" name="Group 24"/>
          <p:cNvGrpSpPr/>
          <p:nvPr/>
        </p:nvGrpSpPr>
        <p:grpSpPr>
          <a:xfrm>
            <a:off x="4029718" y="2447991"/>
            <a:ext cx="2839950" cy="962190"/>
            <a:chOff x="1656041" y="2112242"/>
            <a:chExt cx="1911066" cy="1738071"/>
          </a:xfrm>
        </p:grpSpPr>
        <p:cxnSp>
          <p:nvCxnSpPr>
            <p:cNvPr id="14" name="Straight Arrow Connector 25"/>
            <p:cNvCxnSpPr/>
            <p:nvPr/>
          </p:nvCxnSpPr>
          <p:spPr>
            <a:xfrm flipH="1" flipV="1">
              <a:off x="1656041" y="2112242"/>
              <a:ext cx="199934" cy="1120969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6"/>
            <p:cNvSpPr txBox="1"/>
            <p:nvPr/>
          </p:nvSpPr>
          <p:spPr>
            <a:xfrm>
              <a:off x="1742815" y="3183163"/>
              <a:ext cx="1824292" cy="667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Second operand register</a:t>
              </a:r>
            </a:p>
          </p:txBody>
        </p:sp>
      </p:grpSp>
      <p:grpSp>
        <p:nvGrpSpPr>
          <p:cNvPr id="16" name="Group 27"/>
          <p:cNvGrpSpPr/>
          <p:nvPr/>
        </p:nvGrpSpPr>
        <p:grpSpPr>
          <a:xfrm>
            <a:off x="3446265" y="2499983"/>
            <a:ext cx="2693667" cy="1237088"/>
            <a:chOff x="1500720" y="1219364"/>
            <a:chExt cx="1908342" cy="2304992"/>
          </a:xfrm>
        </p:grpSpPr>
        <p:cxnSp>
          <p:nvCxnSpPr>
            <p:cNvPr id="17" name="Straight Arrow Connector 28"/>
            <p:cNvCxnSpPr/>
            <p:nvPr/>
          </p:nvCxnSpPr>
          <p:spPr>
            <a:xfrm flipH="1" flipV="1">
              <a:off x="1500720" y="1219364"/>
              <a:ext cx="336732" cy="1619173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9"/>
            <p:cNvSpPr txBox="1"/>
            <p:nvPr/>
          </p:nvSpPr>
          <p:spPr>
            <a:xfrm>
              <a:off x="1724658" y="2836202"/>
              <a:ext cx="1684404" cy="688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First operand register</a:t>
              </a:r>
            </a:p>
          </p:txBody>
        </p:sp>
      </p:grpSp>
      <p:grpSp>
        <p:nvGrpSpPr>
          <p:cNvPr id="19" name="Group 34"/>
          <p:cNvGrpSpPr/>
          <p:nvPr/>
        </p:nvGrpSpPr>
        <p:grpSpPr>
          <a:xfrm>
            <a:off x="4876041" y="2407278"/>
            <a:ext cx="3683338" cy="549911"/>
            <a:chOff x="1656041" y="2112242"/>
            <a:chExt cx="2609477" cy="1024617"/>
          </a:xfrm>
        </p:grpSpPr>
        <p:cxnSp>
          <p:nvCxnSpPr>
            <p:cNvPr id="20" name="Straight Arrow Connector 35"/>
            <p:cNvCxnSpPr/>
            <p:nvPr/>
          </p:nvCxnSpPr>
          <p:spPr>
            <a:xfrm flipH="1" flipV="1">
              <a:off x="1656041" y="2112242"/>
              <a:ext cx="173627" cy="774989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36"/>
            <p:cNvSpPr txBox="1"/>
            <p:nvPr/>
          </p:nvSpPr>
          <p:spPr>
            <a:xfrm>
              <a:off x="1908808" y="2448704"/>
              <a:ext cx="2356710" cy="688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# is assembly comment 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0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6976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Addition and Subtraction of Integers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Addition in Assembly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Example:			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" charset="0"/>
              </a:rPr>
              <a:t>add	x1,x2,x3 </a:t>
            </a:r>
            <a:r>
              <a:rPr lang="en-US" sz="2000" dirty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		</a:t>
            </a:r>
            <a:r>
              <a:rPr lang="en-US" altLang="en-US" sz="2000" dirty="0">
                <a:latin typeface="Arial" panose="020B0604020202020204" pitchFamily="34" charset="0"/>
              </a:rPr>
              <a:t>(in RISC-V)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Equivalent to:	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 + c </a:t>
            </a:r>
            <a:r>
              <a:rPr lang="en-US" altLang="en-US" sz="2000" dirty="0">
                <a:latin typeface="Arial" panose="020B0604020202020204" pitchFamily="34" charset="0"/>
              </a:rPr>
              <a:t>			(in C)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where  C variables ⇔ RISC-V registers are: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dirty="0">
                <a:latin typeface="Arial" panose="020B0604020202020204" pitchFamily="34" charset="0"/>
              </a:rPr>
              <a:t> ⇔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000" dirty="0">
                <a:latin typeface="Arial" panose="020B0604020202020204" pitchFamily="34" charset="0"/>
              </a:rPr>
              <a:t> ⇔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>
                <a:latin typeface="Arial" panose="020B0604020202020204" pitchFamily="34" charset="0"/>
              </a:rPr>
              <a:t> ⇔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Subtraction in Assembly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Example:			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	x3,x4,x5 		</a:t>
            </a:r>
            <a:r>
              <a:rPr lang="en-US" altLang="en-US" sz="2000" dirty="0">
                <a:latin typeface="Arial" panose="020B0604020202020204" pitchFamily="34" charset="0"/>
              </a:rPr>
              <a:t>(in RISC-V)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Equivalent to:	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e - f </a:t>
            </a:r>
            <a:r>
              <a:rPr lang="en-US" altLang="en-US" sz="2000" dirty="0">
                <a:latin typeface="Arial" panose="020B0604020202020204" pitchFamily="34" charset="0"/>
              </a:rPr>
              <a:t>			(in C)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where  C variables ⇔ RISC-V registers are: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         d ⇔ x3, e ⇔ x4, f ⇔ x5 </a:t>
            </a:r>
          </a:p>
        </p:txBody>
      </p:sp>
    </p:spTree>
    <p:extLst>
      <p:ext uri="{BB962C8B-B14F-4D97-AF65-F5344CB8AC3E}">
        <p14:creationId xmlns:p14="http://schemas.microsoft.com/office/powerpoint/2010/main" val="57272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87479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Addition and Subtraction of Integers Example 1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How to do the following C statement?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 + c + d - e;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Break into multiple instructions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x10, x1, x2 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a_temp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 + c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x10, x10, x3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a_temp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a_temp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d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x10, x10, x4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=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a_temp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 single line of C may turn into several RISC-V instructions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7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3022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Immediates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Immediates are numerical constants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They appear often in code, so there are special instructions for them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Add Immediate: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sz="20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x3,x4,-10</a:t>
            </a:r>
            <a:r>
              <a:rPr lang="en-US" altLang="en-US" sz="2000" dirty="0">
                <a:latin typeface="Arial" panose="020B0604020202020204" pitchFamily="34" charset="0"/>
              </a:rPr>
              <a:t>			(in RISC-V)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= g - 10 </a:t>
            </a:r>
            <a:r>
              <a:rPr lang="en-US" altLang="en-US" sz="2000" dirty="0">
                <a:latin typeface="Arial" panose="020B0604020202020204" pitchFamily="34" charset="0"/>
              </a:rPr>
              <a:t>			(in C)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where RISC-V registers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x3,x4</a:t>
            </a:r>
            <a:r>
              <a:rPr lang="en-US" altLang="en-US" sz="2000" dirty="0">
                <a:latin typeface="Arial" panose="020B0604020202020204" pitchFamily="34" charset="0"/>
              </a:rPr>
              <a:t> are associated with C variables </a:t>
            </a:r>
            <a:r>
              <a:rPr lang="en-US" altLang="en-US" sz="2000" b="1" dirty="0">
                <a:latin typeface="Arial" panose="020B0604020202020204" pitchFamily="34" charset="0"/>
              </a:rPr>
              <a:t>f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b="1" dirty="0">
                <a:latin typeface="Arial" panose="020B0604020202020204" pitchFamily="34" charset="0"/>
              </a:rPr>
              <a:t>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Syntax similar to add instruction, except that last argument is a number instead of a register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x3,x4,</a:t>
            </a:r>
            <a:r>
              <a:rPr lang="en-US" altLang="en-US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x0 			</a:t>
            </a:r>
            <a:r>
              <a:rPr lang="en-US" altLang="en-US" sz="2000" dirty="0">
                <a:latin typeface="Arial" panose="020B0604020202020204" pitchFamily="34" charset="0"/>
              </a:rPr>
              <a:t>(in RISC-V)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= g </a:t>
            </a:r>
            <a:r>
              <a:rPr lang="en-US" altLang="en-US" sz="2000" dirty="0">
                <a:latin typeface="Arial" panose="020B0604020202020204" pitchFamily="34" charset="0"/>
              </a:rPr>
              <a:t>				(in C)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9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7026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Data Transfer: Load from and Store to memory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68"/>
          <p:cNvGrpSpPr/>
          <p:nvPr/>
        </p:nvGrpSpPr>
        <p:grpSpPr>
          <a:xfrm>
            <a:off x="609600" y="2114550"/>
            <a:ext cx="3048000" cy="2971800"/>
            <a:chOff x="609600" y="1676400"/>
            <a:chExt cx="3048000" cy="3962400"/>
          </a:xfrm>
        </p:grpSpPr>
        <p:sp>
          <p:nvSpPr>
            <p:cNvPr id="7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8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9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Datapath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69"/>
          <p:cNvGrpSpPr/>
          <p:nvPr/>
        </p:nvGrpSpPr>
        <p:grpSpPr>
          <a:xfrm>
            <a:off x="914401" y="3486152"/>
            <a:ext cx="2367431" cy="1422791"/>
            <a:chOff x="914399" y="3505200"/>
            <a:chExt cx="2367431" cy="1897054"/>
          </a:xfrm>
        </p:grpSpPr>
        <p:sp>
          <p:nvSpPr>
            <p:cNvPr id="13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PC</a:t>
              </a:r>
            </a:p>
          </p:txBody>
        </p:sp>
        <p:grpSp>
          <p:nvGrpSpPr>
            <p:cNvPr id="14" name="Group 25"/>
            <p:cNvGrpSpPr/>
            <p:nvPr/>
          </p:nvGrpSpPr>
          <p:grpSpPr>
            <a:xfrm>
              <a:off x="914399" y="3886200"/>
              <a:ext cx="2362202" cy="698634"/>
              <a:chOff x="1600199" y="3962400"/>
              <a:chExt cx="1600201" cy="698634"/>
            </a:xfrm>
            <a:solidFill>
              <a:srgbClr val="9BBB59"/>
            </a:solidFill>
          </p:grpSpPr>
          <p:sp>
            <p:nvSpPr>
              <p:cNvPr id="18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1"/>
              <p:cNvSpPr txBox="1"/>
              <p:nvPr/>
            </p:nvSpPr>
            <p:spPr>
              <a:xfrm>
                <a:off x="1905000" y="4045481"/>
                <a:ext cx="103105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>
              <a:off x="914400" y="4540479"/>
              <a:ext cx="2367430" cy="861775"/>
              <a:chOff x="4572000" y="3245079"/>
              <a:chExt cx="2367430" cy="861775"/>
            </a:xfrm>
          </p:grpSpPr>
          <p:sp>
            <p:nvSpPr>
              <p:cNvPr id="16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23"/>
              <p:cNvSpPr txBox="1"/>
              <p:nvPr/>
            </p:nvSpPr>
            <p:spPr>
              <a:xfrm>
                <a:off x="4572000" y="3245079"/>
                <a:ext cx="2367430" cy="861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</a:p>
            </p:txBody>
          </p:sp>
        </p:grpSp>
      </p:grpSp>
      <p:sp>
        <p:nvSpPr>
          <p:cNvPr id="28" name="Rectangle 29"/>
          <p:cNvSpPr/>
          <p:nvPr/>
        </p:nvSpPr>
        <p:spPr>
          <a:xfrm>
            <a:off x="4899898" y="2000250"/>
            <a:ext cx="1905000" cy="30861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9" name="Group 272"/>
          <p:cNvGrpSpPr/>
          <p:nvPr/>
        </p:nvGrpSpPr>
        <p:grpSpPr>
          <a:xfrm>
            <a:off x="6804898" y="2114550"/>
            <a:ext cx="1524000" cy="571500"/>
            <a:chOff x="6705600" y="1676400"/>
            <a:chExt cx="1524000" cy="762000"/>
          </a:xfrm>
        </p:grpSpPr>
        <p:sp>
          <p:nvSpPr>
            <p:cNvPr id="30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31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273"/>
          <p:cNvGrpSpPr/>
          <p:nvPr/>
        </p:nvGrpSpPr>
        <p:grpSpPr>
          <a:xfrm>
            <a:off x="6804898" y="4457700"/>
            <a:ext cx="1524000" cy="571500"/>
            <a:chOff x="6705600" y="4800600"/>
            <a:chExt cx="1524000" cy="762000"/>
          </a:xfrm>
        </p:grpSpPr>
        <p:sp>
          <p:nvSpPr>
            <p:cNvPr id="33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34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270"/>
          <p:cNvGrpSpPr/>
          <p:nvPr/>
        </p:nvGrpSpPr>
        <p:grpSpPr>
          <a:xfrm>
            <a:off x="5052298" y="2343150"/>
            <a:ext cx="1524000" cy="2571750"/>
            <a:chOff x="4953000" y="1981200"/>
            <a:chExt cx="1524000" cy="3429000"/>
          </a:xfrm>
        </p:grpSpPr>
        <p:grpSp>
          <p:nvGrpSpPr>
            <p:cNvPr id="36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8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9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0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1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2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3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4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5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56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4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8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9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0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1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2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3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4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5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6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TextBox 73"/>
            <p:cNvSpPr txBox="1"/>
            <p:nvPr/>
          </p:nvSpPr>
          <p:spPr>
            <a:xfrm>
              <a:off x="5181600" y="3352800"/>
              <a:ext cx="1066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</a:p>
          </p:txBody>
        </p:sp>
      </p:grpSp>
      <p:grpSp>
        <p:nvGrpSpPr>
          <p:cNvPr id="237" name="Group 279"/>
          <p:cNvGrpSpPr/>
          <p:nvPr/>
        </p:nvGrpSpPr>
        <p:grpSpPr>
          <a:xfrm>
            <a:off x="2743200" y="2154580"/>
            <a:ext cx="2873052" cy="3586852"/>
            <a:chOff x="2743200" y="1729770"/>
            <a:chExt cx="2873052" cy="4782473"/>
          </a:xfrm>
        </p:grpSpPr>
        <p:grpSp>
          <p:nvGrpSpPr>
            <p:cNvPr id="238" name="Group 271"/>
            <p:cNvGrpSpPr/>
            <p:nvPr/>
          </p:nvGrpSpPr>
          <p:grpSpPr>
            <a:xfrm>
              <a:off x="3423662" y="1729770"/>
              <a:ext cx="1681738" cy="4149535"/>
              <a:chOff x="3423662" y="1729770"/>
              <a:chExt cx="1681738" cy="4149535"/>
            </a:xfrm>
          </p:grpSpPr>
          <p:cxnSp>
            <p:nvCxnSpPr>
              <p:cNvPr id="242" name="Straight Arrow Connector 30"/>
              <p:cNvCxnSpPr/>
              <p:nvPr/>
            </p:nvCxnSpPr>
            <p:spPr>
              <a:xfrm>
                <a:off x="3429000" y="25146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35"/>
              <p:cNvCxnSpPr>
                <a:endCxn id="28" idx="1"/>
              </p:cNvCxnSpPr>
              <p:nvPr/>
            </p:nvCxnSpPr>
            <p:spPr>
              <a:xfrm flipV="1">
                <a:off x="3423662" y="3581398"/>
                <a:ext cx="1476236" cy="23383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36"/>
              <p:cNvCxnSpPr/>
              <p:nvPr/>
            </p:nvCxnSpPr>
            <p:spPr>
              <a:xfrm flipV="1">
                <a:off x="3436427" y="4397041"/>
                <a:ext cx="1435422" cy="9485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37"/>
              <p:cNvCxnSpPr/>
              <p:nvPr/>
            </p:nvCxnSpPr>
            <p:spPr>
              <a:xfrm flipH="1">
                <a:off x="3429000" y="4723848"/>
                <a:ext cx="1450276" cy="2141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38"/>
              <p:cNvSpPr txBox="1"/>
              <p:nvPr/>
            </p:nvSpPr>
            <p:spPr>
              <a:xfrm>
                <a:off x="3613263" y="1729770"/>
                <a:ext cx="1276837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Enable?</a:t>
                </a:r>
              </a:p>
              <a:p>
                <a:r>
                  <a:rPr lang="en-US" dirty="0"/>
                  <a:t>Read/Write</a:t>
                </a:r>
              </a:p>
            </p:txBody>
          </p:sp>
          <p:sp>
            <p:nvSpPr>
              <p:cNvPr id="247" name="TextBox 43"/>
              <p:cNvSpPr txBox="1"/>
              <p:nvPr/>
            </p:nvSpPr>
            <p:spPr>
              <a:xfrm>
                <a:off x="3657600" y="3177573"/>
                <a:ext cx="94128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Address</a:t>
                </a:r>
              </a:p>
            </p:txBody>
          </p:sp>
          <p:sp>
            <p:nvSpPr>
              <p:cNvPr id="248" name="TextBox 44"/>
              <p:cNvSpPr txBox="1"/>
              <p:nvPr/>
            </p:nvSpPr>
            <p:spPr>
              <a:xfrm>
                <a:off x="3657600" y="3598183"/>
                <a:ext cx="144780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926B7"/>
                    </a:solidFill>
                  </a:rPr>
                  <a:t>Write Data  = Store to memory</a:t>
                </a:r>
              </a:p>
            </p:txBody>
          </p:sp>
          <p:sp>
            <p:nvSpPr>
              <p:cNvPr id="249" name="TextBox 45"/>
              <p:cNvSpPr txBox="1"/>
              <p:nvPr/>
            </p:nvSpPr>
            <p:spPr>
              <a:xfrm>
                <a:off x="3611205" y="4648199"/>
                <a:ext cx="134179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Read Data = Load from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memory</a:t>
                </a:r>
              </a:p>
            </p:txBody>
          </p:sp>
        </p:grpSp>
        <p:grpSp>
          <p:nvGrpSpPr>
            <p:cNvPr id="239" name="Group 278"/>
            <p:cNvGrpSpPr/>
            <p:nvPr/>
          </p:nvGrpSpPr>
          <p:grpSpPr>
            <a:xfrm>
              <a:off x="2743200" y="5715000"/>
              <a:ext cx="2873052" cy="797243"/>
              <a:chOff x="2819400" y="5791200"/>
              <a:chExt cx="2873052" cy="797243"/>
            </a:xfrm>
          </p:grpSpPr>
          <p:sp>
            <p:nvSpPr>
              <p:cNvPr id="240" name="Left Brace 275"/>
              <p:cNvSpPr/>
              <p:nvPr/>
            </p:nvSpPr>
            <p:spPr>
              <a:xfrm rot="16200000">
                <a:off x="4114800" y="5410200"/>
                <a:ext cx="381000" cy="1143000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TextBox 276"/>
              <p:cNvSpPr txBox="1"/>
              <p:nvPr/>
            </p:nvSpPr>
            <p:spPr>
              <a:xfrm>
                <a:off x="2819400" y="6096000"/>
                <a:ext cx="287305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Processor-Memory Interface</a:t>
                </a:r>
              </a:p>
            </p:txBody>
          </p:sp>
        </p:grpSp>
      </p:grpSp>
      <p:grpSp>
        <p:nvGrpSpPr>
          <p:cNvPr id="250" name="Group 284"/>
          <p:cNvGrpSpPr/>
          <p:nvPr/>
        </p:nvGrpSpPr>
        <p:grpSpPr>
          <a:xfrm>
            <a:off x="6423898" y="5200648"/>
            <a:ext cx="2351926" cy="597932"/>
            <a:chOff x="6324600" y="5791200"/>
            <a:chExt cx="2351926" cy="797243"/>
          </a:xfrm>
        </p:grpSpPr>
        <p:sp>
          <p:nvSpPr>
            <p:cNvPr id="251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83"/>
            <p:cNvSpPr txBox="1"/>
            <p:nvPr/>
          </p:nvSpPr>
          <p:spPr>
            <a:xfrm>
              <a:off x="6324600" y="6096000"/>
              <a:ext cx="23519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I/O-Memory Interfaces</a:t>
              </a:r>
            </a:p>
          </p:txBody>
        </p:sp>
      </p:grpSp>
      <p:sp>
        <p:nvSpPr>
          <p:cNvPr id="253" name="Rectangle 3"/>
          <p:cNvSpPr/>
          <p:nvPr/>
        </p:nvSpPr>
        <p:spPr>
          <a:xfrm>
            <a:off x="5064887" y="2808489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254" name="Rectangle 287"/>
          <p:cNvSpPr/>
          <p:nvPr/>
        </p:nvSpPr>
        <p:spPr>
          <a:xfrm>
            <a:off x="5040889" y="4172906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55" name="Date Placeholder 3"/>
          <p:cNvSpPr txBox="1">
            <a:spLocks/>
          </p:cNvSpPr>
          <p:nvPr/>
        </p:nvSpPr>
        <p:spPr>
          <a:xfrm>
            <a:off x="457200" y="56245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12/5/2019</a:t>
            </a:fld>
            <a:endParaRPr lang="en-US"/>
          </a:p>
        </p:txBody>
      </p:sp>
      <p:sp>
        <p:nvSpPr>
          <p:cNvPr id="256" name="Slide Number Placeholder 5"/>
          <p:cNvSpPr txBox="1">
            <a:spLocks/>
          </p:cNvSpPr>
          <p:nvPr/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57" name="Group 286"/>
          <p:cNvGrpSpPr/>
          <p:nvPr/>
        </p:nvGrpSpPr>
        <p:grpSpPr>
          <a:xfrm>
            <a:off x="6553202" y="3295305"/>
            <a:ext cx="2590798" cy="1105244"/>
            <a:chOff x="6553201" y="3250741"/>
            <a:chExt cx="2590798" cy="1473659"/>
          </a:xfrm>
        </p:grpSpPr>
        <p:sp>
          <p:nvSpPr>
            <p:cNvPr id="258" name="TextBox 274"/>
            <p:cNvSpPr txBox="1"/>
            <p:nvPr/>
          </p:nvSpPr>
          <p:spPr>
            <a:xfrm>
              <a:off x="6944621" y="3250741"/>
              <a:ext cx="2199378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Much larger place</a:t>
              </a:r>
            </a:p>
            <a:p>
              <a:pPr algn="ctr"/>
              <a:r>
                <a:rPr lang="en-US" dirty="0"/>
                <a:t>To hold values, but slower than registers!</a:t>
              </a:r>
            </a:p>
          </p:txBody>
        </p:sp>
        <p:cxnSp>
          <p:nvCxnSpPr>
            <p:cNvPr id="259" name="Curved Connector 4"/>
            <p:cNvCxnSpPr/>
            <p:nvPr/>
          </p:nvCxnSpPr>
          <p:spPr>
            <a:xfrm rot="10800000" flipV="1">
              <a:off x="6553201" y="4114800"/>
              <a:ext cx="838200" cy="609600"/>
            </a:xfrm>
            <a:prstGeom prst="curvedConnector3">
              <a:avLst/>
            </a:prstGeom>
            <a:ln w="38100" cmpd="sng">
              <a:solidFill>
                <a:srgbClr val="FF0000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85"/>
          <p:cNvGrpSpPr/>
          <p:nvPr/>
        </p:nvGrpSpPr>
        <p:grpSpPr>
          <a:xfrm>
            <a:off x="250880" y="4029076"/>
            <a:ext cx="2199378" cy="1743632"/>
            <a:chOff x="250880" y="4229100"/>
            <a:chExt cx="2199378" cy="2324843"/>
          </a:xfrm>
        </p:grpSpPr>
        <p:sp>
          <p:nvSpPr>
            <p:cNvPr id="261" name="TextBox 1"/>
            <p:cNvSpPr txBox="1"/>
            <p:nvPr/>
          </p:nvSpPr>
          <p:spPr>
            <a:xfrm>
              <a:off x="250880" y="5692168"/>
              <a:ext cx="2199378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Fast but limited place</a:t>
              </a:r>
            </a:p>
            <a:p>
              <a:r>
                <a:rPr lang="en-US" dirty="0"/>
                <a:t>To hold values</a:t>
              </a:r>
            </a:p>
          </p:txBody>
        </p:sp>
        <p:cxnSp>
          <p:nvCxnSpPr>
            <p:cNvPr id="262" name="Curved Connector 277"/>
            <p:cNvCxnSpPr>
              <a:endCxn id="22" idx="1"/>
            </p:cNvCxnSpPr>
            <p:nvPr/>
          </p:nvCxnSpPr>
          <p:spPr>
            <a:xfrm rot="5400000" flipH="1" flipV="1">
              <a:off x="-209550" y="4743450"/>
              <a:ext cx="1638300" cy="609600"/>
            </a:xfrm>
            <a:prstGeom prst="curvedConnector2">
              <a:avLst/>
            </a:prstGeom>
            <a:ln w="38100" cmpd="sng">
              <a:solidFill>
                <a:srgbClr val="FF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7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9697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Memory Addresses are in Bytes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Data typically smaller than 32 bits, but rarely smaller than 8 bits (e.g., char type)–works fine if everything is a multiple of 8 bits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8 bit chunk is called a byte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(1 word = 4 bytes)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Memory addresses are really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in </a:t>
            </a:r>
            <a:r>
              <a:rPr lang="en-US" altLang="en-US" sz="2400" i="1" dirty="0">
                <a:latin typeface="Arial" panose="020B0604020202020204" pitchFamily="34" charset="0"/>
              </a:rPr>
              <a:t>bytes</a:t>
            </a:r>
            <a:r>
              <a:rPr lang="en-US" altLang="en-US" sz="2400" dirty="0">
                <a:latin typeface="Arial" panose="020B0604020202020204" pitchFamily="34" charset="0"/>
              </a:rPr>
              <a:t>, not words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Word addresses are 4 bytes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apart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Word address is same as address of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rightmost byte – least-significant byte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(i.e. Little-endian convention) </a:t>
            </a:r>
          </a:p>
        </p:txBody>
      </p:sp>
      <p:grpSp>
        <p:nvGrpSpPr>
          <p:cNvPr id="6" name="Group 68"/>
          <p:cNvGrpSpPr/>
          <p:nvPr/>
        </p:nvGrpSpPr>
        <p:grpSpPr>
          <a:xfrm>
            <a:off x="5929188" y="3013923"/>
            <a:ext cx="2381250" cy="1571625"/>
            <a:chOff x="6597650" y="3848100"/>
            <a:chExt cx="596900" cy="2095500"/>
          </a:xfrm>
        </p:grpSpPr>
        <p:sp>
          <p:nvSpPr>
            <p:cNvPr id="7" name="Rectangle 95"/>
            <p:cNvSpPr/>
            <p:nvPr/>
          </p:nvSpPr>
          <p:spPr>
            <a:xfrm>
              <a:off x="6597650" y="55245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" name="Rectangle 96"/>
            <p:cNvSpPr/>
            <p:nvPr/>
          </p:nvSpPr>
          <p:spPr>
            <a:xfrm>
              <a:off x="6597650" y="51054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" name="Rectangle 97"/>
            <p:cNvSpPr/>
            <p:nvPr/>
          </p:nvSpPr>
          <p:spPr>
            <a:xfrm>
              <a:off x="6597650" y="46863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Rectangle 98"/>
            <p:cNvSpPr/>
            <p:nvPr/>
          </p:nvSpPr>
          <p:spPr>
            <a:xfrm>
              <a:off x="6597650" y="42672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" name="Rectangle 99"/>
            <p:cNvSpPr/>
            <p:nvPr/>
          </p:nvSpPr>
          <p:spPr>
            <a:xfrm>
              <a:off x="6597650" y="38481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6126038" y="507132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C63E4C-4642-794D-A2FD-70F6B81535F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 flipH="1">
            <a:off x="5646703" y="2463542"/>
            <a:ext cx="3352200" cy="2939282"/>
            <a:chOff x="5800301" y="2849602"/>
            <a:chExt cx="3352200" cy="3919042"/>
          </a:xfrm>
        </p:grpSpPr>
        <p:sp>
          <p:nvSpPr>
            <p:cNvPr id="14" name="TextBox 37"/>
            <p:cNvSpPr txBox="1"/>
            <p:nvPr/>
          </p:nvSpPr>
          <p:spPr>
            <a:xfrm>
              <a:off x="5800301" y="2849602"/>
              <a:ext cx="335220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Least-significant byte in a word</a:t>
              </a:r>
            </a:p>
          </p:txBody>
        </p:sp>
        <p:cxnSp>
          <p:nvCxnSpPr>
            <p:cNvPr id="15" name="Straight Arrow Connector 39"/>
            <p:cNvCxnSpPr/>
            <p:nvPr/>
          </p:nvCxnSpPr>
          <p:spPr>
            <a:xfrm rot="5400000">
              <a:off x="6502400" y="33528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1"/>
            <p:cNvGrpSpPr/>
            <p:nvPr/>
          </p:nvGrpSpPr>
          <p:grpSpPr>
            <a:xfrm>
              <a:off x="6282821" y="3594100"/>
              <a:ext cx="2488714" cy="2488680"/>
              <a:chOff x="6282821" y="3594100"/>
              <a:chExt cx="2488714" cy="2488680"/>
            </a:xfrm>
          </p:grpSpPr>
          <p:grpSp>
            <p:nvGrpSpPr>
              <p:cNvPr id="18" name="Group 87"/>
              <p:cNvGrpSpPr/>
              <p:nvPr/>
            </p:nvGrpSpPr>
            <p:grpSpPr>
              <a:xfrm>
                <a:off x="6356350" y="3594100"/>
                <a:ext cx="2374900" cy="2095500"/>
                <a:chOff x="6597650" y="3848100"/>
                <a:chExt cx="2374900" cy="2095500"/>
              </a:xfrm>
              <a:solidFill>
                <a:schemeClr val="bg1"/>
              </a:solidFill>
            </p:grpSpPr>
            <p:grpSp>
              <p:nvGrpSpPr>
                <p:cNvPr id="23" name="Group 68"/>
                <p:cNvGrpSpPr/>
                <p:nvPr/>
              </p:nvGrpSpPr>
              <p:grpSpPr>
                <a:xfrm>
                  <a:off x="6597650" y="3848100"/>
                  <a:ext cx="596900" cy="2095500"/>
                  <a:chOff x="6597650" y="3848100"/>
                  <a:chExt cx="596900" cy="2095500"/>
                </a:xfrm>
                <a:grpFill/>
              </p:grpSpPr>
              <p:sp>
                <p:nvSpPr>
                  <p:cNvPr id="42" name="Rectangle 59"/>
                  <p:cNvSpPr/>
                  <p:nvPr/>
                </p:nvSpPr>
                <p:spPr>
                  <a:xfrm>
                    <a:off x="6597650" y="55245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u="sng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43" name="Rectangle 62"/>
                  <p:cNvSpPr/>
                  <p:nvPr/>
                </p:nvSpPr>
                <p:spPr>
                  <a:xfrm>
                    <a:off x="6597650" y="51054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u="sng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44" name="Rectangle 65"/>
                  <p:cNvSpPr/>
                  <p:nvPr/>
                </p:nvSpPr>
                <p:spPr>
                  <a:xfrm>
                    <a:off x="6597650" y="46863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u="sng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8</a:t>
                    </a:r>
                  </a:p>
                </p:txBody>
              </p:sp>
              <p:sp>
                <p:nvSpPr>
                  <p:cNvPr id="45" name="Rectangle 66"/>
                  <p:cNvSpPr/>
                  <p:nvPr/>
                </p:nvSpPr>
                <p:spPr>
                  <a:xfrm>
                    <a:off x="6597650" y="42672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12</a:t>
                    </a:r>
                  </a:p>
                </p:txBody>
              </p:sp>
              <p:sp>
                <p:nvSpPr>
                  <p:cNvPr id="46" name="Rectangle 67"/>
                  <p:cNvSpPr/>
                  <p:nvPr/>
                </p:nvSpPr>
                <p:spPr>
                  <a:xfrm>
                    <a:off x="6597650" y="38481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u="sng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24" name="Group 69"/>
                <p:cNvGrpSpPr/>
                <p:nvPr/>
              </p:nvGrpSpPr>
              <p:grpSpPr>
                <a:xfrm>
                  <a:off x="7194550" y="3848100"/>
                  <a:ext cx="596900" cy="2095500"/>
                  <a:chOff x="6597650" y="3848100"/>
                  <a:chExt cx="596900" cy="2095500"/>
                </a:xfrm>
                <a:grpFill/>
              </p:grpSpPr>
              <p:sp>
                <p:nvSpPr>
                  <p:cNvPr id="37" name="Rectangle 70"/>
                  <p:cNvSpPr/>
                  <p:nvPr/>
                </p:nvSpPr>
                <p:spPr>
                  <a:xfrm>
                    <a:off x="6597650" y="55245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38" name="Rectangle 71"/>
                  <p:cNvSpPr/>
                  <p:nvPr/>
                </p:nvSpPr>
                <p:spPr>
                  <a:xfrm>
                    <a:off x="6597650" y="51054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39" name="Rectangle 72"/>
                  <p:cNvSpPr/>
                  <p:nvPr/>
                </p:nvSpPr>
                <p:spPr>
                  <a:xfrm>
                    <a:off x="6597650" y="46863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9</a:t>
                    </a:r>
                  </a:p>
                </p:txBody>
              </p:sp>
              <p:sp>
                <p:nvSpPr>
                  <p:cNvPr id="40" name="Rectangle 73"/>
                  <p:cNvSpPr/>
                  <p:nvPr/>
                </p:nvSpPr>
                <p:spPr>
                  <a:xfrm>
                    <a:off x="6597650" y="42672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13</a:t>
                    </a:r>
                  </a:p>
                </p:txBody>
              </p:sp>
              <p:sp>
                <p:nvSpPr>
                  <p:cNvPr id="41" name="Rectangle 74"/>
                  <p:cNvSpPr/>
                  <p:nvPr/>
                </p:nvSpPr>
                <p:spPr>
                  <a:xfrm>
                    <a:off x="6597650" y="38481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25" name="Group 75"/>
                <p:cNvGrpSpPr/>
                <p:nvPr/>
              </p:nvGrpSpPr>
              <p:grpSpPr>
                <a:xfrm>
                  <a:off x="7804150" y="3848100"/>
                  <a:ext cx="596900" cy="2095500"/>
                  <a:chOff x="6597650" y="3848100"/>
                  <a:chExt cx="596900" cy="2095500"/>
                </a:xfrm>
                <a:grpFill/>
              </p:grpSpPr>
              <p:sp>
                <p:nvSpPr>
                  <p:cNvPr id="32" name="Rectangle 76"/>
                  <p:cNvSpPr/>
                  <p:nvPr/>
                </p:nvSpPr>
                <p:spPr>
                  <a:xfrm>
                    <a:off x="6597650" y="55245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33" name="Rectangle 77"/>
                  <p:cNvSpPr/>
                  <p:nvPr/>
                </p:nvSpPr>
                <p:spPr>
                  <a:xfrm>
                    <a:off x="6597650" y="51054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</a:t>
                    </a:r>
                  </a:p>
                </p:txBody>
              </p:sp>
              <p:sp>
                <p:nvSpPr>
                  <p:cNvPr id="34" name="Rectangle 78"/>
                  <p:cNvSpPr/>
                  <p:nvPr/>
                </p:nvSpPr>
                <p:spPr>
                  <a:xfrm>
                    <a:off x="6597650" y="46863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10</a:t>
                    </a:r>
                  </a:p>
                </p:txBody>
              </p:sp>
              <p:sp>
                <p:nvSpPr>
                  <p:cNvPr id="35" name="Rectangle 79"/>
                  <p:cNvSpPr/>
                  <p:nvPr/>
                </p:nvSpPr>
                <p:spPr>
                  <a:xfrm>
                    <a:off x="6597650" y="42672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14</a:t>
                    </a:r>
                  </a:p>
                </p:txBody>
              </p:sp>
              <p:sp>
                <p:nvSpPr>
                  <p:cNvPr id="36" name="Rectangle 80"/>
                  <p:cNvSpPr/>
                  <p:nvPr/>
                </p:nvSpPr>
                <p:spPr>
                  <a:xfrm>
                    <a:off x="6597650" y="38481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26" name="Group 81"/>
                <p:cNvGrpSpPr/>
                <p:nvPr/>
              </p:nvGrpSpPr>
              <p:grpSpPr>
                <a:xfrm>
                  <a:off x="8375650" y="3848100"/>
                  <a:ext cx="596900" cy="2095500"/>
                  <a:chOff x="6597650" y="3848100"/>
                  <a:chExt cx="596900" cy="2095500"/>
                </a:xfrm>
                <a:grpFill/>
              </p:grpSpPr>
              <p:sp>
                <p:nvSpPr>
                  <p:cNvPr id="27" name="Rectangle 82"/>
                  <p:cNvSpPr/>
                  <p:nvPr/>
                </p:nvSpPr>
                <p:spPr>
                  <a:xfrm>
                    <a:off x="6597650" y="55245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28" name="Rectangle 83"/>
                  <p:cNvSpPr/>
                  <p:nvPr/>
                </p:nvSpPr>
                <p:spPr>
                  <a:xfrm>
                    <a:off x="6597650" y="51054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7</a:t>
                    </a:r>
                  </a:p>
                </p:txBody>
              </p:sp>
              <p:sp>
                <p:nvSpPr>
                  <p:cNvPr id="29" name="Rectangle 84"/>
                  <p:cNvSpPr/>
                  <p:nvPr/>
                </p:nvSpPr>
                <p:spPr>
                  <a:xfrm>
                    <a:off x="6597650" y="46863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11</a:t>
                    </a:r>
                  </a:p>
                </p:txBody>
              </p:sp>
              <p:sp>
                <p:nvSpPr>
                  <p:cNvPr id="30" name="Rectangle 85"/>
                  <p:cNvSpPr/>
                  <p:nvPr/>
                </p:nvSpPr>
                <p:spPr>
                  <a:xfrm>
                    <a:off x="6597650" y="42672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15</a:t>
                    </a:r>
                  </a:p>
                </p:txBody>
              </p:sp>
              <p:sp>
                <p:nvSpPr>
                  <p:cNvPr id="31" name="Rectangle 86"/>
                  <p:cNvSpPr/>
                  <p:nvPr/>
                </p:nvSpPr>
                <p:spPr>
                  <a:xfrm>
                    <a:off x="6597650" y="38481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9" name="TextBox 9"/>
              <p:cNvSpPr txBox="1"/>
              <p:nvPr/>
            </p:nvSpPr>
            <p:spPr>
              <a:xfrm>
                <a:off x="8040245" y="5672409"/>
                <a:ext cx="73129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31   24</a:t>
                </a:r>
              </a:p>
            </p:txBody>
          </p:sp>
          <p:sp>
            <p:nvSpPr>
              <p:cNvPr id="20" name="TextBox 42"/>
              <p:cNvSpPr txBox="1"/>
              <p:nvPr/>
            </p:nvSpPr>
            <p:spPr>
              <a:xfrm>
                <a:off x="7439308" y="5672409"/>
                <a:ext cx="73129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23   16</a:t>
                </a:r>
              </a:p>
            </p:txBody>
          </p:sp>
          <p:sp>
            <p:nvSpPr>
              <p:cNvPr id="21" name="TextBox 43"/>
              <p:cNvSpPr txBox="1"/>
              <p:nvPr/>
            </p:nvSpPr>
            <p:spPr>
              <a:xfrm>
                <a:off x="6841844" y="5672411"/>
                <a:ext cx="73129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15     8</a:t>
                </a:r>
              </a:p>
            </p:txBody>
          </p:sp>
          <p:sp>
            <p:nvSpPr>
              <p:cNvPr id="22" name="TextBox 44"/>
              <p:cNvSpPr txBox="1"/>
              <p:nvPr/>
            </p:nvSpPr>
            <p:spPr>
              <a:xfrm>
                <a:off x="6282821" y="5672411"/>
                <a:ext cx="681597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7     0</a:t>
                </a:r>
              </a:p>
            </p:txBody>
          </p:sp>
        </p:grpSp>
        <p:sp>
          <p:nvSpPr>
            <p:cNvPr id="17" name="TextBox 10"/>
            <p:cNvSpPr txBox="1"/>
            <p:nvPr/>
          </p:nvSpPr>
          <p:spPr>
            <a:xfrm>
              <a:off x="6072277" y="5906869"/>
              <a:ext cx="2800767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Least-significant byte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gets the smallest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4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475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Transfer </a:t>
            </a:r>
            <a:r>
              <a:rPr lang="en-US" altLang="en-US" u="sng" dirty="0">
                <a:solidFill>
                  <a:srgbClr val="CC0000"/>
                </a:solidFill>
                <a:latin typeface="Arial" panose="020B0604020202020204" pitchFamily="34" charset="0"/>
              </a:rPr>
              <a:t>from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Memory to Register </a:t>
            </a:r>
            <a:r>
              <a:rPr lang="en-SG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(load)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 code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 A[100];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= h + A[3];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Using Load Word (</a:t>
            </a:r>
            <a:r>
              <a:rPr lang="en-US" altLang="en-US" sz="2400" dirty="0" err="1">
                <a:latin typeface="Arial" panose="020B0604020202020204" pitchFamily="34" charset="0"/>
              </a:rPr>
              <a:t>lw</a:t>
            </a:r>
            <a:r>
              <a:rPr lang="en-US" altLang="en-US" sz="2400" dirty="0">
                <a:latin typeface="Arial" panose="020B0604020202020204" pitchFamily="34" charset="0"/>
              </a:rPr>
              <a:t>) in RISC-V: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x10,12(x13)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x10 gets A[3]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x11,x12,x10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 = h + A[3]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Note: 		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x13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– base register (pointer to A[0])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– offset in </a:t>
            </a:r>
            <a:r>
              <a:rPr lang="en-US" altLang="en-US" sz="2400" u="sng" dirty="0">
                <a:solidFill>
                  <a:srgbClr val="0070C0"/>
                </a:solidFill>
                <a:latin typeface="Arial" panose="020B0604020202020204" pitchFamily="34" charset="0"/>
              </a:rPr>
              <a:t>bytes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Offset must be a constant known at assembly time</a:t>
            </a:r>
          </a:p>
        </p:txBody>
      </p:sp>
    </p:spTree>
    <p:extLst>
      <p:ext uri="{BB962C8B-B14F-4D97-AF65-F5344CB8AC3E}">
        <p14:creationId xmlns:p14="http://schemas.microsoft.com/office/powerpoint/2010/main" val="359753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6121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Transfer from Register </a:t>
            </a:r>
            <a:r>
              <a:rPr lang="en-US" altLang="en-US" u="sng" dirty="0">
                <a:solidFill>
                  <a:srgbClr val="CC0000"/>
                </a:solidFill>
                <a:latin typeface="Arial" panose="020B0604020202020204" pitchFamily="34" charset="0"/>
              </a:rPr>
              <a:t>to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Memory (store)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 code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 A[100];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A[10] = h + A[3];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Using Load Word (</a:t>
            </a:r>
            <a:r>
              <a:rPr lang="en-US" altLang="en-US" sz="2400" dirty="0" err="1">
                <a:latin typeface="Arial" panose="020B0604020202020204" pitchFamily="34" charset="0"/>
              </a:rPr>
              <a:t>lw</a:t>
            </a:r>
            <a:r>
              <a:rPr lang="en-US" altLang="en-US" sz="2400" dirty="0">
                <a:latin typeface="Arial" panose="020B0604020202020204" pitchFamily="34" charset="0"/>
              </a:rPr>
              <a:t>) in RISC-V: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x10,12(x13) 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x10 gets A[3]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x10,x12,x10 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 = h + A[3]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	 x10,40(x13)  </a:t>
            </a:r>
            <a:r>
              <a:rPr lang="pt-BR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A[10] = h + A[3]</a:t>
            </a:r>
            <a:endParaRPr lang="en-US" altLang="en-US" sz="20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Note: 		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x13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– base register (pointer to A[0])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SG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– offset in </a:t>
            </a:r>
            <a:r>
              <a:rPr lang="en-US" altLang="en-US" sz="2400" u="sng" dirty="0">
                <a:solidFill>
                  <a:srgbClr val="0070C0"/>
                </a:solidFill>
                <a:latin typeface="Arial" panose="020B0604020202020204" pitchFamily="34" charset="0"/>
              </a:rPr>
              <a:t>bytes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x13+12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x13+40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must be multiples of 4</a:t>
            </a:r>
          </a:p>
        </p:txBody>
      </p:sp>
    </p:spTree>
    <p:extLst>
      <p:ext uri="{BB962C8B-B14F-4D97-AF65-F5344CB8AC3E}">
        <p14:creationId xmlns:p14="http://schemas.microsoft.com/office/powerpoint/2010/main" val="422203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2426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Levels of Representation/Interpretation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28"/>
          <p:cNvSpPr/>
          <p:nvPr/>
        </p:nvSpPr>
        <p:spPr>
          <a:xfrm>
            <a:off x="254000" y="2514600"/>
            <a:ext cx="8636000" cy="762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7" name="Rectangle 18"/>
          <p:cNvSpPr txBox="1">
            <a:spLocks noChangeArrowheads="1"/>
          </p:cNvSpPr>
          <p:nvPr/>
        </p:nvSpPr>
        <p:spPr>
          <a:xfrm>
            <a:off x="4624585" y="2509149"/>
            <a:ext cx="3848100" cy="6727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0"/>
              </a:spcBef>
              <a:buFont typeface="Arial" panose="020B0604020202020204" pitchFamily="34" charset="0"/>
              <a:buNone/>
              <a:tabLst>
                <a:tab pos="1066800" algn="l"/>
              </a:tabLst>
            </a:pPr>
            <a:r>
              <a:rPr lang="en-US" sz="1600">
                <a:solidFill>
                  <a:srgbClr val="FFFFFF"/>
                </a:solidFill>
              </a:rPr>
              <a:t>lw	  $t0, 0($2)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None/>
              <a:tabLst>
                <a:tab pos="1066800" algn="l"/>
              </a:tabLst>
            </a:pPr>
            <a:r>
              <a:rPr lang="en-US" sz="1600">
                <a:solidFill>
                  <a:srgbClr val="FFFFFF"/>
                </a:solidFill>
              </a:rPr>
              <a:t>lw	  $t1, 4($2)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None/>
              <a:tabLst>
                <a:tab pos="1066800" algn="l"/>
              </a:tabLst>
            </a:pPr>
            <a:r>
              <a:rPr lang="en-US" sz="1600">
                <a:solidFill>
                  <a:srgbClr val="FFFFFF"/>
                </a:solidFill>
              </a:rPr>
              <a:t>sw	  $t1, 0($2)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None/>
              <a:tabLst>
                <a:tab pos="1066800" algn="l"/>
              </a:tabLst>
            </a:pPr>
            <a:r>
              <a:rPr lang="en-US" sz="1600">
                <a:solidFill>
                  <a:srgbClr val="FFFFFF"/>
                </a:solidFill>
              </a:rPr>
              <a:t>sw	  $t0, 4($2)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7250" y="1933719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b="1" dirty="0">
                <a:solidFill>
                  <a:srgbClr val="000000"/>
                </a:solidFill>
              </a:rPr>
              <a:t>High Level Language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Program (e.g., C)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7250" y="2643332"/>
            <a:ext cx="280035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b="1" dirty="0">
                <a:solidFill>
                  <a:schemeClr val="bg1"/>
                </a:solidFill>
              </a:rPr>
              <a:t>Assembly  Language Program (e.g., RISC-V)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08050" y="3329131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b="1" dirty="0"/>
              <a:t>Machine  Language Program (RISC-V)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4800" y="4357830"/>
            <a:ext cx="4038600" cy="544354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b="1" dirty="0">
                <a:solidFill>
                  <a:srgbClr val="3366FF"/>
                </a:solidFill>
              </a:rPr>
              <a:t>Hardware Architecture Description</a:t>
            </a:r>
            <a:br>
              <a:rPr lang="en-US" b="1" dirty="0">
                <a:solidFill>
                  <a:srgbClr val="3366FF"/>
                </a:solidFill>
              </a:rPr>
            </a:br>
            <a:r>
              <a:rPr lang="en-US" b="1" dirty="0">
                <a:solidFill>
                  <a:srgbClr val="3366FF"/>
                </a:solidFill>
              </a:rPr>
              <a:t>(e.g., block diagrams)</a:t>
            </a:r>
            <a:r>
              <a:rPr lang="en-US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57400" y="2446721"/>
            <a:ext cx="0" cy="1966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197100" y="2414731"/>
            <a:ext cx="1308100" cy="2936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i="1" dirty="0"/>
              <a:t>Compiler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222500" y="3100531"/>
            <a:ext cx="1435100" cy="2936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i="1"/>
              <a:t>Assembler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108200" y="3954492"/>
            <a:ext cx="0" cy="4033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81000" y="3900631"/>
            <a:ext cx="1676400" cy="529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i="1"/>
              <a:t>Machine Interpretation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24585" y="1860005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78000"/>
              </a:lnSpc>
            </a:pPr>
            <a:r>
              <a:rPr lang="en-US" b="1" dirty="0">
                <a:solidFill>
                  <a:srgbClr val="000000"/>
                </a:solidFill>
              </a:rPr>
              <a:t>temp = </a:t>
            </a:r>
            <a:r>
              <a:rPr lang="en-US" b="1" dirty="0" err="1">
                <a:solidFill>
                  <a:srgbClr val="000000"/>
                </a:solidFill>
              </a:rPr>
              <a:t>v[k</a:t>
            </a:r>
            <a:r>
              <a:rPr lang="en-US" b="1" dirty="0">
                <a:solidFill>
                  <a:srgbClr val="000000"/>
                </a:solidFill>
              </a:rPr>
              <a:t>];</a:t>
            </a:r>
          </a:p>
          <a:p>
            <a:pPr marL="342900" indent="-342900">
              <a:lnSpc>
                <a:spcPct val="78000"/>
              </a:lnSpc>
            </a:pPr>
            <a:r>
              <a:rPr lang="en-US" b="1" dirty="0" err="1">
                <a:solidFill>
                  <a:srgbClr val="000000"/>
                </a:solidFill>
              </a:rPr>
              <a:t>v[k</a:t>
            </a:r>
            <a:r>
              <a:rPr lang="en-US" b="1" dirty="0">
                <a:solidFill>
                  <a:srgbClr val="000000"/>
                </a:solidFill>
              </a:rPr>
              <a:t>] = v[k+1];</a:t>
            </a:r>
          </a:p>
          <a:p>
            <a:pPr marL="342900" indent="-342900">
              <a:lnSpc>
                <a:spcPct val="78000"/>
              </a:lnSpc>
            </a:pPr>
            <a:r>
              <a:rPr lang="en-US" b="1" dirty="0">
                <a:solidFill>
                  <a:srgbClr val="000000"/>
                </a:solidFill>
              </a:rPr>
              <a:t>v[k+1] = temp;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4624585" y="4081606"/>
            <a:ext cx="2984500" cy="200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844550" y="3857626"/>
            <a:ext cx="2730500" cy="104775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2082801" y="3144901"/>
            <a:ext cx="0" cy="179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2286000" y="4882921"/>
            <a:ext cx="0" cy="5309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381000" y="4884088"/>
            <a:ext cx="1981200" cy="529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i="1"/>
              <a:t>Architecture Implementation</a:t>
            </a:r>
          </a:p>
        </p:txBody>
      </p:sp>
      <p:pic>
        <p:nvPicPr>
          <p:cNvPr id="23" name="Picture 35" descr="Picture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4585" y="3990759"/>
            <a:ext cx="1638300" cy="102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6009193" y="4825999"/>
            <a:ext cx="304800" cy="2524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51608" y="2495580"/>
            <a:ext cx="2599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Anything can be represented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as a </a:t>
            </a:r>
            <a:r>
              <a:rPr lang="en-US" sz="1600" i="1" dirty="0">
                <a:solidFill>
                  <a:srgbClr val="FFFFFF"/>
                </a:solidFill>
              </a:rPr>
              <a:t>number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i.e., data or instructions</a:t>
            </a:r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4624585" y="5020036"/>
          <a:ext cx="18288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Image" r:id="rId5" imgW="3492063" imgH="2400000" progId="">
                  <p:embed/>
                </p:oleObj>
              </mc:Choice>
              <mc:Fallback>
                <p:oleObj name="Image" r:id="rId5" imgW="3492063" imgH="2400000" progId="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585" y="5020036"/>
                        <a:ext cx="18288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09600" y="5410343"/>
            <a:ext cx="3708400" cy="544354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b="1" dirty="0">
                <a:solidFill>
                  <a:srgbClr val="005400"/>
                </a:solidFill>
              </a:rPr>
              <a:t>Logic Circuit Description</a:t>
            </a:r>
            <a:br>
              <a:rPr lang="en-US" b="1" dirty="0">
                <a:solidFill>
                  <a:srgbClr val="005400"/>
                </a:solidFill>
              </a:rPr>
            </a:br>
            <a:r>
              <a:rPr lang="en-US" b="1" dirty="0">
                <a:solidFill>
                  <a:srgbClr val="005400"/>
                </a:solidFill>
              </a:rPr>
              <a:t>(Circuit Schematic Diagrams)</a:t>
            </a:r>
          </a:p>
        </p:txBody>
      </p:sp>
    </p:spTree>
    <p:extLst>
      <p:ext uri="{BB962C8B-B14F-4D97-AF65-F5344CB8AC3E}">
        <p14:creationId xmlns:p14="http://schemas.microsoft.com/office/powerpoint/2010/main" val="119953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9904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Loading and Storing Bytes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 addition to word data transfers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(</a:t>
            </a:r>
            <a:r>
              <a:rPr lang="en-US" altLang="en-US" sz="2400" dirty="0" err="1">
                <a:latin typeface="Arial" panose="020B0604020202020204" pitchFamily="34" charset="0"/>
              </a:rPr>
              <a:t>lw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sw</a:t>
            </a:r>
            <a:r>
              <a:rPr lang="en-US" altLang="en-US" sz="2400" dirty="0">
                <a:latin typeface="Arial" panose="020B0604020202020204" pitchFamily="34" charset="0"/>
              </a:rPr>
              <a:t>), RISC-V has byte data transfers: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load byte: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store byte: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Same format as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E.g., 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x10,3(x11)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contents of memory location with address = sum of “3” + contents of register x11 is copied to the low byte position of register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x10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3" name="Group 2"/>
          <p:cNvGrpSpPr/>
          <p:nvPr/>
        </p:nvGrpSpPr>
        <p:grpSpPr>
          <a:xfrm>
            <a:off x="694225" y="5148722"/>
            <a:ext cx="7248525" cy="1082948"/>
            <a:chOff x="609600" y="5390257"/>
            <a:chExt cx="7248525" cy="1443931"/>
          </a:xfrm>
        </p:grpSpPr>
        <p:grpSp>
          <p:nvGrpSpPr>
            <p:cNvPr id="24" name="Group 3"/>
            <p:cNvGrpSpPr>
              <a:grpSpLocks/>
            </p:cNvGrpSpPr>
            <p:nvPr/>
          </p:nvGrpSpPr>
          <p:grpSpPr bwMode="auto">
            <a:xfrm>
              <a:off x="6763345" y="5493841"/>
              <a:ext cx="880467" cy="1126929"/>
              <a:chOff x="0" y="0"/>
              <a:chExt cx="986" cy="1262"/>
            </a:xfrm>
          </p:grpSpPr>
          <p:sp>
            <p:nvSpPr>
              <p:cNvPr id="36" name="Rectangle 1"/>
              <p:cNvSpPr>
                <a:spLocks/>
              </p:cNvSpPr>
              <p:nvPr/>
            </p:nvSpPr>
            <p:spPr bwMode="auto">
              <a:xfrm>
                <a:off x="345" y="0"/>
                <a:ext cx="72" cy="25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/>
              <a:lstStyle/>
              <a:p>
                <a:endParaRPr lang="en-US" sz="1013"/>
              </a:p>
            </p:txBody>
          </p:sp>
          <p:sp>
            <p:nvSpPr>
              <p:cNvPr id="37" name="Rectangle 2"/>
              <p:cNvSpPr>
                <a:spLocks/>
              </p:cNvSpPr>
              <p:nvPr/>
            </p:nvSpPr>
            <p:spPr bwMode="auto">
              <a:xfrm>
                <a:off x="0" y="267"/>
                <a:ext cx="986" cy="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byte</a:t>
                </a:r>
                <a:b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</a:br>
                <a: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loaded</a:t>
                </a:r>
              </a:p>
            </p:txBody>
          </p:sp>
        </p:grpSp>
        <p:sp>
          <p:nvSpPr>
            <p:cNvPr id="25" name="Rectangle 4"/>
            <p:cNvSpPr>
              <a:spLocks/>
            </p:cNvSpPr>
            <p:nvPr/>
          </p:nvSpPr>
          <p:spPr bwMode="auto">
            <a:xfrm>
              <a:off x="6307931" y="5390257"/>
              <a:ext cx="1445816" cy="473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b="1">
                  <a:solidFill>
                    <a:srgbClr val="A408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zzz zzzz</a:t>
              </a:r>
            </a:p>
          </p:txBody>
        </p:sp>
        <p:sp>
          <p:nvSpPr>
            <p:cNvPr id="26" name="Rectangle 9"/>
            <p:cNvSpPr>
              <a:spLocks/>
            </p:cNvSpPr>
            <p:nvPr/>
          </p:nvSpPr>
          <p:spPr bwMode="auto">
            <a:xfrm>
              <a:off x="6307931" y="5390257"/>
              <a:ext cx="199118" cy="473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b="1">
                  <a:solidFill>
                    <a:srgbClr val="3F691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</a:t>
              </a:r>
            </a:p>
          </p:txBody>
        </p:sp>
        <p:grpSp>
          <p:nvGrpSpPr>
            <p:cNvPr id="27" name="Group 13"/>
            <p:cNvGrpSpPr>
              <a:grpSpLocks/>
            </p:cNvGrpSpPr>
            <p:nvPr/>
          </p:nvGrpSpPr>
          <p:grpSpPr bwMode="auto">
            <a:xfrm>
              <a:off x="2057400" y="5679579"/>
              <a:ext cx="3943350" cy="712589"/>
              <a:chOff x="0" y="0"/>
              <a:chExt cx="4416" cy="798"/>
            </a:xfrm>
          </p:grpSpPr>
          <p:sp>
            <p:nvSpPr>
              <p:cNvPr id="34" name="Rectangle 11"/>
              <p:cNvSpPr>
                <a:spLocks/>
              </p:cNvSpPr>
              <p:nvPr/>
            </p:nvSpPr>
            <p:spPr bwMode="auto">
              <a:xfrm>
                <a:off x="64" y="268"/>
                <a:ext cx="3958" cy="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b="1" dirty="0">
                    <a:solidFill>
                      <a:srgbClr val="408000"/>
                    </a:solidFill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…is copied to “sign-extend”</a:t>
                </a:r>
              </a:p>
            </p:txBody>
          </p:sp>
          <p:sp>
            <p:nvSpPr>
              <p:cNvPr id="35" name="AutoShape 12"/>
              <p:cNvSpPr>
                <a:spLocks/>
              </p:cNvSpPr>
              <p:nvPr/>
            </p:nvSpPr>
            <p:spPr bwMode="auto">
              <a:xfrm>
                <a:off x="0" y="0"/>
                <a:ext cx="4416" cy="206"/>
              </a:xfrm>
              <a:prstGeom prst="leftArrow">
                <a:avLst>
                  <a:gd name="adj1" fmla="val 50000"/>
                  <a:gd name="adj2" fmla="val 401942"/>
                </a:avLst>
              </a:prstGeom>
              <a:solidFill>
                <a:schemeClr val="accent1"/>
              </a:solidFill>
              <a:ln w="9525" cap="flat">
                <a:solidFill>
                  <a:srgbClr val="7FD13B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1013"/>
              </a:p>
            </p:txBody>
          </p:sp>
        </p:grpSp>
        <p:grpSp>
          <p:nvGrpSpPr>
            <p:cNvPr id="28" name="Group 16"/>
            <p:cNvGrpSpPr>
              <a:grpSpLocks/>
            </p:cNvGrpSpPr>
            <p:nvPr/>
          </p:nvGrpSpPr>
          <p:grpSpPr bwMode="auto">
            <a:xfrm>
              <a:off x="5694970" y="5722441"/>
              <a:ext cx="967001" cy="1111747"/>
              <a:chOff x="-516" y="0"/>
              <a:chExt cx="1082" cy="1245"/>
            </a:xfrm>
          </p:grpSpPr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 rot="10800000" flipH="1">
                <a:off x="255" y="0"/>
                <a:ext cx="0" cy="640"/>
              </a:xfrm>
              <a:prstGeom prst="line">
                <a:avLst/>
              </a:prstGeom>
              <a:noFill/>
              <a:ln w="63500" cap="flat">
                <a:solidFill>
                  <a:srgbClr val="2B4714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1013"/>
              </a:p>
            </p:txBody>
          </p:sp>
          <p:sp>
            <p:nvSpPr>
              <p:cNvPr id="33" name="Rectangle 15"/>
              <p:cNvSpPr>
                <a:spLocks/>
              </p:cNvSpPr>
              <p:nvPr/>
            </p:nvSpPr>
            <p:spPr bwMode="auto">
              <a:xfrm>
                <a:off x="-516" y="715"/>
                <a:ext cx="1082" cy="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b="1" dirty="0">
                    <a:solidFill>
                      <a:srgbClr val="408000"/>
                    </a:solidFill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This bit</a:t>
                </a:r>
              </a:p>
            </p:txBody>
          </p:sp>
        </p:grpSp>
        <p:sp>
          <p:nvSpPr>
            <p:cNvPr id="29" name="Rectangle 17"/>
            <p:cNvSpPr>
              <a:spLocks/>
            </p:cNvSpPr>
            <p:nvPr/>
          </p:nvSpPr>
          <p:spPr bwMode="auto">
            <a:xfrm>
              <a:off x="1628775" y="5393829"/>
              <a:ext cx="4562561" cy="473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b="1" dirty="0" err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</a:t>
              </a:r>
              <a:r>
                <a:rPr lang="en-US" altLang="en-US" sz="2025" b="1" dirty="0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</a:t>
              </a:r>
              <a:r>
                <a:rPr lang="en-US" altLang="en-US" sz="2025" b="1" dirty="0" err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</a:t>
              </a:r>
              <a:r>
                <a:rPr lang="en-US" altLang="en-US" sz="2025" b="1" dirty="0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</a:t>
              </a:r>
              <a:r>
                <a:rPr lang="en-US" altLang="en-US" sz="2025" b="1" dirty="0" err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</a:t>
              </a:r>
              <a:r>
                <a:rPr lang="en-US" altLang="en-US" sz="2025" b="1" dirty="0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</a:t>
              </a:r>
              <a:r>
                <a:rPr lang="en-US" altLang="en-US" sz="2025" b="1" dirty="0" err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</a:t>
              </a:r>
              <a:r>
                <a:rPr lang="en-US" altLang="en-US" sz="2025" b="1" dirty="0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</a:t>
              </a:r>
              <a:r>
                <a:rPr lang="en-US" altLang="en-US" sz="2025" b="1" dirty="0" err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</a:t>
              </a:r>
              <a:r>
                <a:rPr lang="en-US" altLang="en-US" sz="2025" b="1" dirty="0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</a:t>
              </a:r>
              <a:r>
                <a:rPr lang="en-US" altLang="en-US" sz="2025" b="1" dirty="0" err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</a:t>
              </a:r>
              <a:endParaRPr lang="en-US" altLang="en-US" sz="2025" b="1" dirty="0">
                <a:solidFill>
                  <a:srgbClr val="676767"/>
                </a:solidFill>
                <a:latin typeface="Courier" charset="0"/>
                <a:ea typeface="Courier" charset="0"/>
                <a:cs typeface="Courier" charset="0"/>
                <a:sym typeface="Courier" charset="0"/>
              </a:endParaRPr>
            </a:p>
          </p:txBody>
        </p:sp>
        <p:sp>
          <p:nvSpPr>
            <p:cNvPr id="30" name="AutoShape 18"/>
            <p:cNvSpPr>
              <a:spLocks/>
            </p:cNvSpPr>
            <p:nvPr/>
          </p:nvSpPr>
          <p:spPr bwMode="auto">
            <a:xfrm>
              <a:off x="6222206" y="5443835"/>
              <a:ext cx="1635919" cy="335756"/>
            </a:xfrm>
            <a:prstGeom prst="roundRect">
              <a:avLst>
                <a:gd name="adj" fmla="val 20833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013"/>
            </a:p>
          </p:txBody>
        </p:sp>
        <p:sp>
          <p:nvSpPr>
            <p:cNvPr id="31" name="TextBox 1"/>
            <p:cNvSpPr txBox="1"/>
            <p:nvPr/>
          </p:nvSpPr>
          <p:spPr>
            <a:xfrm flipH="1">
              <a:off x="609600" y="5417969"/>
              <a:ext cx="793980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926B7"/>
                  </a:solidFill>
                </a:rPr>
                <a:t>x10:</a:t>
              </a:r>
            </a:p>
          </p:txBody>
        </p:sp>
      </p:grpSp>
      <p:sp>
        <p:nvSpPr>
          <p:cNvPr id="38" name="TextBox 3"/>
          <p:cNvSpPr txBox="1"/>
          <p:nvPr/>
        </p:nvSpPr>
        <p:spPr>
          <a:xfrm rot="21015316">
            <a:off x="5407695" y="2489310"/>
            <a:ext cx="347631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RISC-V also has “unsigned byte” loads (</a:t>
            </a:r>
            <a:r>
              <a:rPr lang="en-US" sz="2000" b="1" dirty="0" err="1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lbu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which zero extend to fill register.  Why no unsigned store byte </a:t>
            </a:r>
            <a:r>
              <a:rPr lang="en-US" sz="2000" b="1" dirty="0" err="1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sbu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2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8317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Your turn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67894" y="2038105"/>
            <a:ext cx="8118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x11,x0,0x3f5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x11,0(x5)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x12,1(x5)</a:t>
            </a:r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975632"/>
              </p:ext>
            </p:extLst>
          </p:nvPr>
        </p:nvGraphicFramePr>
        <p:xfrm>
          <a:off x="5020380" y="2127342"/>
          <a:ext cx="3163732" cy="280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b="1" cap="none" spc="0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rgbClr val="FFFF00"/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0xffffffff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04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8317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Your turn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67894" y="2018976"/>
            <a:ext cx="8118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x11,x0,0x3f5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x11,0(x5)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x12,1(x5)</a:t>
            </a:r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/>
          </p:nvPr>
        </p:nvGraphicFramePr>
        <p:xfrm>
          <a:off x="5020380" y="2127342"/>
          <a:ext cx="3163732" cy="280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b="1" cap="none" spc="0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rgbClr val="FFFF00"/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0xffffffff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/>
          <p:nvPr/>
        </p:nvSpPr>
        <p:spPr>
          <a:xfrm>
            <a:off x="5035234" y="3813370"/>
            <a:ext cx="3119172" cy="57934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7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9009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Speed of Registers vs. Memory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Given that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Registers: 32 words (128 Bytes)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Memory (DRAM): Billions of bytes (2 GB to 8 GB on laptop)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and physics dictates…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Smaller is faster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How much faster are registers than DRAM??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About 100-500 times faster!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 terms of latency of one access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7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1972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Logical Instructions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Useful to operate on fields of bits within a word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e.g., characters within a word (8 bits)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Operations to pack /unpack bits into words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Called </a:t>
            </a:r>
            <a:r>
              <a:rPr lang="en-US" altLang="en-US" sz="2400" i="1" dirty="0">
                <a:latin typeface="Arial" panose="020B0604020202020204" pitchFamily="34" charset="0"/>
              </a:rPr>
              <a:t>logical operations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84380"/>
              </p:ext>
            </p:extLst>
          </p:nvPr>
        </p:nvGraphicFramePr>
        <p:xfrm>
          <a:off x="655945" y="3785292"/>
          <a:ext cx="7637879" cy="2206065"/>
        </p:xfrm>
        <a:graphic>
          <a:graphicData uri="http://schemas.openxmlformats.org/drawingml/2006/table">
            <a:tbl>
              <a:tblPr/>
              <a:tblGrid>
                <a:gridCol w="242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1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Verdana"/>
                        </a:rPr>
                        <a:t>Logical operations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Verdana"/>
                        </a:rPr>
                        <a:t>C </a:t>
                      </a:r>
                    </a:p>
                    <a:p>
                      <a:pPr algn="ctr" fontAlgn="b"/>
                      <a:r>
                        <a:rPr lang="en-US" sz="1800" b="0" i="0" u="none" strike="noStrike" dirty="0">
                          <a:latin typeface="Verdana"/>
                        </a:rPr>
                        <a:t>operators</a:t>
                      </a:r>
                    </a:p>
                  </a:txBody>
                  <a:tcPr marL="12700" marR="12700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Verdana"/>
                        </a:rPr>
                        <a:t>Java operators</a:t>
                      </a:r>
                    </a:p>
                  </a:txBody>
                  <a:tcPr marL="12700" marR="12700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Verdana"/>
                        </a:rPr>
                        <a:t>RISC-V instructions</a:t>
                      </a:r>
                    </a:p>
                  </a:txBody>
                  <a:tcPr marL="12700" marR="12700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Verdana"/>
                        </a:rPr>
                        <a:t>Bit-by-bit AND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latin typeface="Verdana"/>
                        </a:rPr>
                        <a:t>&amp;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&amp;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latin typeface="Courier New"/>
                          <a:cs typeface="Courier New"/>
                        </a:rPr>
                        <a:t>and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Verdana"/>
                        </a:rPr>
                        <a:t>Bit-by-bit OR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|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|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latin typeface="Courier New"/>
                          <a:cs typeface="Courier New"/>
                        </a:rPr>
                        <a:t>or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Verdana"/>
                        </a:rPr>
                        <a:t>Bit-by-bit XOR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^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^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 err="1">
                          <a:latin typeface="Courier New"/>
                          <a:cs typeface="Courier New"/>
                        </a:rPr>
                        <a:t>xor</a:t>
                      </a:r>
                      <a:endParaRPr lang="en-US" sz="21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Verdana"/>
                        </a:rPr>
                        <a:t>Shift left logical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&lt;&lt;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&lt;&lt;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 err="1">
                          <a:latin typeface="Courier New"/>
                          <a:cs typeface="Courier New"/>
                        </a:rPr>
                        <a:t>sll</a:t>
                      </a:r>
                      <a:endParaRPr lang="en-US" sz="21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Verdana"/>
                        </a:rPr>
                        <a:t>Shift right logical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&gt;&gt;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&gt;&gt;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 err="1">
                          <a:latin typeface="Courier New"/>
                          <a:cs typeface="Courier New"/>
                        </a:rPr>
                        <a:t>srl</a:t>
                      </a:r>
                      <a:endParaRPr lang="en-US" sz="21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868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9642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Logical Shifting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259184" cy="523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Shift Left Logical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2400" b="1" dirty="0" err="1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slli</a:t>
            </a:r>
            <a:r>
              <a:rPr lang="en-US" altLang="en-US" sz="2400" b="1" dirty="0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x11,x12,2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#x11=x12&lt;&lt;2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Store in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x11</a:t>
            </a:r>
            <a:r>
              <a:rPr lang="en-US" altLang="en-US" sz="2000" dirty="0">
                <a:latin typeface="Arial" panose="020B0604020202020204" pitchFamily="34" charset="0"/>
              </a:rPr>
              <a:t> the value from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x12</a:t>
            </a:r>
            <a:r>
              <a:rPr lang="en-US" altLang="en-US" sz="2000" dirty="0">
                <a:latin typeface="Arial" panose="020B0604020202020204" pitchFamily="34" charset="0"/>
              </a:rPr>
              <a:t> shifted 2 bits to the left (they fall off end), </a:t>
            </a: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inserting 0’s </a:t>
            </a:r>
            <a:r>
              <a:rPr lang="en-US" altLang="en-US" sz="2000" dirty="0">
                <a:latin typeface="Arial" panose="020B0604020202020204" pitchFamily="34" charset="0"/>
              </a:rPr>
              <a:t>on right; &lt;&lt; in C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535781" lvl="2" indent="0">
              <a:lnSpc>
                <a:spcPct val="105000"/>
              </a:lnSpc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Before:  </a:t>
            </a:r>
            <a:r>
              <a:rPr lang="en-US" altLang="en-US" b="1" dirty="0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Courier" charset="0"/>
              </a:rPr>
              <a:t>0000 0002</a:t>
            </a:r>
            <a:r>
              <a:rPr lang="en-US" altLang="en-US" b="1" baseline="-21000" dirty="0">
                <a:latin typeface="Courier New" panose="02070309020205020404" pitchFamily="49" charset="0"/>
                <a:ea typeface="Lucida Grande" charset="0"/>
                <a:cs typeface="Courier New" panose="02070309020205020404" pitchFamily="49" charset="0"/>
                <a:sym typeface="Lucida Grande" charset="0"/>
              </a:rPr>
              <a:t>hex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Grande" charset="0"/>
              </a:rPr>
            </a:br>
            <a:r>
              <a:rPr lang="en-US" altLang="en-US" b="1" dirty="0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Courier" charset="0"/>
              </a:rPr>
              <a:t>0000 0000 0000 0000 0000 0000 0000 0010</a:t>
            </a:r>
            <a:r>
              <a:rPr lang="en-US" altLang="en-US" b="1" baseline="-21000" dirty="0">
                <a:latin typeface="Courier New" panose="02070309020205020404" pitchFamily="49" charset="0"/>
                <a:ea typeface="Lucida Grande" charset="0"/>
                <a:cs typeface="Courier New" panose="02070309020205020404" pitchFamily="49" charset="0"/>
                <a:sym typeface="Lucida Grande" charset="0"/>
              </a:rPr>
              <a:t>two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  <a:sym typeface="Lucida Grande" charset="0"/>
            </a:endParaRPr>
          </a:p>
          <a:p>
            <a:pPr marL="535781" lvl="2" indent="0">
              <a:lnSpc>
                <a:spcPct val="105000"/>
              </a:lnSpc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  <a:sym typeface="Lucida Grande" charset="0"/>
            </a:endParaRPr>
          </a:p>
          <a:p>
            <a:pPr marL="535781" lvl="2" indent="0">
              <a:lnSpc>
                <a:spcPct val="105000"/>
              </a:lnSpc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After:     </a:t>
            </a:r>
            <a:r>
              <a:rPr lang="en-US" altLang="en-US" sz="2400" b="1" dirty="0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0000 0008</a:t>
            </a:r>
            <a:r>
              <a:rPr lang="en-US" altLang="en-US" b="1" baseline="-21000" dirty="0">
                <a:latin typeface="Courier New" panose="02070309020205020404" pitchFamily="49" charset="0"/>
                <a:ea typeface="Lucida Grande" charset="0"/>
                <a:cs typeface="Courier New" panose="02070309020205020404" pitchFamily="49" charset="0"/>
                <a:sym typeface="Lucida Grande" charset="0"/>
              </a:rPr>
              <a:t>hex</a:t>
            </a:r>
            <a:br>
              <a:rPr lang="en-US" altLang="en-US" sz="2400" b="1" dirty="0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0000 0000 0000 0000 0000 0000 0000 1000</a:t>
            </a:r>
            <a:r>
              <a:rPr lang="en-US" altLang="en-US" sz="2400" b="1" baseline="-21000" dirty="0">
                <a:latin typeface="Courier New" panose="02070309020205020404" pitchFamily="49" charset="0"/>
                <a:ea typeface="Lucida Grande" charset="0"/>
                <a:cs typeface="Courier New" panose="02070309020205020404" pitchFamily="49" charset="0"/>
                <a:sym typeface="Lucida Grande" charset="0"/>
              </a:rPr>
              <a:t>two</a:t>
            </a:r>
            <a:endParaRPr lang="en-US" altLang="en-US" sz="2400" b="1" dirty="0">
              <a:solidFill>
                <a:srgbClr val="EA157A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What arithmetic effect does shift left have?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Shift Right Logical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2400" b="1" dirty="0" err="1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srli</a:t>
            </a:r>
            <a:r>
              <a:rPr lang="en-US" altLang="en-US" sz="2400" dirty="0">
                <a:latin typeface="Arial" panose="020B0604020202020204" pitchFamily="34" charset="0"/>
              </a:rPr>
              <a:t> is opposite shift; &gt;&gt;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Zero bits inserted at left of word, right bits shifted off end</a:t>
            </a:r>
          </a:p>
        </p:txBody>
      </p:sp>
    </p:spTree>
    <p:extLst>
      <p:ext uri="{BB962C8B-B14F-4D97-AF65-F5344CB8AC3E}">
        <p14:creationId xmlns:p14="http://schemas.microsoft.com/office/powerpoint/2010/main" val="2579488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4884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Arithmetic Shifting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259184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Shift Right Arithmetic </a:t>
            </a:r>
            <a:r>
              <a:rPr lang="en-US" altLang="en-US" sz="2400" dirty="0">
                <a:latin typeface="Arial" panose="020B0604020202020204" pitchFamily="34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en-US" altLang="en-US" sz="2400" dirty="0">
                <a:latin typeface="Arial" panose="020B0604020202020204" pitchFamily="34" charset="0"/>
              </a:rPr>
              <a:t>) moves n bits to the right (insert high-order sign bit into empty bits)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example, if register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x10</a:t>
            </a:r>
            <a:r>
              <a:rPr lang="en-US" altLang="en-US" sz="2400" dirty="0">
                <a:latin typeface="Arial" panose="020B0604020202020204" pitchFamily="34" charset="0"/>
              </a:rPr>
              <a:t> contained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1111 1111 1111 1111 1111 1111 1110 0111</a:t>
            </a:r>
            <a:r>
              <a:rPr lang="en-US" alt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-25</a:t>
            </a:r>
            <a:r>
              <a:rPr lang="en-US" alt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ten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If execute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x10, x10, 4</a:t>
            </a:r>
            <a:r>
              <a:rPr lang="en-US" altLang="en-US" sz="2400" dirty="0">
                <a:latin typeface="Arial" panose="020B0604020202020204" pitchFamily="34" charset="0"/>
              </a:rPr>
              <a:t>, result is: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1111 1111 1111 1111 1111 1111 1111 1110</a:t>
            </a:r>
            <a:r>
              <a:rPr lang="en-US" altLang="en-US" sz="20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-2</a:t>
            </a:r>
            <a:r>
              <a:rPr lang="en-US" altLang="en-US" sz="20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Unfortunately, this is NOT same as dividing by 2</a:t>
            </a:r>
            <a:r>
              <a:rPr lang="en-US" altLang="en-US" sz="2400" baseline="30000" dirty="0">
                <a:latin typeface="Arial" panose="020B0604020202020204" pitchFamily="34" charset="0"/>
              </a:rPr>
              <a:t>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Fails for odd negative numbers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 arithmetic semantics is that division should round towards 0</a:t>
            </a:r>
          </a:p>
        </p:txBody>
      </p:sp>
    </p:spTree>
    <p:extLst>
      <p:ext uri="{BB962C8B-B14F-4D97-AF65-F5344CB8AC3E}">
        <p14:creationId xmlns:p14="http://schemas.microsoft.com/office/powerpoint/2010/main" val="379570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104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Computer Decision Making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25918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Based on computation, do something different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 programming languages: </a:t>
            </a:r>
            <a:r>
              <a:rPr lang="en-US" altLang="en-US" sz="2400" i="1" dirty="0">
                <a:latin typeface="Arial" panose="020B0604020202020204" pitchFamily="34" charset="0"/>
              </a:rPr>
              <a:t>if</a:t>
            </a:r>
            <a:r>
              <a:rPr lang="en-US" altLang="en-US" sz="2400" dirty="0">
                <a:latin typeface="Arial" panose="020B0604020202020204" pitchFamily="34" charset="0"/>
              </a:rPr>
              <a:t>-statement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RISC-V: </a:t>
            </a:r>
            <a:r>
              <a:rPr lang="en-US" altLang="en-US" sz="2400" i="1" dirty="0">
                <a:latin typeface="Arial" panose="020B0604020202020204" pitchFamily="34" charset="0"/>
              </a:rPr>
              <a:t>if</a:t>
            </a:r>
            <a:r>
              <a:rPr lang="en-US" altLang="en-US" sz="2400" dirty="0">
                <a:latin typeface="Arial" panose="020B0604020202020204" pitchFamily="34" charset="0"/>
              </a:rPr>
              <a:t>-statement instruction is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register1,register2,L1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means: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  <a:t>go to statement labeled L1 </a:t>
            </a:r>
            <a:b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  <a:t>if (value in register1) == (value in register2)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….otherwise, go to next statement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en-US" sz="2400" dirty="0">
                <a:latin typeface="Arial" panose="020B0604020202020204" pitchFamily="34" charset="0"/>
              </a:rPr>
              <a:t> stands for </a:t>
            </a:r>
            <a:r>
              <a:rPr lang="en-US" altLang="en-US" sz="2400" i="1" dirty="0">
                <a:latin typeface="Arial" panose="020B0604020202020204" pitchFamily="34" charset="0"/>
              </a:rPr>
              <a:t>branch if equal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Other instruction: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2400" dirty="0">
                <a:latin typeface="Arial" panose="020B0604020202020204" pitchFamily="34" charset="0"/>
              </a:rPr>
              <a:t> for </a:t>
            </a:r>
            <a:r>
              <a:rPr lang="en-US" altLang="en-US" sz="2400" i="1" dirty="0">
                <a:latin typeface="Arial" panose="020B0604020202020204" pitchFamily="34" charset="0"/>
              </a:rPr>
              <a:t>branch if not equal</a:t>
            </a:r>
          </a:p>
        </p:txBody>
      </p:sp>
    </p:spTree>
    <p:extLst>
      <p:ext uri="{BB962C8B-B14F-4D97-AF65-F5344CB8AC3E}">
        <p14:creationId xmlns:p14="http://schemas.microsoft.com/office/powerpoint/2010/main" val="484174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5780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Types of Branches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2591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</a:rPr>
              <a:t>Branch</a:t>
            </a:r>
            <a:r>
              <a:rPr lang="en-US" altLang="en-US" sz="2400" dirty="0">
                <a:latin typeface="Arial" panose="020B0604020202020204" pitchFamily="34" charset="0"/>
              </a:rPr>
              <a:t> – change of control flow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</a:rPr>
              <a:t>Conditional Branch </a:t>
            </a:r>
            <a:r>
              <a:rPr lang="en-US" altLang="en-US" sz="2400" dirty="0">
                <a:latin typeface="Arial" panose="020B0604020202020204" pitchFamily="34" charset="0"/>
              </a:rPr>
              <a:t>– change control flow depending on outcome of comparison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branch </a:t>
            </a:r>
            <a:r>
              <a:rPr lang="en-US" altLang="en-US" sz="2000" i="1" dirty="0">
                <a:latin typeface="Arial" panose="020B0604020202020204" pitchFamily="34" charset="0"/>
              </a:rPr>
              <a:t>if</a:t>
            </a:r>
            <a:r>
              <a:rPr lang="en-US" altLang="en-US" sz="2000" dirty="0">
                <a:latin typeface="Arial" panose="020B0604020202020204" pitchFamily="34" charset="0"/>
              </a:rPr>
              <a:t> equal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en-US" sz="2000" dirty="0">
                <a:latin typeface="Arial" panose="020B0604020202020204" pitchFamily="34" charset="0"/>
              </a:rPr>
              <a:t>) or branch </a:t>
            </a:r>
            <a:r>
              <a:rPr lang="en-US" altLang="en-US" sz="2000" i="1" dirty="0">
                <a:latin typeface="Arial" panose="020B0604020202020204" pitchFamily="34" charset="0"/>
              </a:rPr>
              <a:t>if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i="1" dirty="0">
                <a:latin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</a:rPr>
              <a:t> equal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Also branch </a:t>
            </a:r>
            <a:r>
              <a:rPr lang="en-US" altLang="en-US" sz="2000" i="1" dirty="0">
                <a:latin typeface="Arial" panose="020B0604020202020204" pitchFamily="34" charset="0"/>
              </a:rPr>
              <a:t>if less </a:t>
            </a:r>
            <a:r>
              <a:rPr lang="en-US" altLang="en-US" sz="2000" dirty="0">
                <a:latin typeface="Arial" panose="020B0604020202020204" pitchFamily="34" charset="0"/>
              </a:rPr>
              <a:t>than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altLang="en-US" sz="2000" dirty="0">
                <a:latin typeface="Arial" panose="020B0604020202020204" pitchFamily="34" charset="0"/>
              </a:rPr>
              <a:t>) and branch </a:t>
            </a:r>
            <a:r>
              <a:rPr lang="en-US" altLang="en-US" sz="2000" i="1" dirty="0">
                <a:latin typeface="Arial" panose="020B0604020202020204" pitchFamily="34" charset="0"/>
              </a:rPr>
              <a:t>if greater </a:t>
            </a:r>
            <a:r>
              <a:rPr lang="en-US" altLang="en-US" sz="2000" dirty="0">
                <a:latin typeface="Arial" panose="020B0604020202020204" pitchFamily="34" charset="0"/>
              </a:rPr>
              <a:t>than or equal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b="1" dirty="0">
                <a:latin typeface="Arial" panose="020B0604020202020204" pitchFamily="34" charset="0"/>
              </a:rPr>
              <a:t> Unconditional Branch </a:t>
            </a:r>
            <a:r>
              <a:rPr lang="en-US" altLang="en-US" sz="2400" dirty="0">
                <a:latin typeface="Arial" panose="020B0604020202020204" pitchFamily="34" charset="0"/>
              </a:rPr>
              <a:t>– always branch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 RISC-V instruction for this: </a:t>
            </a:r>
            <a:r>
              <a:rPr lang="en-US" altLang="en-US" sz="2000" i="1" dirty="0">
                <a:latin typeface="Arial" panose="020B0604020202020204" pitchFamily="34" charset="0"/>
              </a:rPr>
              <a:t>jump (j)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19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079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Example </a:t>
            </a:r>
            <a:r>
              <a:rPr lang="en-US" altLang="en-US" i="1" dirty="0">
                <a:solidFill>
                  <a:srgbClr val="CC0000"/>
                </a:solidFill>
                <a:latin typeface="Arial" panose="020B0604020202020204" pitchFamily="34" charset="0"/>
              </a:rPr>
              <a:t>if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Statement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2591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Assuming translations below, compile if block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→ x10		g → x11	  h → x12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x13		j → x14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j)		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x13,x14,Exit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 = g + h;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x10,x11,x12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May need to negate branch condition</a:t>
            </a:r>
          </a:p>
        </p:txBody>
      </p:sp>
    </p:spTree>
    <p:extLst>
      <p:ext uri="{BB962C8B-B14F-4D97-AF65-F5344CB8AC3E}">
        <p14:creationId xmlns:p14="http://schemas.microsoft.com/office/powerpoint/2010/main" val="111572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1300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Set Architecture (ISA)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357087"/>
            <a:ext cx="811890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Job of a CPU (</a:t>
            </a:r>
            <a:r>
              <a:rPr lang="en-US" altLang="en-US" sz="2400" i="1" dirty="0">
                <a:latin typeface="Arial" panose="020B0604020202020204" pitchFamily="34" charset="0"/>
              </a:rPr>
              <a:t>Central Processing Unit</a:t>
            </a:r>
            <a:r>
              <a:rPr lang="en-US" altLang="en-US" sz="2400" dirty="0">
                <a:latin typeface="Arial" panose="020B0604020202020204" pitchFamily="34" charset="0"/>
              </a:rPr>
              <a:t>, aka </a:t>
            </a:r>
            <a:r>
              <a:rPr lang="en-US" altLang="en-US" sz="2400" i="1" dirty="0">
                <a:latin typeface="Arial" panose="020B0604020202020204" pitchFamily="34" charset="0"/>
              </a:rPr>
              <a:t>Core</a:t>
            </a:r>
            <a:r>
              <a:rPr lang="en-US" altLang="en-US" sz="2400" dirty="0">
                <a:latin typeface="Arial" panose="020B0604020202020204" pitchFamily="34" charset="0"/>
              </a:rPr>
              <a:t>): execute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instructions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Instructions: CPU’s primitives operations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Like a sentence: operations (verbs) applied to operands (objects) processed in sequence …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With additional operations to change the sequence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CPUs belong to “families,” each implementing its own set of instructions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CPU’s particular set of instructions implements an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Instruction Set Architecture (ISA)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Examples: ARM, Intel x86, MIPS, RISC-V, IBM/Motorola PowerPC (old Mac), Intel IA64, ...</a:t>
            </a:r>
          </a:p>
        </p:txBody>
      </p:sp>
    </p:spTree>
    <p:extLst>
      <p:ext uri="{BB962C8B-B14F-4D97-AF65-F5344CB8AC3E}">
        <p14:creationId xmlns:p14="http://schemas.microsoft.com/office/powerpoint/2010/main" val="1377608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9680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Example </a:t>
            </a:r>
            <a:r>
              <a:rPr lang="en-US" altLang="en-US" i="1" dirty="0">
                <a:solidFill>
                  <a:srgbClr val="CC0000"/>
                </a:solidFill>
                <a:latin typeface="Arial" panose="020B0604020202020204" pitchFamily="34" charset="0"/>
              </a:rPr>
              <a:t>if-else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Statement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259184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Assuming translations below, compile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→ x10		g → x11	  h → x12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→ x13		j → x14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j)		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x13,x14,Else 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 = g + h;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x10,x11,x12 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	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Exit 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 = g – h;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	sub x10,x11,x12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Exit: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28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038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Magnitude Compares in RISC-V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Until now, we’ve only tested equalities (== and != in C); 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General programs need to test &lt; and &gt; as well.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RISC-V magnitude-compare branches: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“Branch on Less Than”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Syntax: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reg1,reg2, label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Meaning: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if(reg1&lt;reg2)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// treat registers as signed integers</a:t>
            </a:r>
            <a:r>
              <a:rPr lang="en-US" altLang="en-US" sz="2000" dirty="0">
                <a:latin typeface="Arial" panose="020B0604020202020204" pitchFamily="34" charset="0"/>
              </a:rPr>
              <a:t>				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“Branch on Less Than Unsigned”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Syntax: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reg1,reg2, label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Meaning: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if(reg1&lt;reg2)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// treat registers as unsigned integers</a:t>
            </a:r>
            <a:r>
              <a:rPr lang="en-US" altLang="en-US" sz="2000" dirty="0">
                <a:latin typeface="Arial" panose="020B0604020202020204" pitchFamily="34" charset="0"/>
              </a:rPr>
              <a:t>				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label;</a:t>
            </a:r>
            <a:r>
              <a:rPr lang="en-US" altLang="en-US" sz="2000" dirty="0"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2321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9283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 Loop Mapped to RISC-V Assembly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325" y="1974837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A[20];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&lt;20;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+=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63612" y="1974837"/>
            <a:ext cx="4389120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x9, x8, x0 # x9=&amp;A[0]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x10, x0, x0 # sum=0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x11, x0, x0 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x12, 0(x9) # x12=A[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 x10,x10,x12 # sum+=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x9,x9,4  # &amp;A[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x11,x11,1 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x13,x0,20 # x13=20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x11,x13,Loop </a:t>
            </a:r>
          </a:p>
        </p:txBody>
      </p:sp>
    </p:spTree>
    <p:extLst>
      <p:ext uri="{BB962C8B-B14F-4D97-AF65-F5344CB8AC3E}">
        <p14:creationId xmlns:p14="http://schemas.microsoft.com/office/powerpoint/2010/main" val="13536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054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04799" y="2057400"/>
            <a:ext cx="8521647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is TRUE?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x10,x11,4(x12)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valid in RV32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can byte address 8GB of memory with an RV32 word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must be multiple of 4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x10,imm(x10)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be valid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5259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054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04799" y="2057400"/>
            <a:ext cx="8521647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is TRUE?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x10,x11,4(x12)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valid in RV32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can byte address 8GB of memory with an RV32 word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must be multiple of 4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x10,imm(x10)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be valid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None of the above</a:t>
            </a:r>
          </a:p>
        </p:txBody>
      </p:sp>
      <p:sp>
        <p:nvSpPr>
          <p:cNvPr id="6" name="Rectangle 1"/>
          <p:cNvSpPr/>
          <p:nvPr/>
        </p:nvSpPr>
        <p:spPr>
          <a:xfrm>
            <a:off x="762000" y="4324590"/>
            <a:ext cx="4207898" cy="4572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20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669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Program Execution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8" name="Group 268"/>
          <p:cNvGrpSpPr/>
          <p:nvPr/>
        </p:nvGrpSpPr>
        <p:grpSpPr>
          <a:xfrm>
            <a:off x="1143000" y="1387026"/>
            <a:ext cx="3048000" cy="2971800"/>
            <a:chOff x="609600" y="1676400"/>
            <a:chExt cx="3048000" cy="3962400"/>
          </a:xfrm>
        </p:grpSpPr>
        <p:sp>
          <p:nvSpPr>
            <p:cNvPr id="279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280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281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Datapath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2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69"/>
          <p:cNvGrpSpPr/>
          <p:nvPr/>
        </p:nvGrpSpPr>
        <p:grpSpPr>
          <a:xfrm>
            <a:off x="1447801" y="2758628"/>
            <a:ext cx="2367431" cy="1422791"/>
            <a:chOff x="914399" y="3505200"/>
            <a:chExt cx="2367431" cy="1897054"/>
          </a:xfrm>
        </p:grpSpPr>
        <p:sp>
          <p:nvSpPr>
            <p:cNvPr id="285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PC</a:t>
              </a:r>
            </a:p>
          </p:txBody>
        </p:sp>
        <p:grpSp>
          <p:nvGrpSpPr>
            <p:cNvPr id="286" name="Group 25"/>
            <p:cNvGrpSpPr/>
            <p:nvPr/>
          </p:nvGrpSpPr>
          <p:grpSpPr>
            <a:xfrm>
              <a:off x="914399" y="3886200"/>
              <a:ext cx="2362202" cy="767953"/>
              <a:chOff x="1600199" y="3962400"/>
              <a:chExt cx="1600201" cy="767953"/>
            </a:xfrm>
            <a:solidFill>
              <a:srgbClr val="9BBB59"/>
            </a:solidFill>
          </p:grpSpPr>
          <p:sp>
            <p:nvSpPr>
              <p:cNvPr id="290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TextBox 21"/>
              <p:cNvSpPr txBox="1"/>
              <p:nvPr/>
            </p:nvSpPr>
            <p:spPr>
              <a:xfrm>
                <a:off x="1905000" y="4114800"/>
                <a:ext cx="103105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</a:p>
            </p:txBody>
          </p:sp>
        </p:grpSp>
        <p:grpSp>
          <p:nvGrpSpPr>
            <p:cNvPr id="287" name="Group 24"/>
            <p:cNvGrpSpPr/>
            <p:nvPr/>
          </p:nvGrpSpPr>
          <p:grpSpPr>
            <a:xfrm>
              <a:off x="914400" y="4540479"/>
              <a:ext cx="2367430" cy="861775"/>
              <a:chOff x="4572000" y="3245079"/>
              <a:chExt cx="2367430" cy="861775"/>
            </a:xfrm>
          </p:grpSpPr>
          <p:sp>
            <p:nvSpPr>
              <p:cNvPr id="288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TextBox 23"/>
              <p:cNvSpPr txBox="1"/>
              <p:nvPr/>
            </p:nvSpPr>
            <p:spPr>
              <a:xfrm>
                <a:off x="4572000" y="3245079"/>
                <a:ext cx="2367430" cy="861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</a:p>
            </p:txBody>
          </p:sp>
        </p:grpSp>
      </p:grpSp>
      <p:sp>
        <p:nvSpPr>
          <p:cNvPr id="300" name="Rectangle 29"/>
          <p:cNvSpPr/>
          <p:nvPr/>
        </p:nvSpPr>
        <p:spPr>
          <a:xfrm>
            <a:off x="5334000" y="1310826"/>
            <a:ext cx="1905000" cy="30480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301" name="Group 270"/>
          <p:cNvGrpSpPr/>
          <p:nvPr/>
        </p:nvGrpSpPr>
        <p:grpSpPr>
          <a:xfrm>
            <a:off x="5486400" y="1615626"/>
            <a:ext cx="1524000" cy="2571750"/>
            <a:chOff x="4953000" y="1981200"/>
            <a:chExt cx="1524000" cy="3429000"/>
          </a:xfrm>
        </p:grpSpPr>
        <p:grpSp>
          <p:nvGrpSpPr>
            <p:cNvPr id="302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94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85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76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5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6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58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5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6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7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49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8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40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9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31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0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422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13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2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04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3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95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86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7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68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7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59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8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50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9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41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0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32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1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23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2" name="TextBox 73"/>
            <p:cNvSpPr txBox="1"/>
            <p:nvPr/>
          </p:nvSpPr>
          <p:spPr>
            <a:xfrm>
              <a:off x="5181600" y="3352800"/>
              <a:ext cx="1066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</a:p>
          </p:txBody>
        </p:sp>
      </p:grpSp>
      <p:grpSp>
        <p:nvGrpSpPr>
          <p:cNvPr id="503" name="Group 271"/>
          <p:cNvGrpSpPr/>
          <p:nvPr/>
        </p:nvGrpSpPr>
        <p:grpSpPr>
          <a:xfrm>
            <a:off x="3810000" y="1463226"/>
            <a:ext cx="1676400" cy="1884582"/>
            <a:chOff x="3276600" y="1777999"/>
            <a:chExt cx="1676400" cy="2512776"/>
          </a:xfrm>
        </p:grpSpPr>
        <p:cxnSp>
          <p:nvCxnSpPr>
            <p:cNvPr id="504" name="Straight Arrow Connector 35"/>
            <p:cNvCxnSpPr/>
            <p:nvPr/>
          </p:nvCxnSpPr>
          <p:spPr>
            <a:xfrm flipV="1">
              <a:off x="3276600" y="3200400"/>
              <a:ext cx="1676400" cy="457200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37"/>
            <p:cNvCxnSpPr/>
            <p:nvPr/>
          </p:nvCxnSpPr>
          <p:spPr>
            <a:xfrm flipH="1" flipV="1">
              <a:off x="3429000" y="2667000"/>
              <a:ext cx="1524000" cy="457200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43"/>
            <p:cNvSpPr txBox="1"/>
            <p:nvPr/>
          </p:nvSpPr>
          <p:spPr>
            <a:xfrm>
              <a:off x="3657600" y="3429000"/>
              <a:ext cx="1202673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</a:t>
              </a:r>
            </a:p>
            <a:p>
              <a:r>
                <a:rPr lang="en-US" dirty="0"/>
                <a:t>Address</a:t>
              </a:r>
            </a:p>
          </p:txBody>
        </p:sp>
        <p:sp>
          <p:nvSpPr>
            <p:cNvPr id="507" name="TextBox 45"/>
            <p:cNvSpPr txBox="1"/>
            <p:nvPr/>
          </p:nvSpPr>
          <p:spPr>
            <a:xfrm>
              <a:off x="3657600" y="1777999"/>
              <a:ext cx="1295400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 Instruction Bits</a:t>
              </a:r>
            </a:p>
          </p:txBody>
        </p:sp>
      </p:grpSp>
      <p:sp>
        <p:nvSpPr>
          <p:cNvPr id="508" name="Rectangle 3"/>
          <p:cNvSpPr/>
          <p:nvPr/>
        </p:nvSpPr>
        <p:spPr>
          <a:xfrm>
            <a:off x="5498989" y="2080965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509" name="Rectangle 287"/>
          <p:cNvSpPr/>
          <p:nvPr/>
        </p:nvSpPr>
        <p:spPr>
          <a:xfrm>
            <a:off x="5474991" y="3445382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11" name="Text Box 4"/>
          <p:cNvSpPr txBox="1">
            <a:spLocks noChangeArrowheads="1"/>
          </p:cNvSpPr>
          <p:nvPr/>
        </p:nvSpPr>
        <p:spPr bwMode="auto">
          <a:xfrm>
            <a:off x="379087" y="4443529"/>
            <a:ext cx="853535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</a:rPr>
              <a:t>PC</a:t>
            </a:r>
            <a:r>
              <a:rPr lang="en-US" altLang="en-US" sz="2000" dirty="0">
                <a:latin typeface="Arial" panose="020B0604020202020204" pitchFamily="34" charset="0"/>
              </a:rPr>
              <a:t> (program counter) is internal register inside processor holding </a:t>
            </a:r>
            <a:r>
              <a:rPr lang="en-US" altLang="en-US" sz="2000" u="sng" dirty="0">
                <a:latin typeface="Arial" panose="020B0604020202020204" pitchFamily="34" charset="0"/>
              </a:rPr>
              <a:t>byte</a:t>
            </a:r>
            <a:r>
              <a:rPr lang="en-US" altLang="en-US" sz="2000" dirty="0">
                <a:latin typeface="Arial" panose="020B0604020202020204" pitchFamily="34" charset="0"/>
              </a:rPr>
              <a:t> address of next instruction to be executed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Instruction is fetched from memory, then control unit executes instruction using </a:t>
            </a:r>
            <a:r>
              <a:rPr lang="en-US" altLang="en-US" sz="2000" dirty="0" err="1">
                <a:latin typeface="Arial" panose="020B0604020202020204" pitchFamily="34" charset="0"/>
              </a:rPr>
              <a:t>datapath</a:t>
            </a:r>
            <a:r>
              <a:rPr lang="en-US" altLang="en-US" sz="2000" dirty="0">
                <a:latin typeface="Arial" panose="020B0604020202020204" pitchFamily="34" charset="0"/>
              </a:rPr>
              <a:t> and memory system, and updates program counter (default is </a:t>
            </a:r>
            <a:r>
              <a:rPr lang="en-US" altLang="en-US" sz="2000" u="sng" dirty="0">
                <a:latin typeface="Arial" panose="020B0604020202020204" pitchFamily="34" charset="0"/>
              </a:rPr>
              <a:t>add +4 bytes to PC</a:t>
            </a:r>
            <a:r>
              <a:rPr lang="en-US" altLang="en-US" sz="2000" dirty="0">
                <a:latin typeface="Arial" panose="020B0604020202020204" pitchFamily="34" charset="0"/>
              </a:rPr>
              <a:t>, to move to next sequential instruction)</a:t>
            </a:r>
          </a:p>
        </p:txBody>
      </p:sp>
    </p:spTree>
    <p:extLst>
      <p:ext uri="{BB962C8B-B14F-4D97-AF65-F5344CB8AC3E}">
        <p14:creationId xmlns:p14="http://schemas.microsoft.com/office/powerpoint/2010/main" val="2525835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7231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Helpful RISC-V Assembler Features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Symbolic register names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E.g.,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a0-a7</a:t>
            </a:r>
            <a:r>
              <a:rPr lang="en-US" altLang="en-US" sz="2000" dirty="0">
                <a:latin typeface="Arial" panose="020B0604020202020204" pitchFamily="34" charset="0"/>
              </a:rPr>
              <a:t> for argument registers 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x10-x17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E.g., zero for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Pseudo-instructions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Shorthand syntax for common assembly idioms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E.g.,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E.g.2,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13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x0, 13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42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4059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Symbolic Register Names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6934200" cy="3991592"/>
          </a:xfrm>
          <a:prstGeom prst="rect">
            <a:avLst/>
          </a:prstGeom>
        </p:spPr>
      </p:pic>
      <p:grpSp>
        <p:nvGrpSpPr>
          <p:cNvPr id="7" name="Group 10"/>
          <p:cNvGrpSpPr/>
          <p:nvPr/>
        </p:nvGrpSpPr>
        <p:grpSpPr>
          <a:xfrm>
            <a:off x="152400" y="2133600"/>
            <a:ext cx="1828800" cy="923330"/>
            <a:chOff x="152400" y="1276350"/>
            <a:chExt cx="1828800" cy="923330"/>
          </a:xfrm>
        </p:grpSpPr>
        <p:cxnSp>
          <p:nvCxnSpPr>
            <p:cNvPr id="8" name="Straight Arrow Connector 6"/>
            <p:cNvCxnSpPr/>
            <p:nvPr/>
          </p:nvCxnSpPr>
          <p:spPr>
            <a:xfrm flipV="1">
              <a:off x="1295400" y="1428750"/>
              <a:ext cx="685800" cy="228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7"/>
            <p:cNvSpPr txBox="1"/>
            <p:nvPr/>
          </p:nvSpPr>
          <p:spPr>
            <a:xfrm>
              <a:off x="152400" y="1276350"/>
              <a:ext cx="14477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Numbers hardware understands</a:t>
              </a:r>
            </a:p>
          </p:txBody>
        </p:sp>
      </p:grpSp>
      <p:grpSp>
        <p:nvGrpSpPr>
          <p:cNvPr id="10" name="Group 11"/>
          <p:cNvGrpSpPr/>
          <p:nvPr/>
        </p:nvGrpSpPr>
        <p:grpSpPr>
          <a:xfrm>
            <a:off x="76200" y="4572001"/>
            <a:ext cx="2971800" cy="1200329"/>
            <a:chOff x="152400" y="1276350"/>
            <a:chExt cx="2971800" cy="1200329"/>
          </a:xfrm>
        </p:grpSpPr>
        <p:cxnSp>
          <p:nvCxnSpPr>
            <p:cNvPr id="11" name="Straight Arrow Connector 12"/>
            <p:cNvCxnSpPr/>
            <p:nvPr/>
          </p:nvCxnSpPr>
          <p:spPr>
            <a:xfrm flipV="1">
              <a:off x="1752600" y="1581150"/>
              <a:ext cx="1371600" cy="152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3"/>
            <p:cNvSpPr txBox="1"/>
            <p:nvPr/>
          </p:nvSpPr>
          <p:spPr>
            <a:xfrm>
              <a:off x="152400" y="1276350"/>
              <a:ext cx="1752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Human-friendly symbolic names in assembly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7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87237" y="37237"/>
            <a:ext cx="86032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Six Fundamental Steps in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Calling a Function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 Put parameters in a place where function can access them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 Transfer control to function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 Acquire (local) storage resources needed for function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 Perform desired task of the function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 Put result value in a place where calling code can access it and restore any registers you used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 Return control to point of origin, since a function can be called from several points in a program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1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7231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Function Call Conventions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Registers faster than memory, so use them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a0–a7</a:t>
            </a:r>
            <a:r>
              <a:rPr lang="en-US" altLang="en-US" sz="2400" dirty="0">
                <a:latin typeface="Arial" panose="020B0604020202020204" pitchFamily="34" charset="0"/>
              </a:rPr>
              <a:t>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x10-x17</a:t>
            </a:r>
            <a:r>
              <a:rPr lang="en-US" altLang="en-US" sz="2400" dirty="0">
                <a:latin typeface="Arial" panose="020B0604020202020204" pitchFamily="34" charset="0"/>
              </a:rPr>
              <a:t>): eight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argument</a:t>
            </a:r>
            <a:r>
              <a:rPr lang="en-US" altLang="en-US" sz="2400" dirty="0">
                <a:latin typeface="Arial" panose="020B0604020202020204" pitchFamily="34" charset="0"/>
              </a:rPr>
              <a:t> registers to pass parameters and two return values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a0-a1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en-US" sz="2400" dirty="0">
                <a:latin typeface="Arial" panose="020B0604020202020204" pitchFamily="34" charset="0"/>
              </a:rPr>
              <a:t>: one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return address </a:t>
            </a:r>
            <a:r>
              <a:rPr lang="en-US" altLang="en-US" sz="2400" dirty="0">
                <a:latin typeface="Arial" panose="020B0604020202020204" pitchFamily="34" charset="0"/>
              </a:rPr>
              <a:t>register to return to the point of origin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0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2868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Set Architectures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357087"/>
            <a:ext cx="811890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Early trend: add more instructions to new CPUs for elaborate operations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VAX architecture had an instruction to multiply polynomials!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RISC philosophy (</a:t>
            </a:r>
            <a:r>
              <a:rPr lang="en-US" altLang="en-US" sz="2400" dirty="0" err="1">
                <a:latin typeface="Arial" panose="020B0604020202020204" pitchFamily="34" charset="0"/>
              </a:rPr>
              <a:t>Cocke</a:t>
            </a:r>
            <a:r>
              <a:rPr lang="en-US" altLang="en-US" sz="2400" dirty="0">
                <a:latin typeface="Arial" panose="020B0604020202020204" pitchFamily="34" charset="0"/>
              </a:rPr>
              <a:t> IBM, Patterson UCB, Hennessy Stanford, 1980s) – </a:t>
            </a:r>
            <a:r>
              <a:rPr lang="en-US" altLang="en-US" sz="2400" i="1" dirty="0">
                <a:latin typeface="Arial" panose="020B0604020202020204" pitchFamily="34" charset="0"/>
              </a:rPr>
              <a:t>Reduced Instruction Set Computing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Keep the instruction set small and simple, in order to build fast hardware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Let software do complicated operations by composing simpler ones</a:t>
            </a:r>
          </a:p>
        </p:txBody>
      </p:sp>
    </p:spTree>
    <p:extLst>
      <p:ext uri="{BB962C8B-B14F-4D97-AF65-F5344CB8AC3E}">
        <p14:creationId xmlns:p14="http://schemas.microsoft.com/office/powerpoint/2010/main" val="270127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0599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Support for Functions (1/4)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49344" y="1430902"/>
            <a:ext cx="8763000" cy="487424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 sum(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);...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a,b:s0,s1 */</a:t>
            </a: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sum(int x, int y) {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Times" pitchFamily="-65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address (shown in decimal)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1000 </a:t>
            </a: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1004 </a:t>
            </a: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1008 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1012 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1016 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2000 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2004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 rot="16200000">
            <a:off x="290965" y="2081723"/>
            <a:ext cx="39145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Bold   07390"/>
              </a:rPr>
              <a:t>C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 rot="16200000">
            <a:off x="-215889" y="4152949"/>
            <a:ext cx="14253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18 VAG Rounded Bold   07390"/>
                <a:cs typeface="Corbel"/>
              </a:rPr>
              <a:t>RISC-V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749744" y="3543300"/>
            <a:ext cx="50422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RISC-V, all instructions are 4 bytes, and stored in memory just like data. So here we show the addresses of where the programs are stored.</a:t>
            </a: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1997144" y="3486150"/>
            <a:ext cx="1600200" cy="2000250"/>
          </a:xfrm>
          <a:prstGeom prst="leftArrow">
            <a:avLst>
              <a:gd name="adj1" fmla="val 48574"/>
              <a:gd name="adj2" fmla="val 5300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779080" y="3089448"/>
            <a:ext cx="792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06410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0599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Support for Functions (2/4)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9952" y="1396469"/>
            <a:ext cx="8763000" cy="48933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 sum(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);...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a,b:s0,s1 */</a:t>
            </a: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sum(int x, int y) {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Times" pitchFamily="-65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address (shown in decimal)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1000 mv a0,s0		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= a</a:t>
            </a: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1004 mv a1,s1		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 = b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1008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ra,zero,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1016	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i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=1016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1012 j    </a:t>
            </a:r>
            <a:r>
              <a:rPr lang="en-US" sz="2400" b="1" dirty="0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#jump to sum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1016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			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next instruction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2000 </a:t>
            </a:r>
            <a:r>
              <a:rPr lang="en-US" sz="2400" b="1" dirty="0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add a0,a0,a1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2004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2400" b="1" i="1" dirty="0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new instr. “jump register”</a:t>
            </a:r>
            <a:endParaRPr lang="en-US" sz="2400" b="1" dirty="0">
              <a:solidFill>
                <a:srgbClr val="F5C3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819802" y="3074144"/>
            <a:ext cx="792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16200000">
            <a:off x="321573" y="2081723"/>
            <a:ext cx="39145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Bold   07390"/>
              </a:rPr>
              <a:t>C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 rot="16200000">
            <a:off x="-185281" y="4152949"/>
            <a:ext cx="14253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18 VAG Rounded Bold   07390"/>
                <a:cs typeface="Corbel"/>
              </a:rPr>
              <a:t>RISC-V</a:t>
            </a:r>
          </a:p>
        </p:txBody>
      </p:sp>
    </p:spTree>
    <p:extLst>
      <p:ext uri="{BB962C8B-B14F-4D97-AF65-F5344CB8AC3E}">
        <p14:creationId xmlns:p14="http://schemas.microsoft.com/office/powerpoint/2010/main" val="4198165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0599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Support for Functions (3/4)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60819" y="1480639"/>
            <a:ext cx="9220200" cy="47594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... sum(</a:t>
            </a:r>
            <a:r>
              <a:rPr lang="en-US" sz="2400" b="1" dirty="0" err="1">
                <a:latin typeface="Courier"/>
                <a:cs typeface="Courier"/>
              </a:rPr>
              <a:t>a,b</a:t>
            </a:r>
            <a:r>
              <a:rPr lang="en-US" sz="2400" b="1" dirty="0">
                <a:latin typeface="Courier"/>
                <a:cs typeface="Courier"/>
              </a:rPr>
              <a:t>);...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/* a,b:s0,s1 */</a:t>
            </a:r>
            <a:endParaRPr lang="en-US" sz="2400" b="1" dirty="0">
              <a:solidFill>
                <a:schemeClr val="bg2"/>
              </a:solidFill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}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int sum(int x, int y) {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	return </a:t>
            </a:r>
            <a:r>
              <a:rPr lang="en-US" sz="2400" b="1" dirty="0" err="1">
                <a:latin typeface="Courier"/>
                <a:cs typeface="Courier"/>
              </a:rPr>
              <a:t>x+y</a:t>
            </a:r>
            <a:r>
              <a:rPr lang="en-US" sz="2400" b="1" dirty="0">
                <a:latin typeface="Courier"/>
                <a:cs typeface="Courier"/>
              </a:rPr>
              <a:t>;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}</a:t>
            </a:r>
          </a:p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endParaRPr lang="en-US" sz="20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endParaRPr lang="en-US" sz="20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endParaRPr lang="en-US" sz="24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2000 sum: add a0,a0,a1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2004 </a:t>
            </a:r>
            <a:r>
              <a:rPr lang="en-US" sz="2400" b="1" dirty="0" err="1">
                <a:solidFill>
                  <a:srgbClr val="C00000"/>
                </a:solidFill>
                <a:latin typeface="Courier"/>
                <a:cs typeface="Courier"/>
              </a:rPr>
              <a:t>jr</a:t>
            </a:r>
            <a:r>
              <a:rPr lang="en-US" sz="2400" b="1" dirty="0">
                <a:solidFill>
                  <a:srgbClr val="C00000"/>
                </a:solidFill>
                <a:latin typeface="Courier"/>
                <a:cs typeface="Courier"/>
              </a:rPr>
              <a:t>   </a:t>
            </a:r>
            <a:r>
              <a:rPr lang="en-US" sz="2400" b="1" dirty="0" err="1">
                <a:solidFill>
                  <a:srgbClr val="C00000"/>
                </a:solidFill>
                <a:latin typeface="Courier"/>
                <a:cs typeface="Courier"/>
              </a:rPr>
              <a:t>ra</a:t>
            </a:r>
            <a:r>
              <a:rPr lang="en-US" sz="2400" b="1" dirty="0">
                <a:solidFill>
                  <a:srgbClr val="C00000"/>
                </a:solidFill>
                <a:latin typeface="Courier"/>
                <a:cs typeface="Courier"/>
              </a:rPr>
              <a:t>	 </a:t>
            </a:r>
            <a:r>
              <a:rPr lang="en-US" sz="2400" b="1" i="1" dirty="0">
                <a:solidFill>
                  <a:srgbClr val="C00000"/>
                </a:solidFill>
                <a:latin typeface="Courier"/>
                <a:cs typeface="Courier"/>
              </a:rPr>
              <a:t># new instr. “jump register”</a:t>
            </a:r>
            <a:endParaRPr lang="en-US" sz="2400" b="1" dirty="0">
              <a:solidFill>
                <a:srgbClr val="C00000"/>
              </a:solidFill>
              <a:latin typeface="Courier"/>
              <a:cs typeface="Courier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49470" y="3669742"/>
            <a:ext cx="7848600" cy="14147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Clr>
                <a:srgbClr val="C00000"/>
              </a:buClr>
              <a:buSzPct val="100000"/>
              <a:buFont typeface="Times" pitchFamily="-65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Question: Why use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here? Why not use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Clr>
                <a:srgbClr val="C00000"/>
              </a:buClr>
              <a:buSzPct val="100000"/>
              <a:buFont typeface="Times" pitchFamily="-65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might be called by many places, so we can’t return to a fixed place. The calling proc to 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must be able to say “return here” somehow.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626981" y="5319633"/>
            <a:ext cx="843280" cy="422234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 flipV="1">
            <a:off x="637019" y="4520894"/>
            <a:ext cx="386080" cy="1045532"/>
          </a:xfrm>
          <a:custGeom>
            <a:avLst/>
            <a:gdLst>
              <a:gd name="G0" fmla="+- 12427 0 0"/>
              <a:gd name="G1" fmla="+- 3021 0 0"/>
              <a:gd name="G2" fmla="+- 12158 0 3021"/>
              <a:gd name="G3" fmla="+- G2 0 3021"/>
              <a:gd name="G4" fmla="*/ G3 32768 32059"/>
              <a:gd name="G5" fmla="*/ G4 1 2"/>
              <a:gd name="G6" fmla="+- 21600 0 12427"/>
              <a:gd name="G7" fmla="*/ G6 3021 6079"/>
              <a:gd name="G8" fmla="+- G7 12427 0"/>
              <a:gd name="T0" fmla="*/ 12427 w 21600"/>
              <a:gd name="T1" fmla="*/ 0 h 21600"/>
              <a:gd name="T2" fmla="*/ 12427 w 21600"/>
              <a:gd name="T3" fmla="*/ 12158 h 21600"/>
              <a:gd name="T4" fmla="*/ 312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3021"/>
                </a:lnTo>
                <a:cubicBezTo>
                  <a:pt x="5564" y="3021"/>
                  <a:pt x="0" y="7112"/>
                  <a:pt x="0" y="12158"/>
                </a:cubicBezTo>
                <a:lnTo>
                  <a:pt x="0" y="21600"/>
                </a:lnTo>
                <a:lnTo>
                  <a:pt x="6251" y="21600"/>
                </a:lnTo>
                <a:lnTo>
                  <a:pt x="6251" y="12158"/>
                </a:lnTo>
                <a:cubicBezTo>
                  <a:pt x="6251" y="10490"/>
                  <a:pt x="9016" y="9137"/>
                  <a:pt x="12427" y="9137"/>
                </a:cubicBezTo>
                <a:lnTo>
                  <a:pt x="12427" y="1215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790555" y="3505694"/>
            <a:ext cx="792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 rot="16200000">
            <a:off x="291587" y="2074696"/>
            <a:ext cx="413161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Bold   07390"/>
              </a:rPr>
              <a:t>C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 rot="16200000">
            <a:off x="-243935" y="4117254"/>
            <a:ext cx="150443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18 VAG Rounded Bold   07390"/>
                <a:cs typeface="Corbel"/>
              </a:rPr>
              <a:t>RISC-V</a:t>
            </a:r>
          </a:p>
        </p:txBody>
      </p:sp>
    </p:spTree>
    <p:extLst>
      <p:ext uri="{BB962C8B-B14F-4D97-AF65-F5344CB8AC3E}">
        <p14:creationId xmlns:p14="http://schemas.microsoft.com/office/powerpoint/2010/main" val="1885361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0599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Support for Functions (4/4)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Single instruction to jump and save return address: jump and link 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Before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1008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ra,zero,1016 	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=1016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1012 j sum 			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After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1008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 			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=1012,goto sum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Why have a </a:t>
            </a:r>
            <a:r>
              <a:rPr lang="en-US" altLang="en-US" sz="2400" dirty="0" err="1">
                <a:latin typeface="Arial" panose="020B0604020202020204" pitchFamily="34" charset="0"/>
              </a:rPr>
              <a:t>jal</a:t>
            </a:r>
            <a:r>
              <a:rPr lang="en-US" altLang="en-US" sz="2400" dirty="0">
                <a:latin typeface="Arial" panose="020B0604020202020204" pitchFamily="34" charset="0"/>
              </a:rPr>
              <a:t>?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Make the common case fast: function calls very common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Reduce program size 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Don’t have to know where code is in memory with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en-US" sz="2000" dirty="0">
                <a:latin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18757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0599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Support for Functions (4/4)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Invoke function: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jump and link </a:t>
            </a:r>
            <a:r>
              <a:rPr lang="en-US" altLang="en-US" sz="2400" dirty="0">
                <a:latin typeface="Arial" panose="020B0604020202020204" pitchFamily="34" charset="0"/>
              </a:rPr>
              <a:t>instruction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(really should be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laj</a:t>
            </a:r>
            <a:r>
              <a:rPr lang="en-US" altLang="en-US" sz="2400" dirty="0">
                <a:latin typeface="Arial" panose="020B0604020202020204" pitchFamily="34" charset="0"/>
              </a:rPr>
              <a:t> “link and jump”)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“link” means form an </a:t>
            </a:r>
            <a:r>
              <a:rPr lang="en-US" altLang="en-US" sz="2000" i="1" dirty="0">
                <a:latin typeface="Arial" panose="020B0604020202020204" pitchFamily="34" charset="0"/>
              </a:rPr>
              <a:t>address or link </a:t>
            </a:r>
            <a:r>
              <a:rPr lang="en-US" altLang="en-US" sz="2000" dirty="0">
                <a:latin typeface="Arial" panose="020B0604020202020204" pitchFamily="34" charset="0"/>
              </a:rPr>
              <a:t>that points to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calling site to allow function to return to proper address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Jumps to address and simultaneously saves the address of the following instruction in register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FunctionLabel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Return from function: jump register instruction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altLang="en-US" sz="2400" dirty="0">
                <a:latin typeface="Arial" panose="020B0604020202020204" pitchFamily="34" charset="0"/>
              </a:rPr>
              <a:t>)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Unconditional jump to address specified in register: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Assembler shorthand: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23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7796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Leaf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g, int h, int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j)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f;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 = (g + h) –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j);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f;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Parameter variables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g, h,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</a:rPr>
              <a:t>and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400" dirty="0">
                <a:latin typeface="Arial" panose="020B0604020202020204" pitchFamily="34" charset="0"/>
              </a:rPr>
              <a:t> in argument registers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a0, a1, a2, </a:t>
            </a:r>
            <a:r>
              <a:rPr lang="en-US" altLang="en-US" sz="2400" dirty="0">
                <a:latin typeface="Arial" panose="020B0604020202020204" pitchFamily="34" charset="0"/>
              </a:rPr>
              <a:t>and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a3,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400" dirty="0">
                <a:latin typeface="Arial" panose="020B0604020202020204" pitchFamily="34" charset="0"/>
              </a:rPr>
              <a:t> in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Assume need one temporary register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34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5151" y="65782"/>
            <a:ext cx="712547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Where Are Old Register Values Saved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to Restore Them After Function Call?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Need a place to save old values before call function, restore them when return, and delete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Ideal is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stack</a:t>
            </a:r>
            <a:r>
              <a:rPr lang="en-US" altLang="en-US" sz="2400" dirty="0">
                <a:latin typeface="Arial" panose="020B0604020202020204" pitchFamily="34" charset="0"/>
              </a:rPr>
              <a:t>: last-in-first-out queue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(e.g., stack of plates)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Push: placing data onto stack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Pop: removing data from stack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Stack in memory, so need register to point to it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en-US" sz="2400" dirty="0">
                <a:latin typeface="Arial" panose="020B0604020202020204" pitchFamily="34" charset="0"/>
              </a:rPr>
              <a:t> is the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stack pointer </a:t>
            </a:r>
            <a:r>
              <a:rPr lang="en-US" altLang="en-US" sz="2400" dirty="0">
                <a:latin typeface="Arial" panose="020B0604020202020204" pitchFamily="34" charset="0"/>
              </a:rPr>
              <a:t>in RISC-V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Convention is grow stack down from high to low addresses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Push decrements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en-US" sz="2400" dirty="0">
                <a:latin typeface="Arial" panose="020B0604020202020204" pitchFamily="34" charset="0"/>
              </a:rPr>
              <a:t>, Pop increments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59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4438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Code for Leaf()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Leaf: </a:t>
            </a:r>
            <a:r>
              <a:rPr lang="en-US" sz="2000" b="1" dirty="0" err="1">
                <a:latin typeface="Courier New"/>
                <a:cs typeface="Courier New"/>
              </a:rPr>
              <a:t>addi</a:t>
            </a:r>
            <a:r>
              <a:rPr lang="en-US" sz="2000" b="1" dirty="0">
                <a:latin typeface="Courier New"/>
                <a:cs typeface="Courier New"/>
              </a:rPr>
              <a:t> sp,sp,-8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adjust stack for 2 items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sw</a:t>
            </a:r>
            <a:r>
              <a:rPr lang="en-US" sz="2000" b="1" dirty="0">
                <a:latin typeface="Courier New"/>
                <a:cs typeface="Courier New"/>
              </a:rPr>
              <a:t> s1, 4(</a:t>
            </a:r>
            <a:r>
              <a:rPr lang="en-US" sz="2000" b="1" dirty="0" err="1">
                <a:latin typeface="Courier New"/>
                <a:cs typeface="Courier New"/>
              </a:rPr>
              <a:t>sp</a:t>
            </a:r>
            <a:r>
              <a:rPr lang="en-US" sz="2000" b="1" dirty="0">
                <a:latin typeface="Courier New"/>
                <a:cs typeface="Courier New"/>
              </a:rPr>
              <a:t>)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save s1 for use afterwards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sw</a:t>
            </a:r>
            <a:r>
              <a:rPr lang="en-US" sz="2000" b="1" dirty="0">
                <a:latin typeface="Courier New"/>
                <a:cs typeface="Courier New"/>
              </a:rPr>
              <a:t> s0, 0(</a:t>
            </a:r>
            <a:r>
              <a:rPr lang="en-US" sz="2000" b="1" dirty="0" err="1">
                <a:latin typeface="Courier New"/>
                <a:cs typeface="Courier New"/>
              </a:rPr>
              <a:t>sp</a:t>
            </a:r>
            <a:r>
              <a:rPr lang="en-US" sz="2000" b="1" dirty="0">
                <a:latin typeface="Courier New"/>
                <a:cs typeface="Courier New"/>
              </a:rPr>
              <a:t>)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save s0 for use afterwards</a:t>
            </a:r>
          </a:p>
          <a:p>
            <a:pPr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add s0,a0,a1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f = g + h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add s1,a2,a3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s1 =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+ j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sub a0,s0,s1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return value (g + h) – (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+ j)</a:t>
            </a:r>
          </a:p>
          <a:p>
            <a:pPr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lw</a:t>
            </a:r>
            <a:r>
              <a:rPr lang="en-US" sz="2000" b="1" dirty="0">
                <a:latin typeface="Courier New"/>
                <a:cs typeface="Courier New"/>
              </a:rPr>
              <a:t> s0, 0(</a:t>
            </a:r>
            <a:r>
              <a:rPr lang="en-US" sz="2000" b="1" dirty="0" err="1">
                <a:latin typeface="Courier New"/>
                <a:cs typeface="Courier New"/>
              </a:rPr>
              <a:t>sp</a:t>
            </a:r>
            <a:r>
              <a:rPr lang="en-US" sz="2000" b="1" dirty="0">
                <a:latin typeface="Courier New"/>
                <a:cs typeface="Courier New"/>
              </a:rPr>
              <a:t>)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restore register s0 for caller 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lw</a:t>
            </a:r>
            <a:r>
              <a:rPr lang="en-US" sz="2000" b="1" dirty="0">
                <a:latin typeface="Courier New"/>
                <a:cs typeface="Courier New"/>
              </a:rPr>
              <a:t> s1, 4(</a:t>
            </a:r>
            <a:r>
              <a:rPr lang="en-US" sz="2000" b="1" dirty="0" err="1">
                <a:latin typeface="Courier New"/>
                <a:cs typeface="Courier New"/>
              </a:rPr>
              <a:t>sp</a:t>
            </a:r>
            <a:r>
              <a:rPr lang="en-US" sz="2000" b="1" dirty="0">
                <a:latin typeface="Courier New"/>
                <a:cs typeface="Courier New"/>
              </a:rPr>
              <a:t>)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restore register s1 for caller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addi</a:t>
            </a:r>
            <a:r>
              <a:rPr lang="en-US" sz="2000" b="1" dirty="0">
                <a:latin typeface="Courier New"/>
                <a:cs typeface="Courier New"/>
              </a:rPr>
              <a:t> sp,sp,8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adjust stack to delete 2 items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jr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ra</a:t>
            </a:r>
            <a:r>
              <a:rPr lang="en-US" sz="2000" b="1" dirty="0">
                <a:latin typeface="Courier New"/>
                <a:cs typeface="Courier New"/>
              </a:rPr>
              <a:t> 	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jump back to calling routine</a:t>
            </a:r>
          </a:p>
        </p:txBody>
      </p:sp>
    </p:spTree>
    <p:extLst>
      <p:ext uri="{BB962C8B-B14F-4D97-AF65-F5344CB8AC3E}">
        <p14:creationId xmlns:p14="http://schemas.microsoft.com/office/powerpoint/2010/main" val="1957523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721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Stack Before, During, After Function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Need to save old values of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grpSp>
        <p:nvGrpSpPr>
          <p:cNvPr id="6" name="Group 38"/>
          <p:cNvGrpSpPr/>
          <p:nvPr/>
        </p:nvGrpSpPr>
        <p:grpSpPr>
          <a:xfrm>
            <a:off x="609601" y="2514600"/>
            <a:ext cx="2017091" cy="2960132"/>
            <a:chOff x="609600" y="1657350"/>
            <a:chExt cx="2017091" cy="2960132"/>
          </a:xfrm>
        </p:grpSpPr>
        <p:cxnSp>
          <p:nvCxnSpPr>
            <p:cNvPr id="7" name="Straight Connector 3"/>
            <p:cNvCxnSpPr/>
            <p:nvPr/>
          </p:nvCxnSpPr>
          <p:spPr>
            <a:xfrm>
              <a:off x="14478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4"/>
            <p:cNvCxnSpPr/>
            <p:nvPr/>
          </p:nvCxnSpPr>
          <p:spPr>
            <a:xfrm>
              <a:off x="25908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5"/>
            <p:cNvCxnSpPr/>
            <p:nvPr/>
          </p:nvCxnSpPr>
          <p:spPr>
            <a:xfrm>
              <a:off x="1066800" y="226695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5"/>
            <p:cNvSpPr txBox="1"/>
            <p:nvPr/>
          </p:nvSpPr>
          <p:spPr>
            <a:xfrm>
              <a:off x="609600" y="2038350"/>
              <a:ext cx="46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/>
                  <a:cs typeface="Courier New"/>
                </a:rPr>
                <a:t>sp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sp>
          <p:nvSpPr>
            <p:cNvPr id="11" name="Rectangle 16"/>
            <p:cNvSpPr/>
            <p:nvPr/>
          </p:nvSpPr>
          <p:spPr>
            <a:xfrm>
              <a:off x="1447800" y="20383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32"/>
            <p:cNvSpPr txBox="1"/>
            <p:nvPr/>
          </p:nvSpPr>
          <p:spPr>
            <a:xfrm>
              <a:off x="1447800" y="4248150"/>
              <a:ext cx="117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 call</a:t>
              </a:r>
            </a:p>
          </p:txBody>
        </p:sp>
      </p:grpSp>
      <p:grpSp>
        <p:nvGrpSpPr>
          <p:cNvPr id="13" name="Group 39"/>
          <p:cNvGrpSpPr/>
          <p:nvPr/>
        </p:nvGrpSpPr>
        <p:grpSpPr>
          <a:xfrm>
            <a:off x="2971800" y="2514600"/>
            <a:ext cx="1981200" cy="2960132"/>
            <a:chOff x="2971800" y="1657350"/>
            <a:chExt cx="1981200" cy="2960132"/>
          </a:xfrm>
        </p:grpSpPr>
        <p:cxnSp>
          <p:nvCxnSpPr>
            <p:cNvPr id="14" name="Straight Connector 17"/>
            <p:cNvCxnSpPr/>
            <p:nvPr/>
          </p:nvCxnSpPr>
          <p:spPr>
            <a:xfrm>
              <a:off x="38100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/>
            <p:nvPr/>
          </p:nvCxnSpPr>
          <p:spPr>
            <a:xfrm>
              <a:off x="49530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9"/>
            <p:cNvCxnSpPr/>
            <p:nvPr/>
          </p:nvCxnSpPr>
          <p:spPr>
            <a:xfrm>
              <a:off x="3429000" y="272415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0"/>
            <p:cNvSpPr txBox="1"/>
            <p:nvPr/>
          </p:nvSpPr>
          <p:spPr>
            <a:xfrm>
              <a:off x="2971800" y="2495550"/>
              <a:ext cx="46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/>
                  <a:cs typeface="Courier New"/>
                </a:rPr>
                <a:t>sp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sp>
          <p:nvSpPr>
            <p:cNvPr id="18" name="Rectangle 21"/>
            <p:cNvSpPr/>
            <p:nvPr/>
          </p:nvSpPr>
          <p:spPr>
            <a:xfrm>
              <a:off x="3810000" y="20383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22"/>
            <p:cNvSpPr/>
            <p:nvPr/>
          </p:nvSpPr>
          <p:spPr>
            <a:xfrm>
              <a:off x="3810000" y="22669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Saved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s1</a:t>
              </a: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3733800" y="4248150"/>
              <a:ext cx="117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During call</a:t>
              </a:r>
            </a:p>
          </p:txBody>
        </p:sp>
        <p:sp>
          <p:nvSpPr>
            <p:cNvPr id="21" name="Rectangle 35"/>
            <p:cNvSpPr/>
            <p:nvPr/>
          </p:nvSpPr>
          <p:spPr>
            <a:xfrm>
              <a:off x="3810000" y="24955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Saved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s0</a:t>
              </a:r>
            </a:p>
          </p:txBody>
        </p:sp>
      </p:grpSp>
      <p:grpSp>
        <p:nvGrpSpPr>
          <p:cNvPr id="22" name="Group 40"/>
          <p:cNvGrpSpPr/>
          <p:nvPr/>
        </p:nvGrpSpPr>
        <p:grpSpPr>
          <a:xfrm>
            <a:off x="5334000" y="2514600"/>
            <a:ext cx="1981200" cy="2960132"/>
            <a:chOff x="5334000" y="1657350"/>
            <a:chExt cx="1981200" cy="2960132"/>
          </a:xfrm>
        </p:grpSpPr>
        <p:cxnSp>
          <p:nvCxnSpPr>
            <p:cNvPr id="23" name="Straight Connector 25"/>
            <p:cNvCxnSpPr/>
            <p:nvPr/>
          </p:nvCxnSpPr>
          <p:spPr>
            <a:xfrm>
              <a:off x="61722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6"/>
            <p:cNvCxnSpPr/>
            <p:nvPr/>
          </p:nvCxnSpPr>
          <p:spPr>
            <a:xfrm>
              <a:off x="73152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7"/>
            <p:cNvCxnSpPr/>
            <p:nvPr/>
          </p:nvCxnSpPr>
          <p:spPr>
            <a:xfrm>
              <a:off x="5791200" y="226695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8"/>
            <p:cNvSpPr txBox="1"/>
            <p:nvPr/>
          </p:nvSpPr>
          <p:spPr>
            <a:xfrm>
              <a:off x="5334000" y="2038350"/>
              <a:ext cx="46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/>
                  <a:cs typeface="Courier New"/>
                </a:rPr>
                <a:t>sp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sp>
          <p:nvSpPr>
            <p:cNvPr id="27" name="Rectangle 29"/>
            <p:cNvSpPr/>
            <p:nvPr/>
          </p:nvSpPr>
          <p:spPr>
            <a:xfrm>
              <a:off x="6172200" y="20383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Box 34"/>
            <p:cNvSpPr txBox="1"/>
            <p:nvPr/>
          </p:nvSpPr>
          <p:spPr>
            <a:xfrm>
              <a:off x="6248400" y="4248150"/>
              <a:ext cx="1021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 call</a:t>
              </a:r>
            </a:p>
          </p:txBody>
        </p:sp>
        <p:sp>
          <p:nvSpPr>
            <p:cNvPr id="29" name="Rectangle 36"/>
            <p:cNvSpPr/>
            <p:nvPr/>
          </p:nvSpPr>
          <p:spPr>
            <a:xfrm>
              <a:off x="6172200" y="22669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EEECE1"/>
                  </a:solidFill>
                  <a:latin typeface="Calibri"/>
                  <a:cs typeface="Calibri"/>
                </a:rPr>
                <a:t>Saved</a:t>
              </a:r>
              <a:r>
                <a:rPr lang="en-US" b="1" dirty="0">
                  <a:solidFill>
                    <a:srgbClr val="EEECE1"/>
                  </a:solidFill>
                  <a:latin typeface="Courier New"/>
                  <a:cs typeface="Courier New"/>
                </a:rPr>
                <a:t> s1</a:t>
              </a:r>
            </a:p>
          </p:txBody>
        </p:sp>
        <p:sp>
          <p:nvSpPr>
            <p:cNvPr id="30" name="Rectangle 37"/>
            <p:cNvSpPr/>
            <p:nvPr/>
          </p:nvSpPr>
          <p:spPr>
            <a:xfrm>
              <a:off x="6172200" y="24955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EEECE1"/>
                  </a:solidFill>
                  <a:latin typeface="Calibri"/>
                  <a:cs typeface="Calibri"/>
                </a:rPr>
                <a:t>Saved</a:t>
              </a:r>
              <a:r>
                <a:rPr lang="en-US" b="1" dirty="0">
                  <a:solidFill>
                    <a:srgbClr val="EEECE1"/>
                  </a:solidFill>
                  <a:latin typeface="Courier New"/>
                  <a:cs typeface="Courier New"/>
                </a:rPr>
                <a:t> s0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66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29847" y="37237"/>
            <a:ext cx="690285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What If a Function Calls a Function?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Recursive Function Calls?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1351" y="1360914"/>
            <a:ext cx="84236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Would clobber values in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a0-a7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What is the solution?</a:t>
            </a:r>
          </a:p>
        </p:txBody>
      </p:sp>
    </p:spTree>
    <p:extLst>
      <p:ext uri="{BB962C8B-B14F-4D97-AF65-F5344CB8AC3E}">
        <p14:creationId xmlns:p14="http://schemas.microsoft.com/office/powerpoint/2010/main" val="331677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01823" y="65782"/>
            <a:ext cx="82519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Green Card (in textbook)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i="1" dirty="0">
                <a:solidFill>
                  <a:srgbClr val="CC0000"/>
                </a:solidFill>
                <a:latin typeface="Arial" panose="020B0604020202020204" pitchFamily="34" charset="0"/>
              </a:rPr>
              <a:t>- </a:t>
            </a:r>
            <a:r>
              <a:rPr lang="en-US" altLang="en-US" sz="2800" i="1" dirty="0">
                <a:solidFill>
                  <a:srgbClr val="CC0000"/>
                </a:solidFill>
                <a:latin typeface="Arial" panose="020B0604020202020204" pitchFamily="34" charset="0"/>
              </a:rPr>
              <a:t>Inspired by the IBM 360 “Green Card”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" y="1201904"/>
            <a:ext cx="4670027" cy="56560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75" y="1201904"/>
            <a:ext cx="4670026" cy="56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06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Nested Procedures (1/2)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55785" y="2508696"/>
            <a:ext cx="84236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Something called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altLang="en-US" sz="2400" dirty="0">
                <a:latin typeface="Arial" panose="020B0604020202020204" pitchFamily="34" charset="0"/>
              </a:rPr>
              <a:t>, now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altLang="en-US" sz="2400" dirty="0">
                <a:latin typeface="Arial" panose="020B0604020202020204" pitchFamily="34" charset="0"/>
              </a:rPr>
              <a:t> is calling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 there’s a value in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en-US" sz="2400" dirty="0">
                <a:latin typeface="Arial" panose="020B0604020202020204" pitchFamily="34" charset="0"/>
              </a:rPr>
              <a:t> that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altLang="en-US" sz="2400" dirty="0">
                <a:latin typeface="Arial" panose="020B0604020202020204" pitchFamily="34" charset="0"/>
              </a:rPr>
              <a:t> wants to jump back to, but this will be overwritten by the call to </a:t>
            </a:r>
            <a:r>
              <a:rPr lang="en-US" altLang="en-US" sz="2400" dirty="0" err="1">
                <a:latin typeface="Arial" panose="020B0604020202020204" pitchFamily="34" charset="0"/>
              </a:rPr>
              <a:t>mult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0401" y="1424015"/>
            <a:ext cx="6257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Times" pitchFamily="-65" charset="0"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 {</a:t>
            </a: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 y;</a:t>
            </a: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4979194"/>
            <a:ext cx="8153400" cy="792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itchFamily="-65" charset="0"/>
              <a:buNone/>
            </a:pPr>
            <a:r>
              <a:rPr lang="en-US" dirty="0">
                <a:latin typeface="18 VAG Rounded Light   02390"/>
              </a:rPr>
              <a:t>	</a:t>
            </a:r>
            <a:r>
              <a:rPr lang="en-US" dirty="0">
                <a:solidFill>
                  <a:srgbClr val="0926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save </a:t>
            </a:r>
            <a:r>
              <a:rPr lang="en-US" b="1" dirty="0" err="1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b="1" dirty="0">
                <a:solidFill>
                  <a:srgbClr val="0926B7"/>
                </a:solidFill>
                <a:latin typeface="Courier"/>
              </a:rPr>
              <a:t> </a:t>
            </a:r>
            <a:r>
              <a:rPr lang="en-US" dirty="0">
                <a:solidFill>
                  <a:srgbClr val="0926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address before call to</a:t>
            </a:r>
            <a:r>
              <a:rPr lang="en-US" dirty="0">
                <a:solidFill>
                  <a:srgbClr val="0926B7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n-US" b="1" dirty="0">
              <a:solidFill>
                <a:srgbClr val="0926B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Nested Procedures (2/2)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 general, may need to save some other info in addition to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en-US" sz="2400" dirty="0" err="1">
                <a:latin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When a C program is run, there are three important memory areas allocated: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Static</a:t>
            </a:r>
            <a:r>
              <a:rPr lang="en-US" altLang="en-US" sz="2000" dirty="0">
                <a:latin typeface="Arial" panose="020B0604020202020204" pitchFamily="34" charset="0"/>
              </a:rPr>
              <a:t>: Variables declared once per program, cease to exist only after execution completes - e.g., C </a:t>
            </a:r>
            <a:r>
              <a:rPr lang="en-US" altLang="en-US" sz="2000" dirty="0" err="1">
                <a:latin typeface="Arial" panose="020B0604020202020204" pitchFamily="34" charset="0"/>
              </a:rPr>
              <a:t>globals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Heap</a:t>
            </a:r>
            <a:r>
              <a:rPr lang="en-US" altLang="en-US" sz="2000" dirty="0">
                <a:latin typeface="Arial" panose="020B0604020202020204" pitchFamily="34" charset="0"/>
              </a:rPr>
              <a:t>: Variables declared dynamically via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  <a:t>Stack</a:t>
            </a:r>
            <a:r>
              <a:rPr lang="en-US" altLang="en-US" sz="2000" dirty="0">
                <a:latin typeface="Arial" panose="020B0604020202020204" pitchFamily="34" charset="0"/>
              </a:rPr>
              <a:t>: Space to be used by procedure during execution; this is where we can save register values</a:t>
            </a:r>
          </a:p>
        </p:txBody>
      </p:sp>
    </p:spTree>
    <p:extLst>
      <p:ext uri="{BB962C8B-B14F-4D97-AF65-F5344CB8AC3E}">
        <p14:creationId xmlns:p14="http://schemas.microsoft.com/office/powerpoint/2010/main" val="772292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9009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Optimized Function Convention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To reduce expensive loads and stores from spilling and restoring registers, RISC-V function-calling convention divides registers into two categories: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Preserved across function call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Caller can rely on values being unchanged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latin typeface="Arial" panose="020B0604020202020204" pitchFamily="34" charset="0"/>
              </a:rPr>
              <a:t>“saved registers</a:t>
            </a:r>
            <a:r>
              <a:rPr lang="en-US" altLang="en-US" sz="2000">
                <a:latin typeface="Arial" panose="020B0604020202020204" pitchFamily="34" charset="0"/>
              </a:rPr>
              <a:t>”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s0-s11 </a:t>
            </a:r>
            <a:r>
              <a:rPr lang="en-US" altLang="en-US" sz="2000" dirty="0">
                <a:latin typeface="Arial" panose="020B0604020202020204" pitchFamily="34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en-US" sz="2000" dirty="0">
                <a:latin typeface="Arial" panose="020B0604020202020204" pitchFamily="34" charset="0"/>
              </a:rPr>
              <a:t> is also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Not preserved across function call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Caller </a:t>
            </a:r>
            <a:r>
              <a:rPr lang="en-US" altLang="en-US" sz="2000" i="1" dirty="0">
                <a:latin typeface="Arial" panose="020B0604020202020204" pitchFamily="34" charset="0"/>
              </a:rPr>
              <a:t>cannot</a:t>
            </a:r>
            <a:r>
              <a:rPr lang="en-US" altLang="en-US" sz="2000" dirty="0">
                <a:latin typeface="Arial" panose="020B0604020202020204" pitchFamily="34" charset="0"/>
              </a:rPr>
              <a:t> rely on values being unchanged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Argument/return registers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a0-a7,ra,</a:t>
            </a:r>
            <a:r>
              <a:rPr lang="en-US" altLang="en-US" sz="2000" dirty="0">
                <a:latin typeface="Arial" panose="020B0604020202020204" pitchFamily="34" charset="0"/>
              </a:rPr>
              <a:t> “temporary registers”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t0-t6</a:t>
            </a:r>
          </a:p>
        </p:txBody>
      </p:sp>
    </p:spTree>
    <p:extLst>
      <p:ext uri="{BB962C8B-B14F-4D97-AF65-F5344CB8AC3E}">
        <p14:creationId xmlns:p14="http://schemas.microsoft.com/office/powerpoint/2010/main" val="25301167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054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057400"/>
            <a:ext cx="8229600" cy="3048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statement is FALSE?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RISC-V uses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invoke a function and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return from a function </a:t>
            </a:r>
          </a:p>
          <a:p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saves PC+1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use temporary registers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without saving and restoring them</a:t>
            </a:r>
          </a:p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The caller can rely on save registers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without fear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changing them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50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054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057400"/>
            <a:ext cx="8229600" cy="3048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statement is FALSE?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RISC-V uses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invoke a function and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return from a function </a:t>
            </a:r>
          </a:p>
          <a:p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saves PC+1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use temporary registers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without saving and restoring them</a:t>
            </a:r>
          </a:p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The caller can rely on save registers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without fear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changing them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773478" y="3315497"/>
            <a:ext cx="6934200" cy="381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41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9471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Allocating Space on Stack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 has two storage classes: automatic and static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solidFill>
                  <a:srgbClr val="0070C0"/>
                </a:solidFill>
                <a:latin typeface="Arial" panose="020B0604020202020204" pitchFamily="34" charset="0"/>
              </a:rPr>
              <a:t>Automatic</a:t>
            </a:r>
            <a:r>
              <a:rPr lang="en-US" altLang="en-US" sz="2000" dirty="0">
                <a:latin typeface="Arial" panose="020B0604020202020204" pitchFamily="34" charset="0"/>
              </a:rPr>
              <a:t> variables are local to function and discarded when function exits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solidFill>
                  <a:srgbClr val="0070C0"/>
                </a:solidFill>
                <a:latin typeface="Arial" panose="020B0604020202020204" pitchFamily="34" charset="0"/>
              </a:rPr>
              <a:t>Static</a:t>
            </a:r>
            <a:r>
              <a:rPr lang="en-US" altLang="en-US" sz="2000" dirty="0">
                <a:latin typeface="Arial" panose="020B0604020202020204" pitchFamily="34" charset="0"/>
              </a:rPr>
              <a:t> variables exist across exits from and entries to procedures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 stack for automatic (local) variables that don’t fit in registers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Procedure frame </a:t>
            </a:r>
            <a:r>
              <a:rPr lang="en-US" altLang="en-US" sz="2400" dirty="0">
                <a:latin typeface="Arial" panose="020B0604020202020204" pitchFamily="34" charset="0"/>
              </a:rPr>
              <a:t>or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activation record</a:t>
            </a:r>
            <a:r>
              <a:rPr lang="en-US" altLang="en-US" sz="2400" dirty="0">
                <a:latin typeface="Arial" panose="020B0604020202020204" pitchFamily="34" charset="0"/>
              </a:rPr>
              <a:t>: segment of stack with saved registers and local variables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61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721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Stack Before, During, After Function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Connector 3"/>
          <p:cNvCxnSpPr/>
          <p:nvPr/>
        </p:nvCxnSpPr>
        <p:spPr>
          <a:xfrm>
            <a:off x="1143000" y="2514600"/>
            <a:ext cx="0" cy="24384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4"/>
          <p:cNvCxnSpPr/>
          <p:nvPr/>
        </p:nvCxnSpPr>
        <p:spPr>
          <a:xfrm>
            <a:off x="2819400" y="2514600"/>
            <a:ext cx="0" cy="24384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5"/>
          <p:cNvCxnSpPr/>
          <p:nvPr/>
        </p:nvCxnSpPr>
        <p:spPr>
          <a:xfrm>
            <a:off x="762000" y="3124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304800" y="2895600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sp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Rectangle 16"/>
          <p:cNvSpPr/>
          <p:nvPr/>
        </p:nvSpPr>
        <p:spPr>
          <a:xfrm>
            <a:off x="1143000" y="2667000"/>
            <a:ext cx="1676400" cy="457200"/>
          </a:xfrm>
          <a:prstGeom prst="rect">
            <a:avLst/>
          </a:prstGeom>
          <a:solidFill>
            <a:srgbClr val="4BACC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447801" y="5105400"/>
            <a:ext cx="117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call</a:t>
            </a:r>
          </a:p>
        </p:txBody>
      </p:sp>
      <p:cxnSp>
        <p:nvCxnSpPr>
          <p:cNvPr id="12" name="Straight Connector 30"/>
          <p:cNvCxnSpPr/>
          <p:nvPr/>
        </p:nvCxnSpPr>
        <p:spPr>
          <a:xfrm>
            <a:off x="3886200" y="2514600"/>
            <a:ext cx="0" cy="25908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1"/>
          <p:cNvCxnSpPr/>
          <p:nvPr/>
        </p:nvCxnSpPr>
        <p:spPr>
          <a:xfrm>
            <a:off x="5562600" y="2514600"/>
            <a:ext cx="0" cy="2667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1"/>
          <p:cNvCxnSpPr/>
          <p:nvPr/>
        </p:nvCxnSpPr>
        <p:spPr>
          <a:xfrm>
            <a:off x="3505200" y="49530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42"/>
          <p:cNvSpPr txBox="1"/>
          <p:nvPr/>
        </p:nvSpPr>
        <p:spPr>
          <a:xfrm>
            <a:off x="3048000" y="4724400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sp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6" name="Rectangle 43"/>
          <p:cNvSpPr/>
          <p:nvPr/>
        </p:nvSpPr>
        <p:spPr>
          <a:xfrm>
            <a:off x="3886200" y="2667000"/>
            <a:ext cx="1676400" cy="457200"/>
          </a:xfrm>
          <a:prstGeom prst="rect">
            <a:avLst/>
          </a:prstGeom>
          <a:solidFill>
            <a:srgbClr val="4BACC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7" name="TextBox 44"/>
          <p:cNvSpPr txBox="1"/>
          <p:nvPr/>
        </p:nvSpPr>
        <p:spPr>
          <a:xfrm>
            <a:off x="4191001" y="5105400"/>
            <a:ext cx="117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call</a:t>
            </a:r>
          </a:p>
        </p:txBody>
      </p:sp>
      <p:sp>
        <p:nvSpPr>
          <p:cNvPr id="18" name="Rectangle 45"/>
          <p:cNvSpPr/>
          <p:nvPr/>
        </p:nvSpPr>
        <p:spPr>
          <a:xfrm>
            <a:off x="3886200" y="3581400"/>
            <a:ext cx="1676400" cy="457200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Saved argument registers (if any)</a:t>
            </a:r>
          </a:p>
        </p:txBody>
      </p:sp>
      <p:sp>
        <p:nvSpPr>
          <p:cNvPr id="19" name="Rectangle 46"/>
          <p:cNvSpPr/>
          <p:nvPr/>
        </p:nvSpPr>
        <p:spPr>
          <a:xfrm>
            <a:off x="3886200" y="3124200"/>
            <a:ext cx="1676400" cy="457200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Saved return address (if needed)</a:t>
            </a:r>
          </a:p>
        </p:txBody>
      </p:sp>
      <p:sp>
        <p:nvSpPr>
          <p:cNvPr id="20" name="Rectangle 47"/>
          <p:cNvSpPr/>
          <p:nvPr/>
        </p:nvSpPr>
        <p:spPr>
          <a:xfrm>
            <a:off x="3886200" y="4038600"/>
            <a:ext cx="1676400" cy="457200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Saved saved registers (if any)</a:t>
            </a:r>
          </a:p>
        </p:txBody>
      </p:sp>
      <p:sp>
        <p:nvSpPr>
          <p:cNvPr id="21" name="Rectangle 48"/>
          <p:cNvSpPr/>
          <p:nvPr/>
        </p:nvSpPr>
        <p:spPr>
          <a:xfrm>
            <a:off x="3886200" y="4495800"/>
            <a:ext cx="1676400" cy="457200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Local variables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 (if any)</a:t>
            </a:r>
          </a:p>
        </p:txBody>
      </p:sp>
      <p:cxnSp>
        <p:nvCxnSpPr>
          <p:cNvPr id="22" name="Straight Connector 49"/>
          <p:cNvCxnSpPr/>
          <p:nvPr/>
        </p:nvCxnSpPr>
        <p:spPr>
          <a:xfrm>
            <a:off x="6781800" y="2514600"/>
            <a:ext cx="0" cy="24384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50"/>
          <p:cNvCxnSpPr/>
          <p:nvPr/>
        </p:nvCxnSpPr>
        <p:spPr>
          <a:xfrm>
            <a:off x="8458200" y="2514600"/>
            <a:ext cx="0" cy="24384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1"/>
          <p:cNvCxnSpPr/>
          <p:nvPr/>
        </p:nvCxnSpPr>
        <p:spPr>
          <a:xfrm>
            <a:off x="6400800" y="3124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52"/>
          <p:cNvSpPr txBox="1"/>
          <p:nvPr/>
        </p:nvSpPr>
        <p:spPr>
          <a:xfrm>
            <a:off x="5943600" y="2895600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sp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6" name="Rectangle 53"/>
          <p:cNvSpPr/>
          <p:nvPr/>
        </p:nvSpPr>
        <p:spPr>
          <a:xfrm>
            <a:off x="6781800" y="2667000"/>
            <a:ext cx="1676400" cy="457200"/>
          </a:xfrm>
          <a:prstGeom prst="rect">
            <a:avLst/>
          </a:prstGeom>
          <a:solidFill>
            <a:srgbClr val="4BACC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7086601" y="5105400"/>
            <a:ext cx="102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call</a:t>
            </a:r>
          </a:p>
        </p:txBody>
      </p:sp>
    </p:spTree>
    <p:extLst>
      <p:ext uri="{BB962C8B-B14F-4D97-AF65-F5344CB8AC3E}">
        <p14:creationId xmlns:p14="http://schemas.microsoft.com/office/powerpoint/2010/main" val="3207794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0110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Using the Stack (1/2)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 we have a register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en-US" sz="2400" dirty="0">
                <a:latin typeface="Arial" panose="020B0604020202020204" pitchFamily="34" charset="0"/>
              </a:rPr>
              <a:t> which always points to the last used space in the stack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To use stack, we decrement this pointer by the amount of space we need and then fill it with info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So, how do we compile this?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x, int y) {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x,x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)+ y;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22759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0110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Using the Stack (2/2)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093274"/>
            <a:ext cx="8686800" cy="4000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Font typeface="Arial" panose="020B0604020202020204" pitchFamily="34" charset="0"/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sz="2000" b="1" dirty="0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br>
              <a:rPr lang="en-US" sz="2000" b="1" dirty="0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sp,sp,-8 	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space on stack</a:t>
            </a:r>
            <a:b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ret </a:t>
            </a:r>
            <a:r>
              <a:rPr lang="en-US" sz="2000" b="1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b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a1, 0(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y</a:t>
            </a:r>
            <a:b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 a1,a0	 	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i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x,x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</a:t>
            </a:r>
            <a:r>
              <a:rPr lang="en-US" sz="2000" b="1" i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b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a1, 0(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000" b="1" i="1" dirty="0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y</a:t>
            </a:r>
            <a:br>
              <a:rPr lang="en-US" sz="2000" b="1" i="1" dirty="0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a0,a0,a1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i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()+y</a:t>
            </a:r>
            <a:b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000" b="1" i="1" dirty="0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ret </a:t>
            </a:r>
            <a:r>
              <a:rPr lang="en-US" sz="2000" b="1" i="1" dirty="0" err="1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br>
              <a:rPr lang="en-US" sz="2000" b="1" i="1" dirty="0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sp,sp,8	</a:t>
            </a:r>
            <a:r>
              <a:rPr lang="en-US" sz="2000" b="1" i="1" dirty="0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stack</a:t>
            </a:r>
            <a:b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b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466179"/>
            <a:ext cx="5109091" cy="62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lnSpc>
                <a:spcPct val="85000"/>
              </a:lnSpc>
              <a:spcBef>
                <a:spcPct val="40000"/>
              </a:spcBef>
              <a:buSzPct val="100000"/>
            </a:pP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sumSquare(int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mult(x,x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98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8785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Where is the Stack in Memory?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19354"/>
            <a:ext cx="8423699" cy="588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RV32 convention (RV64 and RV128 have different memory layouts)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Stack starts in high memory and grows down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Hexadecimal (base 16) :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bfff_fff0</a:t>
            </a:r>
            <a:r>
              <a:rPr lang="en-US" alt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Stack must be aligned on 16-byte boundary (not true in examples above)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RV32 programs (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text segment</a:t>
            </a:r>
            <a:r>
              <a:rPr lang="en-US" altLang="en-US" sz="2400" dirty="0">
                <a:latin typeface="Arial" panose="020B0604020202020204" pitchFamily="34" charset="0"/>
              </a:rPr>
              <a:t>) in low end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0001_0000</a:t>
            </a:r>
            <a:r>
              <a:rPr lang="en-US" alt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static data segment </a:t>
            </a:r>
            <a:r>
              <a:rPr lang="en-US" altLang="en-US" sz="2400" dirty="0">
                <a:latin typeface="Arial" panose="020B0604020202020204" pitchFamily="34" charset="0"/>
              </a:rPr>
              <a:t>(constants and other static variables) above text for static variables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RISC-V convention </a:t>
            </a:r>
            <a:r>
              <a:rPr lang="en-US" altLang="en-US" sz="2000" i="1" dirty="0">
                <a:solidFill>
                  <a:srgbClr val="0070C0"/>
                </a:solidFill>
                <a:latin typeface="Arial" panose="020B0604020202020204" pitchFamily="34" charset="0"/>
              </a:rPr>
              <a:t>global pointer </a:t>
            </a:r>
            <a:r>
              <a:rPr lang="en-US" altLang="en-US" sz="2000" dirty="0">
                <a:latin typeface="Arial" panose="020B0604020202020204" pitchFamily="34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altLang="en-US" sz="2000" dirty="0">
                <a:latin typeface="Arial" panose="020B0604020202020204" pitchFamily="34" charset="0"/>
              </a:rPr>
              <a:t>) points to static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RV32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1000_0000</a:t>
            </a:r>
            <a:r>
              <a:rPr lang="en-US" alt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Heap</a:t>
            </a:r>
            <a:r>
              <a:rPr lang="en-US" altLang="en-US" sz="2400" dirty="0">
                <a:latin typeface="Arial" panose="020B0604020202020204" pitchFamily="34" charset="0"/>
              </a:rPr>
              <a:t> above static for data structures that grow and shrink ; grows up to high addresses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0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573803" y="344139"/>
            <a:ext cx="32848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What is RISC-V?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357087"/>
            <a:ext cx="8118906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Fifth generation of RISC design from UC Berkeley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 high-quality, license-free, royalty-free RISC ISA specification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Experiencing rapid uptake in both industry and academia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Both proprietary and open-source core implementations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Supported by growing shared software ecosystem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Appropriate for all levels of computing system, from microcontrollers to supercomputers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32-bit, 64-bit, and 128-bit variants (we’re using 32-bit in class, textbook uses 64-bit)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Standard maintained by non-profit RISC-V Foundation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7" descr="riscv-tal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147925"/>
            <a:ext cx="116586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57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6654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RV32 Memory Allocation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2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00201"/>
            <a:ext cx="4826000" cy="42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7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573803" y="344139"/>
            <a:ext cx="51363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Foundation Members (60+)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7" descr="riscv-tal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147925"/>
            <a:ext cx="1165860" cy="9144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0920" y="1794969"/>
            <a:ext cx="2086566" cy="289625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12" t="35185" r="20628" b="35185"/>
          <a:stretch/>
        </p:blipFill>
        <p:spPr>
          <a:xfrm>
            <a:off x="3040629" y="3096731"/>
            <a:ext cx="1820271" cy="55173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583" y="2185940"/>
            <a:ext cx="2117210" cy="339293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1682" y="1704073"/>
            <a:ext cx="1718326" cy="400371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123" y="2090397"/>
            <a:ext cx="1702198" cy="476118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266" y="3472228"/>
            <a:ext cx="1758444" cy="409518"/>
          </a:xfrm>
          <a:prstGeom prst="rect">
            <a:avLst/>
          </a:prstGeom>
        </p:spPr>
      </p:pic>
      <p:pic>
        <p:nvPicPr>
          <p:cNvPr id="13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1649" y="2578848"/>
            <a:ext cx="1950250" cy="336577"/>
          </a:xfrm>
          <a:prstGeom prst="rect">
            <a:avLst/>
          </a:prstGeom>
        </p:spPr>
      </p:pic>
      <p:pic>
        <p:nvPicPr>
          <p:cNvPr id="14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471" y="2679558"/>
            <a:ext cx="1102418" cy="696243"/>
          </a:xfrm>
          <a:prstGeom prst="rect">
            <a:avLst/>
          </a:prstGeom>
        </p:spPr>
      </p:pic>
      <p:pic>
        <p:nvPicPr>
          <p:cNvPr id="15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429" y="3416512"/>
            <a:ext cx="2186029" cy="397697"/>
          </a:xfrm>
          <a:prstGeom prst="rect">
            <a:avLst/>
          </a:prstGeom>
        </p:spPr>
      </p:pic>
      <p:pic>
        <p:nvPicPr>
          <p:cNvPr id="16" name="Picture 13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508" y="2888189"/>
            <a:ext cx="2324591" cy="494078"/>
          </a:xfrm>
          <a:prstGeom prst="rect">
            <a:avLst/>
          </a:prstGeom>
        </p:spPr>
      </p:pic>
      <p:pic>
        <p:nvPicPr>
          <p:cNvPr id="17" name="Picture 14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182" b="14818"/>
          <a:stretch/>
        </p:blipFill>
        <p:spPr>
          <a:xfrm>
            <a:off x="4568537" y="1661093"/>
            <a:ext cx="1810695" cy="443351"/>
          </a:xfrm>
          <a:prstGeom prst="rect">
            <a:avLst/>
          </a:prstGeom>
        </p:spPr>
      </p:pic>
      <p:pic>
        <p:nvPicPr>
          <p:cNvPr id="18" name="Picture 15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308" y="1810364"/>
            <a:ext cx="1623763" cy="463844"/>
          </a:xfrm>
          <a:prstGeom prst="rect">
            <a:avLst/>
          </a:prstGeom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839" y="2375777"/>
            <a:ext cx="1296021" cy="426047"/>
          </a:xfrm>
          <a:prstGeom prst="rect">
            <a:avLst/>
          </a:prstGeom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5874" y="2641911"/>
            <a:ext cx="2155840" cy="408725"/>
          </a:xfrm>
          <a:prstGeom prst="rect">
            <a:avLst/>
          </a:prstGeom>
        </p:spPr>
      </p:pic>
      <p:grpSp>
        <p:nvGrpSpPr>
          <p:cNvPr id="21" name="Group 43"/>
          <p:cNvGrpSpPr/>
          <p:nvPr/>
        </p:nvGrpSpPr>
        <p:grpSpPr>
          <a:xfrm>
            <a:off x="1610897" y="4161850"/>
            <a:ext cx="5915399" cy="1932742"/>
            <a:chOff x="0" y="666750"/>
            <a:chExt cx="9220200" cy="3822903"/>
          </a:xfrm>
        </p:grpSpPr>
        <p:pic>
          <p:nvPicPr>
            <p:cNvPr id="22" name="Picture 19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53000" y="2648376"/>
              <a:ext cx="2251509" cy="456774"/>
            </a:xfrm>
            <a:prstGeom prst="rect">
              <a:avLst/>
            </a:prstGeom>
          </p:spPr>
        </p:pic>
        <p:pic>
          <p:nvPicPr>
            <p:cNvPr id="23" name="Picture 20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71792" y="3174275"/>
              <a:ext cx="947847" cy="540475"/>
            </a:xfrm>
            <a:prstGeom prst="rect">
              <a:avLst/>
            </a:prstGeom>
          </p:spPr>
        </p:pic>
        <p:pic>
          <p:nvPicPr>
            <p:cNvPr id="24" name="Picture 21"/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53000" y="4019550"/>
              <a:ext cx="1531851" cy="467003"/>
            </a:xfrm>
            <a:prstGeom prst="rect">
              <a:avLst/>
            </a:prstGeom>
          </p:spPr>
        </p:pic>
        <p:pic>
          <p:nvPicPr>
            <p:cNvPr id="25" name="Picture 22"/>
            <p:cNvPicPr>
              <a:picLocks noChangeAspect="1"/>
            </p:cNvPicPr>
            <p:nvPr/>
          </p:nvPicPr>
          <p:blipFill rotWithShape="1"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333" t="18132" r="8333" b="21429"/>
            <a:stretch/>
          </p:blipFill>
          <p:spPr>
            <a:xfrm>
              <a:off x="2977072" y="666750"/>
              <a:ext cx="1747328" cy="582443"/>
            </a:xfrm>
            <a:prstGeom prst="rect">
              <a:avLst/>
            </a:prstGeom>
          </p:spPr>
        </p:pic>
        <p:pic>
          <p:nvPicPr>
            <p:cNvPr id="26" name="Picture 23"/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00" y="1571197"/>
              <a:ext cx="1355681" cy="513316"/>
            </a:xfrm>
            <a:prstGeom prst="rect">
              <a:avLst/>
            </a:prstGeom>
          </p:spPr>
        </p:pic>
        <p:pic>
          <p:nvPicPr>
            <p:cNvPr id="27" name="Picture 24"/>
            <p:cNvPicPr>
              <a:picLocks noChangeAspect="1"/>
            </p:cNvPicPr>
            <p:nvPr/>
          </p:nvPicPr>
          <p:blipFill rotWithShape="1"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668409" y="1037607"/>
              <a:ext cx="636648" cy="1114134"/>
            </a:xfrm>
            <a:prstGeom prst="rect">
              <a:avLst/>
            </a:prstGeom>
          </p:spPr>
        </p:pic>
        <p:sp>
          <p:nvSpPr>
            <p:cNvPr id="28" name="Rectangle 25"/>
            <p:cNvSpPr/>
            <p:nvPr/>
          </p:nvSpPr>
          <p:spPr>
            <a:xfrm>
              <a:off x="4796903" y="2896219"/>
              <a:ext cx="2937472" cy="1339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  <a:latin typeface="Arial" pitchFamily="-110" charset="0"/>
                  <a:ea typeface="ＭＳ Ｐゴシック"/>
                  <a:cs typeface="ＭＳ Ｐゴシック"/>
                </a:rPr>
                <a:t>Rumble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FF9300"/>
                  </a:solidFill>
                  <a:latin typeface="Arial" pitchFamily="-110" charset="0"/>
                  <a:ea typeface="ＭＳ Ｐゴシック"/>
                  <a:cs typeface="ＭＳ Ｐゴシック"/>
                </a:rPr>
                <a:t>Development</a:t>
              </a:r>
            </a:p>
          </p:txBody>
        </p:sp>
        <p:pic>
          <p:nvPicPr>
            <p:cNvPr id="29" name="Picture 26"/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3481" y="2419350"/>
              <a:ext cx="899519" cy="667959"/>
            </a:xfrm>
            <a:prstGeom prst="rect">
              <a:avLst/>
            </a:prstGeom>
          </p:spPr>
        </p:pic>
        <p:pic>
          <p:nvPicPr>
            <p:cNvPr id="30" name="Picture 27"/>
            <p:cNvPicPr>
              <a:picLocks noChangeAspect="1"/>
            </p:cNvPicPr>
            <p:nvPr/>
          </p:nvPicPr>
          <p:blipFill rotWithShape="1"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14600" y="4002055"/>
              <a:ext cx="2114550" cy="474695"/>
            </a:xfrm>
            <a:prstGeom prst="rect">
              <a:avLst/>
            </a:prstGeom>
          </p:spPr>
        </p:pic>
        <p:pic>
          <p:nvPicPr>
            <p:cNvPr id="31" name="Picture 28"/>
            <p:cNvPicPr>
              <a:picLocks noChangeAspect="1"/>
            </p:cNvPicPr>
            <p:nvPr/>
          </p:nvPicPr>
          <p:blipFill rotWithShape="1"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030" y="2326986"/>
              <a:ext cx="1371600" cy="549564"/>
            </a:xfrm>
            <a:prstGeom prst="rect">
              <a:avLst/>
            </a:prstGeom>
          </p:spPr>
        </p:pic>
        <p:pic>
          <p:nvPicPr>
            <p:cNvPr id="32" name="Picture 29"/>
            <p:cNvPicPr>
              <a:picLocks noChangeAspect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0357" y="2379360"/>
              <a:ext cx="1721043" cy="497190"/>
            </a:xfrm>
            <a:prstGeom prst="rect">
              <a:avLst/>
            </a:prstGeom>
          </p:spPr>
        </p:pic>
        <p:pic>
          <p:nvPicPr>
            <p:cNvPr id="33" name="Picture 30"/>
            <p:cNvPicPr>
              <a:picLocks noChangeAspect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91790" y="1617360"/>
              <a:ext cx="2256610" cy="420990"/>
            </a:xfrm>
            <a:prstGeom prst="rect">
              <a:avLst/>
            </a:prstGeom>
          </p:spPr>
        </p:pic>
        <p:pic>
          <p:nvPicPr>
            <p:cNvPr id="34" name="Picture 31"/>
            <p:cNvPicPr>
              <a:picLocks noChangeAspect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7500" y="3105150"/>
              <a:ext cx="2247900" cy="660849"/>
            </a:xfrm>
            <a:prstGeom prst="rect">
              <a:avLst/>
            </a:prstGeom>
          </p:spPr>
        </p:pic>
        <p:pic>
          <p:nvPicPr>
            <p:cNvPr id="35" name="Picture 32"/>
            <p:cNvPicPr>
              <a:picLocks noChangeAspect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2706" y="3867150"/>
              <a:ext cx="2082694" cy="588587"/>
            </a:xfrm>
            <a:prstGeom prst="rect">
              <a:avLst/>
            </a:prstGeom>
          </p:spPr>
        </p:pic>
        <p:pic>
          <p:nvPicPr>
            <p:cNvPr id="36" name="Picture 33"/>
            <p:cNvPicPr>
              <a:picLocks noChangeAspect="1"/>
            </p:cNvPicPr>
            <p:nvPr/>
          </p:nvPicPr>
          <p:blipFill rotWithShape="1"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915044"/>
              <a:ext cx="1639571" cy="472197"/>
            </a:xfrm>
            <a:prstGeom prst="rect">
              <a:avLst/>
            </a:prstGeom>
          </p:spPr>
        </p:pic>
        <p:pic>
          <p:nvPicPr>
            <p:cNvPr id="37" name="Picture 34"/>
            <p:cNvPicPr>
              <a:picLocks noChangeAspect="1"/>
            </p:cNvPicPr>
            <p:nvPr/>
          </p:nvPicPr>
          <p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76400" y="1041915"/>
              <a:ext cx="1348089" cy="539235"/>
            </a:xfrm>
            <a:prstGeom prst="rect">
              <a:avLst/>
            </a:prstGeom>
          </p:spPr>
        </p:pic>
        <p:pic>
          <p:nvPicPr>
            <p:cNvPr id="38" name="Picture 35"/>
            <p:cNvPicPr>
              <a:picLocks noChangeAspect="1"/>
            </p:cNvPicPr>
            <p:nvPr/>
          </p:nvPicPr>
          <p:blipFill rotWithShape="1"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696" b="17188"/>
            <a:stretch/>
          </p:blipFill>
          <p:spPr>
            <a:xfrm>
              <a:off x="5578775" y="2129068"/>
              <a:ext cx="2122556" cy="518882"/>
            </a:xfrm>
            <a:prstGeom prst="rect">
              <a:avLst/>
            </a:prstGeom>
          </p:spPr>
        </p:pic>
        <p:pic>
          <p:nvPicPr>
            <p:cNvPr id="39" name="Picture 36"/>
            <p:cNvPicPr>
              <a:picLocks noChangeAspect="1"/>
            </p:cNvPicPr>
            <p:nvPr/>
          </p:nvPicPr>
          <p:blipFill rotWithShape="1"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96199" y="666750"/>
              <a:ext cx="1524001" cy="1053340"/>
            </a:xfrm>
            <a:prstGeom prst="rect">
              <a:avLst/>
            </a:prstGeom>
          </p:spPr>
        </p:pic>
        <p:pic>
          <p:nvPicPr>
            <p:cNvPr id="40" name="Picture 37"/>
            <p:cNvPicPr>
              <a:picLocks noChangeAspect="1"/>
            </p:cNvPicPr>
            <p:nvPr/>
          </p:nvPicPr>
          <p:blipFill rotWithShape="1"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10000" y="2221301"/>
              <a:ext cx="934133" cy="807649"/>
            </a:xfrm>
            <a:prstGeom prst="rect">
              <a:avLst/>
            </a:prstGeom>
          </p:spPr>
        </p:pic>
        <p:pic>
          <p:nvPicPr>
            <p:cNvPr id="41" name="Picture 38"/>
            <p:cNvPicPr>
              <a:picLocks noChangeAspect="1"/>
            </p:cNvPicPr>
            <p:nvPr/>
          </p:nvPicPr>
          <p:blipFill rotWithShape="1"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09800" y="2952750"/>
              <a:ext cx="1219200" cy="806615"/>
            </a:xfrm>
            <a:prstGeom prst="rect">
              <a:avLst/>
            </a:prstGeom>
          </p:spPr>
        </p:pic>
        <p:pic>
          <p:nvPicPr>
            <p:cNvPr id="42" name="Picture 39"/>
            <p:cNvPicPr>
              <a:picLocks noChangeAspect="1"/>
            </p:cNvPicPr>
            <p:nvPr/>
          </p:nvPicPr>
          <p:blipFill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337" y="3830268"/>
              <a:ext cx="1648463" cy="659385"/>
            </a:xfrm>
            <a:prstGeom prst="rect">
              <a:avLst/>
            </a:prstGeom>
          </p:spPr>
        </p:pic>
        <p:pic>
          <p:nvPicPr>
            <p:cNvPr id="43" name="Picture 40"/>
            <p:cNvPicPr>
              <a:picLocks noChangeAspect="1"/>
            </p:cNvPicPr>
            <p:nvPr/>
          </p:nvPicPr>
          <p:blipFill>
            <a:blip r:embed="rId3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0500" y="3055221"/>
              <a:ext cx="1808630" cy="549166"/>
            </a:xfrm>
            <a:prstGeom prst="rect">
              <a:avLst/>
            </a:prstGeom>
          </p:spPr>
        </p:pic>
        <p:pic>
          <p:nvPicPr>
            <p:cNvPr id="44" name="Picture 41"/>
            <p:cNvPicPr>
              <a:picLocks noChangeAspect="1"/>
            </p:cNvPicPr>
            <p:nvPr/>
          </p:nvPicPr>
          <p:blipFill>
            <a:blip r:embed="rId3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0599" y="707816"/>
              <a:ext cx="2389632" cy="805925"/>
            </a:xfrm>
            <a:prstGeom prst="rect">
              <a:avLst/>
            </a:prstGeom>
          </p:spPr>
        </p:pic>
        <p:pic>
          <p:nvPicPr>
            <p:cNvPr id="45" name="Picture 42"/>
            <p:cNvPicPr>
              <a:picLocks noChangeAspect="1"/>
            </p:cNvPicPr>
            <p:nvPr/>
          </p:nvPicPr>
          <p:blipFill rotWithShape="1">
            <a:blip r:embed="rId4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87671" y="1663521"/>
              <a:ext cx="2221320" cy="603429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1159332" y="1357087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Platinum: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7055" y="3890026"/>
            <a:ext cx="309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Gold,  Silver, Auditors:</a:t>
            </a:r>
          </a:p>
        </p:txBody>
      </p:sp>
      <p:pic>
        <p:nvPicPr>
          <p:cNvPr id="48" name="Picture 44" descr="mediatek_125x50.pn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5054" y="4622319"/>
            <a:ext cx="1480431" cy="444129"/>
          </a:xfrm>
          <a:prstGeom prst="rect">
            <a:avLst/>
          </a:prstGeom>
        </p:spPr>
      </p:pic>
      <p:pic>
        <p:nvPicPr>
          <p:cNvPr id="49" name="Picture 48" descr="samsung-2_250x100.png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20" y="2098361"/>
            <a:ext cx="1917774" cy="652179"/>
          </a:xfrm>
          <a:prstGeom prst="rect">
            <a:avLst/>
          </a:prstGeom>
        </p:spPr>
      </p:pic>
      <p:pic>
        <p:nvPicPr>
          <p:cNvPr id="50" name="Picture 49" descr="huawei_250x100.png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64" y="3089304"/>
            <a:ext cx="1904483" cy="6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6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713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Assembly Variables: Registers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357087"/>
            <a:ext cx="8118906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Unlike HLL like C or Java, assembly does not have variables as you know and love them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More primitive, closer what simple hardware can directly support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Assembly operands are objects called registers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Limited number of special places to hold values, built directly into the hardware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Operations can only be performed on these!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Benefit: Since registers are directly in hardware, they are very fast (faster than 1 ns - light travels 1 foot in 1 ns!!! )</a:t>
            </a:r>
          </a:p>
        </p:txBody>
      </p:sp>
    </p:spTree>
    <p:extLst>
      <p:ext uri="{BB962C8B-B14F-4D97-AF65-F5344CB8AC3E}">
        <p14:creationId xmlns:p14="http://schemas.microsoft.com/office/powerpoint/2010/main" val="4026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4716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Registers live inside the Processor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68"/>
          <p:cNvGrpSpPr/>
          <p:nvPr/>
        </p:nvGrpSpPr>
        <p:grpSpPr>
          <a:xfrm>
            <a:off x="386880" y="2000250"/>
            <a:ext cx="3048000" cy="3077308"/>
            <a:chOff x="609600" y="1676400"/>
            <a:chExt cx="3048000" cy="3962400"/>
          </a:xfrm>
        </p:grpSpPr>
        <p:sp>
          <p:nvSpPr>
            <p:cNvPr id="7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8" name="Rectangle 8"/>
            <p:cNvSpPr/>
            <p:nvPr/>
          </p:nvSpPr>
          <p:spPr>
            <a:xfrm>
              <a:off x="838200" y="2164197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9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err="1">
                  <a:solidFill>
                    <a:schemeClr val="tx1"/>
                  </a:solidFill>
                </a:rPr>
                <a:t>Datapath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27"/>
            <p:cNvCxnSpPr/>
            <p:nvPr/>
          </p:nvCxnSpPr>
          <p:spPr>
            <a:xfrm>
              <a:off x="1523206" y="2725783"/>
              <a:ext cx="0" cy="323011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8"/>
            <p:cNvCxnSpPr/>
            <p:nvPr/>
          </p:nvCxnSpPr>
          <p:spPr>
            <a:xfrm flipV="1">
              <a:off x="2668588" y="2717104"/>
              <a:ext cx="0" cy="330896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69"/>
          <p:cNvGrpSpPr/>
          <p:nvPr/>
        </p:nvGrpSpPr>
        <p:grpSpPr>
          <a:xfrm>
            <a:off x="725209" y="3438855"/>
            <a:ext cx="2367431" cy="1422791"/>
            <a:chOff x="914399" y="3505200"/>
            <a:chExt cx="2367431" cy="1897054"/>
          </a:xfrm>
        </p:grpSpPr>
        <p:sp>
          <p:nvSpPr>
            <p:cNvPr id="13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PC</a:t>
              </a:r>
            </a:p>
          </p:txBody>
        </p:sp>
        <p:grpSp>
          <p:nvGrpSpPr>
            <p:cNvPr id="14" name="Group 25"/>
            <p:cNvGrpSpPr/>
            <p:nvPr/>
          </p:nvGrpSpPr>
          <p:grpSpPr>
            <a:xfrm>
              <a:off x="914399" y="3721696"/>
              <a:ext cx="2362202" cy="943848"/>
              <a:chOff x="1600199" y="3797896"/>
              <a:chExt cx="1600201" cy="943848"/>
            </a:xfrm>
            <a:solidFill>
              <a:srgbClr val="9BBB59"/>
            </a:solidFill>
          </p:grpSpPr>
          <p:sp>
            <p:nvSpPr>
              <p:cNvPr id="18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1"/>
              <p:cNvSpPr txBox="1"/>
              <p:nvPr/>
            </p:nvSpPr>
            <p:spPr>
              <a:xfrm>
                <a:off x="1688670" y="3797896"/>
                <a:ext cx="1508091" cy="94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>
              <a:off x="914400" y="4540479"/>
              <a:ext cx="2367430" cy="861775"/>
              <a:chOff x="4572000" y="3245079"/>
              <a:chExt cx="2367430" cy="861775"/>
            </a:xfrm>
          </p:grpSpPr>
          <p:sp>
            <p:nvSpPr>
              <p:cNvPr id="16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23"/>
              <p:cNvSpPr txBox="1"/>
              <p:nvPr/>
            </p:nvSpPr>
            <p:spPr>
              <a:xfrm>
                <a:off x="4572000" y="3245079"/>
                <a:ext cx="2367430" cy="861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</a:p>
            </p:txBody>
          </p:sp>
        </p:grpSp>
      </p:grpSp>
      <p:sp>
        <p:nvSpPr>
          <p:cNvPr id="28" name="Rectangle 29"/>
          <p:cNvSpPr/>
          <p:nvPr/>
        </p:nvSpPr>
        <p:spPr>
          <a:xfrm>
            <a:off x="4800600" y="2000250"/>
            <a:ext cx="1905000" cy="30861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9" name="Group 272"/>
          <p:cNvGrpSpPr/>
          <p:nvPr/>
        </p:nvGrpSpPr>
        <p:grpSpPr>
          <a:xfrm>
            <a:off x="6705600" y="2114550"/>
            <a:ext cx="1524000" cy="571500"/>
            <a:chOff x="6705600" y="1676400"/>
            <a:chExt cx="1524000" cy="762000"/>
          </a:xfrm>
        </p:grpSpPr>
        <p:sp>
          <p:nvSpPr>
            <p:cNvPr id="30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31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273"/>
          <p:cNvGrpSpPr/>
          <p:nvPr/>
        </p:nvGrpSpPr>
        <p:grpSpPr>
          <a:xfrm>
            <a:off x="6705600" y="4457700"/>
            <a:ext cx="1524000" cy="571500"/>
            <a:chOff x="6705600" y="4800600"/>
            <a:chExt cx="1524000" cy="762000"/>
          </a:xfrm>
        </p:grpSpPr>
        <p:sp>
          <p:nvSpPr>
            <p:cNvPr id="33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34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270"/>
          <p:cNvGrpSpPr/>
          <p:nvPr/>
        </p:nvGrpSpPr>
        <p:grpSpPr>
          <a:xfrm>
            <a:off x="4953000" y="2343150"/>
            <a:ext cx="1524000" cy="2571750"/>
            <a:chOff x="4953000" y="1981200"/>
            <a:chExt cx="1524000" cy="3429000"/>
          </a:xfrm>
        </p:grpSpPr>
        <p:grpSp>
          <p:nvGrpSpPr>
            <p:cNvPr id="36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8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9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0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1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2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3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4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5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56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4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8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9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0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1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2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3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4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5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6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TextBox 73"/>
            <p:cNvSpPr txBox="1"/>
            <p:nvPr/>
          </p:nvSpPr>
          <p:spPr>
            <a:xfrm>
              <a:off x="5181600" y="3352800"/>
              <a:ext cx="1066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</a:p>
          </p:txBody>
        </p:sp>
      </p:grpSp>
      <p:grpSp>
        <p:nvGrpSpPr>
          <p:cNvPr id="237" name="Group 279"/>
          <p:cNvGrpSpPr/>
          <p:nvPr/>
        </p:nvGrpSpPr>
        <p:grpSpPr>
          <a:xfrm>
            <a:off x="2675688" y="2154020"/>
            <a:ext cx="2873052" cy="3603695"/>
            <a:chOff x="2675688" y="1729025"/>
            <a:chExt cx="2873052" cy="4804926"/>
          </a:xfrm>
        </p:grpSpPr>
        <p:grpSp>
          <p:nvGrpSpPr>
            <p:cNvPr id="238" name="Group 271"/>
            <p:cNvGrpSpPr/>
            <p:nvPr/>
          </p:nvGrpSpPr>
          <p:grpSpPr>
            <a:xfrm>
              <a:off x="3429000" y="1729025"/>
              <a:ext cx="1371600" cy="3826718"/>
              <a:chOff x="3429000" y="1729025"/>
              <a:chExt cx="1371600" cy="3826718"/>
            </a:xfrm>
          </p:grpSpPr>
          <p:cxnSp>
            <p:nvCxnSpPr>
              <p:cNvPr id="242" name="Straight Arrow Connector 30"/>
              <p:cNvCxnSpPr/>
              <p:nvPr/>
            </p:nvCxnSpPr>
            <p:spPr>
              <a:xfrm>
                <a:off x="3429000" y="25146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35"/>
              <p:cNvCxnSpPr>
                <a:endCxn id="28" idx="1"/>
              </p:cNvCxnSpPr>
              <p:nvPr/>
            </p:nvCxnSpPr>
            <p:spPr>
              <a:xfrm>
                <a:off x="3429000" y="35814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36"/>
              <p:cNvCxnSpPr/>
              <p:nvPr/>
            </p:nvCxnSpPr>
            <p:spPr>
              <a:xfrm>
                <a:off x="3429000" y="4535269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37"/>
              <p:cNvCxnSpPr/>
              <p:nvPr/>
            </p:nvCxnSpPr>
            <p:spPr>
              <a:xfrm rot="10800000">
                <a:off x="3429000" y="4725988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38"/>
              <p:cNvSpPr txBox="1"/>
              <p:nvPr/>
            </p:nvSpPr>
            <p:spPr>
              <a:xfrm>
                <a:off x="3495920" y="1729025"/>
                <a:ext cx="1276837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Enable?</a:t>
                </a:r>
              </a:p>
              <a:p>
                <a:pPr algn="ctr"/>
                <a:r>
                  <a:rPr lang="en-US" dirty="0"/>
                  <a:t>Read/Write</a:t>
                </a:r>
              </a:p>
            </p:txBody>
          </p:sp>
          <p:sp>
            <p:nvSpPr>
              <p:cNvPr id="247" name="TextBox 43"/>
              <p:cNvSpPr txBox="1"/>
              <p:nvPr/>
            </p:nvSpPr>
            <p:spPr>
              <a:xfrm>
                <a:off x="3663697" y="3146883"/>
                <a:ext cx="94128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Address</a:t>
                </a:r>
              </a:p>
            </p:txBody>
          </p:sp>
          <p:sp>
            <p:nvSpPr>
              <p:cNvPr id="248" name="TextBox 44"/>
              <p:cNvSpPr txBox="1"/>
              <p:nvPr/>
            </p:nvSpPr>
            <p:spPr>
              <a:xfrm>
                <a:off x="3753338" y="3760111"/>
                <a:ext cx="762000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Write Data</a:t>
                </a:r>
              </a:p>
            </p:txBody>
          </p:sp>
          <p:sp>
            <p:nvSpPr>
              <p:cNvPr id="249" name="TextBox 45"/>
              <p:cNvSpPr txBox="1"/>
              <p:nvPr/>
            </p:nvSpPr>
            <p:spPr>
              <a:xfrm>
                <a:off x="3791439" y="4693968"/>
                <a:ext cx="685799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ReadData</a:t>
                </a:r>
                <a:endParaRPr lang="en-US" dirty="0"/>
              </a:p>
            </p:txBody>
          </p:sp>
        </p:grpSp>
        <p:grpSp>
          <p:nvGrpSpPr>
            <p:cNvPr id="239" name="Group 278"/>
            <p:cNvGrpSpPr/>
            <p:nvPr/>
          </p:nvGrpSpPr>
          <p:grpSpPr>
            <a:xfrm>
              <a:off x="2675688" y="5746591"/>
              <a:ext cx="2873052" cy="787360"/>
              <a:chOff x="2751888" y="5822791"/>
              <a:chExt cx="2873052" cy="787360"/>
            </a:xfrm>
          </p:grpSpPr>
          <p:sp>
            <p:nvSpPr>
              <p:cNvPr id="240" name="Left Brace 275"/>
              <p:cNvSpPr/>
              <p:nvPr/>
            </p:nvSpPr>
            <p:spPr>
              <a:xfrm rot="16200000">
                <a:off x="3988672" y="5441791"/>
                <a:ext cx="381000" cy="1143000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TextBox 276"/>
              <p:cNvSpPr txBox="1"/>
              <p:nvPr/>
            </p:nvSpPr>
            <p:spPr>
              <a:xfrm>
                <a:off x="2751888" y="6117709"/>
                <a:ext cx="2873052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Processor-Memory Interface</a:t>
                </a:r>
              </a:p>
            </p:txBody>
          </p:sp>
        </p:grpSp>
      </p:grpSp>
      <p:grpSp>
        <p:nvGrpSpPr>
          <p:cNvPr id="250" name="Group 284"/>
          <p:cNvGrpSpPr/>
          <p:nvPr/>
        </p:nvGrpSpPr>
        <p:grpSpPr>
          <a:xfrm>
            <a:off x="5958498" y="5167197"/>
            <a:ext cx="2351926" cy="590520"/>
            <a:chOff x="5958498" y="5791200"/>
            <a:chExt cx="2351926" cy="787359"/>
          </a:xfrm>
        </p:grpSpPr>
        <p:sp>
          <p:nvSpPr>
            <p:cNvPr id="251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83"/>
            <p:cNvSpPr txBox="1"/>
            <p:nvPr/>
          </p:nvSpPr>
          <p:spPr>
            <a:xfrm>
              <a:off x="5958498" y="6086117"/>
              <a:ext cx="235192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I/O-Memory Interfaces</a:t>
              </a:r>
            </a:p>
          </p:txBody>
        </p:sp>
      </p:grpSp>
      <p:sp>
        <p:nvSpPr>
          <p:cNvPr id="253" name="Rectangle 3"/>
          <p:cNvSpPr/>
          <p:nvPr/>
        </p:nvSpPr>
        <p:spPr>
          <a:xfrm>
            <a:off x="4965589" y="2808489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254" name="Rectangle 287"/>
          <p:cNvSpPr/>
          <p:nvPr/>
        </p:nvSpPr>
        <p:spPr>
          <a:xfrm>
            <a:off x="4941591" y="4172906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4742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17366</TotalTime>
  <Words>3094</Words>
  <Application>Microsoft Office PowerPoint</Application>
  <PresentationFormat>全屏显示(4:3)</PresentationFormat>
  <Paragraphs>831</Paragraphs>
  <Slides>60</Slides>
  <Notes>59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18 VAG Rounded Bold   07390</vt:lpstr>
      <vt:lpstr>18 VAG Rounded Light   02390</vt:lpstr>
      <vt:lpstr>Lucida Grande</vt:lpstr>
      <vt:lpstr>ＭＳ Ｐゴシック</vt:lpstr>
      <vt:lpstr>等线</vt:lpstr>
      <vt:lpstr>等线 Light</vt:lpstr>
      <vt:lpstr>Arial</vt:lpstr>
      <vt:lpstr>Calibri</vt:lpstr>
      <vt:lpstr>Calibri Light</vt:lpstr>
      <vt:lpstr>Corbel</vt:lpstr>
      <vt:lpstr>Courier</vt:lpstr>
      <vt:lpstr>Courier New</vt:lpstr>
      <vt:lpstr>Times</vt:lpstr>
      <vt:lpstr>Verdana</vt:lpstr>
      <vt:lpstr>Office 主题​​</vt:lpstr>
      <vt:lpstr>Image</vt:lpstr>
      <vt:lpstr>计算机组成与系统结构 Computer Organization &amp;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KJ</dc:creator>
  <cp:lastModifiedBy>Kejie Huang</cp:lastModifiedBy>
  <cp:revision>197</cp:revision>
  <dcterms:created xsi:type="dcterms:W3CDTF">2018-11-06T08:46:54Z</dcterms:created>
  <dcterms:modified xsi:type="dcterms:W3CDTF">2019-12-05T13:17:21Z</dcterms:modified>
</cp:coreProperties>
</file>